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drawings/drawing1.xml" ContentType="application/vnd.openxmlformats-officedocument.drawingml.chartshapes+xml"/>
  <Override PartName="/ppt/charts/chart3.xml" ContentType="application/vnd.openxmlformats-officedocument.drawingml.chart+xml"/>
  <Override PartName="/ppt/theme/themeOverride3.xml" ContentType="application/vnd.openxmlformats-officedocument.themeOverride+xml"/>
  <Override PartName="/ppt/charts/chart4.xml" ContentType="application/vnd.openxmlformats-officedocument.drawingml.chart+xml"/>
  <Override PartName="/ppt/theme/themeOverride4.xml" ContentType="application/vnd.openxmlformats-officedocument.themeOverride+xml"/>
  <Override PartName="/ppt/charts/chart5.xml" ContentType="application/vnd.openxmlformats-officedocument.drawingml.chart+xml"/>
  <Override PartName="/ppt/theme/themeOverride5.xml" ContentType="application/vnd.openxmlformats-officedocument.themeOverride+xml"/>
  <Override PartName="/ppt/charts/chart6.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rts/chart7.xml" ContentType="application/vnd.openxmlformats-officedocument.drawingml.chart+xml"/>
  <Override PartName="/ppt/theme/themeOverride6.xml" ContentType="application/vnd.openxmlformats-officedocument.themeOverride+xml"/>
  <Override PartName="/ppt/charts/chart8.xml" ContentType="application/vnd.openxmlformats-officedocument.drawingml.chart+xml"/>
  <Override PartName="/ppt/theme/themeOverride7.xml" ContentType="application/vnd.openxmlformats-officedocument.themeOverride+xml"/>
  <Override PartName="/ppt/charts/chart9.xml" ContentType="application/vnd.openxmlformats-officedocument.drawingml.chart+xml"/>
  <Override PartName="/ppt/theme/themeOverride8.xml" ContentType="application/vnd.openxmlformats-officedocument.themeOverride+xml"/>
  <Override PartName="/ppt/charts/chart10.xml" ContentType="application/vnd.openxmlformats-officedocument.drawingml.chart+xml"/>
  <Override PartName="/ppt/theme/themeOverride9.xml" ContentType="application/vnd.openxmlformats-officedocument.themeOverride+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charts/chart18.xml" ContentType="application/vnd.openxmlformats-officedocument.drawingml.chart+xml"/>
  <Override PartName="/ppt/theme/themeOverride10.xml" ContentType="application/vnd.openxmlformats-officedocument.themeOverride+xml"/>
  <Override PartName="/ppt/charts/chart19.xml" ContentType="application/vnd.openxmlformats-officedocument.drawingml.chart+xml"/>
  <Override PartName="/ppt/theme/themeOverride11.xml" ContentType="application/vnd.openxmlformats-officedocument.themeOverride+xml"/>
  <Override PartName="/ppt/charts/chart20.xml" ContentType="application/vnd.openxmlformats-officedocument.drawingml.chart+xml"/>
  <Override PartName="/ppt/charts/chart21.xml" ContentType="application/vnd.openxmlformats-officedocument.drawingml.chart+xml"/>
  <Override PartName="/ppt/theme/themeOverride12.xml" ContentType="application/vnd.openxmlformats-officedocument.themeOverride+xml"/>
  <Override PartName="/ppt/charts/chart22.xml" ContentType="application/vnd.openxmlformats-officedocument.drawingml.chart+xml"/>
  <Override PartName="/ppt/theme/themeOverride13.xml" ContentType="application/vnd.openxmlformats-officedocument.themeOverride+xml"/>
  <Override PartName="/ppt/charts/chart23.xml" ContentType="application/vnd.openxmlformats-officedocument.drawingml.chart+xml"/>
  <Override PartName="/ppt/theme/themeOverride14.xml" ContentType="application/vnd.openxmlformats-officedocument.themeOverride+xml"/>
  <Override PartName="/ppt/charts/chart24.xml" ContentType="application/vnd.openxmlformats-officedocument.drawingml.chart+xml"/>
  <Override PartName="/ppt/theme/themeOverride15.xml" ContentType="application/vnd.openxmlformats-officedocument.themeOverride+xml"/>
  <Override PartName="/ppt/charts/chart25.xml" ContentType="application/vnd.openxmlformats-officedocument.drawingml.chart+xml"/>
  <Override PartName="/ppt/theme/themeOverride16.xml" ContentType="application/vnd.openxmlformats-officedocument.themeOverride+xml"/>
  <Override PartName="/ppt/charts/chart26.xml" ContentType="application/vnd.openxmlformats-officedocument.drawingml.chart+xml"/>
  <Override PartName="/ppt/theme/themeOverride17.xml" ContentType="application/vnd.openxmlformats-officedocument.themeOverride+xml"/>
  <Override PartName="/ppt/charts/chart27.xml" ContentType="application/vnd.openxmlformats-officedocument.drawingml.chart+xml"/>
  <Override PartName="/ppt/theme/themeOverride18.xml" ContentType="application/vnd.openxmlformats-officedocument.themeOverride+xml"/>
  <Override PartName="/ppt/charts/chart28.xml" ContentType="application/vnd.openxmlformats-officedocument.drawingml.chart+xml"/>
  <Override PartName="/ppt/theme/themeOverride19.xml" ContentType="application/vnd.openxmlformats-officedocument.themeOverr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rts/chart29.xml" ContentType="application/vnd.openxmlformats-officedocument.drawingml.chart+xml"/>
  <Override PartName="/ppt/theme/themeOverride20.xml" ContentType="application/vnd.openxmlformats-officedocument.themeOverride+xml"/>
  <Override PartName="/ppt/charts/chart30.xml" ContentType="application/vnd.openxmlformats-officedocument.drawingml.chart+xml"/>
  <Override PartName="/ppt/theme/themeOverride21.xml" ContentType="application/vnd.openxmlformats-officedocument.themeOverride+xml"/>
  <Override PartName="/ppt/charts/chart31.xml" ContentType="application/vnd.openxmlformats-officedocument.drawingml.chart+xml"/>
  <Override PartName="/ppt/theme/themeOverride22.xml" ContentType="application/vnd.openxmlformats-officedocument.themeOverride+xml"/>
  <Override PartName="/ppt/charts/chart32.xml" ContentType="application/vnd.openxmlformats-officedocument.drawingml.chart+xml"/>
  <Override PartName="/ppt/theme/themeOverride23.xml" ContentType="application/vnd.openxmlformats-officedocument.themeOverride+xml"/>
  <Override PartName="/ppt/charts/chart33.xml" ContentType="application/vnd.openxmlformats-officedocument.drawingml.chart+xml"/>
  <Override PartName="/ppt/charts/chart34.xml" ContentType="application/vnd.openxmlformats-officedocument.drawingml.chart+xml"/>
  <Override PartName="/ppt/charts/chart35.xml" ContentType="application/vnd.openxmlformats-officedocument.drawingml.chart+xml"/>
  <Override PartName="/ppt/charts/chart36.xml" ContentType="application/vnd.openxmlformats-officedocument.drawingml.chart+xml"/>
  <Override PartName="/ppt/drawings/drawing2.xml" ContentType="application/vnd.openxmlformats-officedocument.drawingml.chartshapes+xml"/>
  <Override PartName="/ppt/charts/chart37.xml" ContentType="application/vnd.openxmlformats-officedocument.drawingml.chart+xml"/>
  <Override PartName="/ppt/drawings/drawing3.xml" ContentType="application/vnd.openxmlformats-officedocument.drawingml.chartshapes+xml"/>
  <Override PartName="/ppt/charts/chart38.xml" ContentType="application/vnd.openxmlformats-officedocument.drawingml.chart+xml"/>
  <Override PartName="/ppt/theme/themeOverride24.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Override PartName="/ppt/charts/colors2.xml" ContentType="application/vnd.ms-office.chartcolorstyle+xml"/>
  <Override PartName="/ppt/charts/style2.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 id="2147483708" r:id="rId5"/>
    <p:sldMasterId id="2147483720" r:id="rId6"/>
    <p:sldMasterId id="2147483732" r:id="rId7"/>
    <p:sldMasterId id="2147483744" r:id="rId8"/>
  </p:sldMasterIdLst>
  <p:sldIdLst>
    <p:sldId id="256" r:id="rId9"/>
    <p:sldId id="257" r:id="rId10"/>
    <p:sldId id="259" r:id="rId11"/>
    <p:sldId id="258" r:id="rId12"/>
    <p:sldId id="260" r:id="rId13"/>
    <p:sldId id="261" r:id="rId14"/>
    <p:sldId id="262" r:id="rId15"/>
    <p:sldId id="402" r:id="rId16"/>
    <p:sldId id="442" r:id="rId17"/>
    <p:sldId id="265" r:id="rId18"/>
    <p:sldId id="266" r:id="rId19"/>
    <p:sldId id="267" r:id="rId20"/>
    <p:sldId id="268" r:id="rId21"/>
    <p:sldId id="392" r:id="rId22"/>
    <p:sldId id="393" r:id="rId23"/>
    <p:sldId id="403" r:id="rId24"/>
    <p:sldId id="394" r:id="rId25"/>
    <p:sldId id="404" r:id="rId26"/>
    <p:sldId id="405" r:id="rId27"/>
    <p:sldId id="406" r:id="rId28"/>
    <p:sldId id="407" r:id="rId29"/>
    <p:sldId id="408" r:id="rId30"/>
    <p:sldId id="409" r:id="rId31"/>
    <p:sldId id="410" r:id="rId32"/>
    <p:sldId id="411" r:id="rId33"/>
    <p:sldId id="412" r:id="rId34"/>
    <p:sldId id="413" r:id="rId35"/>
    <p:sldId id="414" r:id="rId36"/>
    <p:sldId id="415" r:id="rId37"/>
    <p:sldId id="416" r:id="rId38"/>
    <p:sldId id="417" r:id="rId39"/>
    <p:sldId id="395" r:id="rId40"/>
    <p:sldId id="367" r:id="rId41"/>
    <p:sldId id="366" r:id="rId42"/>
    <p:sldId id="364" r:id="rId43"/>
    <p:sldId id="365" r:id="rId44"/>
    <p:sldId id="363" r:id="rId45"/>
    <p:sldId id="362" r:id="rId46"/>
    <p:sldId id="361" r:id="rId47"/>
    <p:sldId id="360" r:id="rId48"/>
    <p:sldId id="359" r:id="rId49"/>
    <p:sldId id="358" r:id="rId50"/>
    <p:sldId id="357" r:id="rId51"/>
    <p:sldId id="289" r:id="rId52"/>
    <p:sldId id="368" r:id="rId53"/>
    <p:sldId id="369" r:id="rId54"/>
    <p:sldId id="290" r:id="rId55"/>
    <p:sldId id="291" r:id="rId56"/>
    <p:sldId id="292" r:id="rId57"/>
    <p:sldId id="293" r:id="rId58"/>
    <p:sldId id="396" r:id="rId59"/>
    <p:sldId id="295" r:id="rId60"/>
    <p:sldId id="296" r:id="rId61"/>
    <p:sldId id="297" r:id="rId62"/>
    <p:sldId id="298" r:id="rId63"/>
    <p:sldId id="299" r:id="rId64"/>
    <p:sldId id="300" r:id="rId65"/>
    <p:sldId id="301" r:id="rId66"/>
    <p:sldId id="302" r:id="rId67"/>
    <p:sldId id="303" r:id="rId68"/>
    <p:sldId id="304" r:id="rId69"/>
    <p:sldId id="305" r:id="rId70"/>
    <p:sldId id="306" r:id="rId71"/>
    <p:sldId id="307" r:id="rId72"/>
    <p:sldId id="308" r:id="rId73"/>
    <p:sldId id="309" r:id="rId74"/>
    <p:sldId id="310" r:id="rId75"/>
    <p:sldId id="311" r:id="rId76"/>
    <p:sldId id="312" r:id="rId77"/>
    <p:sldId id="313" r:id="rId78"/>
    <p:sldId id="314" r:id="rId79"/>
    <p:sldId id="315" r:id="rId80"/>
    <p:sldId id="316" r:id="rId81"/>
    <p:sldId id="317" r:id="rId82"/>
    <p:sldId id="318" r:id="rId83"/>
    <p:sldId id="319" r:id="rId84"/>
    <p:sldId id="320" r:id="rId85"/>
    <p:sldId id="425" r:id="rId86"/>
    <p:sldId id="397" r:id="rId87"/>
    <p:sldId id="437" r:id="rId88"/>
    <p:sldId id="438" r:id="rId89"/>
    <p:sldId id="433" r:id="rId90"/>
    <p:sldId id="439" r:id="rId91"/>
    <p:sldId id="440" r:id="rId92"/>
    <p:sldId id="431" r:id="rId93"/>
    <p:sldId id="426" r:id="rId94"/>
    <p:sldId id="432" r:id="rId95"/>
    <p:sldId id="423" r:id="rId96"/>
    <p:sldId id="326" r:id="rId97"/>
    <p:sldId id="386" r:id="rId98"/>
    <p:sldId id="418" r:id="rId99"/>
    <p:sldId id="419" r:id="rId100"/>
    <p:sldId id="420" r:id="rId101"/>
    <p:sldId id="421" r:id="rId102"/>
    <p:sldId id="422" r:id="rId103"/>
    <p:sldId id="328" r:id="rId104"/>
    <p:sldId id="329" r:id="rId105"/>
    <p:sldId id="441" r:id="rId106"/>
    <p:sldId id="331" r:id="rId107"/>
    <p:sldId id="332" r:id="rId108"/>
    <p:sldId id="333" r:id="rId109"/>
    <p:sldId id="334" r:id="rId110"/>
    <p:sldId id="336" r:id="rId111"/>
  </p:sldIdLst>
  <p:sldSz cx="9144000" cy="6858000" type="screen4x3"/>
  <p:notesSz cx="6808788" cy="99409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BFFFF"/>
    <a:srgbClr val="69FFFF"/>
    <a:srgbClr val="C1FFFF"/>
    <a:srgbClr val="00FFFF"/>
    <a:srgbClr val="FF9799"/>
    <a:srgbClr val="FF9B9D"/>
    <a:srgbClr val="FFD1D2"/>
    <a:srgbClr val="FF7C80"/>
    <a:srgbClr val="EFE5F7"/>
    <a:srgbClr val="CFAF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8A107856-5554-42FB-B03E-39F5DBC370BA}" styleName="Средний стиль 4 - акцент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C4B1156A-380E-4F78-BDF5-A606A8083BF9}" styleName="Средний стиль 4 - акцент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868" autoAdjust="0"/>
    <p:restoredTop sz="99878" autoAdjust="0"/>
  </p:normalViewPr>
  <p:slideViewPr>
    <p:cSldViewPr snapToGrid="0">
      <p:cViewPr>
        <p:scale>
          <a:sx n="110" d="100"/>
          <a:sy n="110" d="100"/>
        </p:scale>
        <p:origin x="-1572" y="-15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21" Type="http://schemas.openxmlformats.org/officeDocument/2006/relationships/slide" Target="slides/slide13.xml"/><Relationship Id="rId42" Type="http://schemas.openxmlformats.org/officeDocument/2006/relationships/slide" Target="slides/slide34.xml"/><Relationship Id="rId47" Type="http://schemas.openxmlformats.org/officeDocument/2006/relationships/slide" Target="slides/slide39.xml"/><Relationship Id="rId63" Type="http://schemas.openxmlformats.org/officeDocument/2006/relationships/slide" Target="slides/slide55.xml"/><Relationship Id="rId68" Type="http://schemas.openxmlformats.org/officeDocument/2006/relationships/slide" Target="slides/slide60.xml"/><Relationship Id="rId84" Type="http://schemas.openxmlformats.org/officeDocument/2006/relationships/slide" Target="slides/slide76.xml"/><Relationship Id="rId89" Type="http://schemas.openxmlformats.org/officeDocument/2006/relationships/slide" Target="slides/slide81.xml"/><Relationship Id="rId112" Type="http://schemas.openxmlformats.org/officeDocument/2006/relationships/presProps" Target="presProps.xml"/><Relationship Id="rId16" Type="http://schemas.openxmlformats.org/officeDocument/2006/relationships/slide" Target="slides/slide8.xml"/><Relationship Id="rId107" Type="http://schemas.openxmlformats.org/officeDocument/2006/relationships/slide" Target="slides/slide99.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74" Type="http://schemas.openxmlformats.org/officeDocument/2006/relationships/slide" Target="slides/slide66.xml"/><Relationship Id="rId79" Type="http://schemas.openxmlformats.org/officeDocument/2006/relationships/slide" Target="slides/slide71.xml"/><Relationship Id="rId87" Type="http://schemas.openxmlformats.org/officeDocument/2006/relationships/slide" Target="slides/slide79.xml"/><Relationship Id="rId102" Type="http://schemas.openxmlformats.org/officeDocument/2006/relationships/slide" Target="slides/slide94.xml"/><Relationship Id="rId110" Type="http://schemas.openxmlformats.org/officeDocument/2006/relationships/slide" Target="slides/slide102.xml"/><Relationship Id="rId115" Type="http://schemas.openxmlformats.org/officeDocument/2006/relationships/tableStyles" Target="tableStyles.xml"/><Relationship Id="rId5" Type="http://schemas.openxmlformats.org/officeDocument/2006/relationships/slideMaster" Target="slideMasters/slideMaster5.xml"/><Relationship Id="rId61" Type="http://schemas.openxmlformats.org/officeDocument/2006/relationships/slide" Target="slides/slide53.xml"/><Relationship Id="rId82" Type="http://schemas.openxmlformats.org/officeDocument/2006/relationships/slide" Target="slides/slide74.xml"/><Relationship Id="rId90" Type="http://schemas.openxmlformats.org/officeDocument/2006/relationships/slide" Target="slides/slide82.xml"/><Relationship Id="rId95" Type="http://schemas.openxmlformats.org/officeDocument/2006/relationships/slide" Target="slides/slide87.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slide" Target="slides/slide61.xml"/><Relationship Id="rId77" Type="http://schemas.openxmlformats.org/officeDocument/2006/relationships/slide" Target="slides/slide69.xml"/><Relationship Id="rId100" Type="http://schemas.openxmlformats.org/officeDocument/2006/relationships/slide" Target="slides/slide92.xml"/><Relationship Id="rId105" Type="http://schemas.openxmlformats.org/officeDocument/2006/relationships/slide" Target="slides/slide97.xml"/><Relationship Id="rId113" Type="http://schemas.openxmlformats.org/officeDocument/2006/relationships/viewProps" Target="viewProps.xml"/><Relationship Id="rId8" Type="http://schemas.openxmlformats.org/officeDocument/2006/relationships/slideMaster" Target="slideMasters/slideMaster8.xml"/><Relationship Id="rId51" Type="http://schemas.openxmlformats.org/officeDocument/2006/relationships/slide" Target="slides/slide43.xml"/><Relationship Id="rId72" Type="http://schemas.openxmlformats.org/officeDocument/2006/relationships/slide" Target="slides/slide64.xml"/><Relationship Id="rId80" Type="http://schemas.openxmlformats.org/officeDocument/2006/relationships/slide" Target="slides/slide72.xml"/><Relationship Id="rId85" Type="http://schemas.openxmlformats.org/officeDocument/2006/relationships/slide" Target="slides/slide77.xml"/><Relationship Id="rId93" Type="http://schemas.openxmlformats.org/officeDocument/2006/relationships/slide" Target="slides/slide85.xml"/><Relationship Id="rId98" Type="http://schemas.openxmlformats.org/officeDocument/2006/relationships/slide" Target="slides/slide90.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103" Type="http://schemas.openxmlformats.org/officeDocument/2006/relationships/slide" Target="slides/slide95.xml"/><Relationship Id="rId108" Type="http://schemas.openxmlformats.org/officeDocument/2006/relationships/slide" Target="slides/slide100.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slide" Target="slides/slide62.xml"/><Relationship Id="rId75" Type="http://schemas.openxmlformats.org/officeDocument/2006/relationships/slide" Target="slides/slide67.xml"/><Relationship Id="rId83" Type="http://schemas.openxmlformats.org/officeDocument/2006/relationships/slide" Target="slides/slide75.xml"/><Relationship Id="rId88" Type="http://schemas.openxmlformats.org/officeDocument/2006/relationships/slide" Target="slides/slide80.xml"/><Relationship Id="rId91" Type="http://schemas.openxmlformats.org/officeDocument/2006/relationships/slide" Target="slides/slide83.xml"/><Relationship Id="rId96" Type="http://schemas.openxmlformats.org/officeDocument/2006/relationships/slide" Target="slides/slide88.xml"/><Relationship Id="rId111" Type="http://schemas.openxmlformats.org/officeDocument/2006/relationships/slide" Target="slides/slide103.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6" Type="http://schemas.openxmlformats.org/officeDocument/2006/relationships/slide" Target="slides/slide98.xml"/><Relationship Id="rId114" Type="http://schemas.openxmlformats.org/officeDocument/2006/relationships/theme" Target="theme/theme1.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slide" Target="slides/slide70.xml"/><Relationship Id="rId81" Type="http://schemas.openxmlformats.org/officeDocument/2006/relationships/slide" Target="slides/slide73.xml"/><Relationship Id="rId86" Type="http://schemas.openxmlformats.org/officeDocument/2006/relationships/slide" Target="slides/slide78.xml"/><Relationship Id="rId94" Type="http://schemas.openxmlformats.org/officeDocument/2006/relationships/slide" Target="slides/slide86.xml"/><Relationship Id="rId99" Type="http://schemas.openxmlformats.org/officeDocument/2006/relationships/slide" Target="slides/slide91.xml"/><Relationship Id="rId101" Type="http://schemas.openxmlformats.org/officeDocument/2006/relationships/slide" Target="slides/slide93.xml"/><Relationship Id="rId4" Type="http://schemas.openxmlformats.org/officeDocument/2006/relationships/slideMaster" Target="slideMasters/slideMaster4.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109" Type="http://schemas.openxmlformats.org/officeDocument/2006/relationships/slide" Target="slides/slide10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6" Type="http://schemas.openxmlformats.org/officeDocument/2006/relationships/slide" Target="slides/slide68.xml"/><Relationship Id="rId97" Type="http://schemas.openxmlformats.org/officeDocument/2006/relationships/slide" Target="slides/slide89.xml"/><Relationship Id="rId104" Type="http://schemas.openxmlformats.org/officeDocument/2006/relationships/slide" Target="slides/slide96.xml"/><Relationship Id="rId7" Type="http://schemas.openxmlformats.org/officeDocument/2006/relationships/slideMaster" Target="slideMasters/slideMaster7.xml"/><Relationship Id="rId71" Type="http://schemas.openxmlformats.org/officeDocument/2006/relationships/slide" Target="slides/slide63.xml"/><Relationship Id="rId92" Type="http://schemas.openxmlformats.org/officeDocument/2006/relationships/slide" Target="slides/slide84.xml"/><Relationship Id="rId2" Type="http://schemas.openxmlformats.org/officeDocument/2006/relationships/slideMaster" Target="slideMasters/slideMaster2.xml"/><Relationship Id="rId29" Type="http://schemas.openxmlformats.org/officeDocument/2006/relationships/slide" Target="slides/slide21.xml"/></Relationships>
</file>

<file path=ppt/charts/_rels/chart1.xml.rels><?xml version="1.0" encoding="UTF-8" standalone="yes"?>
<Relationships xmlns="http://schemas.openxmlformats.org/package/2006/relationships"><Relationship Id="rId2" Type="http://schemas.openxmlformats.org/officeDocument/2006/relationships/package" Target="../embeddings/_____Microsoft_Excel1.xlsx"/><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2" Type="http://schemas.openxmlformats.org/officeDocument/2006/relationships/package" Target="../embeddings/_____Microsoft_Excel10.xlsx"/><Relationship Id="rId1" Type="http://schemas.openxmlformats.org/officeDocument/2006/relationships/themeOverride" Target="../theme/themeOverride9.xml"/></Relationships>
</file>

<file path=ppt/charts/_rels/chart11.xml.rels><?xml version="1.0" encoding="UTF-8" standalone="yes"?>
<Relationships xmlns="http://schemas.openxmlformats.org/package/2006/relationships"><Relationship Id="rId1" Type="http://schemas.openxmlformats.org/officeDocument/2006/relationships/package" Target="../embeddings/_____Microsoft_Excel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_____Microsoft_Excel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_____Microsoft_Excel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_____Microsoft_Excel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_____Microsoft_Excel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_____Microsoft_Excel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_____Microsoft_Excel17.xlsx"/></Relationships>
</file>

<file path=ppt/charts/_rels/chart18.xml.rels><?xml version="1.0" encoding="UTF-8" standalone="yes"?>
<Relationships xmlns="http://schemas.openxmlformats.org/package/2006/relationships"><Relationship Id="rId2" Type="http://schemas.openxmlformats.org/officeDocument/2006/relationships/package" Target="../embeddings/_____Microsoft_Excel18.xlsx"/><Relationship Id="rId1" Type="http://schemas.openxmlformats.org/officeDocument/2006/relationships/themeOverride" Target="../theme/themeOverride10.xml"/></Relationships>
</file>

<file path=ppt/charts/_rels/chart19.xml.rels><?xml version="1.0" encoding="UTF-8" standalone="yes"?>
<Relationships xmlns="http://schemas.openxmlformats.org/package/2006/relationships"><Relationship Id="rId2" Type="http://schemas.openxmlformats.org/officeDocument/2006/relationships/package" Target="../embeddings/_____Microsoft_Excel19.xlsx"/><Relationship Id="rId1" Type="http://schemas.openxmlformats.org/officeDocument/2006/relationships/themeOverride" Target="../theme/themeOverride11.xml"/></Relationships>
</file>

<file path=ppt/charts/_rels/chart2.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package" Target="../embeddings/_____Microsoft_Excel2.xlsx"/><Relationship Id="rId1" Type="http://schemas.openxmlformats.org/officeDocument/2006/relationships/themeOverride" Target="../theme/themeOverride2.xml"/></Relationships>
</file>

<file path=ppt/charts/_rels/chart20.xml.rels><?xml version="1.0" encoding="UTF-8" standalone="yes"?>
<Relationships xmlns="http://schemas.openxmlformats.org/package/2006/relationships"><Relationship Id="rId1" Type="http://schemas.openxmlformats.org/officeDocument/2006/relationships/package" Target="../embeddings/_____Microsoft_Excel20.xlsx"/></Relationships>
</file>

<file path=ppt/charts/_rels/chart21.xml.rels><?xml version="1.0" encoding="UTF-8" standalone="yes"?>
<Relationships xmlns="http://schemas.openxmlformats.org/package/2006/relationships"><Relationship Id="rId2" Type="http://schemas.openxmlformats.org/officeDocument/2006/relationships/package" Target="../embeddings/_____Microsoft_Excel21.xlsx"/><Relationship Id="rId1" Type="http://schemas.openxmlformats.org/officeDocument/2006/relationships/themeOverride" Target="../theme/themeOverride12.xml"/></Relationships>
</file>

<file path=ppt/charts/_rels/chart22.xml.rels><?xml version="1.0" encoding="UTF-8" standalone="yes"?>
<Relationships xmlns="http://schemas.openxmlformats.org/package/2006/relationships"><Relationship Id="rId2" Type="http://schemas.openxmlformats.org/officeDocument/2006/relationships/package" Target="../embeddings/_____Microsoft_Excel22.xlsx"/><Relationship Id="rId1" Type="http://schemas.openxmlformats.org/officeDocument/2006/relationships/themeOverride" Target="../theme/themeOverride13.xml"/></Relationships>
</file>

<file path=ppt/charts/_rels/chart23.xml.rels><?xml version="1.0" encoding="UTF-8" standalone="yes"?>
<Relationships xmlns="http://schemas.openxmlformats.org/package/2006/relationships"><Relationship Id="rId2" Type="http://schemas.openxmlformats.org/officeDocument/2006/relationships/package" Target="../embeddings/_____Microsoft_Excel23.xlsx"/><Relationship Id="rId1" Type="http://schemas.openxmlformats.org/officeDocument/2006/relationships/themeOverride" Target="../theme/themeOverride14.xml"/></Relationships>
</file>

<file path=ppt/charts/_rels/chart24.xml.rels><?xml version="1.0" encoding="UTF-8" standalone="yes"?>
<Relationships xmlns="http://schemas.openxmlformats.org/package/2006/relationships"><Relationship Id="rId2" Type="http://schemas.openxmlformats.org/officeDocument/2006/relationships/package" Target="../embeddings/_____Microsoft_Excel24.xlsx"/><Relationship Id="rId1" Type="http://schemas.openxmlformats.org/officeDocument/2006/relationships/themeOverride" Target="../theme/themeOverride15.xml"/></Relationships>
</file>

<file path=ppt/charts/_rels/chart25.xml.rels><?xml version="1.0" encoding="UTF-8" standalone="yes"?>
<Relationships xmlns="http://schemas.openxmlformats.org/package/2006/relationships"><Relationship Id="rId2" Type="http://schemas.openxmlformats.org/officeDocument/2006/relationships/package" Target="../embeddings/_____Microsoft_Excel25.xlsx"/><Relationship Id="rId1" Type="http://schemas.openxmlformats.org/officeDocument/2006/relationships/themeOverride" Target="../theme/themeOverride16.xml"/></Relationships>
</file>

<file path=ppt/charts/_rels/chart26.xml.rels><?xml version="1.0" encoding="UTF-8" standalone="yes"?>
<Relationships xmlns="http://schemas.openxmlformats.org/package/2006/relationships"><Relationship Id="rId2" Type="http://schemas.openxmlformats.org/officeDocument/2006/relationships/package" Target="../embeddings/_____Microsoft_Excel26.xlsx"/><Relationship Id="rId1" Type="http://schemas.openxmlformats.org/officeDocument/2006/relationships/themeOverride" Target="../theme/themeOverride17.xml"/></Relationships>
</file>

<file path=ppt/charts/_rels/chart27.xml.rels><?xml version="1.0" encoding="UTF-8" standalone="yes"?>
<Relationships xmlns="http://schemas.openxmlformats.org/package/2006/relationships"><Relationship Id="rId2" Type="http://schemas.openxmlformats.org/officeDocument/2006/relationships/package" Target="../embeddings/_____Microsoft_Excel27.xlsx"/><Relationship Id="rId1" Type="http://schemas.openxmlformats.org/officeDocument/2006/relationships/themeOverride" Target="../theme/themeOverride18.xml"/></Relationships>
</file>

<file path=ppt/charts/_rels/chart28.xml.rels><?xml version="1.0" encoding="UTF-8" standalone="yes"?>
<Relationships xmlns="http://schemas.openxmlformats.org/package/2006/relationships"><Relationship Id="rId2" Type="http://schemas.openxmlformats.org/officeDocument/2006/relationships/package" Target="../embeddings/_____Microsoft_Excel28.xlsx"/><Relationship Id="rId1" Type="http://schemas.openxmlformats.org/officeDocument/2006/relationships/themeOverride" Target="../theme/themeOverride19.xml"/></Relationships>
</file>

<file path=ppt/charts/_rels/chart29.xml.rels><?xml version="1.0" encoding="UTF-8" standalone="yes"?>
<Relationships xmlns="http://schemas.openxmlformats.org/package/2006/relationships"><Relationship Id="rId2" Type="http://schemas.openxmlformats.org/officeDocument/2006/relationships/package" Target="../embeddings/_____Microsoft_Excel29.xlsx"/><Relationship Id="rId1" Type="http://schemas.openxmlformats.org/officeDocument/2006/relationships/themeOverride" Target="../theme/themeOverride20.xml"/></Relationships>
</file>

<file path=ppt/charts/_rels/chart3.xml.rels><?xml version="1.0" encoding="UTF-8" standalone="yes"?>
<Relationships xmlns="http://schemas.openxmlformats.org/package/2006/relationships"><Relationship Id="rId2" Type="http://schemas.openxmlformats.org/officeDocument/2006/relationships/package" Target="../embeddings/_____Microsoft_Excel3.xlsx"/><Relationship Id="rId1" Type="http://schemas.openxmlformats.org/officeDocument/2006/relationships/themeOverride" Target="../theme/themeOverride3.xml"/></Relationships>
</file>

<file path=ppt/charts/_rels/chart30.xml.rels><?xml version="1.0" encoding="UTF-8" standalone="yes"?>
<Relationships xmlns="http://schemas.openxmlformats.org/package/2006/relationships"><Relationship Id="rId2" Type="http://schemas.openxmlformats.org/officeDocument/2006/relationships/oleObject" Target="file:///C:\Users\ART-PC%20Lite%20147\Desktop\&#1052;&#1086;&#1103;\&#1086;&#1090;&#1095;&#1077;&#1090;%20&#1075;&#1083;&#1072;&#1074;&#1077;%20&#1079;&#1072;%20&#1075;&#1086;&#1076;\2023\&#1050;&#1088;&#1077;&#1076;&#1080;&#1090;&#1086;&#1088;&#1082;&#1072;-2019%20&#1055;&#1088;&#1086;&#1073;&#1085;&#1099;&#1081;.xlsx" TargetMode="External"/><Relationship Id="rId1" Type="http://schemas.openxmlformats.org/officeDocument/2006/relationships/themeOverride" Target="../theme/themeOverride21.xml"/></Relationships>
</file>

<file path=ppt/charts/_rels/chart31.xml.rels><?xml version="1.0" encoding="UTF-8" standalone="yes"?>
<Relationships xmlns="http://schemas.openxmlformats.org/package/2006/relationships"><Relationship Id="rId2" Type="http://schemas.openxmlformats.org/officeDocument/2006/relationships/oleObject" Target="file:///C:\Users\ART-PC%20Lite%20147\Desktop\&#1052;&#1086;&#1103;\&#1086;&#1090;&#1095;&#1077;&#1090;%20&#1075;&#1083;&#1072;&#1074;&#1077;%20&#1079;&#1072;%20&#1075;&#1086;&#1076;\2024\&#1050;&#1088;&#1077;&#1076;&#1080;&#1090;&#1086;&#1088;&#1082;&#1072;-2019%20&#1055;&#1088;&#1086;&#1073;&#1085;&#1099;&#1081;.xlsx" TargetMode="External"/><Relationship Id="rId1" Type="http://schemas.openxmlformats.org/officeDocument/2006/relationships/themeOverride" Target="../theme/themeOverride22.xml"/></Relationships>
</file>

<file path=ppt/charts/_rels/chart32.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23.xml"/></Relationships>
</file>

<file path=ppt/charts/_rels/chart33.xml.rels><?xml version="1.0" encoding="UTF-8" standalone="yes"?>
<Relationships xmlns="http://schemas.openxmlformats.org/package/2006/relationships"><Relationship Id="rId1" Type="http://schemas.openxmlformats.org/officeDocument/2006/relationships/package" Target="../embeddings/_____Microsoft_Excel30.xlsx"/></Relationships>
</file>

<file path=ppt/charts/_rels/chart34.xml.rels><?xml version="1.0" encoding="UTF-8" standalone="yes"?>
<Relationships xmlns="http://schemas.openxmlformats.org/package/2006/relationships"><Relationship Id="rId1" Type="http://schemas.openxmlformats.org/officeDocument/2006/relationships/oleObject" Target="file:///C:\Users\ART-PC%20Lite%20147\Desktop\&#1052;&#1086;&#1103;\&#1086;&#1090;&#1095;&#1077;&#1090;%20&#1075;&#1083;&#1072;&#1074;&#1077;%20&#1079;&#1072;%20&#1075;&#1086;&#1076;\2025\&#1044;&#1077;&#1073;&#1080;&#1090;&#1086;&#1088;&#1082;&#1072;-2025.xlsx" TargetMode="External"/></Relationships>
</file>

<file path=ppt/charts/_rels/chart35.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_____Microsoft_Excel31.xlsx"/></Relationships>
</file>

<file path=ppt/charts/_rels/chart36.xml.rels><?xml version="1.0" encoding="UTF-8" standalone="yes"?>
<Relationships xmlns="http://schemas.openxmlformats.org/package/2006/relationships"><Relationship Id="rId3" Type="http://schemas.microsoft.com/office/2011/relationships/chartColorStyle" Target="colors2.xml"/><Relationship Id="rId2" Type="http://schemas.openxmlformats.org/officeDocument/2006/relationships/chartUserShapes" Target="../drawings/drawing2.xml"/><Relationship Id="rId1" Type="http://schemas.openxmlformats.org/officeDocument/2006/relationships/package" Target="../embeddings/_____Microsoft_Excel32.xlsx"/><Relationship Id="rId4" Type="http://schemas.microsoft.com/office/2011/relationships/chartStyle" Target="style2.xml"/></Relationships>
</file>

<file path=ppt/charts/_rels/chart37.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_____Microsoft_Excel33.xlsx"/></Relationships>
</file>

<file path=ppt/charts/_rels/chart38.xml.rels><?xml version="1.0" encoding="UTF-8" standalone="yes"?>
<Relationships xmlns="http://schemas.openxmlformats.org/package/2006/relationships"><Relationship Id="rId2" Type="http://schemas.openxmlformats.org/officeDocument/2006/relationships/package" Target="../embeddings/_____Microsoft_Excel34.xlsx"/><Relationship Id="rId1" Type="http://schemas.openxmlformats.org/officeDocument/2006/relationships/themeOverride" Target="../theme/themeOverride24.xml"/></Relationships>
</file>

<file path=ppt/charts/_rels/chart4.xml.rels><?xml version="1.0" encoding="UTF-8" standalone="yes"?>
<Relationships xmlns="http://schemas.openxmlformats.org/package/2006/relationships"><Relationship Id="rId2" Type="http://schemas.openxmlformats.org/officeDocument/2006/relationships/package" Target="../embeddings/_____Microsoft_Excel4.xlsx"/><Relationship Id="rId1" Type="http://schemas.openxmlformats.org/officeDocument/2006/relationships/themeOverride" Target="../theme/themeOverride4.xml"/></Relationships>
</file>

<file path=ppt/charts/_rels/chart5.xml.rels><?xml version="1.0" encoding="UTF-8" standalone="yes"?>
<Relationships xmlns="http://schemas.openxmlformats.org/package/2006/relationships"><Relationship Id="rId2" Type="http://schemas.openxmlformats.org/officeDocument/2006/relationships/package" Target="../embeddings/_____Microsoft_Excel5.xlsx"/><Relationship Id="rId1" Type="http://schemas.openxmlformats.org/officeDocument/2006/relationships/themeOverride" Target="../theme/themeOverride5.xml"/></Relationships>
</file>

<file path=ppt/charts/_rels/chart6.xml.rels><?xml version="1.0" encoding="UTF-8" standalone="yes"?>
<Relationships xmlns="http://schemas.openxmlformats.org/package/2006/relationships"><Relationship Id="rId1" Type="http://schemas.openxmlformats.org/officeDocument/2006/relationships/package" Target="../embeddings/_____Microsoft_Excel6.xlsx"/></Relationships>
</file>

<file path=ppt/charts/_rels/chart7.xml.rels><?xml version="1.0" encoding="UTF-8" standalone="yes"?>
<Relationships xmlns="http://schemas.openxmlformats.org/package/2006/relationships"><Relationship Id="rId2" Type="http://schemas.openxmlformats.org/officeDocument/2006/relationships/package" Target="../embeddings/_____Microsoft_Excel7.xlsx"/><Relationship Id="rId1" Type="http://schemas.openxmlformats.org/officeDocument/2006/relationships/themeOverride" Target="../theme/themeOverride6.xml"/></Relationships>
</file>

<file path=ppt/charts/_rels/chart8.xml.rels><?xml version="1.0" encoding="UTF-8" standalone="yes"?>
<Relationships xmlns="http://schemas.openxmlformats.org/package/2006/relationships"><Relationship Id="rId2" Type="http://schemas.openxmlformats.org/officeDocument/2006/relationships/package" Target="../embeddings/_____Microsoft_Excel8.xlsx"/><Relationship Id="rId1" Type="http://schemas.openxmlformats.org/officeDocument/2006/relationships/themeOverride" Target="../theme/themeOverride7.xml"/></Relationships>
</file>

<file path=ppt/charts/_rels/chart9.xml.rels><?xml version="1.0" encoding="UTF-8" standalone="yes"?>
<Relationships xmlns="http://schemas.openxmlformats.org/package/2006/relationships"><Relationship Id="rId2" Type="http://schemas.openxmlformats.org/officeDocument/2006/relationships/package" Target="../embeddings/_____Microsoft_Excel9.xlsx"/><Relationship Id="rId1" Type="http://schemas.openxmlformats.org/officeDocument/2006/relationships/themeOverride" Target="../theme/themeOverride8.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27"/>
    </mc:Choice>
    <mc:Fallback>
      <c:style val="27"/>
    </mc:Fallback>
  </mc:AlternateContent>
  <c:clrMapOvr bg1="lt1" tx1="dk1" bg2="lt2" tx2="dk2" accent1="accent1" accent2="accent2" accent3="accent3" accent4="accent4" accent5="accent5" accent6="accent6" hlink="hlink" folHlink="folHlink"/>
  <c:chart>
    <c:autoTitleDeleted val="1"/>
    <c:view3D>
      <c:rotX val="15"/>
      <c:rotY val="20"/>
      <c:depthPercent val="100"/>
      <c:rAngAx val="1"/>
    </c:view3D>
    <c:floor>
      <c:thickness val="0"/>
    </c:floor>
    <c:sideWall>
      <c:thickness val="0"/>
    </c:sideWall>
    <c:backWall>
      <c:thickness val="0"/>
    </c:backWall>
    <c:plotArea>
      <c:layout>
        <c:manualLayout>
          <c:layoutTarget val="inner"/>
          <c:xMode val="edge"/>
          <c:yMode val="edge"/>
          <c:x val="0.10638400249711671"/>
          <c:y val="9.0778619432715132E-2"/>
          <c:w val="0.87461836447831565"/>
          <c:h val="0.77238085269991885"/>
        </c:manualLayout>
      </c:layout>
      <c:bar3DChart>
        <c:barDir val="col"/>
        <c:grouping val="clustered"/>
        <c:varyColors val="0"/>
        <c:ser>
          <c:idx val="0"/>
          <c:order val="0"/>
          <c:tx>
            <c:strRef>
              <c:f>Лист1!$B$1</c:f>
              <c:strCache>
                <c:ptCount val="1"/>
                <c:pt idx="0">
                  <c:v>млн.рублей</c:v>
                </c:pt>
              </c:strCache>
            </c:strRef>
          </c:tx>
          <c:spPr>
            <a:solidFill>
              <a:srgbClr val="FF9FFF"/>
            </a:solidFill>
          </c:spPr>
          <c:invertIfNegative val="0"/>
          <c:dLbls>
            <c:dLbl>
              <c:idx val="5"/>
              <c:layout>
                <c:manualLayout>
                  <c:x val="1.589193683167836E-2"/>
                  <c:y val="0"/>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D17C-4D75-A5AA-8B97844D371F}"/>
                </c:ext>
              </c:extLst>
            </c:dLbl>
            <c:dLbl>
              <c:idx val="7"/>
              <c:layout>
                <c:manualLayout>
                  <c:x val="-5.7210972594042099E-2"/>
                  <c:y val="-1.1192381897160433E-17"/>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A1B7-4E56-9C84-B28D02FC25E6}"/>
                </c:ext>
              </c:extLst>
            </c:dLbl>
            <c:spPr>
              <a:noFill/>
              <a:ln>
                <a:noFill/>
              </a:ln>
              <a:effectLst/>
            </c:spPr>
            <c:txPr>
              <a:bodyPr/>
              <a:lstStyle/>
              <a:p>
                <a:pPr>
                  <a:defRPr sz="1100" b="1">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Лист1!$A$2:$A$10</c:f>
              <c:numCache>
                <c:formatCode>General</c:formatCode>
                <c:ptCount val="9"/>
                <c:pt idx="0">
                  <c:v>2017</c:v>
                </c:pt>
                <c:pt idx="1">
                  <c:v>2018</c:v>
                </c:pt>
                <c:pt idx="2">
                  <c:v>2019</c:v>
                </c:pt>
                <c:pt idx="3">
                  <c:v>2020</c:v>
                </c:pt>
                <c:pt idx="4">
                  <c:v>2021</c:v>
                </c:pt>
                <c:pt idx="5">
                  <c:v>2022</c:v>
                </c:pt>
                <c:pt idx="6">
                  <c:v>2023</c:v>
                </c:pt>
                <c:pt idx="7">
                  <c:v>2024</c:v>
                </c:pt>
                <c:pt idx="8">
                  <c:v>2025</c:v>
                </c:pt>
              </c:numCache>
            </c:numRef>
          </c:cat>
          <c:val>
            <c:numRef>
              <c:f>Лист1!$B$2:$B$10</c:f>
              <c:numCache>
                <c:formatCode>#\ ##0.0</c:formatCode>
                <c:ptCount val="9"/>
                <c:pt idx="0">
                  <c:v>5903.6</c:v>
                </c:pt>
                <c:pt idx="1">
                  <c:v>6843</c:v>
                </c:pt>
                <c:pt idx="2">
                  <c:v>7922.6</c:v>
                </c:pt>
                <c:pt idx="3">
                  <c:v>5990</c:v>
                </c:pt>
                <c:pt idx="4">
                  <c:v>6686</c:v>
                </c:pt>
                <c:pt idx="5">
                  <c:v>6308.8</c:v>
                </c:pt>
                <c:pt idx="6">
                  <c:v>9111.7000000000007</c:v>
                </c:pt>
                <c:pt idx="7">
                  <c:v>11239.1</c:v>
                </c:pt>
                <c:pt idx="8">
                  <c:v>10920.3</c:v>
                </c:pt>
              </c:numCache>
            </c:numRef>
          </c:val>
          <c:extLst xmlns:c16r2="http://schemas.microsoft.com/office/drawing/2015/06/chart">
            <c:ext xmlns:c16="http://schemas.microsoft.com/office/drawing/2014/chart" uri="{C3380CC4-5D6E-409C-BE32-E72D297353CC}">
              <c16:uniqueId val="{00000001-66F0-43E5-A393-CB4383E5B203}"/>
            </c:ext>
          </c:extLst>
        </c:ser>
        <c:dLbls>
          <c:showLegendKey val="0"/>
          <c:showVal val="1"/>
          <c:showCatName val="0"/>
          <c:showSerName val="0"/>
          <c:showPercent val="0"/>
          <c:showBubbleSize val="0"/>
        </c:dLbls>
        <c:gapWidth val="150"/>
        <c:shape val="pyramid"/>
        <c:axId val="152248704"/>
        <c:axId val="152251392"/>
        <c:axId val="0"/>
      </c:bar3DChart>
      <c:catAx>
        <c:axId val="152248704"/>
        <c:scaling>
          <c:orientation val="minMax"/>
        </c:scaling>
        <c:delete val="0"/>
        <c:axPos val="b"/>
        <c:numFmt formatCode="General" sourceLinked="1"/>
        <c:majorTickMark val="out"/>
        <c:minorTickMark val="none"/>
        <c:tickLblPos val="nextTo"/>
        <c:txPr>
          <a:bodyPr/>
          <a:lstStyle/>
          <a:p>
            <a:pPr>
              <a:defRPr sz="1200">
                <a:latin typeface="Times New Roman" pitchFamily="18" charset="0"/>
                <a:cs typeface="Times New Roman" pitchFamily="18" charset="0"/>
              </a:defRPr>
            </a:pPr>
            <a:endParaRPr lang="ru-RU"/>
          </a:p>
        </c:txPr>
        <c:crossAx val="152251392"/>
        <c:crosses val="autoZero"/>
        <c:auto val="1"/>
        <c:lblAlgn val="ctr"/>
        <c:lblOffset val="100"/>
        <c:noMultiLvlLbl val="0"/>
      </c:catAx>
      <c:valAx>
        <c:axId val="152251392"/>
        <c:scaling>
          <c:orientation val="minMax"/>
        </c:scaling>
        <c:delete val="0"/>
        <c:axPos val="l"/>
        <c:numFmt formatCode="#\ ##0.0" sourceLinked="1"/>
        <c:majorTickMark val="out"/>
        <c:minorTickMark val="none"/>
        <c:tickLblPos val="nextTo"/>
        <c:txPr>
          <a:bodyPr/>
          <a:lstStyle/>
          <a:p>
            <a:pPr>
              <a:defRPr sz="1000" b="0"/>
            </a:pPr>
            <a:endParaRPr lang="ru-RU"/>
          </a:p>
        </c:txPr>
        <c:crossAx val="152248704"/>
        <c:crosses val="autoZero"/>
        <c:crossBetween val="between"/>
      </c:valAx>
      <c:spPr>
        <a:noFill/>
        <a:ln w="25403">
          <a:noFill/>
        </a:ln>
      </c:spPr>
    </c:plotArea>
    <c:plotVisOnly val="1"/>
    <c:dispBlanksAs val="gap"/>
    <c:showDLblsOverMax val="0"/>
  </c:chart>
  <c:txPr>
    <a:bodyPr/>
    <a:lstStyle/>
    <a:p>
      <a:pPr>
        <a:defRPr sz="1800"/>
      </a:pPr>
      <a:endParaRPr lang="ru-RU"/>
    </a:p>
  </c:txPr>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5.2166448718812673E-2"/>
          <c:y val="9.1435110627768532E-2"/>
          <c:w val="0.91352770488002033"/>
          <c:h val="0.85042682529637958"/>
        </c:manualLayout>
      </c:layout>
      <c:lineChart>
        <c:grouping val="standard"/>
        <c:varyColors val="0"/>
        <c:ser>
          <c:idx val="0"/>
          <c:order val="0"/>
          <c:spPr>
            <a:ln w="60325" cap="rnd">
              <a:solidFill>
                <a:srgbClr val="7030A0"/>
              </a:solidFill>
            </a:ln>
            <a:effectLst>
              <a:outerShdw blurRad="50800" dist="38100" dir="8100000" algn="tr" rotWithShape="0">
                <a:sysClr val="windowText" lastClr="000000">
                  <a:alpha val="40000"/>
                </a:sysClr>
              </a:outerShdw>
            </a:effectLst>
          </c:spPr>
          <c:marker>
            <c:symbol val="diamond"/>
            <c:size val="15"/>
            <c:spPr>
              <a:solidFill>
                <a:srgbClr val="FFFF00"/>
              </a:solidFill>
              <a:ln w="0">
                <a:solidFill>
                  <a:srgbClr val="FFFF00"/>
                </a:solidFill>
              </a:ln>
              <a:effectLst>
                <a:outerShdw blurRad="50800" dist="38100" dir="8100000" algn="tr" rotWithShape="0">
                  <a:sysClr val="windowText" lastClr="000000">
                    <a:alpha val="40000"/>
                  </a:sysClr>
                </a:outerShdw>
              </a:effectLst>
              <a:scene3d>
                <a:camera prst="orthographicFront"/>
                <a:lightRig rig="threePt" dir="t"/>
              </a:scene3d>
              <a:sp3d>
                <a:bevelT/>
              </a:sp3d>
            </c:spPr>
          </c:marker>
          <c:dLbls>
            <c:dLbl>
              <c:idx val="0"/>
              <c:layout>
                <c:manualLayout>
                  <c:x val="-2.6677581465501362E-2"/>
                  <c:y val="4.0504240104093078E-2"/>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5A94-45BF-9778-4FCD6C7C8D86}"/>
                </c:ext>
              </c:extLst>
            </c:dLbl>
            <c:dLbl>
              <c:idx val="1"/>
              <c:layout>
                <c:manualLayout>
                  <c:x val="-6.375817255495142E-2"/>
                  <c:y val="-2.1369143027479613E-2"/>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5A94-45BF-9778-4FCD6C7C8D86}"/>
                </c:ext>
              </c:extLst>
            </c:dLbl>
            <c:dLbl>
              <c:idx val="2"/>
              <c:layout>
                <c:manualLayout>
                  <c:x val="-3.6273358283508833E-2"/>
                  <c:y val="-3.9701997288686335E-2"/>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5A94-45BF-9778-4FCD6C7C8D86}"/>
                </c:ext>
              </c:extLst>
            </c:dLbl>
            <c:dLbl>
              <c:idx val="3"/>
              <c:layout>
                <c:manualLayout>
                  <c:x val="-1.4280435927385888E-2"/>
                  <c:y val="-3.2374629711530011E-2"/>
                </c:manualLayout>
              </c:layout>
              <c:dLblPos val="r"/>
              <c:showLegendKey val="0"/>
              <c:showVal val="1"/>
              <c:showCatName val="0"/>
              <c:showSerName val="0"/>
              <c:showPercent val="0"/>
              <c:showBubbleSize val="0"/>
            </c:dLbl>
            <c:dLbl>
              <c:idx val="4"/>
              <c:layout>
                <c:manualLayout>
                  <c:x val="-6.6952430691749762E-2"/>
                  <c:y val="4.7379060452045603E-2"/>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5A94-45BF-9778-4FCD6C7C8D86}"/>
                </c:ext>
              </c:extLst>
            </c:dLbl>
            <c:dLbl>
              <c:idx val="5"/>
              <c:layout>
                <c:manualLayout>
                  <c:x val="-4.581181615462463E-4"/>
                  <c:y val="-1.6785929462177933E-2"/>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5A94-45BF-9778-4FCD6C7C8D86}"/>
                </c:ext>
              </c:extLst>
            </c:dLbl>
            <c:dLbl>
              <c:idx val="6"/>
              <c:layout>
                <c:manualLayout>
                  <c:x val="-5.4715756534251543E-2"/>
                  <c:y val="-4.1993604071337176E-2"/>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5A94-45BF-9778-4FCD6C7C8D86}"/>
                </c:ext>
              </c:extLst>
            </c:dLbl>
            <c:dLbl>
              <c:idx val="7"/>
              <c:layout>
                <c:manualLayout>
                  <c:x val="-6.196297347725554E-3"/>
                  <c:y val="1.708401878540149E-2"/>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6-5A94-45BF-9778-4FCD6C7C8D86}"/>
                </c:ext>
              </c:extLst>
            </c:dLbl>
            <c:dLbl>
              <c:idx val="8"/>
              <c:layout>
                <c:manualLayout>
                  <c:x val="-3.3226027352731481E-2"/>
                  <c:y val="-3.5118783723384658E-2"/>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7-5A94-45BF-9778-4FCD6C7C8D86}"/>
                </c:ext>
              </c:extLst>
            </c:dLbl>
            <c:dLbl>
              <c:idx val="9"/>
              <c:layout>
                <c:manualLayout>
                  <c:x val="-2.6665229178269509E-2"/>
                  <c:y val="-3.6957843276831673E-2"/>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8-5A94-45BF-9778-4FCD6C7C8D86}"/>
                </c:ext>
              </c:extLst>
            </c:dLbl>
            <c:dLbl>
              <c:idx val="10"/>
              <c:layout>
                <c:manualLayout>
                  <c:x val="-4.3264427796546996E-2"/>
                  <c:y val="4.5087453669394761E-2"/>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9-5A94-45BF-9778-4FCD6C7C8D86}"/>
                </c:ext>
              </c:extLst>
            </c:dLbl>
            <c:dLbl>
              <c:idx val="11"/>
              <c:layout>
                <c:manualLayout>
                  <c:x val="-4.4824933416837687E-2"/>
                  <c:y val="-4.1993604071337176E-2"/>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A-5A94-45BF-9778-4FCD6C7C8D86}"/>
                </c:ext>
              </c:extLst>
            </c:dLbl>
            <c:dLbl>
              <c:idx val="12"/>
              <c:layout>
                <c:manualLayout>
                  <c:x val="-1.8408700344347096E-2"/>
                  <c:y val="4.0956787333296926E-2"/>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B-5A94-45BF-9778-4FCD6C7C8D86}"/>
                </c:ext>
              </c:extLst>
            </c:dLbl>
            <c:dLbl>
              <c:idx val="13"/>
              <c:layout>
                <c:manualLayout>
                  <c:x val="-4.4800445549167421E-2"/>
                  <c:y val="-4.2497757563520359E-2"/>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C-5A94-45BF-9778-4FCD6C7C8D86}"/>
                </c:ext>
              </c:extLst>
            </c:dLbl>
            <c:dLbl>
              <c:idx val="14"/>
              <c:layout>
                <c:manualLayout>
                  <c:x val="-3.3545778226601625E-2"/>
                  <c:y val="4.7831427239770456E-2"/>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D-5A94-45BF-9778-4FCD6C7C8D86}"/>
                </c:ext>
              </c:extLst>
            </c:dLbl>
            <c:dLbl>
              <c:idx val="15"/>
              <c:layout>
                <c:manualLayout>
                  <c:x val="-3.0793493595230818E-2"/>
                  <c:y val="-4.6124270407435032E-2"/>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E-5A94-45BF-9778-4FCD6C7C8D86}"/>
                </c:ext>
              </c:extLst>
            </c:dLbl>
            <c:dLbl>
              <c:idx val="16"/>
              <c:layout>
                <c:manualLayout>
                  <c:x val="-2.2783685445755038E-2"/>
                  <c:y val="-4.6124270407435053E-2"/>
                </c:manualLayout>
              </c:layout>
              <c:dLblPos val="r"/>
              <c:showLegendKey val="0"/>
              <c:showVal val="1"/>
              <c:showCatName val="0"/>
              <c:showSerName val="0"/>
              <c:showPercent val="0"/>
              <c:showBubbleSize val="0"/>
            </c:dLbl>
            <c:spPr>
              <a:noFill/>
              <a:ln>
                <a:noFill/>
              </a:ln>
              <a:effectLst/>
            </c:spPr>
            <c:txPr>
              <a:bodyPr/>
              <a:lstStyle/>
              <a:p>
                <a:pPr>
                  <a:defRPr sz="1400" b="1"/>
                </a:pPr>
                <a:endParaRPr lang="ru-RU"/>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Лист1!$B$72:$R$72</c:f>
              <c:numCache>
                <c:formatCode>General</c:formatCode>
                <c:ptCount val="17"/>
                <c:pt idx="0">
                  <c:v>2009</c:v>
                </c:pt>
                <c:pt idx="1">
                  <c:v>2010</c:v>
                </c:pt>
                <c:pt idx="2">
                  <c:v>2011</c:v>
                </c:pt>
                <c:pt idx="3">
                  <c:v>2012</c:v>
                </c:pt>
                <c:pt idx="4">
                  <c:v>2013</c:v>
                </c:pt>
                <c:pt idx="5">
                  <c:v>2014</c:v>
                </c:pt>
                <c:pt idx="6">
                  <c:v>2015</c:v>
                </c:pt>
                <c:pt idx="7">
                  <c:v>2016</c:v>
                </c:pt>
                <c:pt idx="8">
                  <c:v>2017</c:v>
                </c:pt>
                <c:pt idx="9">
                  <c:v>2018</c:v>
                </c:pt>
                <c:pt idx="10">
                  <c:v>2019</c:v>
                </c:pt>
                <c:pt idx="11">
                  <c:v>2020</c:v>
                </c:pt>
                <c:pt idx="12">
                  <c:v>2021</c:v>
                </c:pt>
                <c:pt idx="13">
                  <c:v>2022</c:v>
                </c:pt>
                <c:pt idx="14">
                  <c:v>2023</c:v>
                </c:pt>
                <c:pt idx="15">
                  <c:v>2024</c:v>
                </c:pt>
                <c:pt idx="16">
                  <c:v>2025</c:v>
                </c:pt>
              </c:numCache>
            </c:numRef>
          </c:cat>
          <c:val>
            <c:numRef>
              <c:f>Лист1!$B$73:$R$73</c:f>
              <c:numCache>
                <c:formatCode>0.0</c:formatCode>
                <c:ptCount val="17"/>
                <c:pt idx="0">
                  <c:v>68.7</c:v>
                </c:pt>
                <c:pt idx="1">
                  <c:v>75</c:v>
                </c:pt>
                <c:pt idx="2">
                  <c:v>89.8</c:v>
                </c:pt>
                <c:pt idx="3">
                  <c:v>75.5</c:v>
                </c:pt>
                <c:pt idx="4">
                  <c:v>71.5</c:v>
                </c:pt>
                <c:pt idx="5">
                  <c:v>43</c:v>
                </c:pt>
                <c:pt idx="6">
                  <c:v>64.900000000000006</c:v>
                </c:pt>
                <c:pt idx="7">
                  <c:v>67.099999999999994</c:v>
                </c:pt>
                <c:pt idx="8">
                  <c:v>92</c:v>
                </c:pt>
                <c:pt idx="9">
                  <c:v>82</c:v>
                </c:pt>
                <c:pt idx="10">
                  <c:v>74.7</c:v>
                </c:pt>
                <c:pt idx="11">
                  <c:v>75.8</c:v>
                </c:pt>
                <c:pt idx="12">
                  <c:v>86.2</c:v>
                </c:pt>
                <c:pt idx="13">
                  <c:v>86.1</c:v>
                </c:pt>
                <c:pt idx="14">
                  <c:v>82</c:v>
                </c:pt>
                <c:pt idx="15">
                  <c:v>82</c:v>
                </c:pt>
                <c:pt idx="16">
                  <c:v>79.599999999999994</c:v>
                </c:pt>
              </c:numCache>
            </c:numRef>
          </c:val>
          <c:smooth val="0"/>
          <c:extLst xmlns:c16r2="http://schemas.microsoft.com/office/drawing/2015/06/chart">
            <c:ext xmlns:c16="http://schemas.microsoft.com/office/drawing/2014/chart" uri="{C3380CC4-5D6E-409C-BE32-E72D297353CC}">
              <c16:uniqueId val="{0000000F-5A94-45BF-9778-4FCD6C7C8D86}"/>
            </c:ext>
          </c:extLst>
        </c:ser>
        <c:dLbls>
          <c:showLegendKey val="0"/>
          <c:showVal val="0"/>
          <c:showCatName val="0"/>
          <c:showSerName val="0"/>
          <c:showPercent val="0"/>
          <c:showBubbleSize val="0"/>
        </c:dLbls>
        <c:marker val="1"/>
        <c:smooth val="0"/>
        <c:axId val="155215744"/>
        <c:axId val="155217280"/>
      </c:lineChart>
      <c:catAx>
        <c:axId val="155215744"/>
        <c:scaling>
          <c:orientation val="minMax"/>
        </c:scaling>
        <c:delete val="0"/>
        <c:axPos val="b"/>
        <c:numFmt formatCode="General" sourceLinked="1"/>
        <c:majorTickMark val="out"/>
        <c:minorTickMark val="none"/>
        <c:tickLblPos val="nextTo"/>
        <c:txPr>
          <a:bodyPr/>
          <a:lstStyle/>
          <a:p>
            <a:pPr>
              <a:defRPr sz="1400"/>
            </a:pPr>
            <a:endParaRPr lang="ru-RU"/>
          </a:p>
        </c:txPr>
        <c:crossAx val="155217280"/>
        <c:crosses val="autoZero"/>
        <c:auto val="1"/>
        <c:lblAlgn val="ctr"/>
        <c:lblOffset val="100"/>
        <c:noMultiLvlLbl val="0"/>
      </c:catAx>
      <c:valAx>
        <c:axId val="155217280"/>
        <c:scaling>
          <c:orientation val="minMax"/>
        </c:scaling>
        <c:delete val="0"/>
        <c:axPos val="l"/>
        <c:majorGridlines/>
        <c:numFmt formatCode="0.0" sourceLinked="1"/>
        <c:majorTickMark val="out"/>
        <c:minorTickMark val="none"/>
        <c:tickLblPos val="nextTo"/>
        <c:txPr>
          <a:bodyPr/>
          <a:lstStyle/>
          <a:p>
            <a:pPr>
              <a:defRPr sz="1200"/>
            </a:pPr>
            <a:endParaRPr lang="ru-RU"/>
          </a:p>
        </c:txPr>
        <c:crossAx val="155215744"/>
        <c:crosses val="autoZero"/>
        <c:crossBetween val="between"/>
      </c:valAx>
    </c:plotArea>
    <c:plotVisOnly val="1"/>
    <c:dispBlanksAs val="gap"/>
    <c:showDLblsOverMax val="0"/>
  </c:chart>
  <c:externalData r:id="rId2">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109"/>
      <c:rAngAx val="0"/>
      <c:perspective val="30"/>
    </c:view3D>
    <c:floor>
      <c:thickness val="0"/>
    </c:floor>
    <c:sideWall>
      <c:thickness val="0"/>
    </c:sideWall>
    <c:backWall>
      <c:thickness val="0"/>
    </c:backWall>
    <c:plotArea>
      <c:layout/>
      <c:pie3DChart>
        <c:varyColors val="1"/>
        <c:ser>
          <c:idx val="0"/>
          <c:order val="0"/>
          <c:tx>
            <c:strRef>
              <c:f>Sheet1!$B$1</c:f>
              <c:strCache>
                <c:ptCount val="1"/>
                <c:pt idx="0">
                  <c:v>Insert Data</c:v>
                </c:pt>
              </c:strCache>
            </c:strRef>
          </c:tx>
          <c:dPt>
            <c:idx val="0"/>
            <c:bubble3D val="0"/>
            <c:spPr>
              <a:gradFill flip="none" rotWithShape="1">
                <a:gsLst>
                  <a:gs pos="27000">
                    <a:srgbClr val="FF9900"/>
                  </a:gs>
                  <a:gs pos="50000">
                    <a:srgbClr val="FF9900"/>
                  </a:gs>
                  <a:gs pos="100000">
                    <a:srgbClr val="FFCC00"/>
                  </a:gs>
                </a:gsLst>
                <a:lin ang="10800000" scaled="1"/>
                <a:tileRect/>
              </a:gradFill>
            </c:spPr>
            <c:extLst xmlns:c16r2="http://schemas.microsoft.com/office/drawing/2015/06/chart">
              <c:ext xmlns:c16="http://schemas.microsoft.com/office/drawing/2014/chart" uri="{C3380CC4-5D6E-409C-BE32-E72D297353CC}">
                <c16:uniqueId val="{00000001-278A-4065-87F4-4C0CBF753C83}"/>
              </c:ext>
            </c:extLst>
          </c:dPt>
          <c:dPt>
            <c:idx val="1"/>
            <c:bubble3D val="0"/>
            <c:spPr>
              <a:gradFill flip="none" rotWithShape="1">
                <a:gsLst>
                  <a:gs pos="0">
                    <a:srgbClr val="7030A0"/>
                  </a:gs>
                  <a:gs pos="50000">
                    <a:srgbClr val="7030A0"/>
                  </a:gs>
                  <a:gs pos="100000">
                    <a:srgbClr val="7030A0"/>
                  </a:gs>
                </a:gsLst>
                <a:lin ang="10800000" scaled="1"/>
                <a:tileRect/>
              </a:gradFill>
            </c:spPr>
            <c:extLst xmlns:c16r2="http://schemas.microsoft.com/office/drawing/2015/06/chart">
              <c:ext xmlns:c16="http://schemas.microsoft.com/office/drawing/2014/chart" uri="{C3380CC4-5D6E-409C-BE32-E72D297353CC}">
                <c16:uniqueId val="{00000003-278A-4065-87F4-4C0CBF753C83}"/>
              </c:ext>
            </c:extLst>
          </c:dPt>
          <c:dPt>
            <c:idx val="2"/>
            <c:bubble3D val="0"/>
            <c:spPr>
              <a:gradFill>
                <a:gsLst>
                  <a:gs pos="0">
                    <a:srgbClr val="00B0F0"/>
                  </a:gs>
                  <a:gs pos="50000">
                    <a:schemeClr val="accent5">
                      <a:lumMod val="60000"/>
                      <a:lumOff val="40000"/>
                    </a:schemeClr>
                  </a:gs>
                  <a:gs pos="100000">
                    <a:srgbClr val="0070C0"/>
                  </a:gs>
                </a:gsLst>
                <a:lin ang="10800000" scaled="1"/>
              </a:gradFill>
            </c:spPr>
            <c:extLst xmlns:c16r2="http://schemas.microsoft.com/office/drawing/2015/06/chart">
              <c:ext xmlns:c16="http://schemas.microsoft.com/office/drawing/2014/chart" uri="{C3380CC4-5D6E-409C-BE32-E72D297353CC}">
                <c16:uniqueId val="{00000005-278A-4065-87F4-4C0CBF753C83}"/>
              </c:ext>
            </c:extLst>
          </c:dPt>
          <c:dPt>
            <c:idx val="3"/>
            <c:bubble3D val="0"/>
            <c:spPr>
              <a:gradFill>
                <a:gsLst>
                  <a:gs pos="60000">
                    <a:srgbClr val="FFAFAF"/>
                  </a:gs>
                  <a:gs pos="3000">
                    <a:srgbClr val="FF0066"/>
                  </a:gs>
                  <a:gs pos="100000">
                    <a:srgbClr val="FF0066"/>
                  </a:gs>
                </a:gsLst>
                <a:lin ang="10800000" scaled="1"/>
              </a:gradFill>
            </c:spPr>
            <c:extLst xmlns:c16r2="http://schemas.microsoft.com/office/drawing/2015/06/chart">
              <c:ext xmlns:c16="http://schemas.microsoft.com/office/drawing/2014/chart" uri="{C3380CC4-5D6E-409C-BE32-E72D297353CC}">
                <c16:uniqueId val="{00000007-278A-4065-87F4-4C0CBF753C83}"/>
              </c:ext>
            </c:extLst>
          </c:dPt>
          <c:dPt>
            <c:idx val="4"/>
            <c:bubble3D val="0"/>
            <c:spPr>
              <a:solidFill>
                <a:srgbClr val="0000FF"/>
              </a:solidFill>
            </c:spPr>
            <c:extLst xmlns:c16r2="http://schemas.microsoft.com/office/drawing/2015/06/chart">
              <c:ext xmlns:c16="http://schemas.microsoft.com/office/drawing/2014/chart" uri="{C3380CC4-5D6E-409C-BE32-E72D297353CC}">
                <c16:uniqueId val="{00000009-278A-4065-87F4-4C0CBF753C83}"/>
              </c:ext>
            </c:extLst>
          </c:dPt>
          <c:dPt>
            <c:idx val="5"/>
            <c:bubble3D val="0"/>
            <c:spPr>
              <a:gradFill flip="none" rotWithShape="1">
                <a:gsLst>
                  <a:gs pos="0">
                    <a:srgbClr val="FF0000"/>
                  </a:gs>
                  <a:gs pos="81000">
                    <a:srgbClr val="FF6464"/>
                  </a:gs>
                  <a:gs pos="64000">
                    <a:srgbClr val="FF7171"/>
                  </a:gs>
                  <a:gs pos="100000">
                    <a:srgbClr val="FF5757"/>
                  </a:gs>
                </a:gsLst>
                <a:lin ang="13500000" scaled="1"/>
                <a:tileRect/>
              </a:gradFill>
            </c:spPr>
            <c:extLst xmlns:c16r2="http://schemas.microsoft.com/office/drawing/2015/06/chart">
              <c:ext xmlns:c16="http://schemas.microsoft.com/office/drawing/2014/chart" uri="{C3380CC4-5D6E-409C-BE32-E72D297353CC}">
                <c16:uniqueId val="{0000000B-278A-4065-87F4-4C0CBF753C83}"/>
              </c:ext>
            </c:extLst>
          </c:dPt>
          <c:dPt>
            <c:idx val="6"/>
            <c:bubble3D val="0"/>
            <c:spPr>
              <a:gradFill>
                <a:gsLst>
                  <a:gs pos="0">
                    <a:srgbClr val="00B050"/>
                  </a:gs>
                  <a:gs pos="60000">
                    <a:schemeClr val="accent6">
                      <a:lumMod val="60000"/>
                      <a:lumOff val="40000"/>
                    </a:schemeClr>
                  </a:gs>
                  <a:gs pos="32000">
                    <a:srgbClr val="92D050"/>
                  </a:gs>
                  <a:gs pos="100000">
                    <a:srgbClr val="00B050"/>
                  </a:gs>
                </a:gsLst>
                <a:lin ang="13500000" scaled="1"/>
              </a:gradFill>
            </c:spPr>
            <c:extLst xmlns:c16r2="http://schemas.microsoft.com/office/drawing/2015/06/chart">
              <c:ext xmlns:c16="http://schemas.microsoft.com/office/drawing/2014/chart" uri="{C3380CC4-5D6E-409C-BE32-E72D297353CC}">
                <c16:uniqueId val="{0000000D-278A-4065-87F4-4C0CBF753C83}"/>
              </c:ext>
            </c:extLst>
          </c:dPt>
          <c:dLbls>
            <c:dLbl>
              <c:idx val="0"/>
              <c:layout>
                <c:manualLayout>
                  <c:x val="7.8558774673749034E-3"/>
                  <c:y val="8.1644740038294399E-3"/>
                </c:manualLayout>
              </c:layout>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278A-4065-87F4-4C0CBF753C83}"/>
                </c:ext>
              </c:extLst>
            </c:dLbl>
            <c:dLbl>
              <c:idx val="1"/>
              <c:layout>
                <c:manualLayout>
                  <c:x val="2.295011752009787E-2"/>
                  <c:y val="-1.2143809777008277E-2"/>
                </c:manualLayout>
              </c:layout>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278A-4065-87F4-4C0CBF753C83}"/>
                </c:ext>
              </c:extLst>
            </c:dLbl>
            <c:dLbl>
              <c:idx val="2"/>
              <c:layout>
                <c:manualLayout>
                  <c:x val="3.7061529150118309E-2"/>
                  <c:y val="3.398084206162795E-2"/>
                </c:manualLayout>
              </c:layout>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278A-4065-87F4-4C0CBF753C83}"/>
                </c:ext>
              </c:extLst>
            </c:dLbl>
            <c:dLbl>
              <c:idx val="3"/>
              <c:layout>
                <c:manualLayout>
                  <c:x val="1.3417397719878968E-2"/>
                  <c:y val="-4.9163350756964874E-2"/>
                </c:manualLayout>
              </c:layout>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7-278A-4065-87F4-4C0CBF753C83}"/>
                </c:ext>
              </c:extLst>
            </c:dLbl>
            <c:dLbl>
              <c:idx val="4"/>
              <c:layout>
                <c:manualLayout>
                  <c:x val="-5.553502172551944E-2"/>
                  <c:y val="-3.3598777001196976E-2"/>
                </c:manualLayout>
              </c:layout>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9-278A-4065-87F4-4C0CBF753C83}"/>
                </c:ext>
              </c:extLst>
            </c:dLbl>
            <c:dLbl>
              <c:idx val="5"/>
              <c:layout>
                <c:manualLayout>
                  <c:x val="2.5976942702023401E-2"/>
                  <c:y val="-3.4105104755403903E-2"/>
                </c:manualLayout>
              </c:layout>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B-278A-4065-87F4-4C0CBF753C83}"/>
                </c:ext>
              </c:extLst>
            </c:dLbl>
            <c:dLbl>
              <c:idx val="6"/>
              <c:layout>
                <c:manualLayout>
                  <c:x val="8.5496868346604422E-3"/>
                  <c:y val="-1.8220475220578489E-2"/>
                </c:manualLayout>
              </c:layout>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D-278A-4065-87F4-4C0CBF753C83}"/>
                </c:ext>
              </c:extLst>
            </c:dLbl>
            <c:spPr>
              <a:noFill/>
              <a:ln>
                <a:noFill/>
              </a:ln>
              <a:effectLst/>
            </c:spPr>
            <c:txPr>
              <a:bodyPr/>
              <a:lstStyle/>
              <a:p>
                <a:pPr>
                  <a:defRPr sz="2000" b="1">
                    <a:solidFill>
                      <a:schemeClr val="tx1"/>
                    </a:solidFill>
                    <a:latin typeface="+mn-lt"/>
                  </a:defRPr>
                </a:pPr>
                <a:endParaRPr lang="ru-RU"/>
              </a:p>
            </c:txPr>
            <c:dLblPos val="outEnd"/>
            <c:showLegendKey val="0"/>
            <c:showVal val="1"/>
            <c:showCatName val="0"/>
            <c:showSerName val="0"/>
            <c:showPercent val="0"/>
            <c:showBubbleSize val="0"/>
            <c:showLeaderLines val="1"/>
            <c:extLst xmlns:c16r2="http://schemas.microsoft.com/office/drawing/2015/06/chart">
              <c:ext xmlns:c15="http://schemas.microsoft.com/office/drawing/2012/chart" uri="{CE6537A1-D6FC-4f65-9D91-7224C49458BB}"/>
            </c:extLst>
          </c:dLbls>
          <c:cat>
            <c:strRef>
              <c:f>Sheet1!$A$2:$A$8</c:f>
              <c:strCache>
                <c:ptCount val="7"/>
                <c:pt idx="0">
                  <c:v>Аренда земли</c:v>
                </c:pt>
                <c:pt idx="1">
                  <c:v>Аренда имущества</c:v>
                </c:pt>
                <c:pt idx="2">
                  <c:v>Затраты государства</c:v>
                </c:pt>
                <c:pt idx="3">
                  <c:v>продажа земли</c:v>
                </c:pt>
                <c:pt idx="4">
                  <c:v>увеличение площади земельных участков</c:v>
                </c:pt>
                <c:pt idx="5">
                  <c:v>Штрафы</c:v>
                </c:pt>
                <c:pt idx="6">
                  <c:v>Прочие неналоговые</c:v>
                </c:pt>
              </c:strCache>
            </c:strRef>
          </c:cat>
          <c:val>
            <c:numRef>
              <c:f>Sheet1!$B$2:$B$8</c:f>
              <c:numCache>
                <c:formatCode>General</c:formatCode>
                <c:ptCount val="7"/>
                <c:pt idx="0">
                  <c:v>15.7</c:v>
                </c:pt>
                <c:pt idx="1">
                  <c:v>0.6</c:v>
                </c:pt>
                <c:pt idx="2">
                  <c:v>28.4</c:v>
                </c:pt>
                <c:pt idx="3">
                  <c:v>18.100000000000001</c:v>
                </c:pt>
                <c:pt idx="4">
                  <c:v>3.3</c:v>
                </c:pt>
                <c:pt idx="5">
                  <c:v>7</c:v>
                </c:pt>
                <c:pt idx="6">
                  <c:v>26.9</c:v>
                </c:pt>
              </c:numCache>
            </c:numRef>
          </c:val>
          <c:extLst xmlns:c16r2="http://schemas.microsoft.com/office/drawing/2015/06/chart">
            <c:ext xmlns:c16="http://schemas.microsoft.com/office/drawing/2014/chart" uri="{C3380CC4-5D6E-409C-BE32-E72D297353CC}">
              <c16:uniqueId val="{0000000E-278A-4065-87F4-4C0CBF753C83}"/>
            </c:ext>
          </c:extLst>
        </c:ser>
        <c:dLbls>
          <c:dLblPos val="outEnd"/>
          <c:showLegendKey val="0"/>
          <c:showVal val="0"/>
          <c:showCatName val="1"/>
          <c:showSerName val="0"/>
          <c:showPercent val="1"/>
          <c:showBubbleSize val="0"/>
          <c:showLeaderLines val="1"/>
        </c:dLbls>
      </c:pie3DChart>
      <c:spPr>
        <a:noFill/>
        <a:ln w="25402">
          <a:noFill/>
        </a:ln>
      </c:spPr>
    </c:plotArea>
    <c:plotVisOnly val="1"/>
    <c:dispBlanksAs val="zero"/>
    <c:showDLblsOverMax val="0"/>
  </c:chart>
  <c:txPr>
    <a:bodyPr/>
    <a:lstStyle/>
    <a:p>
      <a:pPr>
        <a:defRPr sz="1598">
          <a:solidFill>
            <a:schemeClr val="bg1"/>
          </a:solidFill>
          <a:latin typeface="HY헤드라인M" pitchFamily="18" charset="-127"/>
          <a:ea typeface="HY헤드라인M" pitchFamily="18" charset="-127"/>
        </a:defRPr>
      </a:pPr>
      <a:endParaRPr lang="ru-RU"/>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76"/>
      <c:rAngAx val="0"/>
      <c:perspective val="30"/>
    </c:view3D>
    <c:floor>
      <c:thickness val="0"/>
    </c:floor>
    <c:sideWall>
      <c:thickness val="0"/>
    </c:sideWall>
    <c:backWall>
      <c:thickness val="0"/>
    </c:backWall>
    <c:plotArea>
      <c:layout/>
      <c:pie3DChart>
        <c:varyColors val="1"/>
        <c:ser>
          <c:idx val="0"/>
          <c:order val="0"/>
          <c:tx>
            <c:strRef>
              <c:f>Sheet1!$B$1</c:f>
              <c:strCache>
                <c:ptCount val="1"/>
                <c:pt idx="0">
                  <c:v>Insert Data</c:v>
                </c:pt>
              </c:strCache>
            </c:strRef>
          </c:tx>
          <c:dPt>
            <c:idx val="0"/>
            <c:bubble3D val="0"/>
            <c:spPr>
              <a:gradFill flip="none" rotWithShape="1">
                <a:gsLst>
                  <a:gs pos="27000">
                    <a:srgbClr val="FF9900"/>
                  </a:gs>
                  <a:gs pos="50000">
                    <a:srgbClr val="FF9900"/>
                  </a:gs>
                  <a:gs pos="100000">
                    <a:srgbClr val="FFCC00"/>
                  </a:gs>
                </a:gsLst>
                <a:lin ang="10800000" scaled="1"/>
                <a:tileRect/>
              </a:gradFill>
            </c:spPr>
            <c:extLst xmlns:c16r2="http://schemas.microsoft.com/office/drawing/2015/06/chart">
              <c:ext xmlns:c16="http://schemas.microsoft.com/office/drawing/2014/chart" uri="{C3380CC4-5D6E-409C-BE32-E72D297353CC}">
                <c16:uniqueId val="{00000001-5712-4D00-90F5-99A80F135B49}"/>
              </c:ext>
            </c:extLst>
          </c:dPt>
          <c:dPt>
            <c:idx val="1"/>
            <c:bubble3D val="0"/>
            <c:spPr>
              <a:gradFill flip="none" rotWithShape="1">
                <a:gsLst>
                  <a:gs pos="0">
                    <a:srgbClr val="7030A0"/>
                  </a:gs>
                  <a:gs pos="50000">
                    <a:srgbClr val="7030A0"/>
                  </a:gs>
                  <a:gs pos="100000">
                    <a:srgbClr val="7030A0"/>
                  </a:gs>
                </a:gsLst>
                <a:lin ang="10800000" scaled="1"/>
                <a:tileRect/>
              </a:gradFill>
            </c:spPr>
            <c:extLst xmlns:c16r2="http://schemas.microsoft.com/office/drawing/2015/06/chart">
              <c:ext xmlns:c16="http://schemas.microsoft.com/office/drawing/2014/chart" uri="{C3380CC4-5D6E-409C-BE32-E72D297353CC}">
                <c16:uniqueId val="{00000003-5712-4D00-90F5-99A80F135B49}"/>
              </c:ext>
            </c:extLst>
          </c:dPt>
          <c:dPt>
            <c:idx val="2"/>
            <c:bubble3D val="0"/>
            <c:spPr>
              <a:gradFill>
                <a:gsLst>
                  <a:gs pos="17000">
                    <a:srgbClr val="00B0F0"/>
                  </a:gs>
                  <a:gs pos="50000">
                    <a:schemeClr val="accent5">
                      <a:lumMod val="60000"/>
                      <a:lumOff val="40000"/>
                    </a:schemeClr>
                  </a:gs>
                  <a:gs pos="84000">
                    <a:srgbClr val="00B0F0"/>
                  </a:gs>
                </a:gsLst>
                <a:lin ang="10800000" scaled="1"/>
              </a:gradFill>
            </c:spPr>
            <c:extLst xmlns:c16r2="http://schemas.microsoft.com/office/drawing/2015/06/chart">
              <c:ext xmlns:c16="http://schemas.microsoft.com/office/drawing/2014/chart" uri="{C3380CC4-5D6E-409C-BE32-E72D297353CC}">
                <c16:uniqueId val="{00000005-5712-4D00-90F5-99A80F135B49}"/>
              </c:ext>
            </c:extLst>
          </c:dPt>
          <c:dPt>
            <c:idx val="3"/>
            <c:bubble3D val="0"/>
            <c:spPr>
              <a:gradFill>
                <a:gsLst>
                  <a:gs pos="60000">
                    <a:srgbClr val="FFAFAF"/>
                  </a:gs>
                  <a:gs pos="3000">
                    <a:srgbClr val="FF0066"/>
                  </a:gs>
                  <a:gs pos="100000">
                    <a:srgbClr val="FF0066"/>
                  </a:gs>
                </a:gsLst>
                <a:lin ang="10800000" scaled="1"/>
              </a:gradFill>
            </c:spPr>
            <c:extLst xmlns:c16r2="http://schemas.microsoft.com/office/drawing/2015/06/chart">
              <c:ext xmlns:c16="http://schemas.microsoft.com/office/drawing/2014/chart" uri="{C3380CC4-5D6E-409C-BE32-E72D297353CC}">
                <c16:uniqueId val="{00000007-5712-4D00-90F5-99A80F135B49}"/>
              </c:ext>
            </c:extLst>
          </c:dPt>
          <c:dPt>
            <c:idx val="4"/>
            <c:bubble3D val="0"/>
            <c:spPr>
              <a:solidFill>
                <a:srgbClr val="0000FF"/>
              </a:solidFill>
            </c:spPr>
            <c:extLst xmlns:c16r2="http://schemas.microsoft.com/office/drawing/2015/06/chart">
              <c:ext xmlns:c16="http://schemas.microsoft.com/office/drawing/2014/chart" uri="{C3380CC4-5D6E-409C-BE32-E72D297353CC}">
                <c16:uniqueId val="{00000009-5712-4D00-90F5-99A80F135B49}"/>
              </c:ext>
            </c:extLst>
          </c:dPt>
          <c:dPt>
            <c:idx val="5"/>
            <c:bubble3D val="0"/>
            <c:spPr>
              <a:gradFill flip="none" rotWithShape="1">
                <a:gsLst>
                  <a:gs pos="0">
                    <a:srgbClr val="FF0000"/>
                  </a:gs>
                  <a:gs pos="81000">
                    <a:srgbClr val="FF6464"/>
                  </a:gs>
                  <a:gs pos="64000">
                    <a:srgbClr val="FF7171"/>
                  </a:gs>
                  <a:gs pos="100000">
                    <a:srgbClr val="FF5757"/>
                  </a:gs>
                </a:gsLst>
                <a:lin ang="13500000" scaled="1"/>
                <a:tileRect/>
              </a:gradFill>
            </c:spPr>
            <c:extLst xmlns:c16r2="http://schemas.microsoft.com/office/drawing/2015/06/chart">
              <c:ext xmlns:c16="http://schemas.microsoft.com/office/drawing/2014/chart" uri="{C3380CC4-5D6E-409C-BE32-E72D297353CC}">
                <c16:uniqueId val="{0000000B-5712-4D00-90F5-99A80F135B49}"/>
              </c:ext>
            </c:extLst>
          </c:dPt>
          <c:dPt>
            <c:idx val="6"/>
            <c:bubble3D val="0"/>
            <c:spPr>
              <a:gradFill>
                <a:gsLst>
                  <a:gs pos="0">
                    <a:srgbClr val="00B050"/>
                  </a:gs>
                  <a:gs pos="60000">
                    <a:schemeClr val="accent6">
                      <a:lumMod val="60000"/>
                      <a:lumOff val="40000"/>
                    </a:schemeClr>
                  </a:gs>
                  <a:gs pos="32000">
                    <a:srgbClr val="92D050"/>
                  </a:gs>
                  <a:gs pos="100000">
                    <a:srgbClr val="00B050"/>
                  </a:gs>
                </a:gsLst>
                <a:lin ang="13500000" scaled="1"/>
              </a:gradFill>
            </c:spPr>
            <c:extLst xmlns:c16r2="http://schemas.microsoft.com/office/drawing/2015/06/chart">
              <c:ext xmlns:c16="http://schemas.microsoft.com/office/drawing/2014/chart" uri="{C3380CC4-5D6E-409C-BE32-E72D297353CC}">
                <c16:uniqueId val="{0000000D-5712-4D00-90F5-99A80F135B49}"/>
              </c:ext>
            </c:extLst>
          </c:dPt>
          <c:dLbls>
            <c:dLbl>
              <c:idx val="0"/>
              <c:layout>
                <c:manualLayout>
                  <c:x val="-4.9356395676700381E-2"/>
                  <c:y val="0.11668071640738731"/>
                </c:manualLayout>
              </c:layout>
              <c:numFmt formatCode="#,##0.0" sourceLinked="0"/>
              <c:spPr/>
              <c:txPr>
                <a:bodyPr/>
                <a:lstStyle/>
                <a:p>
                  <a:pPr>
                    <a:defRPr sz="2000" b="1">
                      <a:solidFill>
                        <a:schemeClr val="tx1"/>
                      </a:solidFill>
                      <a:latin typeface="+mn-lt"/>
                    </a:defRPr>
                  </a:pPr>
                  <a:endParaRPr lang="ru-RU"/>
                </a:p>
              </c:txPr>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5712-4D00-90F5-99A80F135B49}"/>
                </c:ext>
              </c:extLst>
            </c:dLbl>
            <c:dLbl>
              <c:idx val="1"/>
              <c:layout>
                <c:manualLayout>
                  <c:x val="3.8536283141311911E-2"/>
                  <c:y val="-2.8424175709890311E-3"/>
                </c:manualLayout>
              </c:layout>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5712-4D00-90F5-99A80F135B49}"/>
                </c:ext>
              </c:extLst>
            </c:dLbl>
            <c:dLbl>
              <c:idx val="2"/>
              <c:layout>
                <c:manualLayout>
                  <c:x val="-3.047852187514254E-2"/>
                  <c:y val="-1.2526118968468281E-2"/>
                </c:manualLayout>
              </c:layout>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5712-4D00-90F5-99A80F135B49}"/>
                </c:ext>
              </c:extLst>
            </c:dLbl>
            <c:dLbl>
              <c:idx val="3"/>
              <c:layout>
                <c:manualLayout>
                  <c:x val="-1.2559749525000352E-2"/>
                  <c:y val="-3.9862202681974657E-2"/>
                </c:manualLayout>
              </c:layout>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7-5712-4D00-90F5-99A80F135B49}"/>
                </c:ext>
              </c:extLst>
            </c:dLbl>
            <c:dLbl>
              <c:idx val="4"/>
              <c:layout>
                <c:manualLayout>
                  <c:x val="-1.9167301942686683E-2"/>
                  <c:y val="-3.0498312932523891E-2"/>
                </c:manualLayout>
              </c:layout>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9-5712-4D00-90F5-99A80F135B49}"/>
                </c:ext>
              </c:extLst>
            </c:dLbl>
            <c:dLbl>
              <c:idx val="5"/>
              <c:layout>
                <c:manualLayout>
                  <c:x val="4.1563108323237438E-2"/>
                  <c:y val="-2.7904176618057736E-2"/>
                </c:manualLayout>
              </c:layout>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B-5712-4D00-90F5-99A80F135B49}"/>
                </c:ext>
              </c:extLst>
            </c:dLbl>
            <c:dLbl>
              <c:idx val="6"/>
              <c:layout>
                <c:manualLayout>
                  <c:x val="1.8940463915469802E-2"/>
                  <c:y val="-3.0622331495270817E-2"/>
                </c:manualLayout>
              </c:layout>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D-5712-4D00-90F5-99A80F135B49}"/>
                </c:ext>
              </c:extLst>
            </c:dLbl>
            <c:spPr>
              <a:noFill/>
              <a:ln>
                <a:noFill/>
              </a:ln>
              <a:effectLst/>
            </c:spPr>
            <c:txPr>
              <a:bodyPr/>
              <a:lstStyle/>
              <a:p>
                <a:pPr>
                  <a:defRPr sz="2000" b="1">
                    <a:solidFill>
                      <a:schemeClr val="tx1"/>
                    </a:solidFill>
                    <a:latin typeface="+mn-lt"/>
                  </a:defRPr>
                </a:pPr>
                <a:endParaRPr lang="ru-RU"/>
              </a:p>
            </c:txPr>
            <c:dLblPos val="outEnd"/>
            <c:showLegendKey val="0"/>
            <c:showVal val="1"/>
            <c:showCatName val="0"/>
            <c:showSerName val="0"/>
            <c:showPercent val="0"/>
            <c:showBubbleSize val="0"/>
            <c:showLeaderLines val="1"/>
            <c:extLst xmlns:c16r2="http://schemas.microsoft.com/office/drawing/2015/06/chart">
              <c:ext xmlns:c15="http://schemas.microsoft.com/office/drawing/2012/chart" uri="{CE6537A1-D6FC-4f65-9D91-7224C49458BB}"/>
            </c:extLst>
          </c:dLbls>
          <c:cat>
            <c:strRef>
              <c:f>Sheet1!$A$2:$A$8</c:f>
              <c:strCache>
                <c:ptCount val="7"/>
                <c:pt idx="0">
                  <c:v>Аренда земли</c:v>
                </c:pt>
                <c:pt idx="1">
                  <c:v>Аренда имущества</c:v>
                </c:pt>
                <c:pt idx="2">
                  <c:v>Затраты государства</c:v>
                </c:pt>
                <c:pt idx="3">
                  <c:v>продажа земли</c:v>
                </c:pt>
                <c:pt idx="4">
                  <c:v>увеличение площади земельных участков</c:v>
                </c:pt>
                <c:pt idx="5">
                  <c:v>Штрафы</c:v>
                </c:pt>
                <c:pt idx="6">
                  <c:v>Прочие неналоговые</c:v>
                </c:pt>
              </c:strCache>
            </c:strRef>
          </c:cat>
          <c:val>
            <c:numRef>
              <c:f>Sheet1!$B$2:$B$8</c:f>
              <c:numCache>
                <c:formatCode>General</c:formatCode>
                <c:ptCount val="7"/>
                <c:pt idx="0">
                  <c:v>29.8</c:v>
                </c:pt>
                <c:pt idx="1">
                  <c:v>1</c:v>
                </c:pt>
                <c:pt idx="2">
                  <c:v>6.1</c:v>
                </c:pt>
                <c:pt idx="3">
                  <c:v>11.1</c:v>
                </c:pt>
                <c:pt idx="4">
                  <c:v>9.6</c:v>
                </c:pt>
                <c:pt idx="5">
                  <c:v>18.7</c:v>
                </c:pt>
                <c:pt idx="6">
                  <c:v>23.7</c:v>
                </c:pt>
              </c:numCache>
            </c:numRef>
          </c:val>
          <c:extLst xmlns:c16r2="http://schemas.microsoft.com/office/drawing/2015/06/chart">
            <c:ext xmlns:c16="http://schemas.microsoft.com/office/drawing/2014/chart" uri="{C3380CC4-5D6E-409C-BE32-E72D297353CC}">
              <c16:uniqueId val="{0000000E-5712-4D00-90F5-99A80F135B49}"/>
            </c:ext>
          </c:extLst>
        </c:ser>
        <c:dLbls>
          <c:dLblPos val="outEnd"/>
          <c:showLegendKey val="0"/>
          <c:showVal val="0"/>
          <c:showCatName val="1"/>
          <c:showSerName val="0"/>
          <c:showPercent val="1"/>
          <c:showBubbleSize val="0"/>
          <c:showLeaderLines val="1"/>
        </c:dLbls>
      </c:pie3DChart>
      <c:spPr>
        <a:noFill/>
        <a:ln w="25402">
          <a:noFill/>
        </a:ln>
      </c:spPr>
    </c:plotArea>
    <c:plotVisOnly val="1"/>
    <c:dispBlanksAs val="zero"/>
    <c:showDLblsOverMax val="0"/>
  </c:chart>
  <c:txPr>
    <a:bodyPr/>
    <a:lstStyle/>
    <a:p>
      <a:pPr>
        <a:defRPr sz="1598">
          <a:solidFill>
            <a:schemeClr val="bg1"/>
          </a:solidFill>
          <a:latin typeface="HY헤드라인M" pitchFamily="18" charset="-127"/>
          <a:ea typeface="HY헤드라인M" pitchFamily="18" charset="-127"/>
        </a:defRPr>
      </a:pPr>
      <a:endParaRPr lang="ru-RU"/>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doughnutChart>
        <c:varyColors val="1"/>
        <c:ser>
          <c:idx val="0"/>
          <c:order val="0"/>
          <c:tx>
            <c:strRef>
              <c:f>Sheet1!$B$1</c:f>
              <c:strCache>
                <c:ptCount val="1"/>
                <c:pt idx="0">
                  <c:v>销售额</c:v>
                </c:pt>
              </c:strCache>
            </c:strRef>
          </c:tx>
          <c:spPr>
            <a:effectLst>
              <a:outerShdw blurRad="57150" dist="19050" dir="5400000" sx="102000" sy="102000" algn="ctr" rotWithShape="0">
                <a:srgbClr val="000000">
                  <a:alpha val="63000"/>
                </a:srgbClr>
              </a:outerShdw>
            </a:effectLst>
          </c:spPr>
          <c:dPt>
            <c:idx val="0"/>
            <c:bubble3D val="0"/>
            <c:spPr>
              <a:solidFill>
                <a:srgbClr val="00B0F0"/>
              </a:solidFill>
              <a:effectLst>
                <a:outerShdw blurRad="57150" dist="19050" dir="5400000" sx="102000" sy="102000" algn="ctr" rotWithShape="0">
                  <a:srgbClr val="000000">
                    <a:alpha val="63000"/>
                  </a:srgbClr>
                </a:outerShdw>
              </a:effectLst>
            </c:spPr>
            <c:extLst xmlns:c16r2="http://schemas.microsoft.com/office/drawing/2015/06/chart">
              <c:ext xmlns:c16="http://schemas.microsoft.com/office/drawing/2014/chart" uri="{C3380CC4-5D6E-409C-BE32-E72D297353CC}">
                <c16:uniqueId val="{00000001-E9D5-4FCC-B539-9200E6FCDA66}"/>
              </c:ext>
            </c:extLst>
          </c:dPt>
          <c:dPt>
            <c:idx val="1"/>
            <c:bubble3D val="0"/>
            <c:spPr>
              <a:solidFill>
                <a:srgbClr val="FF5A33"/>
              </a:solidFill>
              <a:effectLst>
                <a:outerShdw blurRad="57150" dist="19050" dir="5400000" sx="102000" sy="102000" algn="ctr" rotWithShape="0">
                  <a:srgbClr val="000000">
                    <a:alpha val="63000"/>
                  </a:srgbClr>
                </a:outerShdw>
              </a:effectLst>
            </c:spPr>
            <c:extLst xmlns:c16r2="http://schemas.microsoft.com/office/drawing/2015/06/chart">
              <c:ext xmlns:c16="http://schemas.microsoft.com/office/drawing/2014/chart" uri="{C3380CC4-5D6E-409C-BE32-E72D297353CC}">
                <c16:uniqueId val="{00000003-E9D5-4FCC-B539-9200E6FCDA66}"/>
              </c:ext>
            </c:extLst>
          </c:dPt>
          <c:dPt>
            <c:idx val="2"/>
            <c:bubble3D val="0"/>
            <c:spPr>
              <a:solidFill>
                <a:srgbClr val="9966FF"/>
              </a:solidFill>
              <a:effectLst>
                <a:outerShdw blurRad="57150" dist="19050" dir="5400000" sx="102000" sy="102000" algn="ctr" rotWithShape="0">
                  <a:srgbClr val="000000">
                    <a:alpha val="63000"/>
                  </a:srgbClr>
                </a:outerShdw>
              </a:effectLst>
            </c:spPr>
            <c:extLst xmlns:c16r2="http://schemas.microsoft.com/office/drawing/2015/06/chart">
              <c:ext xmlns:c16="http://schemas.microsoft.com/office/drawing/2014/chart" uri="{C3380CC4-5D6E-409C-BE32-E72D297353CC}">
                <c16:uniqueId val="{00000005-E9D5-4FCC-B539-9200E6FCDA66}"/>
              </c:ext>
            </c:extLst>
          </c:dPt>
          <c:dPt>
            <c:idx val="3"/>
            <c:bubble3D val="0"/>
            <c:extLst xmlns:c16r2="http://schemas.microsoft.com/office/drawing/2015/06/chart">
              <c:ext xmlns:c16="http://schemas.microsoft.com/office/drawing/2014/chart" uri="{C3380CC4-5D6E-409C-BE32-E72D297353CC}">
                <c16:uniqueId val="{00000007-E9D5-4FCC-B539-9200E6FCDA66}"/>
              </c:ext>
            </c:extLst>
          </c:dPt>
          <c:dPt>
            <c:idx val="4"/>
            <c:bubble3D val="0"/>
            <c:spPr>
              <a:solidFill>
                <a:srgbClr val="C00000"/>
              </a:solidFill>
              <a:effectLst>
                <a:outerShdw blurRad="57150" dist="19050" dir="5400000" sx="102000" sy="102000" algn="ctr" rotWithShape="0">
                  <a:srgbClr val="000000">
                    <a:alpha val="63000"/>
                  </a:srgbClr>
                </a:outerShdw>
              </a:effectLst>
            </c:spPr>
            <c:extLst xmlns:c16r2="http://schemas.microsoft.com/office/drawing/2015/06/chart">
              <c:ext xmlns:c16="http://schemas.microsoft.com/office/drawing/2014/chart" uri="{C3380CC4-5D6E-409C-BE32-E72D297353CC}">
                <c16:uniqueId val="{00000008-21FC-4809-9280-1C0BC82E1A13}"/>
              </c:ext>
            </c:extLst>
          </c:dPt>
          <c:dPt>
            <c:idx val="5"/>
            <c:bubble3D val="0"/>
            <c:spPr>
              <a:solidFill>
                <a:srgbClr val="00B050"/>
              </a:solidFill>
              <a:effectLst>
                <a:outerShdw blurRad="57150" dist="19050" dir="5400000" sx="102000" sy="102000" algn="ctr" rotWithShape="0">
                  <a:srgbClr val="000000">
                    <a:alpha val="63000"/>
                  </a:srgbClr>
                </a:outerShdw>
              </a:effectLst>
            </c:spPr>
            <c:extLst xmlns:c16r2="http://schemas.microsoft.com/office/drawing/2015/06/chart">
              <c:ext xmlns:c16="http://schemas.microsoft.com/office/drawing/2014/chart" uri="{C3380CC4-5D6E-409C-BE32-E72D297353CC}">
                <c16:uniqueId val="{0000000A-21FC-4809-9280-1C0BC82E1A13}"/>
              </c:ext>
            </c:extLst>
          </c:dPt>
          <c:cat>
            <c:strRef>
              <c:f>Sheet1!$A$2:$A$7</c:f>
              <c:strCache>
                <c:ptCount val="6"/>
                <c:pt idx="0">
                  <c:v>ФУ</c:v>
                </c:pt>
                <c:pt idx="1">
                  <c:v>ОК</c:v>
                </c:pt>
                <c:pt idx="2">
                  <c:v>ОНО</c:v>
                </c:pt>
                <c:pt idx="3">
                  <c:v>ОСХ</c:v>
                </c:pt>
                <c:pt idx="4">
                  <c:v>Адм</c:v>
                </c:pt>
                <c:pt idx="5">
                  <c:v>Др</c:v>
                </c:pt>
              </c:strCache>
            </c:strRef>
          </c:cat>
          <c:val>
            <c:numRef>
              <c:f>Sheet1!$B$2:$B$7</c:f>
              <c:numCache>
                <c:formatCode>General</c:formatCode>
                <c:ptCount val="6"/>
                <c:pt idx="0">
                  <c:v>2.4</c:v>
                </c:pt>
                <c:pt idx="1">
                  <c:v>0.1</c:v>
                </c:pt>
                <c:pt idx="2">
                  <c:v>23.3</c:v>
                </c:pt>
                <c:pt idx="3">
                  <c:v>0.3</c:v>
                </c:pt>
                <c:pt idx="4">
                  <c:v>27.9</c:v>
                </c:pt>
                <c:pt idx="5">
                  <c:v>46</c:v>
                </c:pt>
              </c:numCache>
            </c:numRef>
          </c:val>
          <c:extLst xmlns:c16r2="http://schemas.microsoft.com/office/drawing/2015/06/chart">
            <c:ext xmlns:c16="http://schemas.microsoft.com/office/drawing/2014/chart" uri="{C3380CC4-5D6E-409C-BE32-E72D297353CC}">
              <c16:uniqueId val="{00000008-E9D5-4FCC-B539-9200E6FCDA66}"/>
            </c:ext>
          </c:extLst>
        </c:ser>
        <c:dLbls>
          <c:showLegendKey val="0"/>
          <c:showVal val="0"/>
          <c:showCatName val="0"/>
          <c:showSerName val="0"/>
          <c:showPercent val="0"/>
          <c:showBubbleSize val="0"/>
          <c:showLeaderLines val="1"/>
        </c:dLbls>
        <c:firstSliceAng val="0"/>
        <c:holeSize val="55"/>
      </c:doughnutChart>
    </c:plotArea>
    <c:plotVisOnly val="1"/>
    <c:dispBlanksAs val="gap"/>
    <c:showDLblsOverMax val="0"/>
  </c:chart>
  <c:txPr>
    <a:bodyPr/>
    <a:lstStyle/>
    <a:p>
      <a:pPr>
        <a:defRPr sz="1800"/>
      </a:pPr>
      <a:endParaRPr lang="ru-RU"/>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doughnutChart>
        <c:varyColors val="1"/>
        <c:ser>
          <c:idx val="0"/>
          <c:order val="0"/>
          <c:tx>
            <c:strRef>
              <c:f>Sheet1!$B$1</c:f>
              <c:strCache>
                <c:ptCount val="1"/>
                <c:pt idx="0">
                  <c:v>销售额</c:v>
                </c:pt>
              </c:strCache>
            </c:strRef>
          </c:tx>
          <c:spPr>
            <a:effectLst>
              <a:outerShdw blurRad="57150" dist="19050" dir="5400000" sx="102000" sy="102000" algn="ctr" rotWithShape="0">
                <a:srgbClr val="000000">
                  <a:alpha val="63000"/>
                </a:srgbClr>
              </a:outerShdw>
            </a:effectLst>
          </c:spPr>
          <c:dPt>
            <c:idx val="0"/>
            <c:bubble3D val="0"/>
            <c:spPr>
              <a:solidFill>
                <a:srgbClr val="00B0F0"/>
              </a:solidFill>
              <a:effectLst>
                <a:outerShdw blurRad="57150" dist="19050" dir="5400000" sx="102000" sy="102000" algn="ctr" rotWithShape="0">
                  <a:srgbClr val="000000">
                    <a:alpha val="63000"/>
                  </a:srgbClr>
                </a:outerShdw>
              </a:effectLst>
            </c:spPr>
            <c:extLst xmlns:c16r2="http://schemas.microsoft.com/office/drawing/2015/06/chart">
              <c:ext xmlns:c16="http://schemas.microsoft.com/office/drawing/2014/chart" uri="{C3380CC4-5D6E-409C-BE32-E72D297353CC}">
                <c16:uniqueId val="{00000001-E9D5-4FCC-B539-9200E6FCDA66}"/>
              </c:ext>
            </c:extLst>
          </c:dPt>
          <c:dPt>
            <c:idx val="1"/>
            <c:bubble3D val="0"/>
            <c:spPr>
              <a:solidFill>
                <a:srgbClr val="FF5A33"/>
              </a:solidFill>
              <a:effectLst>
                <a:outerShdw blurRad="57150" dist="19050" dir="5400000" sx="102000" sy="102000" algn="ctr" rotWithShape="0">
                  <a:srgbClr val="000000">
                    <a:alpha val="63000"/>
                  </a:srgbClr>
                </a:outerShdw>
              </a:effectLst>
            </c:spPr>
            <c:extLst xmlns:c16r2="http://schemas.microsoft.com/office/drawing/2015/06/chart">
              <c:ext xmlns:c16="http://schemas.microsoft.com/office/drawing/2014/chart" uri="{C3380CC4-5D6E-409C-BE32-E72D297353CC}">
                <c16:uniqueId val="{00000003-E9D5-4FCC-B539-9200E6FCDA66}"/>
              </c:ext>
            </c:extLst>
          </c:dPt>
          <c:dPt>
            <c:idx val="2"/>
            <c:bubble3D val="0"/>
            <c:spPr>
              <a:solidFill>
                <a:srgbClr val="9966FF"/>
              </a:solidFill>
              <a:effectLst>
                <a:outerShdw blurRad="57150" dist="19050" dir="5400000" sx="102000" sy="102000" algn="ctr" rotWithShape="0">
                  <a:srgbClr val="000000">
                    <a:alpha val="63000"/>
                  </a:srgbClr>
                </a:outerShdw>
              </a:effectLst>
            </c:spPr>
            <c:extLst xmlns:c16r2="http://schemas.microsoft.com/office/drawing/2015/06/chart">
              <c:ext xmlns:c16="http://schemas.microsoft.com/office/drawing/2014/chart" uri="{C3380CC4-5D6E-409C-BE32-E72D297353CC}">
                <c16:uniqueId val="{00000005-E9D5-4FCC-B539-9200E6FCDA66}"/>
              </c:ext>
            </c:extLst>
          </c:dPt>
          <c:dPt>
            <c:idx val="3"/>
            <c:bubble3D val="0"/>
            <c:extLst xmlns:c16r2="http://schemas.microsoft.com/office/drawing/2015/06/chart">
              <c:ext xmlns:c16="http://schemas.microsoft.com/office/drawing/2014/chart" uri="{C3380CC4-5D6E-409C-BE32-E72D297353CC}">
                <c16:uniqueId val="{00000007-E9D5-4FCC-B539-9200E6FCDA66}"/>
              </c:ext>
            </c:extLst>
          </c:dPt>
          <c:dPt>
            <c:idx val="4"/>
            <c:bubble3D val="0"/>
            <c:spPr>
              <a:solidFill>
                <a:srgbClr val="C00000"/>
              </a:solidFill>
              <a:effectLst>
                <a:outerShdw blurRad="57150" dist="19050" dir="5400000" sx="102000" sy="102000" algn="ctr" rotWithShape="0">
                  <a:srgbClr val="000000">
                    <a:alpha val="63000"/>
                  </a:srgbClr>
                </a:outerShdw>
              </a:effectLst>
            </c:spPr>
            <c:extLst xmlns:c16r2="http://schemas.microsoft.com/office/drawing/2015/06/chart">
              <c:ext xmlns:c16="http://schemas.microsoft.com/office/drawing/2014/chart" uri="{C3380CC4-5D6E-409C-BE32-E72D297353CC}">
                <c16:uniqueId val="{00000008-CF9B-4E8E-B2DC-CE5040CE8A94}"/>
              </c:ext>
            </c:extLst>
          </c:dPt>
          <c:dPt>
            <c:idx val="5"/>
            <c:bubble3D val="0"/>
            <c:spPr>
              <a:solidFill>
                <a:srgbClr val="00B050"/>
              </a:solidFill>
              <a:effectLst>
                <a:outerShdw blurRad="57150" dist="19050" dir="5400000" sx="102000" sy="102000" algn="ctr" rotWithShape="0">
                  <a:srgbClr val="000000">
                    <a:alpha val="63000"/>
                  </a:srgbClr>
                </a:outerShdw>
              </a:effectLst>
            </c:spPr>
            <c:extLst xmlns:c16r2="http://schemas.microsoft.com/office/drawing/2015/06/chart">
              <c:ext xmlns:c16="http://schemas.microsoft.com/office/drawing/2014/chart" uri="{C3380CC4-5D6E-409C-BE32-E72D297353CC}">
                <c16:uniqueId val="{0000000A-CF9B-4E8E-B2DC-CE5040CE8A94}"/>
              </c:ext>
            </c:extLst>
          </c:dPt>
          <c:cat>
            <c:strRef>
              <c:f>Sheet1!$A$2:$A$7</c:f>
              <c:strCache>
                <c:ptCount val="6"/>
                <c:pt idx="0">
                  <c:v>ФУ</c:v>
                </c:pt>
                <c:pt idx="1">
                  <c:v>ОК</c:v>
                </c:pt>
                <c:pt idx="2">
                  <c:v>ОНО</c:v>
                </c:pt>
                <c:pt idx="3">
                  <c:v>ОСХ</c:v>
                </c:pt>
                <c:pt idx="4">
                  <c:v>Адм</c:v>
                </c:pt>
                <c:pt idx="5">
                  <c:v>Др</c:v>
                </c:pt>
              </c:strCache>
            </c:strRef>
          </c:cat>
          <c:val>
            <c:numRef>
              <c:f>Sheet1!$B$2:$B$7</c:f>
              <c:numCache>
                <c:formatCode>General</c:formatCode>
                <c:ptCount val="6"/>
                <c:pt idx="0">
                  <c:v>6.2</c:v>
                </c:pt>
                <c:pt idx="1">
                  <c:v>0.6</c:v>
                </c:pt>
                <c:pt idx="2">
                  <c:v>31.3</c:v>
                </c:pt>
                <c:pt idx="3">
                  <c:v>0.9</c:v>
                </c:pt>
                <c:pt idx="4">
                  <c:v>10.8</c:v>
                </c:pt>
                <c:pt idx="5">
                  <c:v>50.2</c:v>
                </c:pt>
              </c:numCache>
            </c:numRef>
          </c:val>
          <c:extLst xmlns:c16r2="http://schemas.microsoft.com/office/drawing/2015/06/chart">
            <c:ext xmlns:c16="http://schemas.microsoft.com/office/drawing/2014/chart" uri="{C3380CC4-5D6E-409C-BE32-E72D297353CC}">
              <c16:uniqueId val="{00000008-E9D5-4FCC-B539-9200E6FCDA66}"/>
            </c:ext>
          </c:extLst>
        </c:ser>
        <c:dLbls>
          <c:showLegendKey val="0"/>
          <c:showVal val="0"/>
          <c:showCatName val="0"/>
          <c:showSerName val="0"/>
          <c:showPercent val="0"/>
          <c:showBubbleSize val="0"/>
          <c:showLeaderLines val="1"/>
        </c:dLbls>
        <c:firstSliceAng val="0"/>
        <c:holeSize val="55"/>
      </c:doughnutChart>
    </c:plotArea>
    <c:plotVisOnly val="1"/>
    <c:dispBlanksAs val="gap"/>
    <c:showDLblsOverMax val="0"/>
  </c:chart>
  <c:txPr>
    <a:bodyPr/>
    <a:lstStyle/>
    <a:p>
      <a:pPr>
        <a:defRPr sz="1800"/>
      </a:pPr>
      <a:endParaRPr lang="ru-RU"/>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barChart>
        <c:barDir val="col"/>
        <c:grouping val="clustered"/>
        <c:varyColors val="0"/>
        <c:ser>
          <c:idx val="0"/>
          <c:order val="0"/>
          <c:tx>
            <c:strRef>
              <c:f>Sheet1!$B$1</c:f>
              <c:strCache>
                <c:ptCount val="1"/>
                <c:pt idx="0">
                  <c:v>2024 год</c:v>
                </c:pt>
              </c:strCache>
            </c:strRef>
          </c:tx>
          <c:spPr>
            <a:solidFill>
              <a:srgbClr val="954ECA"/>
            </a:solidFill>
            <a:scene3d>
              <a:camera prst="orthographicFront"/>
              <a:lightRig rig="threePt" dir="t"/>
            </a:scene3d>
            <a:sp3d>
              <a:bevelT w="165100" prst="coolSlant"/>
            </a:sp3d>
          </c:spPr>
          <c:invertIfNegative val="0"/>
          <c:cat>
            <c:strRef>
              <c:f>Sheet1!$A$2:$A$6</c:f>
              <c:strCache>
                <c:ptCount val="5"/>
                <c:pt idx="0">
                  <c:v>Дотации</c:v>
                </c:pt>
                <c:pt idx="1">
                  <c:v>Субсидии</c:v>
                </c:pt>
                <c:pt idx="2">
                  <c:v>Субвенции</c:v>
                </c:pt>
                <c:pt idx="3">
                  <c:v>Иные межбюджетные трансферты</c:v>
                </c:pt>
                <c:pt idx="4">
                  <c:v>Прочие безвозмездные поступления</c:v>
                </c:pt>
              </c:strCache>
            </c:strRef>
          </c:cat>
          <c:val>
            <c:numRef>
              <c:f>Sheet1!$B$2:$B$6</c:f>
              <c:numCache>
                <c:formatCode>General</c:formatCode>
                <c:ptCount val="5"/>
                <c:pt idx="0">
                  <c:v>58.7</c:v>
                </c:pt>
                <c:pt idx="1">
                  <c:v>175.4</c:v>
                </c:pt>
                <c:pt idx="2">
                  <c:v>311.7</c:v>
                </c:pt>
                <c:pt idx="3">
                  <c:v>50</c:v>
                </c:pt>
                <c:pt idx="4">
                  <c:v>5</c:v>
                </c:pt>
              </c:numCache>
            </c:numRef>
          </c:val>
          <c:extLst xmlns:c16r2="http://schemas.microsoft.com/office/drawing/2015/06/chart">
            <c:ext xmlns:c16="http://schemas.microsoft.com/office/drawing/2014/chart" uri="{C3380CC4-5D6E-409C-BE32-E72D297353CC}">
              <c16:uniqueId val="{00000000-A975-4EE2-8397-1B02A01123B0}"/>
            </c:ext>
          </c:extLst>
        </c:ser>
        <c:ser>
          <c:idx val="1"/>
          <c:order val="1"/>
          <c:tx>
            <c:strRef>
              <c:f>Sheet1!$C$1</c:f>
              <c:strCache>
                <c:ptCount val="1"/>
                <c:pt idx="0">
                  <c:v>2025 год</c:v>
                </c:pt>
              </c:strCache>
            </c:strRef>
          </c:tx>
          <c:spPr>
            <a:solidFill>
              <a:srgbClr val="FFFF66"/>
            </a:solidFill>
            <a:scene3d>
              <a:camera prst="orthographicFront"/>
              <a:lightRig rig="threePt" dir="t"/>
            </a:scene3d>
            <a:sp3d>
              <a:bevelT w="165100" prst="coolSlant"/>
            </a:sp3d>
          </c:spPr>
          <c:invertIfNegative val="0"/>
          <c:dPt>
            <c:idx val="0"/>
            <c:invertIfNegative val="0"/>
            <c:bubble3D val="0"/>
            <c:extLst xmlns:c16r2="http://schemas.microsoft.com/office/drawing/2015/06/chart">
              <c:ext xmlns:c16="http://schemas.microsoft.com/office/drawing/2014/chart" uri="{C3380CC4-5D6E-409C-BE32-E72D297353CC}">
                <c16:uniqueId val="{00000002-A975-4EE2-8397-1B02A01123B0}"/>
              </c:ext>
            </c:extLst>
          </c:dPt>
          <c:dPt>
            <c:idx val="1"/>
            <c:invertIfNegative val="0"/>
            <c:bubble3D val="0"/>
            <c:extLst xmlns:c16r2="http://schemas.microsoft.com/office/drawing/2015/06/chart">
              <c:ext xmlns:c16="http://schemas.microsoft.com/office/drawing/2014/chart" uri="{C3380CC4-5D6E-409C-BE32-E72D297353CC}">
                <c16:uniqueId val="{00000004-A975-4EE2-8397-1B02A01123B0}"/>
              </c:ext>
            </c:extLst>
          </c:dPt>
          <c:dPt>
            <c:idx val="2"/>
            <c:invertIfNegative val="0"/>
            <c:bubble3D val="0"/>
            <c:extLst xmlns:c16r2="http://schemas.microsoft.com/office/drawing/2015/06/chart">
              <c:ext xmlns:c16="http://schemas.microsoft.com/office/drawing/2014/chart" uri="{C3380CC4-5D6E-409C-BE32-E72D297353CC}">
                <c16:uniqueId val="{00000006-A975-4EE2-8397-1B02A01123B0}"/>
              </c:ext>
            </c:extLst>
          </c:dPt>
          <c:cat>
            <c:strRef>
              <c:f>Sheet1!$A$2:$A$6</c:f>
              <c:strCache>
                <c:ptCount val="5"/>
                <c:pt idx="0">
                  <c:v>Дотации</c:v>
                </c:pt>
                <c:pt idx="1">
                  <c:v>Субсидии</c:v>
                </c:pt>
                <c:pt idx="2">
                  <c:v>Субвенции</c:v>
                </c:pt>
                <c:pt idx="3">
                  <c:v>Иные межбюджетные трансферты</c:v>
                </c:pt>
                <c:pt idx="4">
                  <c:v>Прочие безвозмездные поступления</c:v>
                </c:pt>
              </c:strCache>
            </c:strRef>
          </c:cat>
          <c:val>
            <c:numRef>
              <c:f>Sheet1!$C$2:$C$6</c:f>
              <c:numCache>
                <c:formatCode>General</c:formatCode>
                <c:ptCount val="5"/>
                <c:pt idx="0">
                  <c:v>23.3</c:v>
                </c:pt>
                <c:pt idx="1">
                  <c:v>371.8</c:v>
                </c:pt>
                <c:pt idx="2">
                  <c:v>312.39999999999998</c:v>
                </c:pt>
                <c:pt idx="3">
                  <c:v>17.3</c:v>
                </c:pt>
                <c:pt idx="4">
                  <c:v>10</c:v>
                </c:pt>
              </c:numCache>
            </c:numRef>
          </c:val>
          <c:extLst xmlns:c16r2="http://schemas.microsoft.com/office/drawing/2015/06/chart">
            <c:ext xmlns:c16="http://schemas.microsoft.com/office/drawing/2014/chart" uri="{C3380CC4-5D6E-409C-BE32-E72D297353CC}">
              <c16:uniqueId val="{00000007-A975-4EE2-8397-1B02A01123B0}"/>
            </c:ext>
          </c:extLst>
        </c:ser>
        <c:dLbls>
          <c:showLegendKey val="0"/>
          <c:showVal val="0"/>
          <c:showCatName val="0"/>
          <c:showSerName val="0"/>
          <c:showPercent val="0"/>
          <c:showBubbleSize val="0"/>
        </c:dLbls>
        <c:gapWidth val="55"/>
        <c:overlap val="27"/>
        <c:axId val="155293184"/>
        <c:axId val="155294720"/>
      </c:barChart>
      <c:catAx>
        <c:axId val="155293184"/>
        <c:scaling>
          <c:orientation val="minMax"/>
        </c:scaling>
        <c:delete val="0"/>
        <c:axPos val="b"/>
        <c:numFmt formatCode="General" sourceLinked="1"/>
        <c:majorTickMark val="none"/>
        <c:minorTickMark val="none"/>
        <c:tickLblPos val="nextTo"/>
        <c:txPr>
          <a:bodyPr rot="-60000000" vert="horz"/>
          <a:lstStyle/>
          <a:p>
            <a:pPr>
              <a:defRPr sz="1400"/>
            </a:pPr>
            <a:endParaRPr lang="ru-RU"/>
          </a:p>
        </c:txPr>
        <c:crossAx val="155294720"/>
        <c:crosses val="autoZero"/>
        <c:auto val="1"/>
        <c:lblAlgn val="ctr"/>
        <c:lblOffset val="100"/>
        <c:noMultiLvlLbl val="0"/>
      </c:catAx>
      <c:valAx>
        <c:axId val="155294720"/>
        <c:scaling>
          <c:orientation val="minMax"/>
        </c:scaling>
        <c:delete val="1"/>
        <c:axPos val="l"/>
        <c:numFmt formatCode="General" sourceLinked="1"/>
        <c:majorTickMark val="none"/>
        <c:minorTickMark val="none"/>
        <c:tickLblPos val="nextTo"/>
        <c:crossAx val="155293184"/>
        <c:crosses val="autoZero"/>
        <c:crossBetween val="between"/>
        <c:minorUnit val="1"/>
      </c:valAx>
    </c:plotArea>
    <c:legend>
      <c:legendPos val="r"/>
      <c:layout>
        <c:manualLayout>
          <c:xMode val="edge"/>
          <c:yMode val="edge"/>
          <c:x val="0.69826147957207807"/>
          <c:y val="0.22004025300361188"/>
          <c:w val="0.1167712893159765"/>
          <c:h val="0.12557590491327827"/>
        </c:manualLayout>
      </c:layout>
      <c:overlay val="0"/>
    </c:legend>
    <c:plotVisOnly val="1"/>
    <c:dispBlanksAs val="gap"/>
    <c:showDLblsOverMax val="0"/>
  </c:chart>
  <c:txPr>
    <a:bodyPr/>
    <a:lstStyle/>
    <a:p>
      <a:pPr>
        <a:defRPr sz="1800"/>
      </a:pPr>
      <a:endParaRPr lang="ru-RU"/>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50"/>
      <c:rotY val="180"/>
      <c:rAngAx val="0"/>
      <c:perspective val="30"/>
    </c:view3D>
    <c:floor>
      <c:thickness val="0"/>
    </c:floor>
    <c:sideWall>
      <c:thickness val="0"/>
    </c:sideWall>
    <c:backWall>
      <c:thickness val="0"/>
    </c:backWall>
    <c:plotArea>
      <c:layout/>
      <c:pie3DChart>
        <c:varyColors val="1"/>
        <c:ser>
          <c:idx val="0"/>
          <c:order val="0"/>
          <c:tx>
            <c:strRef>
              <c:f>Лист1!$B$1</c:f>
              <c:strCache>
                <c:ptCount val="1"/>
                <c:pt idx="0">
                  <c:v>Продажи</c:v>
                </c:pt>
              </c:strCache>
            </c:strRef>
          </c:tx>
          <c:spPr>
            <a:gradFill>
              <a:gsLst>
                <a:gs pos="0">
                  <a:srgbClr val="954ECA"/>
                </a:gs>
                <a:gs pos="100000">
                  <a:srgbClr val="FFFF66"/>
                </a:gs>
              </a:gsLst>
              <a:lin ang="0" scaled="1"/>
            </a:gradFill>
            <a:effectLst>
              <a:outerShdw blurRad="152400" dist="317500" dir="5400000" sx="90000" sy="-19000" rotWithShape="0">
                <a:prstClr val="black">
                  <a:alpha val="15000"/>
                </a:prstClr>
              </a:outerShdw>
            </a:effectLst>
            <a:scene3d>
              <a:camera prst="orthographicFront"/>
              <a:lightRig rig="threePt" dir="t"/>
            </a:scene3d>
            <a:sp3d prstMaterial="softEdge">
              <a:bevelT w="12700000" h="12700000" prst="angle"/>
              <a:bevelB w="12700000" h="12700000"/>
            </a:sp3d>
          </c:spPr>
          <c:explosion val="6"/>
          <c:dPt>
            <c:idx val="0"/>
            <c:bubble3D val="0"/>
            <c:spPr>
              <a:gradFill>
                <a:gsLst>
                  <a:gs pos="0">
                    <a:srgbClr val="0070C0"/>
                  </a:gs>
                  <a:gs pos="100000">
                    <a:srgbClr val="00B0F0"/>
                  </a:gs>
                </a:gsLst>
                <a:lin ang="0" scaled="1"/>
              </a:gradFill>
              <a:effectLst>
                <a:outerShdw blurRad="152400" dist="317500" dir="5400000" sx="90000" sy="-19000" rotWithShape="0">
                  <a:prstClr val="black">
                    <a:alpha val="15000"/>
                  </a:prstClr>
                </a:outerShdw>
              </a:effectLst>
              <a:scene3d>
                <a:camera prst="orthographicFront"/>
                <a:lightRig rig="threePt" dir="t"/>
              </a:scene3d>
              <a:sp3d prstMaterial="softEdge">
                <a:bevelT w="12700000" h="12700000" prst="angle"/>
                <a:bevelB w="12700000" h="12700000"/>
              </a:sp3d>
            </c:spPr>
            <c:extLst xmlns:c16r2="http://schemas.microsoft.com/office/drawing/2015/06/chart">
              <c:ext xmlns:c16="http://schemas.microsoft.com/office/drawing/2014/chart" uri="{C3380CC4-5D6E-409C-BE32-E72D297353CC}">
                <c16:uniqueId val="{00000001-9ADE-4C4E-9E6A-C65DF558441E}"/>
              </c:ext>
            </c:extLst>
          </c:dPt>
          <c:dPt>
            <c:idx val="1"/>
            <c:bubble3D val="0"/>
            <c:spPr>
              <a:gradFill flip="none" rotWithShape="1">
                <a:gsLst>
                  <a:gs pos="17000">
                    <a:srgbClr val="FF0000"/>
                  </a:gs>
                  <a:gs pos="100000">
                    <a:srgbClr val="FFC000"/>
                  </a:gs>
                </a:gsLst>
                <a:lin ang="2700000" scaled="1"/>
                <a:tileRect/>
              </a:gradFill>
              <a:effectLst>
                <a:outerShdw blurRad="152400" dist="317500" dir="5400000" sx="90000" sy="-19000" rotWithShape="0">
                  <a:prstClr val="black">
                    <a:alpha val="15000"/>
                  </a:prstClr>
                </a:outerShdw>
              </a:effectLst>
              <a:scene3d>
                <a:camera prst="orthographicFront"/>
                <a:lightRig rig="threePt" dir="t"/>
              </a:scene3d>
              <a:sp3d prstMaterial="softEdge">
                <a:bevelT w="12700000" h="12700000" prst="angle"/>
                <a:bevelB w="12700000" h="12700000"/>
              </a:sp3d>
            </c:spPr>
            <c:extLst xmlns:c16r2="http://schemas.microsoft.com/office/drawing/2015/06/chart">
              <c:ext xmlns:c16="http://schemas.microsoft.com/office/drawing/2014/chart" uri="{C3380CC4-5D6E-409C-BE32-E72D297353CC}">
                <c16:uniqueId val="{00000003-9ADE-4C4E-9E6A-C65DF558441E}"/>
              </c:ext>
            </c:extLst>
          </c:dPt>
          <c:dPt>
            <c:idx val="2"/>
            <c:bubble3D val="0"/>
            <c:spPr>
              <a:gradFill>
                <a:gsLst>
                  <a:gs pos="0">
                    <a:srgbClr val="66FFCC"/>
                  </a:gs>
                  <a:gs pos="59000">
                    <a:srgbClr val="94FFAD"/>
                  </a:gs>
                  <a:gs pos="100000">
                    <a:srgbClr val="FFFF66"/>
                  </a:gs>
                </a:gsLst>
                <a:lin ang="0" scaled="1"/>
              </a:gradFill>
              <a:effectLst>
                <a:outerShdw blurRad="152400" dist="317500" dir="5400000" sx="90000" sy="-19000" rotWithShape="0">
                  <a:prstClr val="black">
                    <a:alpha val="15000"/>
                  </a:prstClr>
                </a:outerShdw>
              </a:effectLst>
              <a:scene3d>
                <a:camera prst="orthographicFront"/>
                <a:lightRig rig="threePt" dir="t"/>
              </a:scene3d>
              <a:sp3d prstMaterial="softEdge">
                <a:bevelT w="12700000" h="12700000" prst="angle"/>
                <a:bevelB w="12700000" h="12700000"/>
              </a:sp3d>
            </c:spPr>
            <c:extLst xmlns:c16r2="http://schemas.microsoft.com/office/drawing/2015/06/chart">
              <c:ext xmlns:c16="http://schemas.microsoft.com/office/drawing/2014/chart" uri="{C3380CC4-5D6E-409C-BE32-E72D297353CC}">
                <c16:uniqueId val="{00000005-9ADE-4C4E-9E6A-C65DF558441E}"/>
              </c:ext>
            </c:extLst>
          </c:dPt>
          <c:dPt>
            <c:idx val="3"/>
            <c:bubble3D val="0"/>
            <c:spPr>
              <a:gradFill>
                <a:gsLst>
                  <a:gs pos="16000">
                    <a:srgbClr val="954ECA"/>
                  </a:gs>
                  <a:gs pos="82000">
                    <a:srgbClr val="D9B3FF"/>
                  </a:gs>
                </a:gsLst>
                <a:lin ang="0" scaled="1"/>
              </a:gradFill>
              <a:effectLst>
                <a:outerShdw blurRad="152400" dist="317500" dir="5400000" sx="90000" sy="-19000" rotWithShape="0">
                  <a:prstClr val="black">
                    <a:alpha val="15000"/>
                  </a:prstClr>
                </a:outerShdw>
              </a:effectLst>
              <a:scene3d>
                <a:camera prst="orthographicFront"/>
                <a:lightRig rig="threePt" dir="t"/>
              </a:scene3d>
              <a:sp3d prstMaterial="softEdge">
                <a:bevelT w="12700000" h="12700000" prst="angle"/>
                <a:bevelB w="12700000" h="12700000"/>
              </a:sp3d>
            </c:spPr>
            <c:extLst xmlns:c16r2="http://schemas.microsoft.com/office/drawing/2015/06/chart">
              <c:ext xmlns:c16="http://schemas.microsoft.com/office/drawing/2014/chart" uri="{C3380CC4-5D6E-409C-BE32-E72D297353CC}">
                <c16:uniqueId val="{00000007-9ADE-4C4E-9E6A-C65DF558441E}"/>
              </c:ext>
            </c:extLst>
          </c:dPt>
          <c:dPt>
            <c:idx val="4"/>
            <c:bubble3D val="0"/>
            <c:spPr>
              <a:gradFill flip="none" rotWithShape="1">
                <a:gsLst>
                  <a:gs pos="0">
                    <a:srgbClr val="FFFF00"/>
                  </a:gs>
                  <a:gs pos="100000">
                    <a:srgbClr val="FFC000"/>
                  </a:gs>
                </a:gsLst>
                <a:lin ang="2700000" scaled="1"/>
                <a:tileRect/>
              </a:gradFill>
              <a:effectLst>
                <a:outerShdw blurRad="152400" dist="317500" dir="5400000" sx="90000" sy="-19000" rotWithShape="0">
                  <a:prstClr val="black">
                    <a:alpha val="15000"/>
                  </a:prstClr>
                </a:outerShdw>
              </a:effectLst>
              <a:scene3d>
                <a:camera prst="orthographicFront"/>
                <a:lightRig rig="threePt" dir="t"/>
              </a:scene3d>
              <a:sp3d prstMaterial="softEdge">
                <a:bevelT w="12700000" h="12700000" prst="angle"/>
                <a:bevelB w="12700000" h="12700000"/>
              </a:sp3d>
            </c:spPr>
            <c:extLst xmlns:c16r2="http://schemas.microsoft.com/office/drawing/2015/06/chart">
              <c:ext xmlns:c16="http://schemas.microsoft.com/office/drawing/2014/chart" uri="{C3380CC4-5D6E-409C-BE32-E72D297353CC}">
                <c16:uniqueId val="{00000009-9ADE-4C4E-9E6A-C65DF558441E}"/>
              </c:ext>
            </c:extLst>
          </c:dPt>
          <c:dLbls>
            <c:dLbl>
              <c:idx val="0"/>
              <c:layout>
                <c:manualLayout>
                  <c:x val="-2.0833333333333332E-2"/>
                  <c:y val="6.2500000000000003E-3"/>
                </c:manualLayout>
              </c:layout>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9ADE-4C4E-9E6A-C65DF558441E}"/>
                </c:ext>
              </c:extLst>
            </c:dLbl>
            <c:dLbl>
              <c:idx val="1"/>
              <c:layout>
                <c:manualLayout>
                  <c:x val="-8.3333333333333332E-3"/>
                  <c:y val="-0.14704306102362205"/>
                </c:manualLayout>
              </c:layout>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9ADE-4C4E-9E6A-C65DF558441E}"/>
                </c:ext>
              </c:extLst>
            </c:dLbl>
            <c:dLbl>
              <c:idx val="2"/>
              <c:layout>
                <c:manualLayout>
                  <c:x val="2.2916666666666665E-2"/>
                  <c:y val="4.6875E-2"/>
                </c:manualLayout>
              </c:layout>
              <c:tx>
                <c:rich>
                  <a:bodyPr/>
                  <a:lstStyle/>
                  <a:p>
                    <a:r>
                      <a:rPr lang="en-US" dirty="0"/>
                      <a:t>54</a:t>
                    </a:r>
                  </a:p>
                </c:rich>
              </c:tx>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05-9ADE-4C4E-9E6A-C65DF558441E}"/>
                </c:ext>
              </c:extLst>
            </c:dLbl>
            <c:dLbl>
              <c:idx val="3"/>
              <c:layout>
                <c:manualLayout>
                  <c:x val="5.4166666666666669E-2"/>
                  <c:y val="6.2500000000000003E-3"/>
                </c:manualLayout>
              </c:layout>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7-9ADE-4C4E-9E6A-C65DF558441E}"/>
                </c:ext>
              </c:extLst>
            </c:dLbl>
            <c:dLbl>
              <c:idx val="4"/>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09-9ADE-4C4E-9E6A-C65DF558441E}"/>
                </c:ext>
              </c:extLst>
            </c:dLbl>
            <c:numFmt formatCode="#,##0.0" sourceLinked="0"/>
            <c:spPr>
              <a:noFill/>
              <a:ln>
                <a:noFill/>
              </a:ln>
              <a:effectLst/>
            </c:spPr>
            <c:dLblPos val="outEnd"/>
            <c:showLegendKey val="0"/>
            <c:showVal val="1"/>
            <c:showCatName val="0"/>
            <c:showSerName val="0"/>
            <c:showPercent val="0"/>
            <c:showBubbleSize val="0"/>
            <c:showLeaderLines val="1"/>
            <c:extLst xmlns:c16r2="http://schemas.microsoft.com/office/drawing/2015/06/chart">
              <c:ext xmlns:c15="http://schemas.microsoft.com/office/drawing/2012/chart" uri="{CE6537A1-D6FC-4f65-9D91-7224C49458BB}"/>
            </c:extLst>
          </c:dLbls>
          <c:cat>
            <c:strRef>
              <c:f>Лист1!$A$2:$A$5</c:f>
              <c:strCache>
                <c:ptCount val="4"/>
                <c:pt idx="0">
                  <c:v>Кв. 1</c:v>
                </c:pt>
                <c:pt idx="1">
                  <c:v>Кв. 2</c:v>
                </c:pt>
                <c:pt idx="2">
                  <c:v>Кв. 3</c:v>
                </c:pt>
                <c:pt idx="3">
                  <c:v>Кв. 4</c:v>
                </c:pt>
              </c:strCache>
            </c:strRef>
          </c:cat>
          <c:val>
            <c:numRef>
              <c:f>Лист1!$B$2:$B$5</c:f>
              <c:numCache>
                <c:formatCode>General</c:formatCode>
                <c:ptCount val="4"/>
                <c:pt idx="0" formatCode="0.0">
                  <c:v>10.199999999999999</c:v>
                </c:pt>
                <c:pt idx="1">
                  <c:v>30.4</c:v>
                </c:pt>
                <c:pt idx="2">
                  <c:v>54</c:v>
                </c:pt>
                <c:pt idx="3">
                  <c:v>5.4</c:v>
                </c:pt>
              </c:numCache>
            </c:numRef>
          </c:val>
          <c:extLst xmlns:c16r2="http://schemas.microsoft.com/office/drawing/2015/06/chart">
            <c:ext xmlns:c16="http://schemas.microsoft.com/office/drawing/2014/chart" uri="{C3380CC4-5D6E-409C-BE32-E72D297353CC}">
              <c16:uniqueId val="{0000000A-9ADE-4C4E-9E6A-C65DF558441E}"/>
            </c:ext>
          </c:extLst>
        </c:ser>
        <c:dLbls>
          <c:dLblPos val="outEnd"/>
          <c:showLegendKey val="0"/>
          <c:showVal val="1"/>
          <c:showCatName val="0"/>
          <c:showSerName val="0"/>
          <c:showPercent val="0"/>
          <c:showBubbleSize val="0"/>
          <c:showLeaderLines val="1"/>
        </c:dLbls>
      </c:pie3DChart>
    </c:plotArea>
    <c:plotVisOnly val="1"/>
    <c:dispBlanksAs val="gap"/>
    <c:showDLblsOverMax val="0"/>
  </c:chart>
  <c:spPr>
    <a:effectLst/>
    <a:scene3d>
      <a:camera prst="orthographicFront"/>
      <a:lightRig rig="threePt" dir="t"/>
    </a:scene3d>
    <a:sp3d>
      <a:bevelT/>
    </a:sp3d>
  </c:spPr>
  <c:txPr>
    <a:bodyPr/>
    <a:lstStyle/>
    <a:p>
      <a:pPr>
        <a:defRPr sz="1800"/>
      </a:pPr>
      <a:endParaRPr lang="ru-RU"/>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50"/>
      <c:rotY val="174"/>
      <c:rAngAx val="0"/>
      <c:perspective val="30"/>
    </c:view3D>
    <c:floor>
      <c:thickness val="0"/>
    </c:floor>
    <c:sideWall>
      <c:thickness val="0"/>
    </c:sideWall>
    <c:backWall>
      <c:thickness val="0"/>
    </c:backWall>
    <c:plotArea>
      <c:layout/>
      <c:pie3DChart>
        <c:varyColors val="1"/>
        <c:ser>
          <c:idx val="0"/>
          <c:order val="0"/>
          <c:tx>
            <c:strRef>
              <c:f>Лист1!$B$1</c:f>
              <c:strCache>
                <c:ptCount val="1"/>
                <c:pt idx="0">
                  <c:v>Продажи</c:v>
                </c:pt>
              </c:strCache>
            </c:strRef>
          </c:tx>
          <c:spPr>
            <a:gradFill>
              <a:gsLst>
                <a:gs pos="0">
                  <a:srgbClr val="954ECA"/>
                </a:gs>
                <a:gs pos="100000">
                  <a:srgbClr val="FFFF66"/>
                </a:gs>
              </a:gsLst>
              <a:lin ang="0" scaled="1"/>
            </a:gradFill>
            <a:effectLst>
              <a:outerShdw blurRad="152400" dist="317500" dir="5400000" sx="90000" sy="-19000" rotWithShape="0">
                <a:prstClr val="black">
                  <a:alpha val="15000"/>
                </a:prstClr>
              </a:outerShdw>
            </a:effectLst>
            <a:scene3d>
              <a:camera prst="orthographicFront"/>
              <a:lightRig rig="threePt" dir="t"/>
            </a:scene3d>
            <a:sp3d prstMaterial="softEdge">
              <a:bevelT w="12700000" h="12700000" prst="angle"/>
              <a:bevelB w="12700000" h="12700000"/>
            </a:sp3d>
          </c:spPr>
          <c:explosion val="6"/>
          <c:dPt>
            <c:idx val="0"/>
            <c:bubble3D val="0"/>
            <c:spPr>
              <a:gradFill>
                <a:gsLst>
                  <a:gs pos="0">
                    <a:srgbClr val="0070C0"/>
                  </a:gs>
                  <a:gs pos="100000">
                    <a:srgbClr val="00B0F0"/>
                  </a:gs>
                </a:gsLst>
                <a:lin ang="0" scaled="1"/>
              </a:gradFill>
              <a:effectLst>
                <a:outerShdw blurRad="152400" dist="317500" dir="5400000" sx="90000" sy="-19000" rotWithShape="0">
                  <a:prstClr val="black">
                    <a:alpha val="15000"/>
                  </a:prstClr>
                </a:outerShdw>
              </a:effectLst>
              <a:scene3d>
                <a:camera prst="orthographicFront"/>
                <a:lightRig rig="threePt" dir="t"/>
              </a:scene3d>
              <a:sp3d prstMaterial="softEdge">
                <a:bevelT w="12700000" h="12700000" prst="angle"/>
                <a:bevelB w="12700000" h="12700000"/>
              </a:sp3d>
            </c:spPr>
            <c:extLst xmlns:c16r2="http://schemas.microsoft.com/office/drawing/2015/06/chart">
              <c:ext xmlns:c16="http://schemas.microsoft.com/office/drawing/2014/chart" uri="{C3380CC4-5D6E-409C-BE32-E72D297353CC}">
                <c16:uniqueId val="{00000001-EDDE-4908-81A2-4A3F1BDACBB2}"/>
              </c:ext>
            </c:extLst>
          </c:dPt>
          <c:dPt>
            <c:idx val="1"/>
            <c:bubble3D val="0"/>
            <c:spPr>
              <a:gradFill flip="none" rotWithShape="1">
                <a:gsLst>
                  <a:gs pos="17000">
                    <a:srgbClr val="FF0000"/>
                  </a:gs>
                  <a:gs pos="100000">
                    <a:srgbClr val="FFC000"/>
                  </a:gs>
                </a:gsLst>
                <a:lin ang="2700000" scaled="1"/>
                <a:tileRect/>
              </a:gradFill>
              <a:effectLst>
                <a:outerShdw blurRad="152400" dist="317500" dir="5400000" sx="90000" sy="-19000" rotWithShape="0">
                  <a:prstClr val="black">
                    <a:alpha val="15000"/>
                  </a:prstClr>
                </a:outerShdw>
              </a:effectLst>
              <a:scene3d>
                <a:camera prst="orthographicFront"/>
                <a:lightRig rig="threePt" dir="t"/>
              </a:scene3d>
              <a:sp3d prstMaterial="softEdge">
                <a:bevelT w="12700000" h="12700000" prst="angle"/>
                <a:bevelB w="12700000" h="12700000"/>
              </a:sp3d>
            </c:spPr>
            <c:extLst xmlns:c16r2="http://schemas.microsoft.com/office/drawing/2015/06/chart">
              <c:ext xmlns:c16="http://schemas.microsoft.com/office/drawing/2014/chart" uri="{C3380CC4-5D6E-409C-BE32-E72D297353CC}">
                <c16:uniqueId val="{00000003-EDDE-4908-81A2-4A3F1BDACBB2}"/>
              </c:ext>
            </c:extLst>
          </c:dPt>
          <c:dPt>
            <c:idx val="2"/>
            <c:bubble3D val="0"/>
            <c:spPr>
              <a:gradFill>
                <a:gsLst>
                  <a:gs pos="0">
                    <a:srgbClr val="66FFCC"/>
                  </a:gs>
                  <a:gs pos="59000">
                    <a:srgbClr val="94FFAD"/>
                  </a:gs>
                  <a:gs pos="100000">
                    <a:srgbClr val="FFFF66"/>
                  </a:gs>
                </a:gsLst>
                <a:lin ang="0" scaled="1"/>
              </a:gradFill>
              <a:effectLst>
                <a:outerShdw blurRad="152400" dist="317500" dir="5400000" sx="90000" sy="-19000" rotWithShape="0">
                  <a:prstClr val="black">
                    <a:alpha val="15000"/>
                  </a:prstClr>
                </a:outerShdw>
              </a:effectLst>
              <a:scene3d>
                <a:camera prst="orthographicFront"/>
                <a:lightRig rig="threePt" dir="t"/>
              </a:scene3d>
              <a:sp3d prstMaterial="softEdge">
                <a:bevelT w="12700000" h="12700000" prst="angle"/>
                <a:bevelB w="12700000" h="12700000"/>
              </a:sp3d>
            </c:spPr>
            <c:extLst xmlns:c16r2="http://schemas.microsoft.com/office/drawing/2015/06/chart">
              <c:ext xmlns:c16="http://schemas.microsoft.com/office/drawing/2014/chart" uri="{C3380CC4-5D6E-409C-BE32-E72D297353CC}">
                <c16:uniqueId val="{00000005-EDDE-4908-81A2-4A3F1BDACBB2}"/>
              </c:ext>
            </c:extLst>
          </c:dPt>
          <c:dPt>
            <c:idx val="3"/>
            <c:bubble3D val="0"/>
            <c:spPr>
              <a:gradFill>
                <a:gsLst>
                  <a:gs pos="16000">
                    <a:srgbClr val="954ECA"/>
                  </a:gs>
                  <a:gs pos="82000">
                    <a:srgbClr val="D9B3FF"/>
                  </a:gs>
                </a:gsLst>
                <a:lin ang="0" scaled="1"/>
              </a:gradFill>
              <a:effectLst>
                <a:outerShdw blurRad="152400" dist="317500" dir="5400000" sx="90000" sy="-19000" rotWithShape="0">
                  <a:prstClr val="black">
                    <a:alpha val="15000"/>
                  </a:prstClr>
                </a:outerShdw>
              </a:effectLst>
              <a:scene3d>
                <a:camera prst="orthographicFront"/>
                <a:lightRig rig="threePt" dir="t"/>
              </a:scene3d>
              <a:sp3d prstMaterial="softEdge">
                <a:bevelT w="12700000" h="12700000" prst="angle"/>
                <a:bevelB w="12700000" h="12700000"/>
              </a:sp3d>
            </c:spPr>
            <c:extLst xmlns:c16r2="http://schemas.microsoft.com/office/drawing/2015/06/chart">
              <c:ext xmlns:c16="http://schemas.microsoft.com/office/drawing/2014/chart" uri="{C3380CC4-5D6E-409C-BE32-E72D297353CC}">
                <c16:uniqueId val="{00000007-EDDE-4908-81A2-4A3F1BDACBB2}"/>
              </c:ext>
            </c:extLst>
          </c:dPt>
          <c:dPt>
            <c:idx val="4"/>
            <c:bubble3D val="0"/>
            <c:spPr>
              <a:gradFill flip="none" rotWithShape="1">
                <a:gsLst>
                  <a:gs pos="0">
                    <a:srgbClr val="FFFF00"/>
                  </a:gs>
                  <a:gs pos="100000">
                    <a:srgbClr val="FFC000"/>
                  </a:gs>
                </a:gsLst>
                <a:lin ang="2700000" scaled="1"/>
                <a:tileRect/>
              </a:gradFill>
              <a:effectLst>
                <a:outerShdw blurRad="152400" dist="317500" dir="5400000" sx="90000" sy="-19000" rotWithShape="0">
                  <a:prstClr val="black">
                    <a:alpha val="15000"/>
                  </a:prstClr>
                </a:outerShdw>
              </a:effectLst>
              <a:scene3d>
                <a:camera prst="orthographicFront"/>
                <a:lightRig rig="threePt" dir="t"/>
              </a:scene3d>
              <a:sp3d prstMaterial="softEdge">
                <a:bevelT w="12700000" h="12700000" prst="angle"/>
                <a:bevelB w="12700000" h="12700000"/>
              </a:sp3d>
            </c:spPr>
            <c:extLst xmlns:c16r2="http://schemas.microsoft.com/office/drawing/2015/06/chart">
              <c:ext xmlns:c16="http://schemas.microsoft.com/office/drawing/2014/chart" uri="{C3380CC4-5D6E-409C-BE32-E72D297353CC}">
                <c16:uniqueId val="{00000009-EDDE-4908-81A2-4A3F1BDACBB2}"/>
              </c:ext>
            </c:extLst>
          </c:dPt>
          <c:dLbls>
            <c:dLbl>
              <c:idx val="0"/>
              <c:layout>
                <c:manualLayout>
                  <c:x val="-2.0833333333333332E-2"/>
                  <c:y val="6.2500000000000003E-3"/>
                </c:manualLayout>
              </c:layout>
              <c:tx>
                <c:rich>
                  <a:bodyPr/>
                  <a:lstStyle/>
                  <a:p>
                    <a:r>
                      <a:rPr lang="ru-RU" dirty="0" smtClean="0"/>
                      <a:t>3,2</a:t>
                    </a:r>
                    <a:endParaRPr lang="en-US" dirty="0"/>
                  </a:p>
                </c:rich>
              </c:tx>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01-EDDE-4908-81A2-4A3F1BDACBB2}"/>
                </c:ext>
              </c:extLst>
            </c:dLbl>
            <c:dLbl>
              <c:idx val="1"/>
              <c:layout>
                <c:manualLayout>
                  <c:x val="-4.1666666666666666E-3"/>
                  <c:y val="-1.2499999999999985E-2"/>
                </c:manualLayout>
              </c:layout>
              <c:tx>
                <c:rich>
                  <a:bodyPr/>
                  <a:lstStyle/>
                  <a:p>
                    <a:r>
                      <a:rPr lang="ru-RU" dirty="0" smtClean="0"/>
                      <a:t>51,3</a:t>
                    </a:r>
                    <a:endParaRPr lang="en-US" dirty="0"/>
                  </a:p>
                </c:rich>
              </c:tx>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03-EDDE-4908-81A2-4A3F1BDACBB2}"/>
                </c:ext>
              </c:extLst>
            </c:dLbl>
            <c:dLbl>
              <c:idx val="2"/>
              <c:layout>
                <c:manualLayout>
                  <c:x val="-4.1666666666666666E-3"/>
                  <c:y val="4.3749999999999997E-2"/>
                </c:manualLayout>
              </c:layout>
              <c:tx>
                <c:rich>
                  <a:bodyPr/>
                  <a:lstStyle/>
                  <a:p>
                    <a:pPr>
                      <a:defRPr/>
                    </a:pPr>
                    <a:r>
                      <a:rPr lang="ru-RU" dirty="0" smtClean="0"/>
                      <a:t>43,1</a:t>
                    </a:r>
                    <a:endParaRPr lang="en-US" dirty="0"/>
                  </a:p>
                </c:rich>
              </c:tx>
              <c:numFmt formatCode="#,##0.0" sourceLinked="0"/>
              <c:spPr/>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05-EDDE-4908-81A2-4A3F1BDACBB2}"/>
                </c:ext>
              </c:extLst>
            </c:dLbl>
            <c:dLbl>
              <c:idx val="3"/>
              <c:layout>
                <c:manualLayout>
                  <c:x val="3.7499999999999999E-2"/>
                  <c:y val="9.3749999999999997E-3"/>
                </c:manualLayout>
              </c:layout>
              <c:tx>
                <c:rich>
                  <a:bodyPr/>
                  <a:lstStyle/>
                  <a:p>
                    <a:r>
                      <a:rPr lang="ru-RU" dirty="0" smtClean="0"/>
                      <a:t>2,4</a:t>
                    </a:r>
                    <a:endParaRPr lang="en-US" dirty="0"/>
                  </a:p>
                </c:rich>
              </c:tx>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07-EDDE-4908-81A2-4A3F1BDACBB2}"/>
                </c:ext>
              </c:extLst>
            </c:dLbl>
            <c:dLbl>
              <c:idx val="4"/>
              <c:layout>
                <c:manualLayout>
                  <c:x val="0"/>
                  <c:y val="1.5625E-2"/>
                </c:manualLayout>
              </c:layout>
              <c:numFmt formatCode="#,##0.0" sourceLinked="0"/>
              <c:spPr/>
              <c:txPr>
                <a:bodyPr/>
                <a:lstStyle/>
                <a:p>
                  <a:pPr>
                    <a:defRPr/>
                  </a:pPr>
                  <a:endParaRPr lang="ru-RU"/>
                </a:p>
              </c:txPr>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9-EDDE-4908-81A2-4A3F1BDACBB2}"/>
                </c:ext>
              </c:extLst>
            </c:dLbl>
            <c:spPr>
              <a:noFill/>
              <a:ln>
                <a:noFill/>
              </a:ln>
              <a:effectLst/>
            </c:spPr>
            <c:dLblPos val="outEnd"/>
            <c:showLegendKey val="0"/>
            <c:showVal val="1"/>
            <c:showCatName val="0"/>
            <c:showSerName val="0"/>
            <c:showPercent val="0"/>
            <c:showBubbleSize val="0"/>
            <c:showLeaderLines val="1"/>
            <c:extLst xmlns:c16r2="http://schemas.microsoft.com/office/drawing/2015/06/chart">
              <c:ext xmlns:c15="http://schemas.microsoft.com/office/drawing/2012/chart" uri="{CE6537A1-D6FC-4f65-9D91-7224C49458BB}"/>
            </c:extLst>
          </c:dLbls>
          <c:cat>
            <c:strRef>
              <c:f>Лист1!$A$2:$A$5</c:f>
              <c:strCache>
                <c:ptCount val="4"/>
                <c:pt idx="0">
                  <c:v>Кв. 1</c:v>
                </c:pt>
                <c:pt idx="1">
                  <c:v>Кв. 2</c:v>
                </c:pt>
                <c:pt idx="2">
                  <c:v>Кв. 3</c:v>
                </c:pt>
                <c:pt idx="3">
                  <c:v>Кв. 4</c:v>
                </c:pt>
              </c:strCache>
            </c:strRef>
          </c:cat>
          <c:val>
            <c:numRef>
              <c:f>Лист1!$B$2:$B$5</c:f>
              <c:numCache>
                <c:formatCode>General</c:formatCode>
                <c:ptCount val="4"/>
                <c:pt idx="0" formatCode="0.0">
                  <c:v>3.2</c:v>
                </c:pt>
                <c:pt idx="1">
                  <c:v>51.3</c:v>
                </c:pt>
                <c:pt idx="2">
                  <c:v>43.1</c:v>
                </c:pt>
                <c:pt idx="3">
                  <c:v>2.4</c:v>
                </c:pt>
              </c:numCache>
            </c:numRef>
          </c:val>
          <c:extLst xmlns:c16r2="http://schemas.microsoft.com/office/drawing/2015/06/chart">
            <c:ext xmlns:c16="http://schemas.microsoft.com/office/drawing/2014/chart" uri="{C3380CC4-5D6E-409C-BE32-E72D297353CC}">
              <c16:uniqueId val="{0000000A-EDDE-4908-81A2-4A3F1BDACBB2}"/>
            </c:ext>
          </c:extLst>
        </c:ser>
        <c:dLbls>
          <c:dLblPos val="outEnd"/>
          <c:showLegendKey val="0"/>
          <c:showVal val="1"/>
          <c:showCatName val="0"/>
          <c:showSerName val="0"/>
          <c:showPercent val="0"/>
          <c:showBubbleSize val="0"/>
          <c:showLeaderLines val="1"/>
        </c:dLbls>
      </c:pie3DChart>
    </c:plotArea>
    <c:plotVisOnly val="1"/>
    <c:dispBlanksAs val="gap"/>
    <c:showDLblsOverMax val="0"/>
  </c:chart>
  <c:spPr>
    <a:effectLst/>
    <a:scene3d>
      <a:camera prst="orthographicFront"/>
      <a:lightRig rig="threePt" dir="t"/>
    </a:scene3d>
    <a:sp3d>
      <a:bevelT/>
    </a:sp3d>
  </c:spPr>
  <c:txPr>
    <a:bodyPr/>
    <a:lstStyle/>
    <a:p>
      <a:pPr>
        <a:defRPr sz="1800"/>
      </a:pPr>
      <a:endParaRPr lang="ru-RU"/>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30"/>
      <c:rotY val="0"/>
      <c:rAngAx val="0"/>
      <c:perspective val="30"/>
    </c:view3D>
    <c:floor>
      <c:thickness val="0"/>
    </c:floor>
    <c:sideWall>
      <c:thickness val="0"/>
    </c:sideWall>
    <c:backWall>
      <c:thickness val="0"/>
    </c:backWall>
    <c:plotArea>
      <c:layout/>
      <c:pie3DChart>
        <c:varyColors val="1"/>
        <c:ser>
          <c:idx val="0"/>
          <c:order val="0"/>
          <c:tx>
            <c:strRef>
              <c:f>Sheet1!$B$1</c:f>
              <c:strCache>
                <c:ptCount val="1"/>
                <c:pt idx="0">
                  <c:v>Sales</c:v>
                </c:pt>
              </c:strCache>
            </c:strRef>
          </c:tx>
          <c:spPr>
            <a:scene3d>
              <a:camera prst="orthographicFront"/>
              <a:lightRig rig="threePt" dir="t"/>
            </a:scene3d>
            <a:sp3d>
              <a:bevelT w="1905000" h="1905000" prst="coolSlant"/>
            </a:sp3d>
          </c:spPr>
          <c:dPt>
            <c:idx val="0"/>
            <c:bubble3D val="0"/>
            <c:spPr>
              <a:gradFill>
                <a:gsLst>
                  <a:gs pos="0">
                    <a:srgbClr val="00FF00"/>
                  </a:gs>
                  <a:gs pos="100000">
                    <a:srgbClr val="00FF00"/>
                  </a:gs>
                </a:gsLst>
                <a:path path="circle">
                  <a:fillToRect l="100000" b="100000"/>
                </a:path>
              </a:gradFill>
              <a:scene3d>
                <a:camera prst="orthographicFront"/>
                <a:lightRig rig="threePt" dir="t"/>
              </a:scene3d>
              <a:sp3d>
                <a:bevelT w="1905000" h="1905000" prst="coolSlant"/>
              </a:sp3d>
            </c:spPr>
            <c:extLst xmlns:c16r2="http://schemas.microsoft.com/office/drawing/2015/06/chart">
              <c:ext xmlns:c16="http://schemas.microsoft.com/office/drawing/2014/chart" uri="{C3380CC4-5D6E-409C-BE32-E72D297353CC}">
                <c16:uniqueId val="{00000001-01C9-4688-A416-4C737C4C4A94}"/>
              </c:ext>
            </c:extLst>
          </c:dPt>
          <c:dPt>
            <c:idx val="1"/>
            <c:bubble3D val="0"/>
            <c:spPr>
              <a:gradFill flip="none" rotWithShape="1">
                <a:gsLst>
                  <a:gs pos="0">
                    <a:srgbClr val="FF3B3B"/>
                  </a:gs>
                  <a:gs pos="100000">
                    <a:srgbClr val="FF0000"/>
                  </a:gs>
                </a:gsLst>
                <a:path path="circle">
                  <a:fillToRect r="100000" b="100000"/>
                </a:path>
                <a:tileRect l="-100000" t="-100000"/>
              </a:gradFill>
              <a:scene3d>
                <a:camera prst="orthographicFront"/>
                <a:lightRig rig="threePt" dir="t"/>
              </a:scene3d>
              <a:sp3d>
                <a:bevelT w="1905000" h="1905000" prst="coolSlant"/>
              </a:sp3d>
            </c:spPr>
            <c:extLst xmlns:c16r2="http://schemas.microsoft.com/office/drawing/2015/06/chart">
              <c:ext xmlns:c16="http://schemas.microsoft.com/office/drawing/2014/chart" uri="{C3380CC4-5D6E-409C-BE32-E72D297353CC}">
                <c16:uniqueId val="{00000003-01C9-4688-A416-4C737C4C4A94}"/>
              </c:ext>
            </c:extLst>
          </c:dPt>
          <c:dPt>
            <c:idx val="2"/>
            <c:bubble3D val="0"/>
            <c:spPr>
              <a:gradFill flip="none" rotWithShape="1">
                <a:gsLst>
                  <a:gs pos="0">
                    <a:srgbClr val="8FFFFF"/>
                  </a:gs>
                  <a:gs pos="100000">
                    <a:srgbClr val="00EBE6"/>
                  </a:gs>
                </a:gsLst>
                <a:lin ang="5400000" scaled="1"/>
                <a:tileRect/>
              </a:gradFill>
              <a:scene3d>
                <a:camera prst="orthographicFront"/>
                <a:lightRig rig="threePt" dir="t"/>
              </a:scene3d>
              <a:sp3d>
                <a:bevelT w="1905000" h="1905000" prst="coolSlant"/>
              </a:sp3d>
            </c:spPr>
            <c:extLst xmlns:c16r2="http://schemas.microsoft.com/office/drawing/2015/06/chart">
              <c:ext xmlns:c16="http://schemas.microsoft.com/office/drawing/2014/chart" uri="{C3380CC4-5D6E-409C-BE32-E72D297353CC}">
                <c16:uniqueId val="{00000005-01C9-4688-A416-4C737C4C4A94}"/>
              </c:ext>
            </c:extLst>
          </c:dPt>
          <c:dPt>
            <c:idx val="3"/>
            <c:bubble3D val="0"/>
            <c:spPr>
              <a:gradFill flip="none" rotWithShape="1">
                <a:gsLst>
                  <a:gs pos="0">
                    <a:srgbClr val="2A9B18">
                      <a:lumMod val="71000"/>
                    </a:srgbClr>
                  </a:gs>
                  <a:gs pos="100000">
                    <a:srgbClr val="2A9B18"/>
                  </a:gs>
                </a:gsLst>
                <a:path path="circle">
                  <a:fillToRect t="100000" r="100000"/>
                </a:path>
                <a:tileRect l="-100000" b="-100000"/>
              </a:gradFill>
              <a:scene3d>
                <a:camera prst="orthographicFront"/>
                <a:lightRig rig="threePt" dir="t"/>
              </a:scene3d>
              <a:sp3d>
                <a:bevelT w="1905000" h="1905000" prst="coolSlant"/>
              </a:sp3d>
            </c:spPr>
            <c:extLst xmlns:c16r2="http://schemas.microsoft.com/office/drawing/2015/06/chart">
              <c:ext xmlns:c16="http://schemas.microsoft.com/office/drawing/2014/chart" uri="{C3380CC4-5D6E-409C-BE32-E72D297353CC}">
                <c16:uniqueId val="{00000007-01C9-4688-A416-4C737C4C4A94}"/>
              </c:ext>
            </c:extLst>
          </c:dPt>
          <c:dPt>
            <c:idx val="4"/>
            <c:bubble3D val="0"/>
            <c:spPr>
              <a:gradFill flip="none" rotWithShape="1">
                <a:gsLst>
                  <a:gs pos="0">
                    <a:srgbClr val="9B9BFF"/>
                  </a:gs>
                  <a:gs pos="100000">
                    <a:srgbClr val="2525FF"/>
                  </a:gs>
                </a:gsLst>
                <a:path path="circle">
                  <a:fillToRect l="100000" b="100000"/>
                </a:path>
                <a:tileRect t="-100000" r="-100000"/>
              </a:gradFill>
              <a:scene3d>
                <a:camera prst="orthographicFront"/>
                <a:lightRig rig="threePt" dir="t"/>
              </a:scene3d>
              <a:sp3d>
                <a:bevelT w="1905000" h="1905000" prst="coolSlant"/>
              </a:sp3d>
            </c:spPr>
            <c:extLst xmlns:c16r2="http://schemas.microsoft.com/office/drawing/2015/06/chart">
              <c:ext xmlns:c16="http://schemas.microsoft.com/office/drawing/2014/chart" uri="{C3380CC4-5D6E-409C-BE32-E72D297353CC}">
                <c16:uniqueId val="{00000009-01C9-4688-A416-4C737C4C4A94}"/>
              </c:ext>
            </c:extLst>
          </c:dPt>
          <c:dPt>
            <c:idx val="5"/>
            <c:bubble3D val="0"/>
            <c:spPr>
              <a:gradFill>
                <a:gsLst>
                  <a:gs pos="0">
                    <a:srgbClr val="EE00EE"/>
                  </a:gs>
                  <a:gs pos="100000">
                    <a:srgbClr val="800080"/>
                  </a:gs>
                </a:gsLst>
                <a:path path="circle">
                  <a:fillToRect l="100000" b="100000"/>
                </a:path>
              </a:gradFill>
              <a:scene3d>
                <a:camera prst="orthographicFront"/>
                <a:lightRig rig="threePt" dir="t"/>
              </a:scene3d>
              <a:sp3d>
                <a:bevelT w="1905000" h="1905000" prst="coolSlant"/>
              </a:sp3d>
            </c:spPr>
            <c:extLst xmlns:c16r2="http://schemas.microsoft.com/office/drawing/2015/06/chart">
              <c:ext xmlns:c16="http://schemas.microsoft.com/office/drawing/2014/chart" uri="{C3380CC4-5D6E-409C-BE32-E72D297353CC}">
                <c16:uniqueId val="{0000000B-A588-4BCA-B931-AB2728012A26}"/>
              </c:ext>
            </c:extLst>
          </c:dPt>
          <c:dPt>
            <c:idx val="6"/>
            <c:bubble3D val="0"/>
            <c:spPr>
              <a:gradFill>
                <a:gsLst>
                  <a:gs pos="0">
                    <a:srgbClr val="75FFC7"/>
                  </a:gs>
                  <a:gs pos="100000">
                    <a:srgbClr val="00FF99"/>
                  </a:gs>
                </a:gsLst>
                <a:path path="circle">
                  <a:fillToRect l="100000" b="100000"/>
                </a:path>
              </a:gradFill>
              <a:scene3d>
                <a:camera prst="orthographicFront"/>
                <a:lightRig rig="threePt" dir="t"/>
              </a:scene3d>
              <a:sp3d>
                <a:bevelT w="1905000" h="1905000" prst="coolSlant"/>
              </a:sp3d>
            </c:spPr>
            <c:extLst xmlns:c16r2="http://schemas.microsoft.com/office/drawing/2015/06/chart">
              <c:ext xmlns:c16="http://schemas.microsoft.com/office/drawing/2014/chart" uri="{C3380CC4-5D6E-409C-BE32-E72D297353CC}">
                <c16:uniqueId val="{0000000D-A588-4BCA-B931-AB2728012A26}"/>
              </c:ext>
            </c:extLst>
          </c:dPt>
          <c:dPt>
            <c:idx val="7"/>
            <c:bubble3D val="0"/>
            <c:spPr>
              <a:gradFill>
                <a:gsLst>
                  <a:gs pos="0">
                    <a:srgbClr val="B265FF"/>
                  </a:gs>
                  <a:gs pos="100000">
                    <a:srgbClr val="7D00FA"/>
                  </a:gs>
                </a:gsLst>
                <a:path path="circle">
                  <a:fillToRect l="100000" b="100000"/>
                </a:path>
              </a:gradFill>
              <a:scene3d>
                <a:camera prst="orthographicFront"/>
                <a:lightRig rig="threePt" dir="t"/>
              </a:scene3d>
              <a:sp3d>
                <a:bevelT w="1905000" h="1905000" prst="coolSlant"/>
              </a:sp3d>
            </c:spPr>
            <c:extLst xmlns:c16r2="http://schemas.microsoft.com/office/drawing/2015/06/chart">
              <c:ext xmlns:c16="http://schemas.microsoft.com/office/drawing/2014/chart" uri="{C3380CC4-5D6E-409C-BE32-E72D297353CC}">
                <c16:uniqueId val="{0000000F-A588-4BCA-B931-AB2728012A26}"/>
              </c:ext>
            </c:extLst>
          </c:dPt>
          <c:dPt>
            <c:idx val="9"/>
            <c:bubble3D val="0"/>
            <c:spPr>
              <a:gradFill>
                <a:gsLst>
                  <a:gs pos="0">
                    <a:srgbClr val="FFFF00"/>
                  </a:gs>
                  <a:gs pos="100000">
                    <a:srgbClr val="FFFF00"/>
                  </a:gs>
                </a:gsLst>
                <a:path path="circle">
                  <a:fillToRect l="100000" b="100000"/>
                </a:path>
              </a:gradFill>
              <a:scene3d>
                <a:camera prst="orthographicFront"/>
                <a:lightRig rig="threePt" dir="t"/>
              </a:scene3d>
              <a:sp3d>
                <a:bevelT w="1905000" h="1905000" prst="coolSlant"/>
              </a:sp3d>
            </c:spPr>
            <c:extLst xmlns:c16r2="http://schemas.microsoft.com/office/drawing/2015/06/chart">
              <c:ext xmlns:c16="http://schemas.microsoft.com/office/drawing/2014/chart" uri="{C3380CC4-5D6E-409C-BE32-E72D297353CC}">
                <c16:uniqueId val="{00000011-A588-4BCA-B931-AB2728012A26}"/>
              </c:ext>
            </c:extLst>
          </c:dPt>
          <c:dPt>
            <c:idx val="10"/>
            <c:bubble3D val="0"/>
            <c:spPr>
              <a:gradFill>
                <a:gsLst>
                  <a:gs pos="0">
                    <a:srgbClr val="85A2FF"/>
                  </a:gs>
                  <a:gs pos="100000">
                    <a:srgbClr val="6699FF"/>
                  </a:gs>
                </a:gsLst>
                <a:path path="circle">
                  <a:fillToRect l="100000" b="100000"/>
                </a:path>
              </a:gradFill>
              <a:scene3d>
                <a:camera prst="orthographicFront"/>
                <a:lightRig rig="threePt" dir="t"/>
              </a:scene3d>
              <a:sp3d>
                <a:bevelT w="1905000" h="1905000" prst="coolSlant"/>
              </a:sp3d>
            </c:spPr>
            <c:extLst xmlns:c16r2="http://schemas.microsoft.com/office/drawing/2015/06/chart">
              <c:ext xmlns:c16="http://schemas.microsoft.com/office/drawing/2014/chart" uri="{C3380CC4-5D6E-409C-BE32-E72D297353CC}">
                <c16:uniqueId val="{00000013-A588-4BCA-B931-AB2728012A26}"/>
              </c:ext>
            </c:extLst>
          </c:dPt>
          <c:dLbls>
            <c:dLbl>
              <c:idx val="0"/>
              <c:layout>
                <c:manualLayout>
                  <c:x val="-9.4900028646134355E-3"/>
                  <c:y val="2.9812311180934505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01C9-4688-A416-4C737C4C4A94}"/>
                </c:ext>
              </c:extLst>
            </c:dLbl>
            <c:dLbl>
              <c:idx val="1"/>
              <c:layout>
                <c:manualLayout>
                  <c:x val="-3.910631370852307E-2"/>
                  <c:y val="2.1212089853135874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01C9-4688-A416-4C737C4C4A94}"/>
                </c:ext>
              </c:extLst>
            </c:dLbl>
            <c:dLbl>
              <c:idx val="2"/>
              <c:layout>
                <c:manualLayout>
                  <c:x val="-1.0726124249207651E-2"/>
                  <c:y val="2.828074370058956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01C9-4688-A416-4C737C4C4A94}"/>
                </c:ext>
              </c:extLst>
            </c:dLbl>
            <c:dLbl>
              <c:idx val="3"/>
              <c:layout>
                <c:manualLayout>
                  <c:x val="-2.2623905671668255E-2"/>
                  <c:y val="3.340789705046364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7-01C9-4688-A416-4C737C4C4A94}"/>
                </c:ext>
              </c:extLst>
            </c:dLbl>
            <c:dLbl>
              <c:idx val="4"/>
              <c:layout>
                <c:manualLayout>
                  <c:x val="-7.5682447321038293E-2"/>
                  <c:y val="0.12423300086733073"/>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9-01C9-4688-A416-4C737C4C4A94}"/>
                </c:ext>
              </c:extLst>
            </c:dLbl>
            <c:dLbl>
              <c:idx val="5"/>
              <c:layout>
                <c:manualLayout>
                  <c:x val="-4.6792797987186462E-2"/>
                  <c:y val="-0.11439516778419311"/>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B-A588-4BCA-B931-AB2728012A26}"/>
                </c:ext>
              </c:extLst>
            </c:dLbl>
            <c:dLbl>
              <c:idx val="6"/>
              <c:layout>
                <c:manualLayout>
                  <c:x val="-2.989427957179902E-3"/>
                  <c:y val="3.040114109354620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D-A588-4BCA-B931-AB2728012A26}"/>
                </c:ext>
              </c:extLst>
            </c:dLbl>
            <c:dLbl>
              <c:idx val="7"/>
              <c:layout>
                <c:manualLayout>
                  <c:x val="8.8863671623927842E-3"/>
                  <c:y val="1.7123053542494802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F-A588-4BCA-B931-AB2728012A26}"/>
                </c:ext>
              </c:extLst>
            </c:dLbl>
            <c:dLbl>
              <c:idx val="8"/>
              <c:layout>
                <c:manualLayout>
                  <c:x val="3.7523881291695294E-3"/>
                  <c:y val="1.8894706614517288E-2"/>
                </c:manualLayout>
              </c:layout>
              <c:spPr/>
              <c:txPr>
                <a:bodyPr/>
                <a:lstStyle/>
                <a:p>
                  <a:pPr>
                    <a:defRPr sz="1100" b="1">
                      <a:latin typeface="Times New Roman" pitchFamily="18" charset="0"/>
                      <a:cs typeface="Times New Roman" pitchFamily="18" charset="0"/>
                    </a:defRPr>
                  </a:pPr>
                  <a:endParaRPr lang="ru-RU"/>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14-A588-4BCA-B931-AB2728012A26}"/>
                </c:ext>
              </c:extLst>
            </c:dLbl>
            <c:dLbl>
              <c:idx val="9"/>
              <c:layout>
                <c:manualLayout>
                  <c:x val="2.1329719747603341E-2"/>
                  <c:y val="2.0503866768685285E-2"/>
                </c:manualLayout>
              </c:layout>
              <c:spPr/>
              <c:txPr>
                <a:bodyPr/>
                <a:lstStyle/>
                <a:p>
                  <a:pPr>
                    <a:defRPr sz="1050" b="1">
                      <a:latin typeface="Times New Roman" pitchFamily="18" charset="0"/>
                      <a:cs typeface="Times New Roman" pitchFamily="18" charset="0"/>
                    </a:defRPr>
                  </a:pPr>
                  <a:endParaRPr lang="ru-RU"/>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11-A588-4BCA-B931-AB2728012A26}"/>
                </c:ext>
              </c:extLst>
            </c:dLbl>
            <c:dLbl>
              <c:idx val="10"/>
              <c:layout>
                <c:manualLayout>
                  <c:x val="4.8834238347481108E-2"/>
                  <c:y val="2.3055697207997126E-2"/>
                </c:manualLayout>
              </c:layout>
              <c:spPr/>
              <c:txPr>
                <a:bodyPr/>
                <a:lstStyle/>
                <a:p>
                  <a:pPr>
                    <a:defRPr sz="1000" b="1">
                      <a:latin typeface="Times New Roman" pitchFamily="18" charset="0"/>
                      <a:cs typeface="Times New Roman" pitchFamily="18" charset="0"/>
                    </a:defRPr>
                  </a:pPr>
                  <a:endParaRPr lang="ru-RU"/>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13-A588-4BCA-B931-AB2728012A26}"/>
                </c:ext>
              </c:extLst>
            </c:dLbl>
            <c:dLbl>
              <c:idx val="11"/>
              <c:layout>
                <c:manualLayout>
                  <c:x val="-4.898004825639151E-2"/>
                  <c:y val="2.2690627303236642E-2"/>
                </c:manualLayout>
              </c:layout>
              <c:spPr/>
              <c:txPr>
                <a:bodyPr/>
                <a:lstStyle/>
                <a:p>
                  <a:pPr>
                    <a:defRPr sz="1000" b="1">
                      <a:latin typeface="Times New Roman" pitchFamily="18" charset="0"/>
                      <a:cs typeface="Times New Roman" pitchFamily="18" charset="0"/>
                    </a:defRPr>
                  </a:pPr>
                  <a:endParaRPr lang="ru-RU"/>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15-A588-4BCA-B931-AB2728012A26}"/>
                </c:ext>
              </c:extLst>
            </c:dLbl>
            <c:spPr>
              <a:noFill/>
              <a:ln>
                <a:noFill/>
              </a:ln>
              <a:effectLst/>
            </c:spPr>
            <c:txPr>
              <a:bodyPr wrap="square" lIns="38100" tIns="19050" rIns="38100" bIns="19050" anchor="ctr">
                <a:spAutoFit/>
              </a:bodyPr>
              <a:lstStyle/>
              <a:p>
                <a:pPr>
                  <a:defRPr sz="1200" b="1">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extLst>
          </c:dLbls>
          <c:cat>
            <c:strRef>
              <c:f>Sheet1!$A$2:$A$13</c:f>
              <c:strCache>
                <c:ptCount val="12"/>
                <c:pt idx="0">
                  <c:v>общегосуд</c:v>
                </c:pt>
                <c:pt idx="1">
                  <c:v>нац.без</c:v>
                </c:pt>
                <c:pt idx="2">
                  <c:v>нац оборона</c:v>
                </c:pt>
                <c:pt idx="3">
                  <c:v>нац.экон</c:v>
                </c:pt>
                <c:pt idx="4">
                  <c:v>жкх</c:v>
                </c:pt>
                <c:pt idx="5">
                  <c:v>образование</c:v>
                </c:pt>
                <c:pt idx="6">
                  <c:v>культура</c:v>
                </c:pt>
                <c:pt idx="7">
                  <c:v>соц политика</c:v>
                </c:pt>
                <c:pt idx="8">
                  <c:v>физич культ</c:v>
                </c:pt>
                <c:pt idx="9">
                  <c:v>сми</c:v>
                </c:pt>
                <c:pt idx="10">
                  <c:v>охрана</c:v>
                </c:pt>
                <c:pt idx="11">
                  <c:v>обсл гос долга</c:v>
                </c:pt>
              </c:strCache>
            </c:strRef>
          </c:cat>
          <c:val>
            <c:numRef>
              <c:f>Sheet1!$B$2:$B$13</c:f>
              <c:numCache>
                <c:formatCode>General</c:formatCode>
                <c:ptCount val="12"/>
                <c:pt idx="0">
                  <c:v>9.1999999999999993</c:v>
                </c:pt>
                <c:pt idx="1">
                  <c:v>1.8</c:v>
                </c:pt>
                <c:pt idx="2">
                  <c:v>0.1</c:v>
                </c:pt>
                <c:pt idx="3">
                  <c:v>5.5</c:v>
                </c:pt>
                <c:pt idx="4">
                  <c:v>29.5</c:v>
                </c:pt>
                <c:pt idx="5">
                  <c:v>36.1</c:v>
                </c:pt>
                <c:pt idx="6">
                  <c:v>9.1</c:v>
                </c:pt>
                <c:pt idx="7">
                  <c:v>1.3</c:v>
                </c:pt>
                <c:pt idx="8">
                  <c:v>6.6</c:v>
                </c:pt>
                <c:pt idx="9">
                  <c:v>0.7</c:v>
                </c:pt>
                <c:pt idx="10">
                  <c:v>0</c:v>
                </c:pt>
                <c:pt idx="11">
                  <c:v>0.1</c:v>
                </c:pt>
              </c:numCache>
            </c:numRef>
          </c:val>
          <c:extLst xmlns:c16r2="http://schemas.microsoft.com/office/drawing/2015/06/chart">
            <c:ext xmlns:c16="http://schemas.microsoft.com/office/drawing/2014/chart" uri="{C3380CC4-5D6E-409C-BE32-E72D297353CC}">
              <c16:uniqueId val="{0000000A-01C9-4688-A416-4C737C4C4A94}"/>
            </c:ext>
          </c:extLst>
        </c:ser>
        <c:dLbls>
          <c:showLegendKey val="0"/>
          <c:showVal val="0"/>
          <c:showCatName val="0"/>
          <c:showSerName val="0"/>
          <c:showPercent val="0"/>
          <c:showBubbleSize val="0"/>
          <c:showLeaderLines val="0"/>
        </c:dLbls>
      </c:pie3DChart>
      <c:spPr>
        <a:scene3d>
          <a:camera prst="orthographicFront"/>
          <a:lightRig rig="threePt" dir="t"/>
        </a:scene3d>
        <a:sp3d>
          <a:bevelT w="165100" prst="coolSlant"/>
        </a:sp3d>
      </c:spPr>
    </c:plotArea>
    <c:plotVisOnly val="1"/>
    <c:dispBlanksAs val="gap"/>
    <c:showDLblsOverMax val="0"/>
  </c:chart>
  <c:txPr>
    <a:bodyPr/>
    <a:lstStyle/>
    <a:p>
      <a:pPr>
        <a:defRPr sz="1800"/>
      </a:pPr>
      <a:endParaRPr lang="ru-RU"/>
    </a:p>
  </c:txPr>
  <c:externalData r:id="rId2">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30"/>
      <c:rotY val="0"/>
      <c:rAngAx val="0"/>
      <c:perspective val="30"/>
    </c:view3D>
    <c:floor>
      <c:thickness val="0"/>
    </c:floor>
    <c:sideWall>
      <c:thickness val="0"/>
    </c:sideWall>
    <c:backWall>
      <c:thickness val="0"/>
    </c:backWall>
    <c:plotArea>
      <c:layout/>
      <c:pie3DChart>
        <c:varyColors val="1"/>
        <c:ser>
          <c:idx val="0"/>
          <c:order val="0"/>
          <c:tx>
            <c:strRef>
              <c:f>Sheet1!$B$1</c:f>
              <c:strCache>
                <c:ptCount val="1"/>
                <c:pt idx="0">
                  <c:v>Sales</c:v>
                </c:pt>
              </c:strCache>
            </c:strRef>
          </c:tx>
          <c:spPr>
            <a:scene3d>
              <a:camera prst="orthographicFront"/>
              <a:lightRig rig="threePt" dir="t"/>
            </a:scene3d>
            <a:sp3d>
              <a:bevelT w="1905000" h="1905000" prst="coolSlant"/>
            </a:sp3d>
          </c:spPr>
          <c:dPt>
            <c:idx val="0"/>
            <c:bubble3D val="0"/>
            <c:spPr>
              <a:gradFill>
                <a:gsLst>
                  <a:gs pos="0">
                    <a:srgbClr val="00FF00"/>
                  </a:gs>
                  <a:gs pos="100000">
                    <a:srgbClr val="00FF00"/>
                  </a:gs>
                </a:gsLst>
                <a:path path="circle">
                  <a:fillToRect l="100000" b="100000"/>
                </a:path>
              </a:gradFill>
              <a:scene3d>
                <a:camera prst="orthographicFront"/>
                <a:lightRig rig="threePt" dir="t"/>
              </a:scene3d>
              <a:sp3d>
                <a:bevelT w="1905000" h="1905000" prst="coolSlant"/>
              </a:sp3d>
            </c:spPr>
            <c:extLst xmlns:c16r2="http://schemas.microsoft.com/office/drawing/2015/06/chart">
              <c:ext xmlns:c16="http://schemas.microsoft.com/office/drawing/2014/chart" uri="{C3380CC4-5D6E-409C-BE32-E72D297353CC}">
                <c16:uniqueId val="{00000001-01C9-4688-A416-4C737C4C4A94}"/>
              </c:ext>
            </c:extLst>
          </c:dPt>
          <c:dPt>
            <c:idx val="1"/>
            <c:bubble3D val="0"/>
            <c:spPr>
              <a:gradFill flip="none" rotWithShape="1">
                <a:gsLst>
                  <a:gs pos="0">
                    <a:srgbClr val="FF3B3B"/>
                  </a:gs>
                  <a:gs pos="100000">
                    <a:srgbClr val="FF0000"/>
                  </a:gs>
                </a:gsLst>
                <a:path path="circle">
                  <a:fillToRect r="100000" b="100000"/>
                </a:path>
                <a:tileRect l="-100000" t="-100000"/>
              </a:gradFill>
              <a:scene3d>
                <a:camera prst="orthographicFront"/>
                <a:lightRig rig="threePt" dir="t"/>
              </a:scene3d>
              <a:sp3d>
                <a:bevelT w="1905000" h="1905000" prst="coolSlant"/>
              </a:sp3d>
            </c:spPr>
            <c:extLst xmlns:c16r2="http://schemas.microsoft.com/office/drawing/2015/06/chart">
              <c:ext xmlns:c16="http://schemas.microsoft.com/office/drawing/2014/chart" uri="{C3380CC4-5D6E-409C-BE32-E72D297353CC}">
                <c16:uniqueId val="{00000003-01C9-4688-A416-4C737C4C4A94}"/>
              </c:ext>
            </c:extLst>
          </c:dPt>
          <c:dPt>
            <c:idx val="2"/>
            <c:bubble3D val="0"/>
            <c:spPr>
              <a:gradFill flip="none" rotWithShape="1">
                <a:gsLst>
                  <a:gs pos="0">
                    <a:srgbClr val="8FFFFF"/>
                  </a:gs>
                  <a:gs pos="100000">
                    <a:srgbClr val="00EBE6"/>
                  </a:gs>
                </a:gsLst>
                <a:lin ang="5400000" scaled="1"/>
                <a:tileRect/>
              </a:gradFill>
              <a:scene3d>
                <a:camera prst="orthographicFront"/>
                <a:lightRig rig="threePt" dir="t"/>
              </a:scene3d>
              <a:sp3d>
                <a:bevelT w="1905000" h="1905000" prst="coolSlant"/>
              </a:sp3d>
            </c:spPr>
            <c:extLst xmlns:c16r2="http://schemas.microsoft.com/office/drawing/2015/06/chart">
              <c:ext xmlns:c16="http://schemas.microsoft.com/office/drawing/2014/chart" uri="{C3380CC4-5D6E-409C-BE32-E72D297353CC}">
                <c16:uniqueId val="{00000005-01C9-4688-A416-4C737C4C4A94}"/>
              </c:ext>
            </c:extLst>
          </c:dPt>
          <c:dPt>
            <c:idx val="3"/>
            <c:bubble3D val="0"/>
            <c:spPr>
              <a:gradFill flip="none" rotWithShape="1">
                <a:gsLst>
                  <a:gs pos="0">
                    <a:srgbClr val="2A9B18">
                      <a:lumMod val="71000"/>
                    </a:srgbClr>
                  </a:gs>
                  <a:gs pos="100000">
                    <a:srgbClr val="2A9B18"/>
                  </a:gs>
                </a:gsLst>
                <a:path path="circle">
                  <a:fillToRect t="100000" r="100000"/>
                </a:path>
                <a:tileRect l="-100000" b="-100000"/>
              </a:gradFill>
              <a:scene3d>
                <a:camera prst="orthographicFront"/>
                <a:lightRig rig="threePt" dir="t"/>
              </a:scene3d>
              <a:sp3d>
                <a:bevelT w="1905000" h="1905000" prst="coolSlant"/>
              </a:sp3d>
            </c:spPr>
            <c:extLst xmlns:c16r2="http://schemas.microsoft.com/office/drawing/2015/06/chart">
              <c:ext xmlns:c16="http://schemas.microsoft.com/office/drawing/2014/chart" uri="{C3380CC4-5D6E-409C-BE32-E72D297353CC}">
                <c16:uniqueId val="{00000007-01C9-4688-A416-4C737C4C4A94}"/>
              </c:ext>
            </c:extLst>
          </c:dPt>
          <c:dPt>
            <c:idx val="4"/>
            <c:bubble3D val="0"/>
            <c:spPr>
              <a:gradFill flip="none" rotWithShape="1">
                <a:gsLst>
                  <a:gs pos="0">
                    <a:srgbClr val="9B9BFF"/>
                  </a:gs>
                  <a:gs pos="100000">
                    <a:srgbClr val="2525FF"/>
                  </a:gs>
                </a:gsLst>
                <a:path path="circle">
                  <a:fillToRect l="100000" b="100000"/>
                </a:path>
                <a:tileRect t="-100000" r="-100000"/>
              </a:gradFill>
              <a:scene3d>
                <a:camera prst="orthographicFront"/>
                <a:lightRig rig="threePt" dir="t"/>
              </a:scene3d>
              <a:sp3d>
                <a:bevelT w="1905000" h="1905000" prst="coolSlant"/>
              </a:sp3d>
            </c:spPr>
            <c:extLst xmlns:c16r2="http://schemas.microsoft.com/office/drawing/2015/06/chart">
              <c:ext xmlns:c16="http://schemas.microsoft.com/office/drawing/2014/chart" uri="{C3380CC4-5D6E-409C-BE32-E72D297353CC}">
                <c16:uniqueId val="{00000009-01C9-4688-A416-4C737C4C4A94}"/>
              </c:ext>
            </c:extLst>
          </c:dPt>
          <c:dPt>
            <c:idx val="5"/>
            <c:bubble3D val="0"/>
            <c:spPr>
              <a:gradFill>
                <a:gsLst>
                  <a:gs pos="0">
                    <a:srgbClr val="EE00EE"/>
                  </a:gs>
                  <a:gs pos="100000">
                    <a:srgbClr val="800080"/>
                  </a:gs>
                </a:gsLst>
                <a:path path="circle">
                  <a:fillToRect l="100000" b="100000"/>
                </a:path>
              </a:gradFill>
              <a:scene3d>
                <a:camera prst="orthographicFront"/>
                <a:lightRig rig="threePt" dir="t"/>
              </a:scene3d>
              <a:sp3d>
                <a:bevelT w="1905000" h="1905000" prst="coolSlant"/>
              </a:sp3d>
            </c:spPr>
            <c:extLst xmlns:c16r2="http://schemas.microsoft.com/office/drawing/2015/06/chart">
              <c:ext xmlns:c16="http://schemas.microsoft.com/office/drawing/2014/chart" uri="{C3380CC4-5D6E-409C-BE32-E72D297353CC}">
                <c16:uniqueId val="{0000000B-B2F8-42CE-B525-AA708B97A477}"/>
              </c:ext>
            </c:extLst>
          </c:dPt>
          <c:dPt>
            <c:idx val="6"/>
            <c:bubble3D val="0"/>
            <c:spPr>
              <a:gradFill>
                <a:gsLst>
                  <a:gs pos="0">
                    <a:srgbClr val="75FFC7"/>
                  </a:gs>
                  <a:gs pos="100000">
                    <a:srgbClr val="00FF99"/>
                  </a:gs>
                </a:gsLst>
                <a:path path="circle">
                  <a:fillToRect l="100000" b="100000"/>
                </a:path>
              </a:gradFill>
              <a:scene3d>
                <a:camera prst="orthographicFront"/>
                <a:lightRig rig="threePt" dir="t"/>
              </a:scene3d>
              <a:sp3d>
                <a:bevelT w="1905000" h="1905000" prst="coolSlant"/>
              </a:sp3d>
            </c:spPr>
            <c:extLst xmlns:c16r2="http://schemas.microsoft.com/office/drawing/2015/06/chart">
              <c:ext xmlns:c16="http://schemas.microsoft.com/office/drawing/2014/chart" uri="{C3380CC4-5D6E-409C-BE32-E72D297353CC}">
                <c16:uniqueId val="{0000000D-B2F8-42CE-B525-AA708B97A477}"/>
              </c:ext>
            </c:extLst>
          </c:dPt>
          <c:dPt>
            <c:idx val="7"/>
            <c:bubble3D val="0"/>
            <c:spPr>
              <a:gradFill>
                <a:gsLst>
                  <a:gs pos="0">
                    <a:srgbClr val="B265FF"/>
                  </a:gs>
                  <a:gs pos="100000">
                    <a:srgbClr val="7D00FA"/>
                  </a:gs>
                </a:gsLst>
                <a:path path="circle">
                  <a:fillToRect l="100000" b="100000"/>
                </a:path>
              </a:gradFill>
              <a:scene3d>
                <a:camera prst="orthographicFront"/>
                <a:lightRig rig="threePt" dir="t"/>
              </a:scene3d>
              <a:sp3d>
                <a:bevelT w="1905000" h="1905000" prst="coolSlant"/>
              </a:sp3d>
            </c:spPr>
            <c:extLst xmlns:c16r2="http://schemas.microsoft.com/office/drawing/2015/06/chart">
              <c:ext xmlns:c16="http://schemas.microsoft.com/office/drawing/2014/chart" uri="{C3380CC4-5D6E-409C-BE32-E72D297353CC}">
                <c16:uniqueId val="{0000000F-B2F8-42CE-B525-AA708B97A477}"/>
              </c:ext>
            </c:extLst>
          </c:dPt>
          <c:dPt>
            <c:idx val="9"/>
            <c:bubble3D val="0"/>
            <c:spPr>
              <a:gradFill>
                <a:gsLst>
                  <a:gs pos="0">
                    <a:srgbClr val="FFFF00"/>
                  </a:gs>
                  <a:gs pos="100000">
                    <a:srgbClr val="FFFF00"/>
                  </a:gs>
                </a:gsLst>
                <a:path path="circle">
                  <a:fillToRect l="100000" b="100000"/>
                </a:path>
              </a:gradFill>
              <a:scene3d>
                <a:camera prst="orthographicFront"/>
                <a:lightRig rig="threePt" dir="t"/>
              </a:scene3d>
              <a:sp3d>
                <a:bevelT w="1905000" h="1905000" prst="coolSlant"/>
              </a:sp3d>
            </c:spPr>
            <c:extLst xmlns:c16r2="http://schemas.microsoft.com/office/drawing/2015/06/chart">
              <c:ext xmlns:c16="http://schemas.microsoft.com/office/drawing/2014/chart" uri="{C3380CC4-5D6E-409C-BE32-E72D297353CC}">
                <c16:uniqueId val="{00000011-B2F8-42CE-B525-AA708B97A477}"/>
              </c:ext>
            </c:extLst>
          </c:dPt>
          <c:dPt>
            <c:idx val="10"/>
            <c:bubble3D val="0"/>
            <c:spPr>
              <a:gradFill>
                <a:gsLst>
                  <a:gs pos="0">
                    <a:srgbClr val="85A2FF"/>
                  </a:gs>
                  <a:gs pos="100000">
                    <a:srgbClr val="6699FF"/>
                  </a:gs>
                </a:gsLst>
                <a:path path="circle">
                  <a:fillToRect l="100000" b="100000"/>
                </a:path>
              </a:gradFill>
              <a:scene3d>
                <a:camera prst="orthographicFront"/>
                <a:lightRig rig="threePt" dir="t"/>
              </a:scene3d>
              <a:sp3d>
                <a:bevelT w="1905000" h="1905000" prst="coolSlant"/>
              </a:sp3d>
            </c:spPr>
            <c:extLst xmlns:c16r2="http://schemas.microsoft.com/office/drawing/2015/06/chart">
              <c:ext xmlns:c16="http://schemas.microsoft.com/office/drawing/2014/chart" uri="{C3380CC4-5D6E-409C-BE32-E72D297353CC}">
                <c16:uniqueId val="{00000013-B2F8-42CE-B525-AA708B97A477}"/>
              </c:ext>
            </c:extLst>
          </c:dPt>
          <c:dLbls>
            <c:dLbl>
              <c:idx val="0"/>
              <c:layout>
                <c:manualLayout>
                  <c:x val="-2.3995820497017283E-2"/>
                  <c:y val="3.3919358291675368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01C9-4688-A416-4C737C4C4A94}"/>
                </c:ext>
              </c:extLst>
            </c:dLbl>
            <c:dLbl>
              <c:idx val="1"/>
              <c:layout>
                <c:manualLayout>
                  <c:x val="-3.910631370852307E-2"/>
                  <c:y val="2.1212089853135874E-2"/>
                </c:manualLayout>
              </c:layout>
              <c:tx>
                <c:rich>
                  <a:bodyPr/>
                  <a:lstStyle/>
                  <a:p>
                    <a:r>
                      <a:rPr lang="en-US" dirty="0"/>
                      <a:t>2,0</a:t>
                    </a: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03-01C9-4688-A416-4C737C4C4A94}"/>
                </c:ext>
              </c:extLst>
            </c:dLbl>
            <c:dLbl>
              <c:idx val="2"/>
              <c:layout>
                <c:manualLayout>
                  <c:x val="-1.0726124249207651E-2"/>
                  <c:y val="2.8280743700589566E-2"/>
                </c:manualLayout>
              </c:layout>
              <c:tx>
                <c:rich>
                  <a:bodyPr/>
                  <a:lstStyle/>
                  <a:p>
                    <a:r>
                      <a:rPr lang="en-US" sz="1200" b="1" dirty="0">
                        <a:latin typeface="Times New Roman" pitchFamily="18" charset="0"/>
                        <a:cs typeface="Times New Roman" pitchFamily="18" charset="0"/>
                      </a:rPr>
                      <a:t>0,1</a:t>
                    </a:r>
                    <a:endParaRPr lang="en-US" dirty="0"/>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05-01C9-4688-A416-4C737C4C4A94}"/>
                </c:ext>
              </c:extLst>
            </c:dLbl>
            <c:dLbl>
              <c:idx val="3"/>
              <c:layout>
                <c:manualLayout>
                  <c:x val="-2.2623905671668255E-2"/>
                  <c:y val="3.3407897050463646E-2"/>
                </c:manualLayout>
              </c:layout>
              <c:tx>
                <c:rich>
                  <a:bodyPr/>
                  <a:lstStyle/>
                  <a:p>
                    <a:pPr>
                      <a:defRPr sz="1200" b="1">
                        <a:effectLst/>
                        <a:latin typeface="Times New Roman" pitchFamily="18" charset="0"/>
                        <a:cs typeface="Times New Roman" pitchFamily="18" charset="0"/>
                      </a:defRPr>
                    </a:pPr>
                    <a:r>
                      <a:rPr lang="en-US" b="1" dirty="0">
                        <a:effectLst/>
                        <a:latin typeface="Times New Roman" pitchFamily="18" charset="0"/>
                        <a:cs typeface="Times New Roman" pitchFamily="18" charset="0"/>
                      </a:rPr>
                      <a:t>6,7</a:t>
                    </a:r>
                    <a:endParaRPr lang="en-US" b="1" dirty="0">
                      <a:effectLst/>
                    </a:endParaRPr>
                  </a:p>
                </c:rich>
              </c:tx>
              <c:spPr/>
              <c:showLegendKey val="0"/>
              <c:showVal val="1"/>
              <c:showCatName val="0"/>
              <c:showSerName val="0"/>
              <c:showPercent val="0"/>
              <c:showBubbleSize val="0"/>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07-01C9-4688-A416-4C737C4C4A94}"/>
                </c:ext>
              </c:extLst>
            </c:dLbl>
            <c:dLbl>
              <c:idx val="4"/>
              <c:layout>
                <c:manualLayout>
                  <c:x val="-1.475801326494202E-2"/>
                  <c:y val="-0.13861801422008466"/>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9-01C9-4688-A416-4C737C4C4A94}"/>
                </c:ext>
              </c:extLst>
            </c:dLbl>
            <c:dLbl>
              <c:idx val="5"/>
              <c:layout>
                <c:manualLayout>
                  <c:x val="0.1417828312340636"/>
                  <c:y val="4.1672299034423523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B-B2F8-42CE-B525-AA708B97A477}"/>
                </c:ext>
              </c:extLst>
            </c:dLbl>
            <c:dLbl>
              <c:idx val="6"/>
              <c:layout>
                <c:manualLayout>
                  <c:x val="-2.989427957179902E-3"/>
                  <c:y val="3.0401141093546209E-2"/>
                </c:manualLayout>
              </c:layout>
              <c:tx>
                <c:rich>
                  <a:bodyPr/>
                  <a:lstStyle/>
                  <a:p>
                    <a:r>
                      <a:rPr lang="en-US" dirty="0"/>
                      <a:t>10,0</a:t>
                    </a: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0D-B2F8-42CE-B525-AA708B97A477}"/>
                </c:ext>
              </c:extLst>
            </c:dLbl>
            <c:dLbl>
              <c:idx val="7"/>
              <c:layout>
                <c:manualLayout>
                  <c:x val="8.8863671623927842E-3"/>
                  <c:y val="1.7123053542494802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F-B2F8-42CE-B525-AA708B97A477}"/>
                </c:ext>
              </c:extLst>
            </c:dLbl>
            <c:dLbl>
              <c:idx val="8"/>
              <c:layout>
                <c:manualLayout>
                  <c:x val="3.7523881291695294E-3"/>
                  <c:y val="1.8894706614517288E-2"/>
                </c:manualLayout>
              </c:layout>
              <c:spPr/>
              <c:txPr>
                <a:bodyPr/>
                <a:lstStyle/>
                <a:p>
                  <a:pPr>
                    <a:defRPr sz="1100" b="1">
                      <a:latin typeface="Times New Roman" pitchFamily="18" charset="0"/>
                      <a:cs typeface="Times New Roman" pitchFamily="18" charset="0"/>
                    </a:defRPr>
                  </a:pPr>
                  <a:endParaRPr lang="ru-RU"/>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14-B2F8-42CE-B525-AA708B97A477}"/>
                </c:ext>
              </c:extLst>
            </c:dLbl>
            <c:dLbl>
              <c:idx val="9"/>
              <c:layout>
                <c:manualLayout>
                  <c:x val="9.7248372036073116E-3"/>
                  <c:y val="2.0503866768685285E-2"/>
                </c:manualLayout>
              </c:layout>
              <c:tx>
                <c:rich>
                  <a:bodyPr/>
                  <a:lstStyle/>
                  <a:p>
                    <a:pPr>
                      <a:defRPr sz="1050" b="1">
                        <a:latin typeface="Times New Roman" pitchFamily="18" charset="0"/>
                        <a:cs typeface="Times New Roman" pitchFamily="18" charset="0"/>
                      </a:defRPr>
                    </a:pPr>
                    <a:r>
                      <a:rPr lang="en-US" sz="1000" b="1" dirty="0">
                        <a:latin typeface="Times New Roman" pitchFamily="18" charset="0"/>
                        <a:cs typeface="Times New Roman" pitchFamily="18" charset="0"/>
                      </a:rPr>
                      <a:t>0,3</a:t>
                    </a:r>
                    <a:endParaRPr lang="en-US" sz="1000" dirty="0"/>
                  </a:p>
                </c:rich>
              </c:tx>
              <c:spPr/>
              <c:showLegendKey val="0"/>
              <c:showVal val="1"/>
              <c:showCatName val="0"/>
              <c:showSerName val="0"/>
              <c:showPercent val="0"/>
              <c:showBubbleSize val="0"/>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11-B2F8-42CE-B525-AA708B97A477}"/>
                </c:ext>
              </c:extLst>
            </c:dLbl>
            <c:dLbl>
              <c:idx val="10"/>
              <c:layout>
                <c:manualLayout>
                  <c:x val="4.8834238347481108E-2"/>
                  <c:y val="2.3055697207997126E-2"/>
                </c:manualLayout>
              </c:layout>
              <c:tx>
                <c:rich>
                  <a:bodyPr/>
                  <a:lstStyle/>
                  <a:p>
                    <a:pPr>
                      <a:defRPr sz="1000" b="1">
                        <a:latin typeface="Times New Roman" pitchFamily="18" charset="0"/>
                        <a:cs typeface="Times New Roman" pitchFamily="18" charset="0"/>
                      </a:defRPr>
                    </a:pPr>
                    <a:r>
                      <a:rPr lang="en-US" sz="1000" b="1" dirty="0">
                        <a:latin typeface="Times New Roman" pitchFamily="18" charset="0"/>
                        <a:cs typeface="Times New Roman" pitchFamily="18" charset="0"/>
                      </a:rPr>
                      <a:t>0,1</a:t>
                    </a:r>
                    <a:endParaRPr lang="en-US" sz="1000" dirty="0"/>
                  </a:p>
                </c:rich>
              </c:tx>
              <c:spPr/>
              <c:showLegendKey val="0"/>
              <c:showVal val="1"/>
              <c:showCatName val="0"/>
              <c:showSerName val="0"/>
              <c:showPercent val="0"/>
              <c:showBubbleSize val="0"/>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13-B2F8-42CE-B525-AA708B97A477}"/>
                </c:ext>
              </c:extLst>
            </c:dLbl>
            <c:dLbl>
              <c:idx val="11"/>
              <c:layout>
                <c:manualLayout>
                  <c:x val="-1.126496669144453E-2"/>
                  <c:y val="-1.016575007292434E-2"/>
                </c:manualLayout>
              </c:layout>
              <c:tx>
                <c:rich>
                  <a:bodyPr/>
                  <a:lstStyle/>
                  <a:p>
                    <a:pPr>
                      <a:defRPr sz="1000" b="1">
                        <a:latin typeface="Times New Roman" pitchFamily="18" charset="0"/>
                        <a:cs typeface="Times New Roman" pitchFamily="18" charset="0"/>
                      </a:defRPr>
                    </a:pPr>
                    <a:r>
                      <a:rPr lang="en-US" sz="1000" b="1" dirty="0">
                        <a:latin typeface="Times New Roman" pitchFamily="18" charset="0"/>
                        <a:cs typeface="Times New Roman" pitchFamily="18" charset="0"/>
                      </a:rPr>
                      <a:t>1,5</a:t>
                    </a:r>
                    <a:endParaRPr lang="en-US" sz="1000" dirty="0"/>
                  </a:p>
                </c:rich>
              </c:tx>
              <c:spPr/>
              <c:showLegendKey val="0"/>
              <c:showVal val="1"/>
              <c:showCatName val="0"/>
              <c:showSerName val="0"/>
              <c:showPercent val="0"/>
              <c:showBubbleSize val="0"/>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15-B2F8-42CE-B525-AA708B97A477}"/>
                </c:ext>
              </c:extLst>
            </c:dLbl>
            <c:spPr>
              <a:noFill/>
              <a:ln>
                <a:noFill/>
              </a:ln>
              <a:effectLst/>
            </c:spPr>
            <c:txPr>
              <a:bodyPr/>
              <a:lstStyle/>
              <a:p>
                <a:pPr>
                  <a:defRPr sz="1200" b="1">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extLst>
          </c:dLbls>
          <c:cat>
            <c:strRef>
              <c:f>Sheet1!$A$2:$A$13</c:f>
              <c:strCache>
                <c:ptCount val="12"/>
                <c:pt idx="0">
                  <c:v>общегосуд</c:v>
                </c:pt>
                <c:pt idx="1">
                  <c:v>нац.без</c:v>
                </c:pt>
                <c:pt idx="2">
                  <c:v>нац оборона</c:v>
                </c:pt>
                <c:pt idx="3">
                  <c:v>нац.экон</c:v>
                </c:pt>
                <c:pt idx="4">
                  <c:v>жкх</c:v>
                </c:pt>
                <c:pt idx="5">
                  <c:v>образование</c:v>
                </c:pt>
                <c:pt idx="6">
                  <c:v>культура</c:v>
                </c:pt>
                <c:pt idx="7">
                  <c:v>соц политика</c:v>
                </c:pt>
                <c:pt idx="8">
                  <c:v>физич культ</c:v>
                </c:pt>
                <c:pt idx="9">
                  <c:v>сми</c:v>
                </c:pt>
                <c:pt idx="10">
                  <c:v>охрана</c:v>
                </c:pt>
                <c:pt idx="11">
                  <c:v>обсл гос долга</c:v>
                </c:pt>
              </c:strCache>
            </c:strRef>
          </c:cat>
          <c:val>
            <c:numRef>
              <c:f>Sheet1!$B$2:$B$13</c:f>
              <c:numCache>
                <c:formatCode>General</c:formatCode>
                <c:ptCount val="12"/>
                <c:pt idx="0">
                  <c:v>8.8000000000000007</c:v>
                </c:pt>
                <c:pt idx="1">
                  <c:v>2</c:v>
                </c:pt>
                <c:pt idx="2">
                  <c:v>0.1</c:v>
                </c:pt>
                <c:pt idx="3">
                  <c:v>6.7</c:v>
                </c:pt>
                <c:pt idx="4">
                  <c:v>14.7</c:v>
                </c:pt>
                <c:pt idx="5">
                  <c:v>47.8</c:v>
                </c:pt>
                <c:pt idx="6">
                  <c:v>10</c:v>
                </c:pt>
                <c:pt idx="7">
                  <c:v>1.1000000000000001</c:v>
                </c:pt>
                <c:pt idx="8">
                  <c:v>6.9</c:v>
                </c:pt>
                <c:pt idx="9">
                  <c:v>0.3</c:v>
                </c:pt>
                <c:pt idx="10">
                  <c:v>1.5</c:v>
                </c:pt>
                <c:pt idx="11">
                  <c:v>0.1</c:v>
                </c:pt>
              </c:numCache>
            </c:numRef>
          </c:val>
          <c:extLst xmlns:c16r2="http://schemas.microsoft.com/office/drawing/2015/06/chart">
            <c:ext xmlns:c16="http://schemas.microsoft.com/office/drawing/2014/chart" uri="{C3380CC4-5D6E-409C-BE32-E72D297353CC}">
              <c16:uniqueId val="{0000000A-01C9-4688-A416-4C737C4C4A94}"/>
            </c:ext>
          </c:extLst>
        </c:ser>
        <c:dLbls>
          <c:showLegendKey val="0"/>
          <c:showVal val="0"/>
          <c:showCatName val="0"/>
          <c:showSerName val="0"/>
          <c:showPercent val="0"/>
          <c:showBubbleSize val="0"/>
          <c:showLeaderLines val="0"/>
        </c:dLbls>
      </c:pie3DChart>
      <c:spPr>
        <a:scene3d>
          <a:camera prst="orthographicFront"/>
          <a:lightRig rig="threePt" dir="t"/>
        </a:scene3d>
        <a:sp3d>
          <a:bevelT w="165100" prst="coolSlant"/>
        </a:sp3d>
      </c:spPr>
    </c:plotArea>
    <c:plotVisOnly val="1"/>
    <c:dispBlanksAs val="gap"/>
    <c:showDLblsOverMax val="0"/>
  </c:chart>
  <c:txPr>
    <a:bodyPr/>
    <a:lstStyle/>
    <a:p>
      <a:pPr>
        <a:defRPr sz="1800"/>
      </a:pPr>
      <a:endParaRPr lang="ru-RU"/>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26"/>
    </mc:Choice>
    <mc:Fallback>
      <c:style val="26"/>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3443860682423422"/>
          <c:y val="5.8746740558238628E-2"/>
          <c:w val="0.86556139317576575"/>
          <c:h val="0.78684312854127314"/>
        </c:manualLayout>
      </c:layout>
      <c:barChart>
        <c:barDir val="col"/>
        <c:grouping val="clustered"/>
        <c:varyColors val="0"/>
        <c:ser>
          <c:idx val="0"/>
          <c:order val="0"/>
          <c:tx>
            <c:strRef>
              <c:f>Лист1!$B$1</c:f>
              <c:strCache>
                <c:ptCount val="1"/>
                <c:pt idx="0">
                  <c:v>рублей</c:v>
                </c:pt>
              </c:strCache>
            </c:strRef>
          </c:tx>
          <c:spPr>
            <a:solidFill>
              <a:srgbClr val="FFC000"/>
            </a:solidFill>
            <a:ln w="28559">
              <a:solidFill>
                <a:schemeClr val="bg1"/>
              </a:solidFill>
            </a:ln>
          </c:spPr>
          <c:invertIfNegative val="0"/>
          <c:dPt>
            <c:idx val="1"/>
            <c:invertIfNegative val="0"/>
            <c:bubble3D val="0"/>
            <c:spPr>
              <a:solidFill>
                <a:srgbClr val="FFC000"/>
              </a:solidFill>
              <a:ln w="28559">
                <a:solidFill>
                  <a:schemeClr val="bg1"/>
                </a:solidFill>
              </a:ln>
            </c:spPr>
            <c:extLst xmlns:c16r2="http://schemas.microsoft.com/office/drawing/2015/06/chart">
              <c:ext xmlns:c16="http://schemas.microsoft.com/office/drawing/2014/chart" uri="{C3380CC4-5D6E-409C-BE32-E72D297353CC}">
                <c16:uniqueId val="{00000001-A020-481D-9C33-D97A470ADABA}"/>
              </c:ext>
            </c:extLst>
          </c:dPt>
          <c:dLbls>
            <c:spPr>
              <a:noFill/>
              <a:ln>
                <a:noFill/>
              </a:ln>
              <a:effectLst/>
            </c:spPr>
            <c:txPr>
              <a:bodyPr/>
              <a:lstStyle/>
              <a:p>
                <a:pPr>
                  <a:defRPr sz="1100" b="1">
                    <a:latin typeface="Times New Roman" pitchFamily="18" charset="0"/>
                    <a:cs typeface="Times New Roman" pitchFamily="18" charset="0"/>
                  </a:defRPr>
                </a:pPr>
                <a:endParaRPr lang="ru-RU"/>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Лист1!$A$2:$A$10</c:f>
              <c:numCache>
                <c:formatCode>General</c:formatCode>
                <c:ptCount val="9"/>
                <c:pt idx="0">
                  <c:v>2017</c:v>
                </c:pt>
                <c:pt idx="1">
                  <c:v>2018</c:v>
                </c:pt>
                <c:pt idx="2">
                  <c:v>2019</c:v>
                </c:pt>
                <c:pt idx="3">
                  <c:v>2020</c:v>
                </c:pt>
                <c:pt idx="4">
                  <c:v>2021</c:v>
                </c:pt>
                <c:pt idx="5">
                  <c:v>2022</c:v>
                </c:pt>
                <c:pt idx="6">
                  <c:v>2023</c:v>
                </c:pt>
                <c:pt idx="7">
                  <c:v>2024</c:v>
                </c:pt>
                <c:pt idx="8">
                  <c:v>2025</c:v>
                </c:pt>
              </c:numCache>
            </c:numRef>
          </c:cat>
          <c:val>
            <c:numRef>
              <c:f>Лист1!$B$2:$B$10</c:f>
              <c:numCache>
                <c:formatCode>#\ ##0.0</c:formatCode>
                <c:ptCount val="9"/>
                <c:pt idx="0" formatCode="General">
                  <c:v>400.9</c:v>
                </c:pt>
                <c:pt idx="1">
                  <c:v>482.5</c:v>
                </c:pt>
                <c:pt idx="2">
                  <c:v>672.9</c:v>
                </c:pt>
                <c:pt idx="3">
                  <c:v>757.2</c:v>
                </c:pt>
                <c:pt idx="4">
                  <c:v>1510.7</c:v>
                </c:pt>
                <c:pt idx="5" formatCode="General">
                  <c:v>639.20000000000005</c:v>
                </c:pt>
                <c:pt idx="6" formatCode="General">
                  <c:v>898.1</c:v>
                </c:pt>
                <c:pt idx="7" formatCode="General">
                  <c:v>1004.2</c:v>
                </c:pt>
                <c:pt idx="8" formatCode="0.0">
                  <c:v>3074</c:v>
                </c:pt>
              </c:numCache>
            </c:numRef>
          </c:val>
          <c:extLst xmlns:c16r2="http://schemas.microsoft.com/office/drawing/2015/06/chart">
            <c:ext xmlns:c16="http://schemas.microsoft.com/office/drawing/2014/chart" uri="{C3380CC4-5D6E-409C-BE32-E72D297353CC}">
              <c16:uniqueId val="{00000003-A020-481D-9C33-D97A470ADABA}"/>
            </c:ext>
          </c:extLst>
        </c:ser>
        <c:dLbls>
          <c:dLblPos val="outEnd"/>
          <c:showLegendKey val="0"/>
          <c:showVal val="1"/>
          <c:showCatName val="0"/>
          <c:showSerName val="0"/>
          <c:showPercent val="0"/>
          <c:showBubbleSize val="0"/>
        </c:dLbls>
        <c:gapWidth val="150"/>
        <c:axId val="152316160"/>
        <c:axId val="152344064"/>
      </c:barChart>
      <c:catAx>
        <c:axId val="152316160"/>
        <c:scaling>
          <c:orientation val="minMax"/>
        </c:scaling>
        <c:delete val="0"/>
        <c:axPos val="b"/>
        <c:numFmt formatCode="General" sourceLinked="1"/>
        <c:majorTickMark val="out"/>
        <c:minorTickMark val="none"/>
        <c:tickLblPos val="nextTo"/>
        <c:txPr>
          <a:bodyPr/>
          <a:lstStyle/>
          <a:p>
            <a:pPr>
              <a:defRPr sz="1200" b="0">
                <a:latin typeface="Times New Roman" pitchFamily="18" charset="0"/>
                <a:cs typeface="Times New Roman" pitchFamily="18" charset="0"/>
              </a:defRPr>
            </a:pPr>
            <a:endParaRPr lang="ru-RU"/>
          </a:p>
        </c:txPr>
        <c:crossAx val="152344064"/>
        <c:crosses val="autoZero"/>
        <c:auto val="1"/>
        <c:lblAlgn val="ctr"/>
        <c:lblOffset val="100"/>
        <c:noMultiLvlLbl val="0"/>
      </c:catAx>
      <c:valAx>
        <c:axId val="152344064"/>
        <c:scaling>
          <c:orientation val="minMax"/>
        </c:scaling>
        <c:delete val="0"/>
        <c:axPos val="l"/>
        <c:numFmt formatCode="General" sourceLinked="1"/>
        <c:majorTickMark val="out"/>
        <c:minorTickMark val="none"/>
        <c:tickLblPos val="nextTo"/>
        <c:txPr>
          <a:bodyPr/>
          <a:lstStyle/>
          <a:p>
            <a:pPr>
              <a:defRPr sz="1000" b="0"/>
            </a:pPr>
            <a:endParaRPr lang="ru-RU"/>
          </a:p>
        </c:txPr>
        <c:crossAx val="152316160"/>
        <c:crosses val="autoZero"/>
        <c:crossBetween val="between"/>
        <c:majorUnit val="100"/>
      </c:valAx>
      <c:spPr>
        <a:noFill/>
        <a:ln w="25397">
          <a:noFill/>
        </a:ln>
      </c:spPr>
    </c:plotArea>
    <c:plotVisOnly val="1"/>
    <c:dispBlanksAs val="gap"/>
    <c:showDLblsOverMax val="0"/>
  </c:chart>
  <c:txPr>
    <a:bodyPr/>
    <a:lstStyle/>
    <a:p>
      <a:pPr>
        <a:defRPr sz="1800"/>
      </a:pPr>
      <a:endParaRPr lang="ru-RU"/>
    </a:p>
  </c:txPr>
  <c:externalData r:id="rId2">
    <c:autoUpdate val="0"/>
  </c:externalData>
  <c:userShapes r:id="rId3"/>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depthPercent val="100"/>
      <c:rAngAx val="1"/>
    </c:view3D>
    <c:floor>
      <c:thickness val="0"/>
    </c:floor>
    <c:sideWall>
      <c:thickness val="0"/>
    </c:sideWall>
    <c:backWall>
      <c:thickness val="0"/>
    </c:backWall>
    <c:plotArea>
      <c:layout>
        <c:manualLayout>
          <c:layoutTarget val="inner"/>
          <c:xMode val="edge"/>
          <c:yMode val="edge"/>
          <c:x val="2.9914806217298327E-2"/>
          <c:y val="4.7924152392194427E-2"/>
          <c:w val="0.86019601439598981"/>
          <c:h val="0.90935160208737742"/>
        </c:manualLayout>
      </c:layout>
      <c:bar3DChart>
        <c:barDir val="bar"/>
        <c:grouping val="clustered"/>
        <c:varyColors val="0"/>
        <c:ser>
          <c:idx val="0"/>
          <c:order val="0"/>
          <c:tx>
            <c:strRef>
              <c:f>Лист1!$B$1</c:f>
              <c:strCache>
                <c:ptCount val="1"/>
                <c:pt idx="0">
                  <c:v>Исполнено</c:v>
                </c:pt>
              </c:strCache>
            </c:strRef>
          </c:tx>
          <c:spPr>
            <a:solidFill>
              <a:srgbClr val="00FF00"/>
            </a:solidFill>
          </c:spPr>
          <c:invertIfNegative val="0"/>
          <c:dLbls>
            <c:dLbl>
              <c:idx val="9"/>
              <c:layout>
                <c:manualLayout>
                  <c:x val="0"/>
                  <c:y val="2.5212855062016677E-3"/>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061F-4E05-93C7-7BCE26930859}"/>
                </c:ext>
              </c:extLst>
            </c:dLbl>
            <c:spPr>
              <a:noFill/>
              <a:ln>
                <a:noFill/>
              </a:ln>
              <a:effectLst/>
            </c:spPr>
            <c:txPr>
              <a:bodyPr/>
              <a:lstStyle/>
              <a:p>
                <a:pPr>
                  <a:defRPr sz="1200" b="1">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Лист1!$A$2:$A$13</c:f>
              <c:strCache>
                <c:ptCount val="11"/>
                <c:pt idx="0">
                  <c:v>Национальная оборона</c:v>
                </c:pt>
                <c:pt idx="1">
                  <c:v>Обслуживание государственного и муниципального долга</c:v>
                </c:pt>
                <c:pt idx="2">
                  <c:v>Средства массовой информации</c:v>
                </c:pt>
                <c:pt idx="3">
                  <c:v>Национальная безопасность и правоохранительная деятельность</c:v>
                </c:pt>
                <c:pt idx="4">
                  <c:v>Социальная политика</c:v>
                </c:pt>
                <c:pt idx="5">
                  <c:v>Физическая культура и спорт</c:v>
                </c:pt>
                <c:pt idx="6">
                  <c:v>Национальная экономика</c:v>
                </c:pt>
                <c:pt idx="7">
                  <c:v>Общегосударственные вопросы</c:v>
                </c:pt>
                <c:pt idx="8">
                  <c:v>Культура, кинематография</c:v>
                </c:pt>
                <c:pt idx="9">
                  <c:v>Образование</c:v>
                </c:pt>
                <c:pt idx="10">
                  <c:v>Жилищно-коммунальное хозяйство</c:v>
                </c:pt>
              </c:strCache>
            </c:strRef>
          </c:cat>
          <c:val>
            <c:numRef>
              <c:f>Лист1!$B$2:$B$13</c:f>
              <c:numCache>
                <c:formatCode>0.0</c:formatCode>
                <c:ptCount val="11"/>
                <c:pt idx="0">
                  <c:v>1.3</c:v>
                </c:pt>
                <c:pt idx="1">
                  <c:v>0.1</c:v>
                </c:pt>
                <c:pt idx="2">
                  <c:v>10</c:v>
                </c:pt>
                <c:pt idx="3">
                  <c:v>26.5</c:v>
                </c:pt>
                <c:pt idx="4">
                  <c:v>18.600000000000001</c:v>
                </c:pt>
                <c:pt idx="5">
                  <c:v>96.5</c:v>
                </c:pt>
                <c:pt idx="6">
                  <c:v>79.400000000000006</c:v>
                </c:pt>
                <c:pt idx="7">
                  <c:v>133.80000000000001</c:v>
                </c:pt>
                <c:pt idx="8">
                  <c:v>132.19999999999999</c:v>
                </c:pt>
                <c:pt idx="9">
                  <c:v>521.79999999999995</c:v>
                </c:pt>
                <c:pt idx="10">
                  <c:v>426.2</c:v>
                </c:pt>
              </c:numCache>
            </c:numRef>
          </c:val>
          <c:extLst xmlns:c16r2="http://schemas.microsoft.com/office/drawing/2015/06/chart">
            <c:ext xmlns:c16="http://schemas.microsoft.com/office/drawing/2014/chart" uri="{C3380CC4-5D6E-409C-BE32-E72D297353CC}">
              <c16:uniqueId val="{00000000-1976-4685-82E2-D4DB039B10F9}"/>
            </c:ext>
          </c:extLst>
        </c:ser>
        <c:ser>
          <c:idx val="1"/>
          <c:order val="1"/>
          <c:tx>
            <c:strRef>
              <c:f>Лист1!$C$1</c:f>
              <c:strCache>
                <c:ptCount val="1"/>
                <c:pt idx="0">
                  <c:v>Утверждено</c:v>
                </c:pt>
              </c:strCache>
            </c:strRef>
          </c:tx>
          <c:spPr>
            <a:gradFill>
              <a:gsLst>
                <a:gs pos="77000">
                  <a:srgbClr val="FF00FF"/>
                </a:gs>
                <a:gs pos="14000">
                  <a:srgbClr val="FF99FF"/>
                </a:gs>
                <a:gs pos="97000">
                  <a:srgbClr val="FF00FF"/>
                </a:gs>
              </a:gsLst>
              <a:lin ang="5400000" scaled="0"/>
            </a:gradFill>
          </c:spPr>
          <c:invertIfNegative val="0"/>
          <c:dLbls>
            <c:dLbl>
              <c:idx val="0"/>
              <c:layout>
                <c:manualLayout>
                  <c:x val="6.1481818325583824E-3"/>
                  <c:y val="-7.5638565186050026E-3"/>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1976-4685-82E2-D4DB039B10F9}"/>
                </c:ext>
              </c:extLst>
            </c:dLbl>
            <c:dLbl>
              <c:idx val="1"/>
              <c:layout>
                <c:manualLayout>
                  <c:x val="-4.6964735346968369E-18"/>
                  <c:y val="-5.0425710124032425E-3"/>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061F-4E05-93C7-7BCE26930859}"/>
                </c:ext>
              </c:extLst>
            </c:dLbl>
            <c:dLbl>
              <c:idx val="2"/>
              <c:layout>
                <c:manualLayout>
                  <c:x val="0"/>
                  <c:y val="-7.5638565186050026E-3"/>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061F-4E05-93C7-7BCE26930859}"/>
                </c:ext>
              </c:extLst>
            </c:dLbl>
            <c:dLbl>
              <c:idx val="3"/>
              <c:layout>
                <c:manualLayout>
                  <c:x val="-2.0493939441861278E-3"/>
                  <c:y val="-7.5638565186049098E-3"/>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061F-4E05-93C7-7BCE26930859}"/>
                </c:ext>
              </c:extLst>
            </c:dLbl>
            <c:dLbl>
              <c:idx val="4"/>
              <c:layout>
                <c:manualLayout>
                  <c:x val="0"/>
                  <c:y val="-7.5638565186050026E-3"/>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061F-4E05-93C7-7BCE26930859}"/>
                </c:ext>
              </c:extLst>
            </c:dLbl>
            <c:dLbl>
              <c:idx val="5"/>
              <c:layout>
                <c:manualLayout>
                  <c:x val="-2.0493939441861278E-3"/>
                  <c:y val="-5.0425710124033353E-3"/>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061F-4E05-93C7-7BCE26930859}"/>
                </c:ext>
              </c:extLst>
            </c:dLbl>
            <c:dLbl>
              <c:idx val="6"/>
              <c:layout>
                <c:manualLayout>
                  <c:x val="2.0493939441861278E-3"/>
                  <c:y val="-1.0085142024806671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6-061F-4E05-93C7-7BCE26930859}"/>
                </c:ext>
              </c:extLst>
            </c:dLbl>
            <c:dLbl>
              <c:idx val="7"/>
              <c:layout>
                <c:manualLayout>
                  <c:x val="2.0493939441861278E-3"/>
                  <c:y val="-1.0085142024806671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7-061F-4E05-93C7-7BCE26930859}"/>
                </c:ext>
              </c:extLst>
            </c:dLbl>
            <c:dLbl>
              <c:idx val="8"/>
              <c:layout>
                <c:manualLayout>
                  <c:x val="2.0493939441861278E-3"/>
                  <c:y val="-7.5638565186050026E-3"/>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8-061F-4E05-93C7-7BCE26930859}"/>
                </c:ext>
              </c:extLst>
            </c:dLbl>
            <c:dLbl>
              <c:idx val="9"/>
              <c:layout>
                <c:manualLayout>
                  <c:x val="8.1975757767445111E-3"/>
                  <c:y val="-1.2606427531008338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9-061F-4E05-93C7-7BCE26930859}"/>
                </c:ext>
              </c:extLst>
            </c:dLbl>
            <c:dLbl>
              <c:idx val="10"/>
              <c:layout>
                <c:manualLayout>
                  <c:x val="0"/>
                  <c:y val="-1.039973894198625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1976-4685-82E2-D4DB039B10F9}"/>
                </c:ext>
              </c:extLst>
            </c:dLbl>
            <c:dLbl>
              <c:idx val="11"/>
              <c:layout>
                <c:manualLayout>
                  <c:x val="-3.7571788277574695E-17"/>
                  <c:y val="-7.5638565186050086E-3"/>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A-061F-4E05-93C7-7BCE26930859}"/>
                </c:ext>
              </c:extLst>
            </c:dLbl>
            <c:spPr>
              <a:noFill/>
              <a:ln>
                <a:noFill/>
              </a:ln>
              <a:effectLst/>
            </c:spPr>
            <c:txPr>
              <a:bodyPr/>
              <a:lstStyle/>
              <a:p>
                <a:pPr>
                  <a:defRPr sz="1200" b="1">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Лист1!$A$2:$A$13</c:f>
              <c:strCache>
                <c:ptCount val="11"/>
                <c:pt idx="0">
                  <c:v>Национальная оборона</c:v>
                </c:pt>
                <c:pt idx="1">
                  <c:v>Обслуживание государственного и муниципального долга</c:v>
                </c:pt>
                <c:pt idx="2">
                  <c:v>Средства массовой информации</c:v>
                </c:pt>
                <c:pt idx="3">
                  <c:v>Национальная безопасность и правоохранительная деятельность</c:v>
                </c:pt>
                <c:pt idx="4">
                  <c:v>Социальная политика</c:v>
                </c:pt>
                <c:pt idx="5">
                  <c:v>Физическая культура и спорт</c:v>
                </c:pt>
                <c:pt idx="6">
                  <c:v>Национальная экономика</c:v>
                </c:pt>
                <c:pt idx="7">
                  <c:v>Общегосударственные вопросы</c:v>
                </c:pt>
                <c:pt idx="8">
                  <c:v>Культура, кинематография</c:v>
                </c:pt>
                <c:pt idx="9">
                  <c:v>Образование</c:v>
                </c:pt>
                <c:pt idx="10">
                  <c:v>Жилищно-коммунальное хозяйство</c:v>
                </c:pt>
              </c:strCache>
            </c:strRef>
          </c:cat>
          <c:val>
            <c:numRef>
              <c:f>Лист1!$C$2:$C$13</c:f>
              <c:numCache>
                <c:formatCode>0.0</c:formatCode>
                <c:ptCount val="11"/>
                <c:pt idx="0">
                  <c:v>1.3</c:v>
                </c:pt>
                <c:pt idx="1">
                  <c:v>0.1</c:v>
                </c:pt>
                <c:pt idx="2">
                  <c:v>10.7</c:v>
                </c:pt>
                <c:pt idx="3">
                  <c:v>27.4</c:v>
                </c:pt>
                <c:pt idx="4">
                  <c:v>18.7</c:v>
                </c:pt>
                <c:pt idx="5">
                  <c:v>96.6</c:v>
                </c:pt>
                <c:pt idx="6">
                  <c:v>80.900000000000006</c:v>
                </c:pt>
                <c:pt idx="7">
                  <c:v>140.6</c:v>
                </c:pt>
                <c:pt idx="8">
                  <c:v>132.30000000000001</c:v>
                </c:pt>
                <c:pt idx="9">
                  <c:v>530.5</c:v>
                </c:pt>
                <c:pt idx="10">
                  <c:v>470</c:v>
                </c:pt>
              </c:numCache>
            </c:numRef>
          </c:val>
          <c:extLst xmlns:c16r2="http://schemas.microsoft.com/office/drawing/2015/06/chart">
            <c:ext xmlns:c16="http://schemas.microsoft.com/office/drawing/2014/chart" uri="{C3380CC4-5D6E-409C-BE32-E72D297353CC}">
              <c16:uniqueId val="{00000003-1976-4685-82E2-D4DB039B10F9}"/>
            </c:ext>
          </c:extLst>
        </c:ser>
        <c:dLbls>
          <c:showLegendKey val="0"/>
          <c:showVal val="0"/>
          <c:showCatName val="0"/>
          <c:showSerName val="0"/>
          <c:showPercent val="0"/>
          <c:showBubbleSize val="0"/>
        </c:dLbls>
        <c:gapWidth val="150"/>
        <c:shape val="cylinder"/>
        <c:axId val="203292672"/>
        <c:axId val="203294208"/>
        <c:axId val="0"/>
      </c:bar3DChart>
      <c:catAx>
        <c:axId val="203292672"/>
        <c:scaling>
          <c:orientation val="minMax"/>
        </c:scaling>
        <c:delete val="1"/>
        <c:axPos val="l"/>
        <c:numFmt formatCode="General" sourceLinked="0"/>
        <c:majorTickMark val="out"/>
        <c:minorTickMark val="none"/>
        <c:tickLblPos val="nextTo"/>
        <c:crossAx val="203294208"/>
        <c:crosses val="autoZero"/>
        <c:auto val="1"/>
        <c:lblAlgn val="ctr"/>
        <c:lblOffset val="100"/>
        <c:noMultiLvlLbl val="0"/>
      </c:catAx>
      <c:valAx>
        <c:axId val="203294208"/>
        <c:scaling>
          <c:orientation val="minMax"/>
        </c:scaling>
        <c:delete val="1"/>
        <c:axPos val="b"/>
        <c:numFmt formatCode="0.0" sourceLinked="1"/>
        <c:majorTickMark val="out"/>
        <c:minorTickMark val="none"/>
        <c:tickLblPos val="nextTo"/>
        <c:crossAx val="203292672"/>
        <c:crosses val="autoZero"/>
        <c:crossBetween val="between"/>
      </c:valAx>
      <c:spPr>
        <a:noFill/>
        <a:ln w="25389">
          <a:noFill/>
        </a:ln>
      </c:spPr>
    </c:plotArea>
    <c:legend>
      <c:legendPos val="r"/>
      <c:layout>
        <c:manualLayout>
          <c:xMode val="edge"/>
          <c:yMode val="edge"/>
          <c:x val="0.24443942167135504"/>
          <c:y val="0.85827711224812853"/>
          <c:w val="0.56389385024219862"/>
          <c:h val="0.14172288775187147"/>
        </c:manualLayout>
      </c:layout>
      <c:overlay val="0"/>
      <c:txPr>
        <a:bodyPr/>
        <a:lstStyle/>
        <a:p>
          <a:pPr>
            <a:defRPr sz="1600"/>
          </a:pPr>
          <a:endParaRPr lang="ru-RU"/>
        </a:p>
      </c:txPr>
    </c:legend>
    <c:plotVisOnly val="1"/>
    <c:dispBlanksAs val="gap"/>
    <c:showDLblsOverMax val="0"/>
  </c:chart>
  <c:txPr>
    <a:bodyPr/>
    <a:lstStyle/>
    <a:p>
      <a:pPr>
        <a:defRPr sz="1797"/>
      </a:pPr>
      <a:endParaRPr lang="ru-RU"/>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ru-RU"/>
  <c:roundedCorners val="1"/>
  <mc:AlternateContent xmlns:mc="http://schemas.openxmlformats.org/markup-compatibility/2006">
    <mc:Choice xmlns:c14="http://schemas.microsoft.com/office/drawing/2007/8/2/chart" Requires="c14">
      <c14:style val="134"/>
    </mc:Choice>
    <mc:Fallback>
      <c:style val="34"/>
    </mc:Fallback>
  </mc:AlternateContent>
  <c:clrMapOvr bg1="lt1" tx1="dk1" bg2="lt2" tx2="dk2" accent1="accent1" accent2="accent2" accent3="accent3" accent4="accent4" accent5="accent5" accent6="accent6" hlink="hlink" folHlink="folHlink"/>
  <c:chart>
    <c:autoTitleDeleted val="1"/>
    <c:view3D>
      <c:rotX val="30"/>
      <c:rotY val="359"/>
      <c:rAngAx val="0"/>
      <c:perspective val="10"/>
    </c:view3D>
    <c:floor>
      <c:thickness val="0"/>
    </c:floor>
    <c:sideWall>
      <c:thickness val="0"/>
    </c:sideWall>
    <c:backWall>
      <c:thickness val="0"/>
    </c:backWall>
    <c:plotArea>
      <c:layout>
        <c:manualLayout>
          <c:layoutTarget val="inner"/>
          <c:xMode val="edge"/>
          <c:yMode val="edge"/>
          <c:x val="3.6119327231041179E-2"/>
          <c:y val="0.17849105332450102"/>
          <c:w val="0.93887498468593034"/>
          <c:h val="0.75739420075271724"/>
        </c:manualLayout>
      </c:layout>
      <c:pie3DChart>
        <c:varyColors val="1"/>
        <c:ser>
          <c:idx val="0"/>
          <c:order val="0"/>
          <c:tx>
            <c:strRef>
              <c:f>Активы!$C$1</c:f>
              <c:strCache>
                <c:ptCount val="1"/>
                <c:pt idx="0">
                  <c:v>Сумма</c:v>
                </c:pt>
              </c:strCache>
            </c:strRef>
          </c:tx>
          <c:spPr>
            <a:ln w="19050"/>
            <a:effectLst>
              <a:outerShdw blurRad="114300" dist="368300" dir="6900000" sx="101000" sy="101000" rotWithShape="0">
                <a:prstClr val="black">
                  <a:alpha val="22000"/>
                </a:prstClr>
              </a:outerShdw>
            </a:effectLst>
            <a:scene3d>
              <a:camera prst="orthographicFront"/>
              <a:lightRig rig="threePt" dir="t"/>
            </a:scene3d>
            <a:sp3d>
              <a:bevelT w="6502400" h="6502400"/>
              <a:bevelB w="6502400" h="6502400"/>
              <a:contourClr>
                <a:srgbClr val="000000"/>
              </a:contourClr>
            </a:sp3d>
          </c:spPr>
          <c:explosion val="6"/>
          <c:dPt>
            <c:idx val="0"/>
            <c:bubble3D val="0"/>
            <c:spPr>
              <a:solidFill>
                <a:srgbClr val="FF6600"/>
              </a:solidFill>
              <a:ln w="19050"/>
              <a:effectLst>
                <a:outerShdw blurRad="114300" dist="368300" dir="6900000" sx="101000" sy="101000" rotWithShape="0">
                  <a:prstClr val="black">
                    <a:alpha val="22000"/>
                  </a:prstClr>
                </a:outerShdw>
              </a:effectLst>
              <a:scene3d>
                <a:camera prst="orthographicFront"/>
                <a:lightRig rig="threePt" dir="t"/>
              </a:scene3d>
              <a:sp3d>
                <a:bevelT w="6502400" h="6502400"/>
                <a:bevelB w="6502400" h="6502400"/>
                <a:contourClr>
                  <a:srgbClr val="000000"/>
                </a:contourClr>
              </a:sp3d>
            </c:spPr>
            <c:extLst xmlns:c16r2="http://schemas.microsoft.com/office/drawing/2015/06/chart">
              <c:ext xmlns:c16="http://schemas.microsoft.com/office/drawing/2014/chart" uri="{C3380CC4-5D6E-409C-BE32-E72D297353CC}">
                <c16:uniqueId val="{00000001-F7CD-441F-8C23-99C82E3C0E0F}"/>
              </c:ext>
            </c:extLst>
          </c:dPt>
          <c:dPt>
            <c:idx val="1"/>
            <c:bubble3D val="0"/>
            <c:spPr>
              <a:solidFill>
                <a:srgbClr val="A568D2"/>
              </a:solidFill>
              <a:ln w="19050"/>
              <a:effectLst>
                <a:outerShdw blurRad="114300" dist="368300" dir="6900000" sx="101000" sy="101000" rotWithShape="0">
                  <a:prstClr val="black">
                    <a:alpha val="22000"/>
                  </a:prstClr>
                </a:outerShdw>
              </a:effectLst>
              <a:scene3d>
                <a:camera prst="orthographicFront"/>
                <a:lightRig rig="threePt" dir="t"/>
              </a:scene3d>
              <a:sp3d>
                <a:bevelT w="6502400" h="6502400"/>
                <a:bevelB w="6502400" h="6502400"/>
                <a:contourClr>
                  <a:srgbClr val="000000"/>
                </a:contourClr>
              </a:sp3d>
            </c:spPr>
            <c:extLst xmlns:c16r2="http://schemas.microsoft.com/office/drawing/2015/06/chart">
              <c:ext xmlns:c16="http://schemas.microsoft.com/office/drawing/2014/chart" uri="{C3380CC4-5D6E-409C-BE32-E72D297353CC}">
                <c16:uniqueId val="{00000003-F7CD-441F-8C23-99C82E3C0E0F}"/>
              </c:ext>
            </c:extLst>
          </c:dPt>
          <c:dPt>
            <c:idx val="2"/>
            <c:bubble3D val="0"/>
            <c:spPr>
              <a:solidFill>
                <a:srgbClr val="37E600"/>
              </a:solidFill>
              <a:ln w="19050">
                <a:noFill/>
              </a:ln>
              <a:effectLst>
                <a:outerShdw blurRad="114300" dist="368300" dir="6900000" sx="101000" sy="101000" rotWithShape="0">
                  <a:prstClr val="black">
                    <a:alpha val="22000"/>
                  </a:prstClr>
                </a:outerShdw>
              </a:effectLst>
              <a:scene3d>
                <a:camera prst="orthographicFront"/>
                <a:lightRig rig="threePt" dir="t"/>
              </a:scene3d>
              <a:sp3d>
                <a:bevelT w="6502400" h="6502400"/>
                <a:bevelB w="6502400" h="6502400"/>
                <a:contourClr>
                  <a:srgbClr val="000000"/>
                </a:contourClr>
              </a:sp3d>
            </c:spPr>
            <c:extLst xmlns:c16r2="http://schemas.microsoft.com/office/drawing/2015/06/chart">
              <c:ext xmlns:c16="http://schemas.microsoft.com/office/drawing/2014/chart" uri="{C3380CC4-5D6E-409C-BE32-E72D297353CC}">
                <c16:uniqueId val="{00000005-F7CD-441F-8C23-99C82E3C0E0F}"/>
              </c:ext>
            </c:extLst>
          </c:dPt>
          <c:dPt>
            <c:idx val="3"/>
            <c:bubble3D val="0"/>
            <c:spPr>
              <a:solidFill>
                <a:srgbClr val="FFFF00"/>
              </a:solidFill>
              <a:ln w="19050"/>
              <a:effectLst>
                <a:outerShdw blurRad="114300" dist="368300" dir="6900000" sx="101000" sy="101000" rotWithShape="0">
                  <a:prstClr val="black">
                    <a:alpha val="22000"/>
                  </a:prstClr>
                </a:outerShdw>
              </a:effectLst>
              <a:scene3d>
                <a:camera prst="orthographicFront"/>
                <a:lightRig rig="threePt" dir="t"/>
              </a:scene3d>
              <a:sp3d>
                <a:bevelT w="6502400" h="6502400"/>
                <a:bevelB w="6502400" h="6502400"/>
                <a:contourClr>
                  <a:srgbClr val="000000"/>
                </a:contourClr>
              </a:sp3d>
            </c:spPr>
            <c:extLst xmlns:c16r2="http://schemas.microsoft.com/office/drawing/2015/06/chart">
              <c:ext xmlns:c16="http://schemas.microsoft.com/office/drawing/2014/chart" uri="{C3380CC4-5D6E-409C-BE32-E72D297353CC}">
                <c16:uniqueId val="{00000007-F7CD-441F-8C23-99C82E3C0E0F}"/>
              </c:ext>
            </c:extLst>
          </c:dPt>
          <c:dPt>
            <c:idx val="4"/>
            <c:bubble3D val="0"/>
            <c:spPr>
              <a:solidFill>
                <a:srgbClr val="4BFFFF"/>
              </a:solidFill>
              <a:ln w="19050"/>
              <a:effectLst>
                <a:outerShdw blurRad="114300" dist="368300" dir="6900000" sx="101000" sy="101000" rotWithShape="0">
                  <a:prstClr val="black">
                    <a:alpha val="22000"/>
                  </a:prstClr>
                </a:outerShdw>
              </a:effectLst>
              <a:scene3d>
                <a:camera prst="orthographicFront"/>
                <a:lightRig rig="threePt" dir="t"/>
              </a:scene3d>
              <a:sp3d>
                <a:bevelT w="6502400" h="6502400"/>
                <a:bevelB w="6502400" h="6502400"/>
                <a:contourClr>
                  <a:srgbClr val="000000"/>
                </a:contourClr>
              </a:sp3d>
            </c:spPr>
            <c:extLst xmlns:c16r2="http://schemas.microsoft.com/office/drawing/2015/06/chart">
              <c:ext xmlns:c16="http://schemas.microsoft.com/office/drawing/2014/chart" uri="{C3380CC4-5D6E-409C-BE32-E72D297353CC}">
                <c16:uniqueId val="{00000009-F7CD-441F-8C23-99C82E3C0E0F}"/>
              </c:ext>
            </c:extLst>
          </c:dPt>
          <c:dPt>
            <c:idx val="5"/>
            <c:bubble3D val="0"/>
            <c:spPr>
              <a:solidFill>
                <a:srgbClr val="3AAC70"/>
              </a:solidFill>
              <a:ln w="19050"/>
              <a:effectLst>
                <a:outerShdw blurRad="114300" dist="368300" dir="6900000" sx="101000" sy="101000" rotWithShape="0">
                  <a:prstClr val="black">
                    <a:alpha val="22000"/>
                  </a:prstClr>
                </a:outerShdw>
              </a:effectLst>
              <a:scene3d>
                <a:camera prst="orthographicFront"/>
                <a:lightRig rig="threePt" dir="t"/>
              </a:scene3d>
              <a:sp3d>
                <a:bevelT w="6502400" h="6502400"/>
                <a:bevelB w="6502400" h="6502400"/>
                <a:contourClr>
                  <a:srgbClr val="000000"/>
                </a:contourClr>
              </a:sp3d>
            </c:spPr>
            <c:extLst xmlns:c16r2="http://schemas.microsoft.com/office/drawing/2015/06/chart">
              <c:ext xmlns:c16="http://schemas.microsoft.com/office/drawing/2014/chart" uri="{C3380CC4-5D6E-409C-BE32-E72D297353CC}">
                <c16:uniqueId val="{0000000B-F7CD-441F-8C23-99C82E3C0E0F}"/>
              </c:ext>
            </c:extLst>
          </c:dPt>
          <c:dPt>
            <c:idx val="6"/>
            <c:bubble3D val="0"/>
            <c:spPr>
              <a:solidFill>
                <a:srgbClr val="ECAAE9"/>
              </a:solidFill>
              <a:ln w="19050"/>
              <a:effectLst>
                <a:outerShdw blurRad="114300" dist="368300" dir="6900000" sx="101000" sy="101000" rotWithShape="0">
                  <a:prstClr val="black">
                    <a:alpha val="22000"/>
                  </a:prstClr>
                </a:outerShdw>
              </a:effectLst>
              <a:scene3d>
                <a:camera prst="orthographicFront"/>
                <a:lightRig rig="threePt" dir="t"/>
              </a:scene3d>
              <a:sp3d>
                <a:bevelT w="6502400" h="6502400"/>
                <a:bevelB w="6502400" h="6502400"/>
                <a:contourClr>
                  <a:srgbClr val="000000"/>
                </a:contourClr>
              </a:sp3d>
            </c:spPr>
            <c:extLst xmlns:c16r2="http://schemas.microsoft.com/office/drawing/2015/06/chart">
              <c:ext xmlns:c16="http://schemas.microsoft.com/office/drawing/2014/chart" uri="{C3380CC4-5D6E-409C-BE32-E72D297353CC}">
                <c16:uniqueId val="{0000000D-F7CD-441F-8C23-99C82E3C0E0F}"/>
              </c:ext>
            </c:extLst>
          </c:dPt>
          <c:dPt>
            <c:idx val="7"/>
            <c:bubble3D val="0"/>
            <c:spPr>
              <a:solidFill>
                <a:schemeClr val="accent5">
                  <a:lumMod val="50000"/>
                </a:schemeClr>
              </a:solidFill>
              <a:ln w="19050"/>
              <a:effectLst>
                <a:outerShdw blurRad="114300" dist="368300" dir="6900000" sx="101000" sy="101000" rotWithShape="0">
                  <a:prstClr val="black">
                    <a:alpha val="22000"/>
                  </a:prstClr>
                </a:outerShdw>
              </a:effectLst>
              <a:scene3d>
                <a:camera prst="orthographicFront"/>
                <a:lightRig rig="threePt" dir="t"/>
              </a:scene3d>
              <a:sp3d>
                <a:bevelT w="6502400" h="6502400"/>
                <a:bevelB w="6502400" h="6502400"/>
                <a:contourClr>
                  <a:srgbClr val="000000"/>
                </a:contourClr>
              </a:sp3d>
            </c:spPr>
            <c:extLst xmlns:c16r2="http://schemas.microsoft.com/office/drawing/2015/06/chart">
              <c:ext xmlns:c16="http://schemas.microsoft.com/office/drawing/2014/chart" uri="{C3380CC4-5D6E-409C-BE32-E72D297353CC}">
                <c16:uniqueId val="{0000000F-F7CD-441F-8C23-99C82E3C0E0F}"/>
              </c:ext>
            </c:extLst>
          </c:dPt>
          <c:dPt>
            <c:idx val="8"/>
            <c:bubble3D val="0"/>
            <c:spPr>
              <a:solidFill>
                <a:srgbClr val="FF0000"/>
              </a:solidFill>
              <a:ln w="19050"/>
              <a:effectLst>
                <a:outerShdw blurRad="114300" dist="368300" dir="6900000" sx="101000" sy="101000" rotWithShape="0">
                  <a:prstClr val="black">
                    <a:alpha val="22000"/>
                  </a:prstClr>
                </a:outerShdw>
              </a:effectLst>
              <a:scene3d>
                <a:camera prst="orthographicFront"/>
                <a:lightRig rig="threePt" dir="t"/>
              </a:scene3d>
              <a:sp3d>
                <a:bevelT w="6502400" h="6502400"/>
                <a:bevelB w="6502400" h="6502400"/>
                <a:contourClr>
                  <a:srgbClr val="000000"/>
                </a:contourClr>
              </a:sp3d>
            </c:spPr>
            <c:extLst xmlns:c16r2="http://schemas.microsoft.com/office/drawing/2015/06/chart">
              <c:ext xmlns:c16="http://schemas.microsoft.com/office/drawing/2014/chart" uri="{C3380CC4-5D6E-409C-BE32-E72D297353CC}">
                <c16:uniqueId val="{00000011-F7CD-441F-8C23-99C82E3C0E0F}"/>
              </c:ext>
            </c:extLst>
          </c:dPt>
          <c:dLbls>
            <c:dLbl>
              <c:idx val="0"/>
              <c:layout>
                <c:manualLayout>
                  <c:x val="-1.2411441463768984E-2"/>
                  <c:y val="1.490350224890183E-2"/>
                </c:manualLayout>
              </c:layout>
              <c:spPr/>
              <c:txPr>
                <a:bodyPr/>
                <a:lstStyle/>
                <a:p>
                  <a:pPr algn="ctr" rtl="0">
                    <a:defRPr lang="ru-RU" sz="1100" b="1" i="0" u="none" strike="noStrike" kern="1200" baseline="0">
                      <a:solidFill>
                        <a:prstClr val="black"/>
                      </a:solidFill>
                      <a:latin typeface="Times New Roman" pitchFamily="18" charset="0"/>
                      <a:ea typeface="+mn-ea"/>
                      <a:cs typeface="Times New Roman" pitchFamily="18" charset="0"/>
                    </a:defRPr>
                  </a:pPr>
                  <a:endParaRPr lang="ru-RU"/>
                </a:p>
              </c:txPr>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F7CD-441F-8C23-99C82E3C0E0F}"/>
                </c:ext>
              </c:extLst>
            </c:dLbl>
            <c:dLbl>
              <c:idx val="1"/>
              <c:layout>
                <c:manualLayout>
                  <c:x val="0.10488535461871758"/>
                  <c:y val="-1.0927617673548204E-2"/>
                </c:manualLayout>
              </c:layout>
              <c:spPr/>
              <c:txPr>
                <a:bodyPr/>
                <a:lstStyle/>
                <a:p>
                  <a:pPr algn="ctr" rtl="0">
                    <a:defRPr lang="ru-RU" sz="1100" b="1" i="0" u="none" strike="noStrike" kern="1200" baseline="0">
                      <a:solidFill>
                        <a:prstClr val="black"/>
                      </a:solidFill>
                      <a:latin typeface="Times New Roman" pitchFamily="18" charset="0"/>
                      <a:ea typeface="+mn-ea"/>
                      <a:cs typeface="Times New Roman" pitchFamily="18" charset="0"/>
                    </a:defRPr>
                  </a:pPr>
                  <a:endParaRPr lang="ru-RU"/>
                </a:p>
              </c:txPr>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F7CD-441F-8C23-99C82E3C0E0F}"/>
                </c:ext>
              </c:extLst>
            </c:dLbl>
            <c:dLbl>
              <c:idx val="2"/>
              <c:layout>
                <c:manualLayout>
                  <c:x val="1.692952919761052E-2"/>
                  <c:y val="3.421417146777192E-2"/>
                </c:manualLayout>
              </c:layout>
              <c:spPr/>
              <c:txPr>
                <a:bodyPr/>
                <a:lstStyle/>
                <a:p>
                  <a:pPr algn="ctr" rtl="0">
                    <a:defRPr lang="ru-RU" sz="1100" b="1" i="0" u="none" strike="noStrike" kern="1200" baseline="0">
                      <a:solidFill>
                        <a:prstClr val="black"/>
                      </a:solidFill>
                      <a:latin typeface="Times New Roman" pitchFamily="18" charset="0"/>
                      <a:ea typeface="+mn-ea"/>
                      <a:cs typeface="Times New Roman" pitchFamily="18" charset="0"/>
                    </a:defRPr>
                  </a:pPr>
                  <a:endParaRPr lang="ru-RU"/>
                </a:p>
              </c:txPr>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F7CD-441F-8C23-99C82E3C0E0F}"/>
                </c:ext>
              </c:extLst>
            </c:dLbl>
            <c:dLbl>
              <c:idx val="3"/>
              <c:layout>
                <c:manualLayout>
                  <c:x val="1.7561296608069189E-2"/>
                  <c:y val="1.1968423389926793E-2"/>
                </c:manualLayout>
              </c:layout>
              <c:tx>
                <c:rich>
                  <a:bodyPr/>
                  <a:lstStyle/>
                  <a:p>
                    <a:pPr algn="ctr" rtl="0">
                      <a:defRPr lang="en-US" sz="1100" b="1" i="0" u="none" strike="noStrike" kern="1200" baseline="0">
                        <a:solidFill>
                          <a:prstClr val="black"/>
                        </a:solidFill>
                        <a:latin typeface="Times New Roman" pitchFamily="18" charset="0"/>
                        <a:ea typeface="+mn-ea"/>
                        <a:cs typeface="Times New Roman" pitchFamily="18" charset="0"/>
                      </a:defRPr>
                    </a:pPr>
                    <a:r>
                      <a:rPr lang="en-US" dirty="0"/>
                      <a:t>0,2</a:t>
                    </a:r>
                  </a:p>
                </c:rich>
              </c:tx>
              <c:spPr/>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07-F7CD-441F-8C23-99C82E3C0E0F}"/>
                </c:ext>
              </c:extLst>
            </c:dLbl>
            <c:dLbl>
              <c:idx val="4"/>
              <c:layout>
                <c:manualLayout>
                  <c:x val="4.6081631955423759E-2"/>
                  <c:y val="2.5756993260875646E-2"/>
                </c:manualLayout>
              </c:layout>
              <c:spPr/>
              <c:txPr>
                <a:bodyPr/>
                <a:lstStyle/>
                <a:p>
                  <a:pPr algn="ctr" rtl="0">
                    <a:defRPr lang="ru-RU" sz="1100" b="1" i="0" u="none" strike="noStrike" kern="1200" baseline="0">
                      <a:solidFill>
                        <a:prstClr val="black"/>
                      </a:solidFill>
                      <a:latin typeface="Times New Roman" pitchFamily="18" charset="0"/>
                      <a:ea typeface="+mn-ea"/>
                      <a:cs typeface="Times New Roman" pitchFamily="18" charset="0"/>
                    </a:defRPr>
                  </a:pPr>
                  <a:endParaRPr lang="ru-RU"/>
                </a:p>
              </c:txPr>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9-F7CD-441F-8C23-99C82E3C0E0F}"/>
                </c:ext>
              </c:extLst>
            </c:dLbl>
            <c:dLbl>
              <c:idx val="5"/>
              <c:layout>
                <c:manualLayout>
                  <c:x val="2.8771162178561356E-2"/>
                  <c:y val="1.982774271693389E-2"/>
                </c:manualLayout>
              </c:layout>
              <c:spPr/>
              <c:txPr>
                <a:bodyPr/>
                <a:lstStyle/>
                <a:p>
                  <a:pPr algn="ctr" rtl="0">
                    <a:defRPr lang="ru-RU" sz="1100" b="1" i="0" u="none" strike="noStrike" kern="1200" baseline="0">
                      <a:solidFill>
                        <a:prstClr val="black"/>
                      </a:solidFill>
                      <a:latin typeface="Times New Roman" pitchFamily="18" charset="0"/>
                      <a:ea typeface="+mn-ea"/>
                      <a:cs typeface="Times New Roman" pitchFamily="18" charset="0"/>
                    </a:defRPr>
                  </a:pPr>
                  <a:endParaRPr lang="ru-RU"/>
                </a:p>
              </c:txPr>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B-F7CD-441F-8C23-99C82E3C0E0F}"/>
                </c:ext>
              </c:extLst>
            </c:dLbl>
            <c:dLbl>
              <c:idx val="6"/>
              <c:layout>
                <c:manualLayout>
                  <c:x val="3.2132540828796803E-2"/>
                  <c:y val="2.3662343750423396E-2"/>
                </c:manualLayout>
              </c:layout>
              <c:spPr/>
              <c:txPr>
                <a:bodyPr/>
                <a:lstStyle/>
                <a:p>
                  <a:pPr algn="ctr" rtl="0">
                    <a:defRPr lang="ru-RU" sz="1100" b="1" i="0" u="none" strike="noStrike" kern="1200" baseline="0">
                      <a:solidFill>
                        <a:prstClr val="black"/>
                      </a:solidFill>
                      <a:latin typeface="Times New Roman" pitchFamily="18" charset="0"/>
                      <a:ea typeface="+mn-ea"/>
                      <a:cs typeface="Times New Roman" pitchFamily="18" charset="0"/>
                    </a:defRPr>
                  </a:pPr>
                  <a:endParaRPr lang="ru-RU"/>
                </a:p>
              </c:txPr>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D-F7CD-441F-8C23-99C82E3C0E0F}"/>
                </c:ext>
              </c:extLst>
            </c:dLbl>
            <c:dLbl>
              <c:idx val="7"/>
              <c:layout>
                <c:manualLayout>
                  <c:x val="2.7448873202122841E-2"/>
                  <c:y val="2.580268859015665E-2"/>
                </c:manualLayout>
              </c:layout>
              <c:spPr/>
              <c:txPr>
                <a:bodyPr/>
                <a:lstStyle/>
                <a:p>
                  <a:pPr algn="ctr" rtl="0">
                    <a:defRPr lang="ru-RU" sz="1100" b="1" i="0" u="none" strike="noStrike" kern="1200" baseline="0">
                      <a:solidFill>
                        <a:prstClr val="black"/>
                      </a:solidFill>
                      <a:latin typeface="Times New Roman" pitchFamily="18" charset="0"/>
                      <a:ea typeface="+mn-ea"/>
                      <a:cs typeface="Times New Roman" pitchFamily="18" charset="0"/>
                    </a:defRPr>
                  </a:pPr>
                  <a:endParaRPr lang="ru-RU"/>
                </a:p>
              </c:txPr>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F-F7CD-441F-8C23-99C82E3C0E0F}"/>
                </c:ext>
              </c:extLst>
            </c:dLbl>
            <c:dLbl>
              <c:idx val="8"/>
              <c:layout>
                <c:manualLayout>
                  <c:x val="1.3714501807491475E-2"/>
                  <c:y val="2.3031316303608561E-2"/>
                </c:manualLayout>
              </c:layout>
              <c:spPr/>
              <c:txPr>
                <a:bodyPr/>
                <a:lstStyle/>
                <a:p>
                  <a:pPr algn="ctr" rtl="0">
                    <a:defRPr lang="ru-RU" sz="1100" b="1" i="0" u="none" strike="noStrike" kern="1200" baseline="0">
                      <a:solidFill>
                        <a:prstClr val="black"/>
                      </a:solidFill>
                      <a:latin typeface="Times New Roman" pitchFamily="18" charset="0"/>
                      <a:ea typeface="+mn-ea"/>
                      <a:cs typeface="Times New Roman" pitchFamily="18" charset="0"/>
                    </a:defRPr>
                  </a:pPr>
                  <a:endParaRPr lang="ru-RU"/>
                </a:p>
              </c:txPr>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11-F7CD-441F-8C23-99C82E3C0E0F}"/>
                </c:ext>
              </c:extLst>
            </c:dLbl>
            <c:spPr>
              <a:noFill/>
              <a:ln>
                <a:noFill/>
              </a:ln>
              <a:effectLst/>
            </c:spPr>
            <c:txPr>
              <a:bodyPr/>
              <a:lstStyle/>
              <a:p>
                <a:pPr>
                  <a:defRPr sz="1100">
                    <a:latin typeface="Times New Roman" pitchFamily="18" charset="0"/>
                    <a:cs typeface="Times New Roman" pitchFamily="18" charset="0"/>
                  </a:defRPr>
                </a:pPr>
                <a:endParaRPr lang="ru-RU"/>
              </a:p>
            </c:txPr>
            <c:dLblPos val="bestFi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extLst>
          </c:dLbls>
          <c:cat>
            <c:strRef>
              <c:f>Активы!$B$2:$B$6</c:f>
              <c:strCache>
                <c:ptCount val="5"/>
                <c:pt idx="0">
                  <c:v>Дошкольное образование</c:v>
                </c:pt>
                <c:pt idx="1">
                  <c:v>Обее образование</c:v>
                </c:pt>
                <c:pt idx="2">
                  <c:v>Дополн обр</c:v>
                </c:pt>
                <c:pt idx="3">
                  <c:v>Молод</c:v>
                </c:pt>
                <c:pt idx="4">
                  <c:v>Другие</c:v>
                </c:pt>
              </c:strCache>
            </c:strRef>
          </c:cat>
          <c:val>
            <c:numRef>
              <c:f>Активы!$C$2:$C$6</c:f>
              <c:numCache>
                <c:formatCode>0.0</c:formatCode>
                <c:ptCount val="5"/>
                <c:pt idx="0">
                  <c:v>24.6</c:v>
                </c:pt>
                <c:pt idx="1">
                  <c:v>57.2</c:v>
                </c:pt>
                <c:pt idx="2">
                  <c:v>5.4</c:v>
                </c:pt>
                <c:pt idx="3">
                  <c:v>0.2</c:v>
                </c:pt>
                <c:pt idx="4">
                  <c:v>12.6</c:v>
                </c:pt>
              </c:numCache>
            </c:numRef>
          </c:val>
          <c:extLst xmlns:c16r2="http://schemas.microsoft.com/office/drawing/2015/06/chart">
            <c:ext xmlns:c16="http://schemas.microsoft.com/office/drawing/2014/chart" uri="{C3380CC4-5D6E-409C-BE32-E72D297353CC}">
              <c16:uniqueId val="{00000000-5CD0-41D9-8667-C218A5565959}"/>
            </c:ext>
          </c:extLst>
        </c:ser>
        <c:dLbls>
          <c:dLblPos val="bestFit"/>
          <c:showLegendKey val="0"/>
          <c:showVal val="1"/>
          <c:showCatName val="0"/>
          <c:showSerName val="0"/>
          <c:showPercent val="0"/>
          <c:showBubbleSize val="0"/>
          <c:showLeaderLines val="0"/>
        </c:dLbls>
      </c:pie3DChart>
    </c:plotArea>
    <c:plotVisOnly val="1"/>
    <c:dispBlanksAs val="gap"/>
    <c:showDLblsOverMax val="0"/>
  </c:chart>
  <c:spPr>
    <a:noFill/>
    <a:ln w="12700">
      <a:noFill/>
    </a:ln>
    <a:effectLst/>
    <a:scene3d>
      <a:camera prst="orthographicFront"/>
      <a:lightRig rig="threePt" dir="t"/>
    </a:scene3d>
    <a:sp3d prstMaterial="powder"/>
  </c:spPr>
  <c:externalData r:id="rId2">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ru-RU"/>
  <c:roundedCorners val="1"/>
  <mc:AlternateContent xmlns:mc="http://schemas.openxmlformats.org/markup-compatibility/2006">
    <mc:Choice xmlns:c14="http://schemas.microsoft.com/office/drawing/2007/8/2/chart" Requires="c14">
      <c14:style val="134"/>
    </mc:Choice>
    <mc:Fallback>
      <c:style val="34"/>
    </mc:Fallback>
  </mc:AlternateContent>
  <c:clrMapOvr bg1="lt1" tx1="dk1" bg2="lt2" tx2="dk2" accent1="accent1" accent2="accent2" accent3="accent3" accent4="accent4" accent5="accent5" accent6="accent6" hlink="hlink" folHlink="folHlink"/>
  <c:chart>
    <c:autoTitleDeleted val="1"/>
    <c:view3D>
      <c:rotX val="30"/>
      <c:rotY val="359"/>
      <c:rAngAx val="0"/>
      <c:perspective val="10"/>
    </c:view3D>
    <c:floor>
      <c:thickness val="0"/>
    </c:floor>
    <c:sideWall>
      <c:thickness val="0"/>
    </c:sideWall>
    <c:backWall>
      <c:thickness val="0"/>
    </c:backWall>
    <c:plotArea>
      <c:layout>
        <c:manualLayout>
          <c:layoutTarget val="inner"/>
          <c:xMode val="edge"/>
          <c:yMode val="edge"/>
          <c:x val="3.6119327231041179E-2"/>
          <c:y val="0.17849105332450102"/>
          <c:w val="0.93887498468593034"/>
          <c:h val="0.75739420075271724"/>
        </c:manualLayout>
      </c:layout>
      <c:pie3DChart>
        <c:varyColors val="1"/>
        <c:ser>
          <c:idx val="0"/>
          <c:order val="0"/>
          <c:tx>
            <c:strRef>
              <c:f>Активы!$C$1</c:f>
              <c:strCache>
                <c:ptCount val="1"/>
                <c:pt idx="0">
                  <c:v>Сумма</c:v>
                </c:pt>
              </c:strCache>
            </c:strRef>
          </c:tx>
          <c:spPr>
            <a:ln w="19050"/>
            <a:effectLst>
              <a:outerShdw blurRad="114300" dist="368300" dir="6900000" sx="101000" sy="101000" rotWithShape="0">
                <a:prstClr val="black">
                  <a:alpha val="22000"/>
                </a:prstClr>
              </a:outerShdw>
            </a:effectLst>
            <a:scene3d>
              <a:camera prst="orthographicFront"/>
              <a:lightRig rig="threePt" dir="t"/>
            </a:scene3d>
            <a:sp3d>
              <a:bevelT w="6502400" h="6502400"/>
              <a:bevelB w="6502400" h="6502400"/>
              <a:contourClr>
                <a:srgbClr val="000000"/>
              </a:contourClr>
            </a:sp3d>
          </c:spPr>
          <c:explosion val="6"/>
          <c:dPt>
            <c:idx val="0"/>
            <c:bubble3D val="0"/>
            <c:spPr>
              <a:solidFill>
                <a:srgbClr val="FF6600"/>
              </a:solidFill>
              <a:ln w="19050"/>
              <a:effectLst>
                <a:outerShdw blurRad="114300" dist="368300" dir="6900000" sx="101000" sy="101000" rotWithShape="0">
                  <a:prstClr val="black">
                    <a:alpha val="22000"/>
                  </a:prstClr>
                </a:outerShdw>
              </a:effectLst>
              <a:scene3d>
                <a:camera prst="orthographicFront"/>
                <a:lightRig rig="threePt" dir="t"/>
              </a:scene3d>
              <a:sp3d>
                <a:bevelT w="6502400" h="6502400"/>
                <a:bevelB w="6502400" h="6502400"/>
                <a:contourClr>
                  <a:srgbClr val="000000"/>
                </a:contourClr>
              </a:sp3d>
            </c:spPr>
            <c:extLst xmlns:c16r2="http://schemas.microsoft.com/office/drawing/2015/06/chart">
              <c:ext xmlns:c16="http://schemas.microsoft.com/office/drawing/2014/chart" uri="{C3380CC4-5D6E-409C-BE32-E72D297353CC}">
                <c16:uniqueId val="{00000001-65FD-4793-8633-52876B8A1EDE}"/>
              </c:ext>
            </c:extLst>
          </c:dPt>
          <c:dPt>
            <c:idx val="1"/>
            <c:bubble3D val="0"/>
            <c:spPr>
              <a:solidFill>
                <a:srgbClr val="A568D2"/>
              </a:solidFill>
              <a:ln w="19050"/>
              <a:effectLst>
                <a:outerShdw blurRad="114300" dist="368300" dir="6900000" sx="101000" sy="101000" rotWithShape="0">
                  <a:prstClr val="black">
                    <a:alpha val="22000"/>
                  </a:prstClr>
                </a:outerShdw>
              </a:effectLst>
              <a:scene3d>
                <a:camera prst="orthographicFront"/>
                <a:lightRig rig="threePt" dir="t"/>
              </a:scene3d>
              <a:sp3d>
                <a:bevelT w="6502400" h="6502400"/>
                <a:bevelB w="6502400" h="6502400"/>
                <a:contourClr>
                  <a:srgbClr val="000000"/>
                </a:contourClr>
              </a:sp3d>
            </c:spPr>
            <c:extLst xmlns:c16r2="http://schemas.microsoft.com/office/drawing/2015/06/chart">
              <c:ext xmlns:c16="http://schemas.microsoft.com/office/drawing/2014/chart" uri="{C3380CC4-5D6E-409C-BE32-E72D297353CC}">
                <c16:uniqueId val="{00000003-65FD-4793-8633-52876B8A1EDE}"/>
              </c:ext>
            </c:extLst>
          </c:dPt>
          <c:dPt>
            <c:idx val="2"/>
            <c:bubble3D val="0"/>
            <c:spPr>
              <a:solidFill>
                <a:srgbClr val="37E600"/>
              </a:solidFill>
              <a:ln w="19050">
                <a:noFill/>
              </a:ln>
              <a:effectLst>
                <a:outerShdw blurRad="114300" dist="368300" dir="6900000" sx="101000" sy="101000" rotWithShape="0">
                  <a:prstClr val="black">
                    <a:alpha val="22000"/>
                  </a:prstClr>
                </a:outerShdw>
              </a:effectLst>
              <a:scene3d>
                <a:camera prst="orthographicFront"/>
                <a:lightRig rig="threePt" dir="t"/>
              </a:scene3d>
              <a:sp3d>
                <a:bevelT w="6502400" h="6502400"/>
                <a:bevelB w="6502400" h="6502400"/>
                <a:contourClr>
                  <a:srgbClr val="000000"/>
                </a:contourClr>
              </a:sp3d>
            </c:spPr>
            <c:extLst xmlns:c16r2="http://schemas.microsoft.com/office/drawing/2015/06/chart">
              <c:ext xmlns:c16="http://schemas.microsoft.com/office/drawing/2014/chart" uri="{C3380CC4-5D6E-409C-BE32-E72D297353CC}">
                <c16:uniqueId val="{00000005-65FD-4793-8633-52876B8A1EDE}"/>
              </c:ext>
            </c:extLst>
          </c:dPt>
          <c:dPt>
            <c:idx val="3"/>
            <c:bubble3D val="0"/>
            <c:spPr>
              <a:solidFill>
                <a:srgbClr val="FFFF00"/>
              </a:solidFill>
              <a:ln w="19050"/>
              <a:effectLst>
                <a:outerShdw blurRad="114300" dist="368300" dir="6900000" sx="101000" sy="101000" rotWithShape="0">
                  <a:prstClr val="black">
                    <a:alpha val="22000"/>
                  </a:prstClr>
                </a:outerShdw>
              </a:effectLst>
              <a:scene3d>
                <a:camera prst="orthographicFront"/>
                <a:lightRig rig="threePt" dir="t"/>
              </a:scene3d>
              <a:sp3d>
                <a:bevelT w="6502400" h="6502400"/>
                <a:bevelB w="6502400" h="6502400"/>
                <a:contourClr>
                  <a:srgbClr val="000000"/>
                </a:contourClr>
              </a:sp3d>
            </c:spPr>
            <c:extLst xmlns:c16r2="http://schemas.microsoft.com/office/drawing/2015/06/chart">
              <c:ext xmlns:c16="http://schemas.microsoft.com/office/drawing/2014/chart" uri="{C3380CC4-5D6E-409C-BE32-E72D297353CC}">
                <c16:uniqueId val="{00000007-65FD-4793-8633-52876B8A1EDE}"/>
              </c:ext>
            </c:extLst>
          </c:dPt>
          <c:dPt>
            <c:idx val="4"/>
            <c:bubble3D val="0"/>
            <c:spPr>
              <a:solidFill>
                <a:srgbClr val="4BFFFF"/>
              </a:solidFill>
              <a:ln w="19050"/>
              <a:effectLst>
                <a:outerShdw blurRad="114300" dist="368300" dir="6900000" sx="101000" sy="101000" rotWithShape="0">
                  <a:prstClr val="black">
                    <a:alpha val="22000"/>
                  </a:prstClr>
                </a:outerShdw>
              </a:effectLst>
              <a:scene3d>
                <a:camera prst="orthographicFront"/>
                <a:lightRig rig="threePt" dir="t"/>
              </a:scene3d>
              <a:sp3d>
                <a:bevelT w="6502400" h="6502400"/>
                <a:bevelB w="6502400" h="6502400"/>
                <a:contourClr>
                  <a:srgbClr val="000000"/>
                </a:contourClr>
              </a:sp3d>
            </c:spPr>
            <c:extLst xmlns:c16r2="http://schemas.microsoft.com/office/drawing/2015/06/chart">
              <c:ext xmlns:c16="http://schemas.microsoft.com/office/drawing/2014/chart" uri="{C3380CC4-5D6E-409C-BE32-E72D297353CC}">
                <c16:uniqueId val="{00000009-65FD-4793-8633-52876B8A1EDE}"/>
              </c:ext>
            </c:extLst>
          </c:dPt>
          <c:dPt>
            <c:idx val="5"/>
            <c:bubble3D val="0"/>
            <c:spPr>
              <a:solidFill>
                <a:srgbClr val="3AAC70"/>
              </a:solidFill>
              <a:ln w="19050"/>
              <a:effectLst>
                <a:outerShdw blurRad="114300" dist="368300" dir="6900000" sx="101000" sy="101000" rotWithShape="0">
                  <a:prstClr val="black">
                    <a:alpha val="22000"/>
                  </a:prstClr>
                </a:outerShdw>
              </a:effectLst>
              <a:scene3d>
                <a:camera prst="orthographicFront"/>
                <a:lightRig rig="threePt" dir="t"/>
              </a:scene3d>
              <a:sp3d>
                <a:bevelT w="6502400" h="6502400"/>
                <a:bevelB w="6502400" h="6502400"/>
                <a:contourClr>
                  <a:srgbClr val="000000"/>
                </a:contourClr>
              </a:sp3d>
            </c:spPr>
            <c:extLst xmlns:c16r2="http://schemas.microsoft.com/office/drawing/2015/06/chart">
              <c:ext xmlns:c16="http://schemas.microsoft.com/office/drawing/2014/chart" uri="{C3380CC4-5D6E-409C-BE32-E72D297353CC}">
                <c16:uniqueId val="{0000000B-65FD-4793-8633-52876B8A1EDE}"/>
              </c:ext>
            </c:extLst>
          </c:dPt>
          <c:dPt>
            <c:idx val="6"/>
            <c:bubble3D val="0"/>
            <c:spPr>
              <a:solidFill>
                <a:srgbClr val="ECAAE9"/>
              </a:solidFill>
              <a:ln w="19050"/>
              <a:effectLst>
                <a:outerShdw blurRad="114300" dist="368300" dir="6900000" sx="101000" sy="101000" rotWithShape="0">
                  <a:prstClr val="black">
                    <a:alpha val="22000"/>
                  </a:prstClr>
                </a:outerShdw>
              </a:effectLst>
              <a:scene3d>
                <a:camera prst="orthographicFront"/>
                <a:lightRig rig="threePt" dir="t"/>
              </a:scene3d>
              <a:sp3d>
                <a:bevelT w="6502400" h="6502400"/>
                <a:bevelB w="6502400" h="6502400"/>
                <a:contourClr>
                  <a:srgbClr val="000000"/>
                </a:contourClr>
              </a:sp3d>
            </c:spPr>
            <c:extLst xmlns:c16r2="http://schemas.microsoft.com/office/drawing/2015/06/chart">
              <c:ext xmlns:c16="http://schemas.microsoft.com/office/drawing/2014/chart" uri="{C3380CC4-5D6E-409C-BE32-E72D297353CC}">
                <c16:uniqueId val="{0000000D-65FD-4793-8633-52876B8A1EDE}"/>
              </c:ext>
            </c:extLst>
          </c:dPt>
          <c:dPt>
            <c:idx val="7"/>
            <c:bubble3D val="0"/>
            <c:spPr>
              <a:solidFill>
                <a:schemeClr val="accent5">
                  <a:lumMod val="50000"/>
                </a:schemeClr>
              </a:solidFill>
              <a:ln w="19050"/>
              <a:effectLst>
                <a:outerShdw blurRad="114300" dist="368300" dir="6900000" sx="101000" sy="101000" rotWithShape="0">
                  <a:prstClr val="black">
                    <a:alpha val="22000"/>
                  </a:prstClr>
                </a:outerShdw>
              </a:effectLst>
              <a:scene3d>
                <a:camera prst="orthographicFront"/>
                <a:lightRig rig="threePt" dir="t"/>
              </a:scene3d>
              <a:sp3d>
                <a:bevelT w="6502400" h="6502400"/>
                <a:bevelB w="6502400" h="6502400"/>
                <a:contourClr>
                  <a:srgbClr val="000000"/>
                </a:contourClr>
              </a:sp3d>
            </c:spPr>
            <c:extLst xmlns:c16r2="http://schemas.microsoft.com/office/drawing/2015/06/chart">
              <c:ext xmlns:c16="http://schemas.microsoft.com/office/drawing/2014/chart" uri="{C3380CC4-5D6E-409C-BE32-E72D297353CC}">
                <c16:uniqueId val="{0000000F-65FD-4793-8633-52876B8A1EDE}"/>
              </c:ext>
            </c:extLst>
          </c:dPt>
          <c:dPt>
            <c:idx val="8"/>
            <c:bubble3D val="0"/>
            <c:spPr>
              <a:solidFill>
                <a:srgbClr val="FF0000"/>
              </a:solidFill>
              <a:ln w="19050"/>
              <a:effectLst>
                <a:outerShdw blurRad="114300" dist="368300" dir="6900000" sx="101000" sy="101000" rotWithShape="0">
                  <a:prstClr val="black">
                    <a:alpha val="22000"/>
                  </a:prstClr>
                </a:outerShdw>
              </a:effectLst>
              <a:scene3d>
                <a:camera prst="orthographicFront"/>
                <a:lightRig rig="threePt" dir="t"/>
              </a:scene3d>
              <a:sp3d>
                <a:bevelT w="6502400" h="6502400"/>
                <a:bevelB w="6502400" h="6502400"/>
                <a:contourClr>
                  <a:srgbClr val="000000"/>
                </a:contourClr>
              </a:sp3d>
            </c:spPr>
            <c:extLst xmlns:c16r2="http://schemas.microsoft.com/office/drawing/2015/06/chart">
              <c:ext xmlns:c16="http://schemas.microsoft.com/office/drawing/2014/chart" uri="{C3380CC4-5D6E-409C-BE32-E72D297353CC}">
                <c16:uniqueId val="{00000011-65FD-4793-8633-52876B8A1EDE}"/>
              </c:ext>
            </c:extLst>
          </c:dPt>
          <c:dLbls>
            <c:dLbl>
              <c:idx val="0"/>
              <c:layout>
                <c:manualLayout>
                  <c:x val="-1.2411441463768984E-2"/>
                  <c:y val="1.490350224890183E-2"/>
                </c:manualLayout>
              </c:layout>
              <c:spPr/>
              <c:txPr>
                <a:bodyPr/>
                <a:lstStyle/>
                <a:p>
                  <a:pPr algn="ctr" rtl="0">
                    <a:defRPr lang="ru-RU" sz="1100" b="1" i="0" u="none" strike="noStrike" kern="1200" baseline="0">
                      <a:solidFill>
                        <a:prstClr val="black"/>
                      </a:solidFill>
                      <a:latin typeface="Times New Roman" pitchFamily="18" charset="0"/>
                      <a:ea typeface="+mn-ea"/>
                      <a:cs typeface="Times New Roman" pitchFamily="18" charset="0"/>
                    </a:defRPr>
                  </a:pPr>
                  <a:endParaRPr lang="ru-RU"/>
                </a:p>
              </c:txPr>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65FD-4793-8633-52876B8A1EDE}"/>
                </c:ext>
              </c:extLst>
            </c:dLbl>
            <c:dLbl>
              <c:idx val="1"/>
              <c:layout>
                <c:manualLayout>
                  <c:x val="0.10488535461871758"/>
                  <c:y val="-1.0927617673548204E-2"/>
                </c:manualLayout>
              </c:layout>
              <c:spPr/>
              <c:txPr>
                <a:bodyPr/>
                <a:lstStyle/>
                <a:p>
                  <a:pPr algn="ctr" rtl="0">
                    <a:defRPr lang="ru-RU" sz="1100" b="1" i="0" u="none" strike="noStrike" kern="1200" baseline="0">
                      <a:solidFill>
                        <a:prstClr val="black"/>
                      </a:solidFill>
                      <a:latin typeface="Times New Roman" pitchFamily="18" charset="0"/>
                      <a:ea typeface="+mn-ea"/>
                      <a:cs typeface="Times New Roman" pitchFamily="18" charset="0"/>
                    </a:defRPr>
                  </a:pPr>
                  <a:endParaRPr lang="ru-RU"/>
                </a:p>
              </c:txPr>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65FD-4793-8633-52876B8A1EDE}"/>
                </c:ext>
              </c:extLst>
            </c:dLbl>
            <c:dLbl>
              <c:idx val="2"/>
              <c:layout>
                <c:manualLayout>
                  <c:x val="1.692952919761052E-2"/>
                  <c:y val="3.421417146777192E-2"/>
                </c:manualLayout>
              </c:layout>
              <c:spPr/>
              <c:txPr>
                <a:bodyPr/>
                <a:lstStyle/>
                <a:p>
                  <a:pPr algn="ctr" rtl="0">
                    <a:defRPr lang="ru-RU" sz="1100" b="1" i="0" u="none" strike="noStrike" kern="1200" baseline="0">
                      <a:solidFill>
                        <a:prstClr val="black"/>
                      </a:solidFill>
                      <a:latin typeface="Times New Roman" pitchFamily="18" charset="0"/>
                      <a:ea typeface="+mn-ea"/>
                      <a:cs typeface="Times New Roman" pitchFamily="18" charset="0"/>
                    </a:defRPr>
                  </a:pPr>
                  <a:endParaRPr lang="ru-RU"/>
                </a:p>
              </c:txPr>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65FD-4793-8633-52876B8A1EDE}"/>
                </c:ext>
              </c:extLst>
            </c:dLbl>
            <c:dLbl>
              <c:idx val="3"/>
              <c:layout>
                <c:manualLayout>
                  <c:x val="1.7561296608069189E-2"/>
                  <c:y val="1.1968423389926793E-2"/>
                </c:manualLayout>
              </c:layout>
              <c:tx>
                <c:rich>
                  <a:bodyPr/>
                  <a:lstStyle/>
                  <a:p>
                    <a:pPr algn="ctr" rtl="0">
                      <a:defRPr lang="en-US" sz="1100" b="1" i="0" u="none" strike="noStrike" kern="1200" baseline="0">
                        <a:solidFill>
                          <a:prstClr val="black"/>
                        </a:solidFill>
                        <a:latin typeface="Times New Roman" pitchFamily="18" charset="0"/>
                        <a:ea typeface="+mn-ea"/>
                        <a:cs typeface="Times New Roman" pitchFamily="18" charset="0"/>
                      </a:defRPr>
                    </a:pPr>
                    <a:r>
                      <a:rPr lang="en-US" dirty="0"/>
                      <a:t>0,2</a:t>
                    </a:r>
                  </a:p>
                </c:rich>
              </c:tx>
              <c:spPr/>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07-65FD-4793-8633-52876B8A1EDE}"/>
                </c:ext>
              </c:extLst>
            </c:dLbl>
            <c:dLbl>
              <c:idx val="4"/>
              <c:layout>
                <c:manualLayout>
                  <c:x val="4.6081631955423759E-2"/>
                  <c:y val="2.5756993260875646E-2"/>
                </c:manualLayout>
              </c:layout>
              <c:spPr/>
              <c:txPr>
                <a:bodyPr/>
                <a:lstStyle/>
                <a:p>
                  <a:pPr algn="ctr" rtl="0">
                    <a:defRPr lang="ru-RU" sz="1100" b="1" i="0" u="none" strike="noStrike" kern="1200" baseline="0">
                      <a:solidFill>
                        <a:prstClr val="black"/>
                      </a:solidFill>
                      <a:latin typeface="Times New Roman" pitchFamily="18" charset="0"/>
                      <a:ea typeface="+mn-ea"/>
                      <a:cs typeface="Times New Roman" pitchFamily="18" charset="0"/>
                    </a:defRPr>
                  </a:pPr>
                  <a:endParaRPr lang="ru-RU"/>
                </a:p>
              </c:txPr>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9-65FD-4793-8633-52876B8A1EDE}"/>
                </c:ext>
              </c:extLst>
            </c:dLbl>
            <c:dLbl>
              <c:idx val="5"/>
              <c:layout>
                <c:manualLayout>
                  <c:x val="2.8771162178561356E-2"/>
                  <c:y val="1.982774271693389E-2"/>
                </c:manualLayout>
              </c:layout>
              <c:spPr/>
              <c:txPr>
                <a:bodyPr/>
                <a:lstStyle/>
                <a:p>
                  <a:pPr algn="ctr" rtl="0">
                    <a:defRPr lang="ru-RU" sz="1100" b="1" i="0" u="none" strike="noStrike" kern="1200" baseline="0">
                      <a:solidFill>
                        <a:prstClr val="black"/>
                      </a:solidFill>
                      <a:latin typeface="Times New Roman" pitchFamily="18" charset="0"/>
                      <a:ea typeface="+mn-ea"/>
                      <a:cs typeface="Times New Roman" pitchFamily="18" charset="0"/>
                    </a:defRPr>
                  </a:pPr>
                  <a:endParaRPr lang="ru-RU"/>
                </a:p>
              </c:txPr>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B-65FD-4793-8633-52876B8A1EDE}"/>
                </c:ext>
              </c:extLst>
            </c:dLbl>
            <c:dLbl>
              <c:idx val="6"/>
              <c:layout>
                <c:manualLayout>
                  <c:x val="3.2132540828796803E-2"/>
                  <c:y val="2.3662343750423396E-2"/>
                </c:manualLayout>
              </c:layout>
              <c:spPr/>
              <c:txPr>
                <a:bodyPr/>
                <a:lstStyle/>
                <a:p>
                  <a:pPr algn="ctr" rtl="0">
                    <a:defRPr lang="ru-RU" sz="1100" b="1" i="0" u="none" strike="noStrike" kern="1200" baseline="0">
                      <a:solidFill>
                        <a:prstClr val="black"/>
                      </a:solidFill>
                      <a:latin typeface="Times New Roman" pitchFamily="18" charset="0"/>
                      <a:ea typeface="+mn-ea"/>
                      <a:cs typeface="Times New Roman" pitchFamily="18" charset="0"/>
                    </a:defRPr>
                  </a:pPr>
                  <a:endParaRPr lang="ru-RU"/>
                </a:p>
              </c:txPr>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D-65FD-4793-8633-52876B8A1EDE}"/>
                </c:ext>
              </c:extLst>
            </c:dLbl>
            <c:dLbl>
              <c:idx val="7"/>
              <c:layout>
                <c:manualLayout>
                  <c:x val="2.7448873202122841E-2"/>
                  <c:y val="2.580268859015665E-2"/>
                </c:manualLayout>
              </c:layout>
              <c:spPr/>
              <c:txPr>
                <a:bodyPr/>
                <a:lstStyle/>
                <a:p>
                  <a:pPr algn="ctr" rtl="0">
                    <a:defRPr lang="ru-RU" sz="1100" b="1" i="0" u="none" strike="noStrike" kern="1200" baseline="0">
                      <a:solidFill>
                        <a:prstClr val="black"/>
                      </a:solidFill>
                      <a:latin typeface="Times New Roman" pitchFamily="18" charset="0"/>
                      <a:ea typeface="+mn-ea"/>
                      <a:cs typeface="Times New Roman" pitchFamily="18" charset="0"/>
                    </a:defRPr>
                  </a:pPr>
                  <a:endParaRPr lang="ru-RU"/>
                </a:p>
              </c:txPr>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F-65FD-4793-8633-52876B8A1EDE}"/>
                </c:ext>
              </c:extLst>
            </c:dLbl>
            <c:dLbl>
              <c:idx val="8"/>
              <c:layout>
                <c:manualLayout>
                  <c:x val="1.3714501807491475E-2"/>
                  <c:y val="2.3031316303608561E-2"/>
                </c:manualLayout>
              </c:layout>
              <c:spPr/>
              <c:txPr>
                <a:bodyPr/>
                <a:lstStyle/>
                <a:p>
                  <a:pPr algn="ctr" rtl="0">
                    <a:defRPr lang="ru-RU" sz="1100" b="1" i="0" u="none" strike="noStrike" kern="1200" baseline="0">
                      <a:solidFill>
                        <a:prstClr val="black"/>
                      </a:solidFill>
                      <a:latin typeface="Times New Roman" pitchFamily="18" charset="0"/>
                      <a:ea typeface="+mn-ea"/>
                      <a:cs typeface="Times New Roman" pitchFamily="18" charset="0"/>
                    </a:defRPr>
                  </a:pPr>
                  <a:endParaRPr lang="ru-RU"/>
                </a:p>
              </c:txPr>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11-65FD-4793-8633-52876B8A1EDE}"/>
                </c:ext>
              </c:extLst>
            </c:dLbl>
            <c:spPr>
              <a:noFill/>
              <a:ln>
                <a:noFill/>
              </a:ln>
              <a:effectLst/>
            </c:spPr>
            <c:txPr>
              <a:bodyPr/>
              <a:lstStyle/>
              <a:p>
                <a:pPr>
                  <a:defRPr sz="1100">
                    <a:latin typeface="Times New Roman" pitchFamily="18" charset="0"/>
                    <a:cs typeface="Times New Roman" pitchFamily="18" charset="0"/>
                  </a:defRPr>
                </a:pPr>
                <a:endParaRPr lang="ru-RU"/>
              </a:p>
            </c:txPr>
            <c:dLblPos val="bestFi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extLst>
          </c:dLbls>
          <c:cat>
            <c:strRef>
              <c:f>Активы!$B$2:$B$6</c:f>
              <c:strCache>
                <c:ptCount val="5"/>
                <c:pt idx="0">
                  <c:v>Дошкольное образование</c:v>
                </c:pt>
                <c:pt idx="1">
                  <c:v>Обее образование</c:v>
                </c:pt>
                <c:pt idx="2">
                  <c:v>Дополн обр</c:v>
                </c:pt>
                <c:pt idx="3">
                  <c:v>Молод</c:v>
                </c:pt>
                <c:pt idx="4">
                  <c:v>Другие</c:v>
                </c:pt>
              </c:strCache>
            </c:strRef>
          </c:cat>
          <c:val>
            <c:numRef>
              <c:f>Активы!$C$2:$C$6</c:f>
              <c:numCache>
                <c:formatCode>0.0</c:formatCode>
                <c:ptCount val="5"/>
                <c:pt idx="0">
                  <c:v>27.5</c:v>
                </c:pt>
                <c:pt idx="1">
                  <c:v>52.9</c:v>
                </c:pt>
                <c:pt idx="2">
                  <c:v>4.9000000000000004</c:v>
                </c:pt>
                <c:pt idx="3">
                  <c:v>0.2</c:v>
                </c:pt>
                <c:pt idx="4">
                  <c:v>14.5</c:v>
                </c:pt>
              </c:numCache>
            </c:numRef>
          </c:val>
          <c:extLst xmlns:c16r2="http://schemas.microsoft.com/office/drawing/2015/06/chart">
            <c:ext xmlns:c16="http://schemas.microsoft.com/office/drawing/2014/chart" uri="{C3380CC4-5D6E-409C-BE32-E72D297353CC}">
              <c16:uniqueId val="{00000000-5CD0-41D9-8667-C218A5565959}"/>
            </c:ext>
          </c:extLst>
        </c:ser>
        <c:dLbls>
          <c:dLblPos val="bestFit"/>
          <c:showLegendKey val="0"/>
          <c:showVal val="1"/>
          <c:showCatName val="0"/>
          <c:showSerName val="0"/>
          <c:showPercent val="0"/>
          <c:showBubbleSize val="0"/>
          <c:showLeaderLines val="0"/>
        </c:dLbls>
      </c:pie3DChart>
    </c:plotArea>
    <c:plotVisOnly val="1"/>
    <c:dispBlanksAs val="gap"/>
    <c:showDLblsOverMax val="0"/>
  </c:chart>
  <c:spPr>
    <a:noFill/>
    <a:ln w="12700">
      <a:noFill/>
    </a:ln>
    <a:effectLst/>
    <a:scene3d>
      <a:camera prst="orthographicFront"/>
      <a:lightRig rig="threePt" dir="t"/>
    </a:scene3d>
    <a:sp3d prstMaterial="powder"/>
  </c:spPr>
  <c:externalData r:id="rId2">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29"/>
    </mc:Choice>
    <mc:Fallback>
      <c:style val="29"/>
    </mc:Fallback>
  </mc:AlternateContent>
  <c:clrMapOvr bg1="lt1" tx1="dk1" bg2="lt2" tx2="dk2" accent1="accent1" accent2="accent2" accent3="accent3" accent4="accent4" accent5="accent5" accent6="accent6" hlink="hlink" folHlink="folHlink"/>
  <c:chart>
    <c:autoTitleDeleted val="1"/>
    <c:view3D>
      <c:rotX val="60"/>
      <c:rotY val="0"/>
      <c:rAngAx val="0"/>
      <c:perspective val="30"/>
    </c:view3D>
    <c:floor>
      <c:thickness val="0"/>
    </c:floor>
    <c:sideWall>
      <c:thickness val="0"/>
    </c:sideWall>
    <c:backWall>
      <c:thickness val="0"/>
    </c:backWall>
    <c:plotArea>
      <c:layout>
        <c:manualLayout>
          <c:layoutTarget val="inner"/>
          <c:xMode val="edge"/>
          <c:yMode val="edge"/>
          <c:x val="0.14456358005987441"/>
          <c:y val="0.10416802593388655"/>
          <c:w val="0.5648904552804197"/>
          <c:h val="0.75378466597445015"/>
        </c:manualLayout>
      </c:layout>
      <c:pie3DChart>
        <c:varyColors val="1"/>
        <c:ser>
          <c:idx val="0"/>
          <c:order val="0"/>
          <c:tx>
            <c:strRef>
              <c:f>Hoja1!$B$1</c:f>
              <c:strCache>
                <c:ptCount val="1"/>
                <c:pt idx="0">
                  <c:v>Ventas</c:v>
                </c:pt>
              </c:strCache>
            </c:strRef>
          </c:tx>
          <c:spPr>
            <a:gradFill>
              <a:gsLst>
                <a:gs pos="0">
                  <a:srgbClr val="FFC000">
                    <a:shade val="30000"/>
                    <a:satMod val="115000"/>
                  </a:srgbClr>
                </a:gs>
                <a:gs pos="50000">
                  <a:srgbClr val="FFC000">
                    <a:shade val="67500"/>
                    <a:satMod val="115000"/>
                  </a:srgbClr>
                </a:gs>
                <a:gs pos="100000">
                  <a:srgbClr val="FFC000">
                    <a:shade val="100000"/>
                    <a:satMod val="115000"/>
                  </a:srgbClr>
                </a:gs>
              </a:gsLst>
              <a:lin ang="2700000" scaled="1"/>
            </a:gradFill>
          </c:spPr>
          <c:explosion val="3"/>
          <c:dPt>
            <c:idx val="0"/>
            <c:bubble3D val="0"/>
            <c:spPr>
              <a:gradFill>
                <a:gsLst>
                  <a:gs pos="2000">
                    <a:srgbClr val="00B0F0"/>
                  </a:gs>
                  <a:gs pos="35000">
                    <a:srgbClr val="87FF61"/>
                  </a:gs>
                  <a:gs pos="65000">
                    <a:srgbClr val="31CC00"/>
                  </a:gs>
                </a:gsLst>
                <a:lin ang="2700000" scaled="1"/>
              </a:gradFill>
            </c:spPr>
            <c:extLst xmlns:c16r2="http://schemas.microsoft.com/office/drawing/2015/06/chart">
              <c:ext xmlns:c16="http://schemas.microsoft.com/office/drawing/2014/chart" uri="{C3380CC4-5D6E-409C-BE32-E72D297353CC}">
                <c16:uniqueId val="{00000001-720D-47D6-9899-EFEF9C955734}"/>
              </c:ext>
            </c:extLst>
          </c:dPt>
          <c:dPt>
            <c:idx val="1"/>
            <c:bubble3D val="0"/>
            <c:explosion val="0"/>
            <c:spPr>
              <a:gradFill>
                <a:gsLst>
                  <a:gs pos="0">
                    <a:srgbClr val="B88300"/>
                  </a:gs>
                  <a:gs pos="49000">
                    <a:srgbClr val="FFC625"/>
                  </a:gs>
                  <a:gs pos="100000">
                    <a:srgbClr val="FFD53B"/>
                  </a:gs>
                </a:gsLst>
                <a:lin ang="2700000" scaled="1"/>
              </a:gradFill>
            </c:spPr>
            <c:extLst xmlns:c16r2="http://schemas.microsoft.com/office/drawing/2015/06/chart">
              <c:ext xmlns:c16="http://schemas.microsoft.com/office/drawing/2014/chart" uri="{C3380CC4-5D6E-409C-BE32-E72D297353CC}">
                <c16:uniqueId val="{00000003-720D-47D6-9899-EFEF9C955734}"/>
              </c:ext>
            </c:extLst>
          </c:dPt>
          <c:dLbls>
            <c:dLbl>
              <c:idx val="2"/>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720D-47D6-9899-EFEF9C955734}"/>
                </c:ext>
              </c:extLst>
            </c:dLbl>
            <c:dLbl>
              <c:idx val="3"/>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720D-47D6-9899-EFEF9C955734}"/>
                </c:ext>
              </c:extLst>
            </c:dLbl>
            <c:spPr>
              <a:noFill/>
              <a:ln>
                <a:noFill/>
              </a:ln>
              <a:effectLst/>
            </c:spPr>
            <c:txPr>
              <a:bodyPr/>
              <a:lstStyle/>
              <a:p>
                <a:pPr>
                  <a:defRPr b="1">
                    <a:latin typeface="Times New Roman" pitchFamily="18" charset="0"/>
                    <a:cs typeface="Times New Roman" pitchFamily="18" charset="0"/>
                  </a:defRPr>
                </a:pPr>
                <a:endParaRPr lang="ru-RU"/>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extLst>
          </c:dLbls>
          <c:cat>
            <c:strRef>
              <c:f>Hoja1!$A$2:$A$5</c:f>
              <c:strCache>
                <c:ptCount val="2"/>
                <c:pt idx="0">
                  <c:v>культ</c:v>
                </c:pt>
                <c:pt idx="1">
                  <c:v>другие</c:v>
                </c:pt>
              </c:strCache>
            </c:strRef>
          </c:cat>
          <c:val>
            <c:numRef>
              <c:f>Hoja1!$B$2:$B$5</c:f>
              <c:numCache>
                <c:formatCode>General</c:formatCode>
                <c:ptCount val="4"/>
                <c:pt idx="0">
                  <c:v>74.599999999999994</c:v>
                </c:pt>
                <c:pt idx="1">
                  <c:v>25.4</c:v>
                </c:pt>
              </c:numCache>
            </c:numRef>
          </c:val>
          <c:extLst xmlns:c16r2="http://schemas.microsoft.com/office/drawing/2015/06/chart">
            <c:ext xmlns:c16="http://schemas.microsoft.com/office/drawing/2014/chart" uri="{C3380CC4-5D6E-409C-BE32-E72D297353CC}">
              <c16:uniqueId val="{00000006-720D-47D6-9899-EFEF9C955734}"/>
            </c:ext>
          </c:extLst>
        </c:ser>
        <c:dLbls>
          <c:dLblPos val="outEnd"/>
          <c:showLegendKey val="0"/>
          <c:showVal val="1"/>
          <c:showCatName val="0"/>
          <c:showSerName val="0"/>
          <c:showPercent val="0"/>
          <c:showBubbleSize val="0"/>
          <c:showLeaderLines val="0"/>
        </c:dLbls>
      </c:pie3DChart>
    </c:plotArea>
    <c:plotVisOnly val="1"/>
    <c:dispBlanksAs val="zero"/>
    <c:showDLblsOverMax val="0"/>
  </c:chart>
  <c:txPr>
    <a:bodyPr/>
    <a:lstStyle/>
    <a:p>
      <a:pPr>
        <a:defRPr sz="1800"/>
      </a:pPr>
      <a:endParaRPr lang="ru-RU"/>
    </a:p>
  </c:txPr>
  <c:externalData r:id="rId2">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29"/>
    </mc:Choice>
    <mc:Fallback>
      <c:style val="29"/>
    </mc:Fallback>
  </mc:AlternateContent>
  <c:clrMapOvr bg1="lt1" tx1="dk1" bg2="lt2" tx2="dk2" accent1="accent1" accent2="accent2" accent3="accent3" accent4="accent4" accent5="accent5" accent6="accent6" hlink="hlink" folHlink="folHlink"/>
  <c:chart>
    <c:autoTitleDeleted val="1"/>
    <c:view3D>
      <c:rotX val="60"/>
      <c:rotY val="0"/>
      <c:rAngAx val="0"/>
      <c:perspective val="30"/>
    </c:view3D>
    <c:floor>
      <c:thickness val="0"/>
    </c:floor>
    <c:sideWall>
      <c:thickness val="0"/>
    </c:sideWall>
    <c:backWall>
      <c:thickness val="0"/>
    </c:backWall>
    <c:plotArea>
      <c:layout>
        <c:manualLayout>
          <c:layoutTarget val="inner"/>
          <c:xMode val="edge"/>
          <c:yMode val="edge"/>
          <c:x val="0.14456358005987441"/>
          <c:y val="0.10416802593388655"/>
          <c:w val="0.5648904552804197"/>
          <c:h val="0.75378466597445015"/>
        </c:manualLayout>
      </c:layout>
      <c:pie3DChart>
        <c:varyColors val="1"/>
        <c:ser>
          <c:idx val="0"/>
          <c:order val="0"/>
          <c:tx>
            <c:strRef>
              <c:f>Hoja1!$B$1</c:f>
              <c:strCache>
                <c:ptCount val="1"/>
                <c:pt idx="0">
                  <c:v>Ventas</c:v>
                </c:pt>
              </c:strCache>
            </c:strRef>
          </c:tx>
          <c:spPr>
            <a:gradFill>
              <a:gsLst>
                <a:gs pos="0">
                  <a:srgbClr val="FFC000">
                    <a:shade val="30000"/>
                    <a:satMod val="115000"/>
                  </a:srgbClr>
                </a:gs>
                <a:gs pos="50000">
                  <a:srgbClr val="FFC000">
                    <a:shade val="67500"/>
                    <a:satMod val="115000"/>
                  </a:srgbClr>
                </a:gs>
                <a:gs pos="100000">
                  <a:srgbClr val="FFC000">
                    <a:shade val="100000"/>
                    <a:satMod val="115000"/>
                  </a:srgbClr>
                </a:gs>
              </a:gsLst>
              <a:lin ang="2700000" scaled="1"/>
            </a:gradFill>
          </c:spPr>
          <c:explosion val="3"/>
          <c:dPt>
            <c:idx val="0"/>
            <c:bubble3D val="0"/>
            <c:spPr>
              <a:gradFill>
                <a:gsLst>
                  <a:gs pos="2000">
                    <a:srgbClr val="37E600"/>
                  </a:gs>
                  <a:gs pos="35000">
                    <a:srgbClr val="87FF61"/>
                  </a:gs>
                  <a:gs pos="65000">
                    <a:srgbClr val="31CC00"/>
                  </a:gs>
                </a:gsLst>
                <a:lin ang="2700000" scaled="1"/>
              </a:gradFill>
            </c:spPr>
            <c:extLst xmlns:c16r2="http://schemas.microsoft.com/office/drawing/2015/06/chart">
              <c:ext xmlns:c16="http://schemas.microsoft.com/office/drawing/2014/chart" uri="{C3380CC4-5D6E-409C-BE32-E72D297353CC}">
                <c16:uniqueId val="{00000001-3A38-47A6-9377-924199B57D97}"/>
              </c:ext>
            </c:extLst>
          </c:dPt>
          <c:dPt>
            <c:idx val="1"/>
            <c:bubble3D val="0"/>
            <c:explosion val="0"/>
            <c:spPr>
              <a:gradFill>
                <a:gsLst>
                  <a:gs pos="0">
                    <a:srgbClr val="B88300"/>
                  </a:gs>
                  <a:gs pos="49000">
                    <a:srgbClr val="FFC625"/>
                  </a:gs>
                  <a:gs pos="100000">
                    <a:srgbClr val="FFD53B"/>
                  </a:gs>
                </a:gsLst>
                <a:lin ang="2700000" scaled="1"/>
              </a:gradFill>
            </c:spPr>
            <c:extLst xmlns:c16r2="http://schemas.microsoft.com/office/drawing/2015/06/chart">
              <c:ext xmlns:c16="http://schemas.microsoft.com/office/drawing/2014/chart" uri="{C3380CC4-5D6E-409C-BE32-E72D297353CC}">
                <c16:uniqueId val="{00000003-3A38-47A6-9377-924199B57D97}"/>
              </c:ext>
            </c:extLst>
          </c:dPt>
          <c:dLbls>
            <c:dLbl>
              <c:idx val="0"/>
              <c:layout>
                <c:manualLayout>
                  <c:x val="3.4899523529326348E-2"/>
                  <c:y val="-4.7323394855737111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3A38-47A6-9377-924199B57D97}"/>
                </c:ext>
              </c:extLst>
            </c:dLbl>
            <c:dLbl>
              <c:idx val="1"/>
              <c:layout>
                <c:manualLayout>
                  <c:x val="3.0172673082760421E-4"/>
                  <c:y val="1.1746980155251018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3A38-47A6-9377-924199B57D97}"/>
                </c:ext>
              </c:extLst>
            </c:dLbl>
            <c:dLbl>
              <c:idx val="2"/>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3A38-47A6-9377-924199B57D97}"/>
                </c:ext>
              </c:extLst>
            </c:dLbl>
            <c:dLbl>
              <c:idx val="3"/>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3A38-47A6-9377-924199B57D97}"/>
                </c:ext>
              </c:extLst>
            </c:dLbl>
            <c:spPr>
              <a:noFill/>
              <a:ln>
                <a:noFill/>
              </a:ln>
              <a:effectLst/>
            </c:spPr>
            <c:txPr>
              <a:bodyPr/>
              <a:lstStyle/>
              <a:p>
                <a:pPr>
                  <a:defRPr b="1">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extLst>
          </c:dLbls>
          <c:cat>
            <c:strRef>
              <c:f>Hoja1!$A$2:$A$5</c:f>
              <c:strCache>
                <c:ptCount val="2"/>
                <c:pt idx="0">
                  <c:v>культ</c:v>
                </c:pt>
                <c:pt idx="1">
                  <c:v>другие</c:v>
                </c:pt>
              </c:strCache>
            </c:strRef>
          </c:cat>
          <c:val>
            <c:numRef>
              <c:f>Hoja1!$B$2:$B$5</c:f>
              <c:numCache>
                <c:formatCode>0.0</c:formatCode>
                <c:ptCount val="4"/>
                <c:pt idx="0">
                  <c:v>72.599999999999994</c:v>
                </c:pt>
                <c:pt idx="1">
                  <c:v>27.4</c:v>
                </c:pt>
              </c:numCache>
            </c:numRef>
          </c:val>
          <c:extLst xmlns:c16r2="http://schemas.microsoft.com/office/drawing/2015/06/chart">
            <c:ext xmlns:c16="http://schemas.microsoft.com/office/drawing/2014/chart" uri="{C3380CC4-5D6E-409C-BE32-E72D297353CC}">
              <c16:uniqueId val="{00000006-3A38-47A6-9377-924199B57D97}"/>
            </c:ext>
          </c:extLst>
        </c:ser>
        <c:dLbls>
          <c:showLegendKey val="0"/>
          <c:showVal val="0"/>
          <c:showCatName val="0"/>
          <c:showSerName val="0"/>
          <c:showPercent val="0"/>
          <c:showBubbleSize val="0"/>
          <c:showLeaderLines val="0"/>
        </c:dLbls>
      </c:pie3DChart>
    </c:plotArea>
    <c:plotVisOnly val="1"/>
    <c:dispBlanksAs val="zero"/>
    <c:showDLblsOverMax val="0"/>
  </c:chart>
  <c:txPr>
    <a:bodyPr/>
    <a:lstStyle/>
    <a:p>
      <a:pPr>
        <a:defRPr sz="1800"/>
      </a:pPr>
      <a:endParaRPr lang="ru-RU"/>
    </a:p>
  </c:txPr>
  <c:externalData r:id="rId2">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Sales</c:v>
                </c:pt>
              </c:strCache>
            </c:strRef>
          </c:tx>
          <c:spPr>
            <a:effectLst>
              <a:outerShdw blurRad="152400" dist="317500" dir="5400000" sx="90000" sy="-19000" rotWithShape="0">
                <a:prstClr val="black">
                  <a:alpha val="15000"/>
                </a:prstClr>
              </a:outerShdw>
            </a:effectLst>
            <a:scene3d>
              <a:camera prst="orthographicFront"/>
              <a:lightRig rig="threePt" dir="t"/>
            </a:scene3d>
            <a:sp3d>
              <a:bevelT w="165100" prst="coolSlant"/>
            </a:sp3d>
          </c:spPr>
          <c:explosion val="5"/>
          <c:dPt>
            <c:idx val="0"/>
            <c:bubble3D val="0"/>
            <c:spPr>
              <a:gradFill>
                <a:gsLst>
                  <a:gs pos="62089">
                    <a:srgbClr val="FF6F0D"/>
                  </a:gs>
                  <a:gs pos="18000">
                    <a:srgbClr val="FF6600"/>
                  </a:gs>
                  <a:gs pos="55000">
                    <a:srgbClr val="FF9044"/>
                  </a:gs>
                  <a:gs pos="44000">
                    <a:srgbClr val="FF9B57"/>
                  </a:gs>
                  <a:gs pos="73000">
                    <a:srgbClr val="FF6600"/>
                  </a:gs>
                </a:gsLst>
                <a:lin ang="2700000" scaled="1"/>
              </a:gradFill>
              <a:ln w="38100">
                <a:noFill/>
              </a:ln>
              <a:effectLst>
                <a:outerShdw blurRad="152400" dist="317500" dir="5400000" sx="90000" sy="-19000" rotWithShape="0">
                  <a:prstClr val="black">
                    <a:alpha val="15000"/>
                  </a:prstClr>
                </a:outerShdw>
              </a:effectLst>
              <a:scene3d>
                <a:camera prst="orthographicFront"/>
                <a:lightRig rig="threePt" dir="t"/>
              </a:scene3d>
              <a:sp3d>
                <a:bevelT w="165100" prst="coolSlant"/>
              </a:sp3d>
            </c:spPr>
            <c:extLst xmlns:c16r2="http://schemas.microsoft.com/office/drawing/2015/06/chart">
              <c:ext xmlns:c16="http://schemas.microsoft.com/office/drawing/2014/chart" uri="{C3380CC4-5D6E-409C-BE32-E72D297353CC}">
                <c16:uniqueId val="{00000001-F94E-48E2-BD4D-F4A6C2B06586}"/>
              </c:ext>
            </c:extLst>
          </c:dPt>
          <c:dPt>
            <c:idx val="1"/>
            <c:bubble3D val="0"/>
            <c:explosion val="10"/>
            <c:spPr>
              <a:gradFill>
                <a:gsLst>
                  <a:gs pos="0">
                    <a:srgbClr val="00FFCC"/>
                  </a:gs>
                  <a:gs pos="100000">
                    <a:srgbClr val="7DFFE6"/>
                  </a:gs>
                </a:gsLst>
                <a:lin ang="2700000" scaled="1"/>
              </a:gradFill>
              <a:ln w="25400">
                <a:noFill/>
              </a:ln>
              <a:effectLst>
                <a:outerShdw blurRad="152400" dist="317500" dir="5400000" sx="90000" sy="-19000" rotWithShape="0">
                  <a:prstClr val="black">
                    <a:alpha val="15000"/>
                  </a:prstClr>
                </a:outerShdw>
              </a:effectLst>
              <a:scene3d>
                <a:camera prst="orthographicFront"/>
                <a:lightRig rig="threePt" dir="t"/>
              </a:scene3d>
              <a:sp3d>
                <a:bevelT w="165100" prst="coolSlant"/>
              </a:sp3d>
            </c:spPr>
            <c:extLst xmlns:c16r2="http://schemas.microsoft.com/office/drawing/2015/06/chart">
              <c:ext xmlns:c16="http://schemas.microsoft.com/office/drawing/2014/chart" uri="{C3380CC4-5D6E-409C-BE32-E72D297353CC}">
                <c16:uniqueId val="{00000003-F94E-48E2-BD4D-F4A6C2B06586}"/>
              </c:ext>
            </c:extLst>
          </c:dPt>
          <c:dPt>
            <c:idx val="2"/>
            <c:bubble3D val="0"/>
            <c:spPr>
              <a:gradFill>
                <a:gsLst>
                  <a:gs pos="0">
                    <a:srgbClr val="6600CC"/>
                  </a:gs>
                  <a:gs pos="100000">
                    <a:srgbClr val="C489FF"/>
                  </a:gs>
                </a:gsLst>
                <a:lin ang="2700000" scaled="1"/>
              </a:gradFill>
              <a:ln w="25400">
                <a:noFill/>
              </a:ln>
              <a:effectLst>
                <a:outerShdw blurRad="152400" dist="317500" dir="5400000" sx="90000" sy="-19000" rotWithShape="0">
                  <a:prstClr val="black">
                    <a:alpha val="15000"/>
                  </a:prstClr>
                </a:outerShdw>
              </a:effectLst>
              <a:scene3d>
                <a:camera prst="orthographicFront"/>
                <a:lightRig rig="threePt" dir="t"/>
              </a:scene3d>
              <a:sp3d>
                <a:bevelT w="165100" prst="coolSlant"/>
              </a:sp3d>
            </c:spPr>
            <c:extLst xmlns:c16r2="http://schemas.microsoft.com/office/drawing/2015/06/chart">
              <c:ext xmlns:c16="http://schemas.microsoft.com/office/drawing/2014/chart" uri="{C3380CC4-5D6E-409C-BE32-E72D297353CC}">
                <c16:uniqueId val="{00000005-F94E-48E2-BD4D-F4A6C2B06586}"/>
              </c:ext>
            </c:extLst>
          </c:dPt>
          <c:dLbls>
            <c:dLbl>
              <c:idx val="0"/>
              <c:layout>
                <c:manualLayout>
                  <c:x val="1.612065619361636E-3"/>
                  <c:y val="4.3385691275493838E-3"/>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F94E-48E2-BD4D-F4A6C2B06586}"/>
                </c:ext>
              </c:extLst>
            </c:dLbl>
            <c:dLbl>
              <c:idx val="1"/>
              <c:layout>
                <c:manualLayout>
                  <c:x val="-4.3764749333797176E-2"/>
                  <c:y val="1.3882926826389952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F94E-48E2-BD4D-F4A6C2B06586}"/>
                </c:ext>
              </c:extLst>
            </c:dLbl>
            <c:dLbl>
              <c:idx val="2"/>
              <c:layout>
                <c:manualLayout>
                  <c:x val="6.3974327803915376E-3"/>
                  <c:y val="-1.6408727374590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F94E-48E2-BD4D-F4A6C2B06586}"/>
                </c:ext>
              </c:extLst>
            </c:dLbl>
            <c:spPr>
              <a:noFill/>
              <a:ln>
                <a:noFill/>
              </a:ln>
              <a:effectLst/>
            </c:spPr>
            <c:txPr>
              <a:bodyPr/>
              <a:lstStyle/>
              <a:p>
                <a:pPr>
                  <a:defRPr sz="1600" b="1">
                    <a:latin typeface="Times New Roman" pitchFamily="18" charset="0"/>
                    <a:cs typeface="Times New Roman" pitchFamily="18" charset="0"/>
                  </a:defRPr>
                </a:pPr>
                <a:endParaRPr lang="ru-RU"/>
              </a:p>
            </c:txPr>
            <c:showLegendKey val="0"/>
            <c:showVal val="1"/>
            <c:showCatName val="0"/>
            <c:showSerName val="0"/>
            <c:showPercent val="0"/>
            <c:showBubbleSize val="0"/>
            <c:showLeaderLines val="1"/>
            <c:extLst xmlns:c16r2="http://schemas.microsoft.com/office/drawing/2015/06/chart">
              <c:ext xmlns:c15="http://schemas.microsoft.com/office/drawing/2012/chart" uri="{CE6537A1-D6FC-4f65-9D91-7224C49458BB}"/>
            </c:extLst>
          </c:dLbls>
          <c:cat>
            <c:strRef>
              <c:f>Sheet1!$A$2:$A$4</c:f>
              <c:strCache>
                <c:ptCount val="3"/>
                <c:pt idx="0">
                  <c:v>жкх</c:v>
                </c:pt>
                <c:pt idx="1">
                  <c:v>ком хоз</c:v>
                </c:pt>
                <c:pt idx="2">
                  <c:v>благ</c:v>
                </c:pt>
              </c:strCache>
            </c:strRef>
          </c:cat>
          <c:val>
            <c:numRef>
              <c:f>Sheet1!$B$2:$B$4</c:f>
              <c:numCache>
                <c:formatCode>0.0</c:formatCode>
                <c:ptCount val="3"/>
                <c:pt idx="0">
                  <c:v>26</c:v>
                </c:pt>
                <c:pt idx="1">
                  <c:v>20.9</c:v>
                </c:pt>
                <c:pt idx="2">
                  <c:v>53.1</c:v>
                </c:pt>
              </c:numCache>
            </c:numRef>
          </c:val>
          <c:extLst xmlns:c16r2="http://schemas.microsoft.com/office/drawing/2015/06/chart">
            <c:ext xmlns:c16="http://schemas.microsoft.com/office/drawing/2014/chart" uri="{C3380CC4-5D6E-409C-BE32-E72D297353CC}">
              <c16:uniqueId val="{00000008-F94E-48E2-BD4D-F4A6C2B06586}"/>
            </c:ext>
          </c:extLst>
        </c:ser>
        <c:dLbls>
          <c:showLegendKey val="0"/>
          <c:showVal val="0"/>
          <c:showCatName val="0"/>
          <c:showSerName val="0"/>
          <c:showPercent val="0"/>
          <c:showBubbleSize val="0"/>
          <c:showLeaderLines val="1"/>
        </c:dLbls>
        <c:firstSliceAng val="183"/>
      </c:pieChart>
      <c:spPr>
        <a:noFill/>
        <a:ln>
          <a:noFill/>
        </a:ln>
        <a:effectLst/>
      </c:spPr>
    </c:plotArea>
    <c:plotVisOnly val="1"/>
    <c:dispBlanksAs val="gap"/>
    <c:showDLblsOverMax val="0"/>
  </c:chart>
  <c:spPr>
    <a:noFill/>
    <a:ln>
      <a:noFill/>
    </a:ln>
    <a:effectLst/>
  </c:spPr>
  <c:txPr>
    <a:bodyPr/>
    <a:lstStyle/>
    <a:p>
      <a:pPr>
        <a:defRPr lang="zh-CN"/>
      </a:pPr>
      <a:endParaRPr lang="ru-RU"/>
    </a:p>
  </c:txPr>
  <c:externalData r:id="rId2">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Sales</c:v>
                </c:pt>
              </c:strCache>
            </c:strRef>
          </c:tx>
          <c:spPr>
            <a:effectLst>
              <a:outerShdw blurRad="152400" dist="317500" dir="5400000" sx="90000" sy="-19000" rotWithShape="0">
                <a:prstClr val="black">
                  <a:alpha val="15000"/>
                </a:prstClr>
              </a:outerShdw>
            </a:effectLst>
            <a:scene3d>
              <a:camera prst="orthographicFront"/>
              <a:lightRig rig="threePt" dir="t"/>
            </a:scene3d>
            <a:sp3d>
              <a:bevelT w="165100" prst="coolSlant"/>
            </a:sp3d>
          </c:spPr>
          <c:explosion val="5"/>
          <c:dPt>
            <c:idx val="0"/>
            <c:bubble3D val="0"/>
            <c:spPr>
              <a:gradFill>
                <a:gsLst>
                  <a:gs pos="62089">
                    <a:srgbClr val="FF6F0D"/>
                  </a:gs>
                  <a:gs pos="18000">
                    <a:srgbClr val="FF6600"/>
                  </a:gs>
                  <a:gs pos="55000">
                    <a:srgbClr val="FF9044"/>
                  </a:gs>
                  <a:gs pos="44000">
                    <a:srgbClr val="FF9B57"/>
                  </a:gs>
                  <a:gs pos="73000">
                    <a:srgbClr val="FF6600"/>
                  </a:gs>
                </a:gsLst>
                <a:lin ang="2700000" scaled="1"/>
              </a:gradFill>
              <a:ln w="38100">
                <a:noFill/>
              </a:ln>
              <a:effectLst>
                <a:outerShdw blurRad="152400" dist="317500" dir="5400000" sx="90000" sy="-19000" rotWithShape="0">
                  <a:prstClr val="black">
                    <a:alpha val="15000"/>
                  </a:prstClr>
                </a:outerShdw>
              </a:effectLst>
              <a:scene3d>
                <a:camera prst="orthographicFront"/>
                <a:lightRig rig="threePt" dir="t"/>
              </a:scene3d>
              <a:sp3d>
                <a:bevelT w="165100" prst="coolSlant"/>
              </a:sp3d>
            </c:spPr>
            <c:extLst xmlns:c16r2="http://schemas.microsoft.com/office/drawing/2015/06/chart">
              <c:ext xmlns:c16="http://schemas.microsoft.com/office/drawing/2014/chart" uri="{C3380CC4-5D6E-409C-BE32-E72D297353CC}">
                <c16:uniqueId val="{00000001-F94E-48E2-BD4D-F4A6C2B06586}"/>
              </c:ext>
            </c:extLst>
          </c:dPt>
          <c:dPt>
            <c:idx val="1"/>
            <c:bubble3D val="0"/>
            <c:explosion val="10"/>
            <c:spPr>
              <a:gradFill>
                <a:gsLst>
                  <a:gs pos="0">
                    <a:srgbClr val="00FFCC"/>
                  </a:gs>
                  <a:gs pos="100000">
                    <a:srgbClr val="7DFFE6"/>
                  </a:gs>
                </a:gsLst>
                <a:lin ang="2700000" scaled="1"/>
              </a:gradFill>
              <a:ln w="25400">
                <a:noFill/>
              </a:ln>
              <a:effectLst>
                <a:outerShdw blurRad="152400" dist="317500" dir="5400000" sx="90000" sy="-19000" rotWithShape="0">
                  <a:prstClr val="black">
                    <a:alpha val="15000"/>
                  </a:prstClr>
                </a:outerShdw>
              </a:effectLst>
              <a:scene3d>
                <a:camera prst="orthographicFront"/>
                <a:lightRig rig="threePt" dir="t"/>
              </a:scene3d>
              <a:sp3d>
                <a:bevelT w="165100" prst="coolSlant"/>
              </a:sp3d>
            </c:spPr>
            <c:extLst xmlns:c16r2="http://schemas.microsoft.com/office/drawing/2015/06/chart">
              <c:ext xmlns:c16="http://schemas.microsoft.com/office/drawing/2014/chart" uri="{C3380CC4-5D6E-409C-BE32-E72D297353CC}">
                <c16:uniqueId val="{00000003-F94E-48E2-BD4D-F4A6C2B06586}"/>
              </c:ext>
            </c:extLst>
          </c:dPt>
          <c:dPt>
            <c:idx val="2"/>
            <c:bubble3D val="0"/>
            <c:spPr>
              <a:gradFill>
                <a:gsLst>
                  <a:gs pos="0">
                    <a:srgbClr val="6600CC"/>
                  </a:gs>
                  <a:gs pos="100000">
                    <a:srgbClr val="C489FF"/>
                  </a:gs>
                </a:gsLst>
                <a:lin ang="2700000" scaled="1"/>
              </a:gradFill>
              <a:ln w="25400">
                <a:noFill/>
              </a:ln>
              <a:effectLst>
                <a:outerShdw blurRad="152400" dist="317500" dir="5400000" sx="90000" sy="-19000" rotWithShape="0">
                  <a:prstClr val="black">
                    <a:alpha val="15000"/>
                  </a:prstClr>
                </a:outerShdw>
              </a:effectLst>
              <a:scene3d>
                <a:camera prst="orthographicFront"/>
                <a:lightRig rig="threePt" dir="t"/>
              </a:scene3d>
              <a:sp3d>
                <a:bevelT w="165100" prst="coolSlant"/>
              </a:sp3d>
            </c:spPr>
            <c:extLst xmlns:c16r2="http://schemas.microsoft.com/office/drawing/2015/06/chart">
              <c:ext xmlns:c16="http://schemas.microsoft.com/office/drawing/2014/chart" uri="{C3380CC4-5D6E-409C-BE32-E72D297353CC}">
                <c16:uniqueId val="{00000005-F94E-48E2-BD4D-F4A6C2B06586}"/>
              </c:ext>
            </c:extLst>
          </c:dPt>
          <c:dLbls>
            <c:dLbl>
              <c:idx val="0"/>
              <c:layout>
                <c:manualLayout>
                  <c:x val="1.612065619361636E-3"/>
                  <c:y val="4.3385691275493838E-3"/>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F94E-48E2-BD4D-F4A6C2B06586}"/>
                </c:ext>
              </c:extLst>
            </c:dLbl>
            <c:dLbl>
              <c:idx val="1"/>
              <c:layout>
                <c:manualLayout>
                  <c:x val="-8.3186629586416497E-2"/>
                  <c:y val="1.388296318210658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F94E-48E2-BD4D-F4A6C2B06586}"/>
                </c:ext>
              </c:extLst>
            </c:dLbl>
            <c:dLbl>
              <c:idx val="2"/>
              <c:layout>
                <c:manualLayout>
                  <c:x val="6.3974327803915376E-3"/>
                  <c:y val="-1.6408727374590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F94E-48E2-BD4D-F4A6C2B06586}"/>
                </c:ext>
              </c:extLst>
            </c:dLbl>
            <c:spPr>
              <a:noFill/>
              <a:ln>
                <a:noFill/>
              </a:ln>
              <a:effectLst/>
            </c:spPr>
            <c:txPr>
              <a:bodyPr wrap="square" lIns="38100" tIns="19050" rIns="38100" bIns="19050" anchor="ctr">
                <a:spAutoFit/>
              </a:bodyPr>
              <a:lstStyle/>
              <a:p>
                <a:pPr>
                  <a:defRPr sz="1600" b="1">
                    <a:latin typeface="Times New Roman" pitchFamily="18" charset="0"/>
                    <a:cs typeface="Times New Roman" pitchFamily="18" charset="0"/>
                  </a:defRPr>
                </a:pPr>
                <a:endParaRPr lang="ru-RU"/>
              </a:p>
            </c:txPr>
            <c:showLegendKey val="0"/>
            <c:showVal val="1"/>
            <c:showCatName val="0"/>
            <c:showSerName val="0"/>
            <c:showPercent val="0"/>
            <c:showBubbleSize val="0"/>
            <c:showLeaderLines val="1"/>
            <c:extLst xmlns:c16r2="http://schemas.microsoft.com/office/drawing/2015/06/chart">
              <c:ext xmlns:c15="http://schemas.microsoft.com/office/drawing/2012/chart" uri="{CE6537A1-D6FC-4f65-9D91-7224C49458BB}"/>
            </c:extLst>
          </c:dLbls>
          <c:cat>
            <c:strRef>
              <c:f>Sheet1!$A$2:$A$4</c:f>
              <c:strCache>
                <c:ptCount val="3"/>
                <c:pt idx="0">
                  <c:v>жкх</c:v>
                </c:pt>
                <c:pt idx="1">
                  <c:v>ком хоз</c:v>
                </c:pt>
                <c:pt idx="2">
                  <c:v>благ</c:v>
                </c:pt>
              </c:strCache>
            </c:strRef>
          </c:cat>
          <c:val>
            <c:numRef>
              <c:f>Sheet1!$B$2:$B$4</c:f>
              <c:numCache>
                <c:formatCode>0.0</c:formatCode>
                <c:ptCount val="3"/>
                <c:pt idx="0" formatCode="General">
                  <c:v>9.1999999999999993</c:v>
                </c:pt>
                <c:pt idx="1">
                  <c:v>68.8</c:v>
                </c:pt>
                <c:pt idx="2">
                  <c:v>22</c:v>
                </c:pt>
              </c:numCache>
            </c:numRef>
          </c:val>
          <c:extLst xmlns:c16r2="http://schemas.microsoft.com/office/drawing/2015/06/chart">
            <c:ext xmlns:c16="http://schemas.microsoft.com/office/drawing/2014/chart" uri="{C3380CC4-5D6E-409C-BE32-E72D297353CC}">
              <c16:uniqueId val="{00000008-F94E-48E2-BD4D-F4A6C2B06586}"/>
            </c:ext>
          </c:extLst>
        </c:ser>
        <c:dLbls>
          <c:showLegendKey val="0"/>
          <c:showVal val="0"/>
          <c:showCatName val="0"/>
          <c:showSerName val="0"/>
          <c:showPercent val="0"/>
          <c:showBubbleSize val="0"/>
          <c:showLeaderLines val="1"/>
        </c:dLbls>
        <c:firstSliceAng val="183"/>
      </c:pieChart>
      <c:spPr>
        <a:noFill/>
        <a:ln>
          <a:noFill/>
        </a:ln>
        <a:effectLst/>
      </c:spPr>
    </c:plotArea>
    <c:plotVisOnly val="1"/>
    <c:dispBlanksAs val="gap"/>
    <c:showDLblsOverMax val="0"/>
  </c:chart>
  <c:spPr>
    <a:noFill/>
    <a:ln>
      <a:noFill/>
    </a:ln>
    <a:effectLst/>
  </c:spPr>
  <c:txPr>
    <a:bodyPr/>
    <a:lstStyle/>
    <a:p>
      <a:pPr>
        <a:defRPr lang="zh-CN"/>
      </a:pPr>
      <a:endParaRPr lang="ru-RU"/>
    </a:p>
  </c:txPr>
  <c:externalData r:id="rId2">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4"/>
    </mc:Choice>
    <mc:Fallback>
      <c:style val="4"/>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Sheet1!$B$13</c:f>
              <c:strCache>
                <c:ptCount val="1"/>
                <c:pt idx="0">
                  <c:v>列1</c:v>
                </c:pt>
              </c:strCache>
            </c:strRef>
          </c:tx>
          <c:spPr>
            <a:effectLst/>
          </c:spPr>
          <c:dPt>
            <c:idx val="0"/>
            <c:bubble3D val="0"/>
            <c:spPr>
              <a:solidFill>
                <a:srgbClr val="FF0000"/>
              </a:solidFill>
              <a:ln>
                <a:solidFill>
                  <a:srgbClr val="FF0000"/>
                </a:solidFill>
              </a:ln>
              <a:effectLst/>
            </c:spPr>
            <c:extLst xmlns:c16r2="http://schemas.microsoft.com/office/drawing/2015/06/chart">
              <c:ext xmlns:c16="http://schemas.microsoft.com/office/drawing/2014/chart" uri="{C3380CC4-5D6E-409C-BE32-E72D297353CC}">
                <c16:uniqueId val="{00000001-F72D-49BE-806B-B492D6724438}"/>
              </c:ext>
            </c:extLst>
          </c:dPt>
          <c:dPt>
            <c:idx val="1"/>
            <c:bubble3D val="0"/>
            <c:spPr>
              <a:solidFill>
                <a:srgbClr val="6600FF"/>
              </a:solidFill>
              <a:ln>
                <a:solidFill>
                  <a:srgbClr val="6600FF"/>
                </a:solidFill>
              </a:ln>
              <a:effectLst/>
            </c:spPr>
            <c:extLst xmlns:c16r2="http://schemas.microsoft.com/office/drawing/2015/06/chart">
              <c:ext xmlns:c16="http://schemas.microsoft.com/office/drawing/2014/chart" uri="{C3380CC4-5D6E-409C-BE32-E72D297353CC}">
                <c16:uniqueId val="{00000003-F72D-49BE-806B-B492D6724438}"/>
              </c:ext>
            </c:extLst>
          </c:dPt>
          <c:dPt>
            <c:idx val="2"/>
            <c:bubble3D val="0"/>
            <c:spPr>
              <a:solidFill>
                <a:srgbClr val="FF6600"/>
              </a:solidFill>
              <a:ln>
                <a:solidFill>
                  <a:srgbClr val="FF9900"/>
                </a:solidFill>
              </a:ln>
              <a:effectLst/>
            </c:spPr>
            <c:extLst xmlns:c16r2="http://schemas.microsoft.com/office/drawing/2015/06/chart">
              <c:ext xmlns:c16="http://schemas.microsoft.com/office/drawing/2014/chart" uri="{C3380CC4-5D6E-409C-BE32-E72D297353CC}">
                <c16:uniqueId val="{00000005-F72D-49BE-806B-B492D6724438}"/>
              </c:ext>
            </c:extLst>
          </c:dPt>
          <c:dPt>
            <c:idx val="3"/>
            <c:bubble3D val="0"/>
            <c:spPr>
              <a:solidFill>
                <a:srgbClr val="00CCFF"/>
              </a:solidFill>
              <a:ln>
                <a:solidFill>
                  <a:srgbClr val="00CCFF"/>
                </a:solidFill>
              </a:ln>
              <a:effectLst/>
            </c:spPr>
            <c:extLst xmlns:c16r2="http://schemas.microsoft.com/office/drawing/2015/06/chart">
              <c:ext xmlns:c16="http://schemas.microsoft.com/office/drawing/2014/chart" uri="{C3380CC4-5D6E-409C-BE32-E72D297353CC}">
                <c16:uniqueId val="{00000007-F72D-49BE-806B-B492D6724438}"/>
              </c:ext>
            </c:extLst>
          </c:dPt>
          <c:dPt>
            <c:idx val="4"/>
            <c:bubble3D val="0"/>
            <c:spPr>
              <a:solidFill>
                <a:srgbClr val="FF33CC"/>
              </a:solidFill>
              <a:ln>
                <a:solidFill>
                  <a:srgbClr val="FF33CC"/>
                </a:solidFill>
              </a:ln>
              <a:effectLst/>
            </c:spPr>
            <c:extLst xmlns:c16r2="http://schemas.microsoft.com/office/drawing/2015/06/chart">
              <c:ext xmlns:c16="http://schemas.microsoft.com/office/drawing/2014/chart" uri="{C3380CC4-5D6E-409C-BE32-E72D297353CC}">
                <c16:uniqueId val="{00000009-F72D-49BE-806B-B492D6724438}"/>
              </c:ext>
            </c:extLst>
          </c:dPt>
          <c:dPt>
            <c:idx val="5"/>
            <c:bubble3D val="0"/>
            <c:spPr>
              <a:solidFill>
                <a:srgbClr val="00FF00"/>
              </a:solidFill>
              <a:ln>
                <a:solidFill>
                  <a:srgbClr val="00FF00"/>
                </a:solidFill>
              </a:ln>
              <a:effectLst/>
            </c:spPr>
            <c:extLst xmlns:c16r2="http://schemas.microsoft.com/office/drawing/2015/06/chart">
              <c:ext xmlns:c16="http://schemas.microsoft.com/office/drawing/2014/chart" uri="{C3380CC4-5D6E-409C-BE32-E72D297353CC}">
                <c16:uniqueId val="{0000000B-F72D-49BE-806B-B492D6724438}"/>
              </c:ext>
            </c:extLst>
          </c:dPt>
          <c:dPt>
            <c:idx val="6"/>
            <c:bubble3D val="0"/>
            <c:spPr>
              <a:solidFill>
                <a:srgbClr val="FFFF00"/>
              </a:solidFill>
              <a:ln>
                <a:solidFill>
                  <a:srgbClr val="FFFF00"/>
                </a:solidFill>
              </a:ln>
              <a:effectLst/>
            </c:spPr>
            <c:extLst xmlns:c16r2="http://schemas.microsoft.com/office/drawing/2015/06/chart">
              <c:ext xmlns:c16="http://schemas.microsoft.com/office/drawing/2014/chart" uri="{C3380CC4-5D6E-409C-BE32-E72D297353CC}">
                <c16:uniqueId val="{0000000D-F72D-49BE-806B-B492D6724438}"/>
              </c:ext>
            </c:extLst>
          </c:dPt>
          <c:dPt>
            <c:idx val="7"/>
            <c:bubble3D val="0"/>
            <c:spPr>
              <a:solidFill>
                <a:schemeClr val="accent2">
                  <a:tint val="77000"/>
                </a:schemeClr>
              </a:solidFill>
              <a:ln>
                <a:solidFill>
                  <a:srgbClr val="F1A78A"/>
                </a:solidFill>
              </a:ln>
              <a:effectLst/>
            </c:spPr>
            <c:extLst xmlns:c16r2="http://schemas.microsoft.com/office/drawing/2015/06/chart">
              <c:ext xmlns:c16="http://schemas.microsoft.com/office/drawing/2014/chart" uri="{C3380CC4-5D6E-409C-BE32-E72D297353CC}">
                <c16:uniqueId val="{0000000F-F72D-49BE-806B-B492D6724438}"/>
              </c:ext>
            </c:extLst>
          </c:dPt>
          <c:dPt>
            <c:idx val="8"/>
            <c:bubble3D val="0"/>
            <c:spPr>
              <a:solidFill>
                <a:schemeClr val="accent2">
                  <a:tint val="65000"/>
                </a:schemeClr>
              </a:solidFill>
              <a:ln>
                <a:solidFill>
                  <a:srgbClr val="F4B9A4"/>
                </a:solidFill>
              </a:ln>
              <a:effectLst/>
            </c:spPr>
            <c:extLst xmlns:c16r2="http://schemas.microsoft.com/office/drawing/2015/06/chart">
              <c:ext xmlns:c16="http://schemas.microsoft.com/office/drawing/2014/chart" uri="{C3380CC4-5D6E-409C-BE32-E72D297353CC}">
                <c16:uniqueId val="{00000011-F72D-49BE-806B-B492D6724438}"/>
              </c:ext>
            </c:extLst>
          </c:dPt>
          <c:dPt>
            <c:idx val="9"/>
            <c:bubble3D val="0"/>
            <c:spPr>
              <a:solidFill>
                <a:schemeClr val="accent2">
                  <a:tint val="54000"/>
                </a:schemeClr>
              </a:solidFill>
              <a:ln>
                <a:solidFill>
                  <a:srgbClr val="F5C7B8"/>
                </a:solidFill>
              </a:ln>
              <a:effectLst/>
            </c:spPr>
            <c:extLst xmlns:c16r2="http://schemas.microsoft.com/office/drawing/2015/06/chart">
              <c:ext xmlns:c16="http://schemas.microsoft.com/office/drawing/2014/chart" uri="{C3380CC4-5D6E-409C-BE32-E72D297353CC}">
                <c16:uniqueId val="{00000013-F72D-49BE-806B-B492D6724438}"/>
              </c:ext>
            </c:extLst>
          </c:dPt>
          <c:dPt>
            <c:idx val="10"/>
            <c:bubble3D val="0"/>
            <c:spPr>
              <a:noFill/>
              <a:ln>
                <a:noFill/>
              </a:ln>
              <a:effectLst/>
            </c:spPr>
            <c:extLst xmlns:c16r2="http://schemas.microsoft.com/office/drawing/2015/06/chart">
              <c:ext xmlns:c16="http://schemas.microsoft.com/office/drawing/2014/chart" uri="{C3380CC4-5D6E-409C-BE32-E72D297353CC}">
                <c16:uniqueId val="{00000015-F72D-49BE-806B-B492D6724438}"/>
              </c:ext>
            </c:extLst>
          </c:dPt>
          <c:cat>
            <c:strRef>
              <c:f>Sheet1!$A$14:$A$24</c:f>
              <c:strCache>
                <c:ptCount val="11"/>
                <c:pt idx="0">
                  <c:v>比例1</c:v>
                </c:pt>
                <c:pt idx="1">
                  <c:v>比例2</c:v>
                </c:pt>
                <c:pt idx="2">
                  <c:v>比例3</c:v>
                </c:pt>
                <c:pt idx="3">
                  <c:v>比例4</c:v>
                </c:pt>
                <c:pt idx="4">
                  <c:v>比例5</c:v>
                </c:pt>
                <c:pt idx="5">
                  <c:v>比例6</c:v>
                </c:pt>
                <c:pt idx="6">
                  <c:v>比例7</c:v>
                </c:pt>
                <c:pt idx="7">
                  <c:v>比例8</c:v>
                </c:pt>
                <c:pt idx="8">
                  <c:v>比例9</c:v>
                </c:pt>
                <c:pt idx="9">
                  <c:v>比例10</c:v>
                </c:pt>
                <c:pt idx="10">
                  <c:v>比例11</c:v>
                </c:pt>
              </c:strCache>
            </c:strRef>
          </c:cat>
          <c:val>
            <c:numRef>
              <c:f>Sheet1!$B$14:$B$24</c:f>
              <c:numCache>
                <c:formatCode>General</c:formatCode>
                <c:ptCount val="11"/>
                <c:pt idx="0">
                  <c:v>58</c:v>
                </c:pt>
                <c:pt idx="1">
                  <c:v>4</c:v>
                </c:pt>
                <c:pt idx="2">
                  <c:v>15</c:v>
                </c:pt>
                <c:pt idx="3">
                  <c:v>18.600000000000001</c:v>
                </c:pt>
                <c:pt idx="4">
                  <c:v>5</c:v>
                </c:pt>
                <c:pt idx="5">
                  <c:v>1.5</c:v>
                </c:pt>
                <c:pt idx="6">
                  <c:v>1</c:v>
                </c:pt>
                <c:pt idx="7">
                  <c:v>0</c:v>
                </c:pt>
                <c:pt idx="8">
                  <c:v>0</c:v>
                </c:pt>
                <c:pt idx="9">
                  <c:v>0</c:v>
                </c:pt>
                <c:pt idx="10">
                  <c:v>0</c:v>
                </c:pt>
              </c:numCache>
            </c:numRef>
          </c:val>
          <c:extLst xmlns:c16r2="http://schemas.microsoft.com/office/drawing/2015/06/chart">
            <c:ext xmlns:c16="http://schemas.microsoft.com/office/drawing/2014/chart" uri="{C3380CC4-5D6E-409C-BE32-E72D297353CC}">
              <c16:uniqueId val="{00000016-F72D-49BE-806B-B492D6724438}"/>
            </c:ext>
          </c:extLst>
        </c:ser>
        <c:ser>
          <c:idx val="1"/>
          <c:order val="1"/>
          <c:tx>
            <c:strRef>
              <c:f>Sheet1!$C$13</c:f>
              <c:strCache>
                <c:ptCount val="1"/>
                <c:pt idx="0">
                  <c:v>列2</c:v>
                </c:pt>
              </c:strCache>
            </c:strRef>
          </c:tx>
          <c:spPr>
            <a:effectLst/>
          </c:spPr>
          <c:dPt>
            <c:idx val="0"/>
            <c:bubble3D val="0"/>
            <c:spPr>
              <a:solidFill>
                <a:srgbClr val="FF0000"/>
              </a:solidFill>
              <a:ln>
                <a:solidFill>
                  <a:srgbClr val="FF0000"/>
                </a:solidFill>
              </a:ln>
              <a:effectLst/>
            </c:spPr>
            <c:extLst xmlns:c16r2="http://schemas.microsoft.com/office/drawing/2015/06/chart">
              <c:ext xmlns:c16="http://schemas.microsoft.com/office/drawing/2014/chart" uri="{C3380CC4-5D6E-409C-BE32-E72D297353CC}">
                <c16:uniqueId val="{00000018-F72D-49BE-806B-B492D6724438}"/>
              </c:ext>
            </c:extLst>
          </c:dPt>
          <c:dPt>
            <c:idx val="1"/>
            <c:bubble3D val="0"/>
            <c:spPr>
              <a:solidFill>
                <a:srgbClr val="6600FF"/>
              </a:solidFill>
              <a:ln>
                <a:solidFill>
                  <a:srgbClr val="6600FF"/>
                </a:solidFill>
              </a:ln>
              <a:effectLst/>
            </c:spPr>
            <c:extLst xmlns:c16r2="http://schemas.microsoft.com/office/drawing/2015/06/chart">
              <c:ext xmlns:c16="http://schemas.microsoft.com/office/drawing/2014/chart" uri="{C3380CC4-5D6E-409C-BE32-E72D297353CC}">
                <c16:uniqueId val="{0000001A-F72D-49BE-806B-B492D6724438}"/>
              </c:ext>
            </c:extLst>
          </c:dPt>
          <c:dPt>
            <c:idx val="2"/>
            <c:bubble3D val="0"/>
            <c:spPr>
              <a:solidFill>
                <a:srgbClr val="FF6600"/>
              </a:solidFill>
              <a:ln>
                <a:solidFill>
                  <a:srgbClr val="FF6600"/>
                </a:solidFill>
              </a:ln>
              <a:effectLst/>
            </c:spPr>
            <c:extLst xmlns:c16r2="http://schemas.microsoft.com/office/drawing/2015/06/chart">
              <c:ext xmlns:c16="http://schemas.microsoft.com/office/drawing/2014/chart" uri="{C3380CC4-5D6E-409C-BE32-E72D297353CC}">
                <c16:uniqueId val="{0000001C-F72D-49BE-806B-B492D6724438}"/>
              </c:ext>
            </c:extLst>
          </c:dPt>
          <c:dPt>
            <c:idx val="3"/>
            <c:bubble3D val="0"/>
            <c:spPr>
              <a:solidFill>
                <a:srgbClr val="00CCFF"/>
              </a:solidFill>
              <a:ln>
                <a:solidFill>
                  <a:srgbClr val="00CCFF"/>
                </a:solidFill>
              </a:ln>
              <a:effectLst/>
            </c:spPr>
            <c:extLst xmlns:c16r2="http://schemas.microsoft.com/office/drawing/2015/06/chart">
              <c:ext xmlns:c16="http://schemas.microsoft.com/office/drawing/2014/chart" uri="{C3380CC4-5D6E-409C-BE32-E72D297353CC}">
                <c16:uniqueId val="{0000001E-F72D-49BE-806B-B492D6724438}"/>
              </c:ext>
            </c:extLst>
          </c:dPt>
          <c:dPt>
            <c:idx val="4"/>
            <c:bubble3D val="0"/>
            <c:spPr>
              <a:solidFill>
                <a:srgbClr val="FF33CC"/>
              </a:solidFill>
              <a:ln>
                <a:solidFill>
                  <a:srgbClr val="FF33CC"/>
                </a:solidFill>
              </a:ln>
              <a:effectLst/>
            </c:spPr>
            <c:extLst xmlns:c16r2="http://schemas.microsoft.com/office/drawing/2015/06/chart">
              <c:ext xmlns:c16="http://schemas.microsoft.com/office/drawing/2014/chart" uri="{C3380CC4-5D6E-409C-BE32-E72D297353CC}">
                <c16:uniqueId val="{00000020-F72D-49BE-806B-B492D6724438}"/>
              </c:ext>
            </c:extLst>
          </c:dPt>
          <c:dPt>
            <c:idx val="5"/>
            <c:bubble3D val="0"/>
            <c:spPr>
              <a:solidFill>
                <a:srgbClr val="00FF00"/>
              </a:solidFill>
              <a:ln>
                <a:solidFill>
                  <a:srgbClr val="00FF00"/>
                </a:solidFill>
              </a:ln>
              <a:effectLst/>
            </c:spPr>
            <c:extLst xmlns:c16r2="http://schemas.microsoft.com/office/drawing/2015/06/chart">
              <c:ext xmlns:c16="http://schemas.microsoft.com/office/drawing/2014/chart" uri="{C3380CC4-5D6E-409C-BE32-E72D297353CC}">
                <c16:uniqueId val="{00000022-F72D-49BE-806B-B492D6724438}"/>
              </c:ext>
            </c:extLst>
          </c:dPt>
          <c:dPt>
            <c:idx val="6"/>
            <c:bubble3D val="0"/>
            <c:spPr>
              <a:solidFill>
                <a:srgbClr val="FFFF00"/>
              </a:solidFill>
              <a:ln>
                <a:solidFill>
                  <a:srgbClr val="FFFF00"/>
                </a:solidFill>
              </a:ln>
              <a:effectLst/>
            </c:spPr>
            <c:extLst xmlns:c16r2="http://schemas.microsoft.com/office/drawing/2015/06/chart">
              <c:ext xmlns:c16="http://schemas.microsoft.com/office/drawing/2014/chart" uri="{C3380CC4-5D6E-409C-BE32-E72D297353CC}">
                <c16:uniqueId val="{00000024-F72D-49BE-806B-B492D6724438}"/>
              </c:ext>
            </c:extLst>
          </c:dPt>
          <c:dPt>
            <c:idx val="7"/>
            <c:bubble3D val="0"/>
            <c:spPr>
              <a:solidFill>
                <a:schemeClr val="accent2">
                  <a:tint val="77000"/>
                </a:schemeClr>
              </a:solidFill>
              <a:ln>
                <a:solidFill>
                  <a:srgbClr val="F1A78A"/>
                </a:solidFill>
              </a:ln>
              <a:effectLst/>
            </c:spPr>
            <c:extLst xmlns:c16r2="http://schemas.microsoft.com/office/drawing/2015/06/chart">
              <c:ext xmlns:c16="http://schemas.microsoft.com/office/drawing/2014/chart" uri="{C3380CC4-5D6E-409C-BE32-E72D297353CC}">
                <c16:uniqueId val="{00000026-F72D-49BE-806B-B492D6724438}"/>
              </c:ext>
            </c:extLst>
          </c:dPt>
          <c:dPt>
            <c:idx val="8"/>
            <c:bubble3D val="0"/>
            <c:spPr>
              <a:solidFill>
                <a:schemeClr val="accent2">
                  <a:tint val="65000"/>
                </a:schemeClr>
              </a:solidFill>
              <a:ln>
                <a:solidFill>
                  <a:srgbClr val="F4B9A4"/>
                </a:solidFill>
              </a:ln>
              <a:effectLst/>
            </c:spPr>
            <c:extLst xmlns:c16r2="http://schemas.microsoft.com/office/drawing/2015/06/chart">
              <c:ext xmlns:c16="http://schemas.microsoft.com/office/drawing/2014/chart" uri="{C3380CC4-5D6E-409C-BE32-E72D297353CC}">
                <c16:uniqueId val="{00000028-F72D-49BE-806B-B492D6724438}"/>
              </c:ext>
            </c:extLst>
          </c:dPt>
          <c:dPt>
            <c:idx val="9"/>
            <c:bubble3D val="0"/>
            <c:spPr>
              <a:solidFill>
                <a:schemeClr val="accent2">
                  <a:tint val="54000"/>
                </a:schemeClr>
              </a:solidFill>
              <a:ln>
                <a:solidFill>
                  <a:srgbClr val="F5C7B8"/>
                </a:solidFill>
              </a:ln>
              <a:effectLst/>
            </c:spPr>
            <c:extLst xmlns:c16r2="http://schemas.microsoft.com/office/drawing/2015/06/chart">
              <c:ext xmlns:c16="http://schemas.microsoft.com/office/drawing/2014/chart" uri="{C3380CC4-5D6E-409C-BE32-E72D297353CC}">
                <c16:uniqueId val="{0000002A-F72D-49BE-806B-B492D6724438}"/>
              </c:ext>
            </c:extLst>
          </c:dPt>
          <c:dPt>
            <c:idx val="10"/>
            <c:bubble3D val="0"/>
            <c:spPr>
              <a:noFill/>
              <a:ln>
                <a:noFill/>
              </a:ln>
              <a:effectLst/>
            </c:spPr>
            <c:extLst xmlns:c16r2="http://schemas.microsoft.com/office/drawing/2015/06/chart">
              <c:ext xmlns:c16="http://schemas.microsoft.com/office/drawing/2014/chart" uri="{C3380CC4-5D6E-409C-BE32-E72D297353CC}">
                <c16:uniqueId val="{0000002C-F72D-49BE-806B-B492D6724438}"/>
              </c:ext>
            </c:extLst>
          </c:dPt>
          <c:cat>
            <c:strRef>
              <c:f>Sheet1!$A$14:$A$24</c:f>
              <c:strCache>
                <c:ptCount val="11"/>
                <c:pt idx="0">
                  <c:v>比例1</c:v>
                </c:pt>
                <c:pt idx="1">
                  <c:v>比例2</c:v>
                </c:pt>
                <c:pt idx="2">
                  <c:v>比例3</c:v>
                </c:pt>
                <c:pt idx="3">
                  <c:v>比例4</c:v>
                </c:pt>
                <c:pt idx="4">
                  <c:v>比例5</c:v>
                </c:pt>
                <c:pt idx="5">
                  <c:v>比例6</c:v>
                </c:pt>
                <c:pt idx="6">
                  <c:v>比例7</c:v>
                </c:pt>
                <c:pt idx="7">
                  <c:v>比例8</c:v>
                </c:pt>
                <c:pt idx="8">
                  <c:v>比例9</c:v>
                </c:pt>
                <c:pt idx="9">
                  <c:v>比例10</c:v>
                </c:pt>
                <c:pt idx="10">
                  <c:v>比例11</c:v>
                </c:pt>
              </c:strCache>
            </c:strRef>
          </c:cat>
          <c:val>
            <c:numRef>
              <c:f>Sheet1!$C$14:$C$24</c:f>
              <c:numCache>
                <c:formatCode>General</c:formatCode>
                <c:ptCount val="11"/>
                <c:pt idx="0">
                  <c:v>58</c:v>
                </c:pt>
                <c:pt idx="1">
                  <c:v>4</c:v>
                </c:pt>
                <c:pt idx="2">
                  <c:v>15</c:v>
                </c:pt>
                <c:pt idx="3">
                  <c:v>18.600000000000001</c:v>
                </c:pt>
                <c:pt idx="4">
                  <c:v>5</c:v>
                </c:pt>
                <c:pt idx="5">
                  <c:v>1.5</c:v>
                </c:pt>
                <c:pt idx="6">
                  <c:v>1</c:v>
                </c:pt>
                <c:pt idx="7">
                  <c:v>0</c:v>
                </c:pt>
                <c:pt idx="8">
                  <c:v>0</c:v>
                </c:pt>
                <c:pt idx="9">
                  <c:v>0</c:v>
                </c:pt>
                <c:pt idx="10">
                  <c:v>0</c:v>
                </c:pt>
              </c:numCache>
            </c:numRef>
          </c:val>
          <c:extLst xmlns:c16r2="http://schemas.microsoft.com/office/drawing/2015/06/chart">
            <c:ext xmlns:c16="http://schemas.microsoft.com/office/drawing/2014/chart" uri="{C3380CC4-5D6E-409C-BE32-E72D297353CC}">
              <c16:uniqueId val="{0000002D-F72D-49BE-806B-B492D6724438}"/>
            </c:ext>
          </c:extLst>
        </c:ser>
        <c:ser>
          <c:idx val="2"/>
          <c:order val="2"/>
          <c:tx>
            <c:strRef>
              <c:f>Sheet1!$D$13</c:f>
              <c:strCache>
                <c:ptCount val="1"/>
                <c:pt idx="0">
                  <c:v>列3</c:v>
                </c:pt>
              </c:strCache>
            </c:strRef>
          </c:tx>
          <c:spPr>
            <a:effectLst/>
          </c:spPr>
          <c:dPt>
            <c:idx val="0"/>
            <c:bubble3D val="0"/>
            <c:spPr>
              <a:solidFill>
                <a:srgbClr val="FF0000"/>
              </a:solidFill>
              <a:ln>
                <a:solidFill>
                  <a:srgbClr val="FF0000"/>
                </a:solidFill>
              </a:ln>
              <a:effectLst/>
            </c:spPr>
            <c:extLst xmlns:c16r2="http://schemas.microsoft.com/office/drawing/2015/06/chart">
              <c:ext xmlns:c16="http://schemas.microsoft.com/office/drawing/2014/chart" uri="{C3380CC4-5D6E-409C-BE32-E72D297353CC}">
                <c16:uniqueId val="{0000002F-F72D-49BE-806B-B492D6724438}"/>
              </c:ext>
            </c:extLst>
          </c:dPt>
          <c:dPt>
            <c:idx val="1"/>
            <c:bubble3D val="0"/>
            <c:spPr>
              <a:solidFill>
                <a:srgbClr val="6600FF"/>
              </a:solidFill>
              <a:ln>
                <a:solidFill>
                  <a:srgbClr val="6600FF"/>
                </a:solidFill>
              </a:ln>
              <a:effectLst/>
            </c:spPr>
            <c:extLst xmlns:c16r2="http://schemas.microsoft.com/office/drawing/2015/06/chart">
              <c:ext xmlns:c16="http://schemas.microsoft.com/office/drawing/2014/chart" uri="{C3380CC4-5D6E-409C-BE32-E72D297353CC}">
                <c16:uniqueId val="{00000031-F72D-49BE-806B-B492D6724438}"/>
              </c:ext>
            </c:extLst>
          </c:dPt>
          <c:dPt>
            <c:idx val="2"/>
            <c:bubble3D val="0"/>
            <c:spPr>
              <a:solidFill>
                <a:srgbClr val="FF6600"/>
              </a:solidFill>
              <a:ln>
                <a:solidFill>
                  <a:srgbClr val="FF6600"/>
                </a:solidFill>
              </a:ln>
              <a:effectLst/>
            </c:spPr>
            <c:extLst xmlns:c16r2="http://schemas.microsoft.com/office/drawing/2015/06/chart">
              <c:ext xmlns:c16="http://schemas.microsoft.com/office/drawing/2014/chart" uri="{C3380CC4-5D6E-409C-BE32-E72D297353CC}">
                <c16:uniqueId val="{00000033-F72D-49BE-806B-B492D6724438}"/>
              </c:ext>
            </c:extLst>
          </c:dPt>
          <c:dPt>
            <c:idx val="3"/>
            <c:bubble3D val="0"/>
            <c:spPr>
              <a:solidFill>
                <a:srgbClr val="00CCFF"/>
              </a:solidFill>
              <a:ln>
                <a:solidFill>
                  <a:srgbClr val="00CCFF"/>
                </a:solidFill>
              </a:ln>
              <a:effectLst/>
            </c:spPr>
            <c:extLst xmlns:c16r2="http://schemas.microsoft.com/office/drawing/2015/06/chart">
              <c:ext xmlns:c16="http://schemas.microsoft.com/office/drawing/2014/chart" uri="{C3380CC4-5D6E-409C-BE32-E72D297353CC}">
                <c16:uniqueId val="{00000035-F72D-49BE-806B-B492D6724438}"/>
              </c:ext>
            </c:extLst>
          </c:dPt>
          <c:dPt>
            <c:idx val="4"/>
            <c:bubble3D val="0"/>
            <c:spPr>
              <a:solidFill>
                <a:srgbClr val="FF33CC"/>
              </a:solidFill>
              <a:ln>
                <a:solidFill>
                  <a:srgbClr val="FF33CC"/>
                </a:solidFill>
              </a:ln>
              <a:effectLst/>
            </c:spPr>
            <c:extLst xmlns:c16r2="http://schemas.microsoft.com/office/drawing/2015/06/chart">
              <c:ext xmlns:c16="http://schemas.microsoft.com/office/drawing/2014/chart" uri="{C3380CC4-5D6E-409C-BE32-E72D297353CC}">
                <c16:uniqueId val="{00000037-F72D-49BE-806B-B492D6724438}"/>
              </c:ext>
            </c:extLst>
          </c:dPt>
          <c:dPt>
            <c:idx val="5"/>
            <c:bubble3D val="0"/>
            <c:spPr>
              <a:solidFill>
                <a:srgbClr val="00FF00"/>
              </a:solidFill>
              <a:ln>
                <a:solidFill>
                  <a:srgbClr val="00FF00"/>
                </a:solidFill>
              </a:ln>
              <a:effectLst/>
            </c:spPr>
            <c:extLst xmlns:c16r2="http://schemas.microsoft.com/office/drawing/2015/06/chart">
              <c:ext xmlns:c16="http://schemas.microsoft.com/office/drawing/2014/chart" uri="{C3380CC4-5D6E-409C-BE32-E72D297353CC}">
                <c16:uniqueId val="{00000039-F72D-49BE-806B-B492D6724438}"/>
              </c:ext>
            </c:extLst>
          </c:dPt>
          <c:dPt>
            <c:idx val="6"/>
            <c:bubble3D val="0"/>
            <c:spPr>
              <a:solidFill>
                <a:srgbClr val="FFFF00"/>
              </a:solidFill>
              <a:ln>
                <a:solidFill>
                  <a:srgbClr val="FFFF00"/>
                </a:solidFill>
              </a:ln>
              <a:effectLst/>
            </c:spPr>
            <c:extLst xmlns:c16r2="http://schemas.microsoft.com/office/drawing/2015/06/chart">
              <c:ext xmlns:c16="http://schemas.microsoft.com/office/drawing/2014/chart" uri="{C3380CC4-5D6E-409C-BE32-E72D297353CC}">
                <c16:uniqueId val="{0000003B-F72D-49BE-806B-B492D6724438}"/>
              </c:ext>
            </c:extLst>
          </c:dPt>
          <c:dPt>
            <c:idx val="7"/>
            <c:bubble3D val="0"/>
            <c:spPr>
              <a:solidFill>
                <a:schemeClr val="accent2">
                  <a:tint val="77000"/>
                </a:schemeClr>
              </a:solidFill>
              <a:ln>
                <a:solidFill>
                  <a:srgbClr val="F1A78A"/>
                </a:solidFill>
              </a:ln>
              <a:effectLst/>
            </c:spPr>
            <c:extLst xmlns:c16r2="http://schemas.microsoft.com/office/drawing/2015/06/chart">
              <c:ext xmlns:c16="http://schemas.microsoft.com/office/drawing/2014/chart" uri="{C3380CC4-5D6E-409C-BE32-E72D297353CC}">
                <c16:uniqueId val="{0000003D-F72D-49BE-806B-B492D6724438}"/>
              </c:ext>
            </c:extLst>
          </c:dPt>
          <c:dPt>
            <c:idx val="8"/>
            <c:bubble3D val="0"/>
            <c:spPr>
              <a:solidFill>
                <a:schemeClr val="accent2">
                  <a:tint val="65000"/>
                </a:schemeClr>
              </a:solidFill>
              <a:ln>
                <a:solidFill>
                  <a:srgbClr val="F4B9A4"/>
                </a:solidFill>
              </a:ln>
              <a:effectLst/>
            </c:spPr>
            <c:extLst xmlns:c16r2="http://schemas.microsoft.com/office/drawing/2015/06/chart">
              <c:ext xmlns:c16="http://schemas.microsoft.com/office/drawing/2014/chart" uri="{C3380CC4-5D6E-409C-BE32-E72D297353CC}">
                <c16:uniqueId val="{0000003F-F72D-49BE-806B-B492D6724438}"/>
              </c:ext>
            </c:extLst>
          </c:dPt>
          <c:dPt>
            <c:idx val="9"/>
            <c:bubble3D val="0"/>
            <c:spPr>
              <a:noFill/>
              <a:ln>
                <a:noFill/>
              </a:ln>
              <a:effectLst/>
            </c:spPr>
            <c:extLst xmlns:c16r2="http://schemas.microsoft.com/office/drawing/2015/06/chart">
              <c:ext xmlns:c16="http://schemas.microsoft.com/office/drawing/2014/chart" uri="{C3380CC4-5D6E-409C-BE32-E72D297353CC}">
                <c16:uniqueId val="{00000041-F72D-49BE-806B-B492D6724438}"/>
              </c:ext>
            </c:extLst>
          </c:dPt>
          <c:dPt>
            <c:idx val="10"/>
            <c:bubble3D val="0"/>
            <c:spPr>
              <a:noFill/>
              <a:ln>
                <a:noFill/>
              </a:ln>
              <a:effectLst/>
            </c:spPr>
            <c:extLst xmlns:c16r2="http://schemas.microsoft.com/office/drawing/2015/06/chart">
              <c:ext xmlns:c16="http://schemas.microsoft.com/office/drawing/2014/chart" uri="{C3380CC4-5D6E-409C-BE32-E72D297353CC}">
                <c16:uniqueId val="{00000043-F72D-49BE-806B-B492D6724438}"/>
              </c:ext>
            </c:extLst>
          </c:dPt>
          <c:cat>
            <c:strRef>
              <c:f>Sheet1!$A$14:$A$24</c:f>
              <c:strCache>
                <c:ptCount val="11"/>
                <c:pt idx="0">
                  <c:v>比例1</c:v>
                </c:pt>
                <c:pt idx="1">
                  <c:v>比例2</c:v>
                </c:pt>
                <c:pt idx="2">
                  <c:v>比例3</c:v>
                </c:pt>
                <c:pt idx="3">
                  <c:v>比例4</c:v>
                </c:pt>
                <c:pt idx="4">
                  <c:v>比例5</c:v>
                </c:pt>
                <c:pt idx="5">
                  <c:v>比例6</c:v>
                </c:pt>
                <c:pt idx="6">
                  <c:v>比例7</c:v>
                </c:pt>
                <c:pt idx="7">
                  <c:v>比例8</c:v>
                </c:pt>
                <c:pt idx="8">
                  <c:v>比例9</c:v>
                </c:pt>
                <c:pt idx="9">
                  <c:v>比例10</c:v>
                </c:pt>
                <c:pt idx="10">
                  <c:v>比例11</c:v>
                </c:pt>
              </c:strCache>
            </c:strRef>
          </c:cat>
          <c:val>
            <c:numRef>
              <c:f>Sheet1!$D$14:$D$24</c:f>
              <c:numCache>
                <c:formatCode>General</c:formatCode>
                <c:ptCount val="11"/>
                <c:pt idx="0">
                  <c:v>58</c:v>
                </c:pt>
                <c:pt idx="1">
                  <c:v>4</c:v>
                </c:pt>
                <c:pt idx="2">
                  <c:v>15</c:v>
                </c:pt>
                <c:pt idx="3">
                  <c:v>18.600000000000001</c:v>
                </c:pt>
                <c:pt idx="4">
                  <c:v>5</c:v>
                </c:pt>
                <c:pt idx="5">
                  <c:v>1.5</c:v>
                </c:pt>
                <c:pt idx="6">
                  <c:v>1</c:v>
                </c:pt>
                <c:pt idx="7">
                  <c:v>0</c:v>
                </c:pt>
                <c:pt idx="8">
                  <c:v>0</c:v>
                </c:pt>
                <c:pt idx="9">
                  <c:v>0</c:v>
                </c:pt>
                <c:pt idx="10">
                  <c:v>0</c:v>
                </c:pt>
              </c:numCache>
            </c:numRef>
          </c:val>
          <c:extLst xmlns:c16r2="http://schemas.microsoft.com/office/drawing/2015/06/chart">
            <c:ext xmlns:c16="http://schemas.microsoft.com/office/drawing/2014/chart" uri="{C3380CC4-5D6E-409C-BE32-E72D297353CC}">
              <c16:uniqueId val="{00000044-F72D-49BE-806B-B492D6724438}"/>
            </c:ext>
          </c:extLst>
        </c:ser>
        <c:ser>
          <c:idx val="3"/>
          <c:order val="3"/>
          <c:tx>
            <c:strRef>
              <c:f>Sheet1!$E$13</c:f>
              <c:strCache>
                <c:ptCount val="1"/>
                <c:pt idx="0">
                  <c:v>列4</c:v>
                </c:pt>
              </c:strCache>
            </c:strRef>
          </c:tx>
          <c:spPr>
            <a:effectLst/>
          </c:spPr>
          <c:dPt>
            <c:idx val="0"/>
            <c:bubble3D val="0"/>
            <c:spPr>
              <a:solidFill>
                <a:srgbClr val="FF0000"/>
              </a:solidFill>
              <a:ln>
                <a:noFill/>
              </a:ln>
              <a:effectLst/>
            </c:spPr>
            <c:extLst xmlns:c16r2="http://schemas.microsoft.com/office/drawing/2015/06/chart">
              <c:ext xmlns:c16="http://schemas.microsoft.com/office/drawing/2014/chart" uri="{C3380CC4-5D6E-409C-BE32-E72D297353CC}">
                <c16:uniqueId val="{00000046-F72D-49BE-806B-B492D6724438}"/>
              </c:ext>
            </c:extLst>
          </c:dPt>
          <c:dPt>
            <c:idx val="1"/>
            <c:bubble3D val="0"/>
            <c:spPr>
              <a:solidFill>
                <a:srgbClr val="6600FF"/>
              </a:solidFill>
              <a:ln>
                <a:solidFill>
                  <a:srgbClr val="6600FF"/>
                </a:solidFill>
              </a:ln>
              <a:effectLst/>
            </c:spPr>
            <c:extLst xmlns:c16r2="http://schemas.microsoft.com/office/drawing/2015/06/chart">
              <c:ext xmlns:c16="http://schemas.microsoft.com/office/drawing/2014/chart" uri="{C3380CC4-5D6E-409C-BE32-E72D297353CC}">
                <c16:uniqueId val="{00000048-F72D-49BE-806B-B492D6724438}"/>
              </c:ext>
            </c:extLst>
          </c:dPt>
          <c:dPt>
            <c:idx val="2"/>
            <c:bubble3D val="0"/>
            <c:spPr>
              <a:solidFill>
                <a:srgbClr val="FF6600"/>
              </a:solidFill>
              <a:ln>
                <a:solidFill>
                  <a:srgbClr val="FF6600"/>
                </a:solidFill>
              </a:ln>
              <a:effectLst/>
            </c:spPr>
            <c:extLst xmlns:c16r2="http://schemas.microsoft.com/office/drawing/2015/06/chart">
              <c:ext xmlns:c16="http://schemas.microsoft.com/office/drawing/2014/chart" uri="{C3380CC4-5D6E-409C-BE32-E72D297353CC}">
                <c16:uniqueId val="{0000004A-F72D-49BE-806B-B492D6724438}"/>
              </c:ext>
            </c:extLst>
          </c:dPt>
          <c:dPt>
            <c:idx val="3"/>
            <c:bubble3D val="0"/>
            <c:spPr>
              <a:solidFill>
                <a:srgbClr val="00CCFF"/>
              </a:solidFill>
              <a:ln>
                <a:solidFill>
                  <a:srgbClr val="00CCFF"/>
                </a:solidFill>
              </a:ln>
              <a:effectLst/>
            </c:spPr>
            <c:extLst xmlns:c16r2="http://schemas.microsoft.com/office/drawing/2015/06/chart">
              <c:ext xmlns:c16="http://schemas.microsoft.com/office/drawing/2014/chart" uri="{C3380CC4-5D6E-409C-BE32-E72D297353CC}">
                <c16:uniqueId val="{0000004C-F72D-49BE-806B-B492D6724438}"/>
              </c:ext>
            </c:extLst>
          </c:dPt>
          <c:dPt>
            <c:idx val="4"/>
            <c:bubble3D val="0"/>
            <c:spPr>
              <a:solidFill>
                <a:srgbClr val="FF33CC"/>
              </a:solidFill>
              <a:ln>
                <a:solidFill>
                  <a:srgbClr val="FF33CC"/>
                </a:solidFill>
              </a:ln>
              <a:effectLst/>
            </c:spPr>
            <c:extLst xmlns:c16r2="http://schemas.microsoft.com/office/drawing/2015/06/chart">
              <c:ext xmlns:c16="http://schemas.microsoft.com/office/drawing/2014/chart" uri="{C3380CC4-5D6E-409C-BE32-E72D297353CC}">
                <c16:uniqueId val="{0000004E-F72D-49BE-806B-B492D6724438}"/>
              </c:ext>
            </c:extLst>
          </c:dPt>
          <c:dPt>
            <c:idx val="5"/>
            <c:bubble3D val="0"/>
            <c:spPr>
              <a:solidFill>
                <a:srgbClr val="00FF00"/>
              </a:solidFill>
              <a:ln>
                <a:solidFill>
                  <a:srgbClr val="00FF00"/>
                </a:solidFill>
              </a:ln>
              <a:effectLst/>
            </c:spPr>
            <c:extLst xmlns:c16r2="http://schemas.microsoft.com/office/drawing/2015/06/chart">
              <c:ext xmlns:c16="http://schemas.microsoft.com/office/drawing/2014/chart" uri="{C3380CC4-5D6E-409C-BE32-E72D297353CC}">
                <c16:uniqueId val="{00000050-F72D-49BE-806B-B492D6724438}"/>
              </c:ext>
            </c:extLst>
          </c:dPt>
          <c:dPt>
            <c:idx val="6"/>
            <c:bubble3D val="0"/>
            <c:spPr>
              <a:solidFill>
                <a:srgbClr val="FFFF00"/>
              </a:solidFill>
              <a:ln>
                <a:solidFill>
                  <a:srgbClr val="FFFF00"/>
                </a:solidFill>
              </a:ln>
              <a:effectLst/>
            </c:spPr>
            <c:extLst xmlns:c16r2="http://schemas.microsoft.com/office/drawing/2015/06/chart">
              <c:ext xmlns:c16="http://schemas.microsoft.com/office/drawing/2014/chart" uri="{C3380CC4-5D6E-409C-BE32-E72D297353CC}">
                <c16:uniqueId val="{00000052-F72D-49BE-806B-B492D6724438}"/>
              </c:ext>
            </c:extLst>
          </c:dPt>
          <c:dPt>
            <c:idx val="7"/>
            <c:bubble3D val="0"/>
            <c:spPr>
              <a:solidFill>
                <a:schemeClr val="accent2">
                  <a:tint val="77000"/>
                </a:schemeClr>
              </a:solidFill>
              <a:ln>
                <a:solidFill>
                  <a:srgbClr val="F1A78A"/>
                </a:solidFill>
              </a:ln>
              <a:effectLst/>
            </c:spPr>
            <c:extLst xmlns:c16r2="http://schemas.microsoft.com/office/drawing/2015/06/chart">
              <c:ext xmlns:c16="http://schemas.microsoft.com/office/drawing/2014/chart" uri="{C3380CC4-5D6E-409C-BE32-E72D297353CC}">
                <c16:uniqueId val="{00000054-F72D-49BE-806B-B492D6724438}"/>
              </c:ext>
            </c:extLst>
          </c:dPt>
          <c:dPt>
            <c:idx val="8"/>
            <c:bubble3D val="0"/>
            <c:spPr>
              <a:noFill/>
              <a:ln>
                <a:noFill/>
              </a:ln>
              <a:effectLst/>
            </c:spPr>
            <c:extLst xmlns:c16r2="http://schemas.microsoft.com/office/drawing/2015/06/chart">
              <c:ext xmlns:c16="http://schemas.microsoft.com/office/drawing/2014/chart" uri="{C3380CC4-5D6E-409C-BE32-E72D297353CC}">
                <c16:uniqueId val="{00000056-F72D-49BE-806B-B492D6724438}"/>
              </c:ext>
            </c:extLst>
          </c:dPt>
          <c:dPt>
            <c:idx val="9"/>
            <c:bubble3D val="0"/>
            <c:spPr>
              <a:noFill/>
              <a:ln>
                <a:noFill/>
              </a:ln>
              <a:effectLst/>
            </c:spPr>
            <c:extLst xmlns:c16r2="http://schemas.microsoft.com/office/drawing/2015/06/chart">
              <c:ext xmlns:c16="http://schemas.microsoft.com/office/drawing/2014/chart" uri="{C3380CC4-5D6E-409C-BE32-E72D297353CC}">
                <c16:uniqueId val="{00000058-F72D-49BE-806B-B492D6724438}"/>
              </c:ext>
            </c:extLst>
          </c:dPt>
          <c:dPt>
            <c:idx val="10"/>
            <c:bubble3D val="0"/>
            <c:spPr>
              <a:noFill/>
              <a:ln>
                <a:noFill/>
              </a:ln>
              <a:effectLst/>
            </c:spPr>
            <c:extLst xmlns:c16r2="http://schemas.microsoft.com/office/drawing/2015/06/chart">
              <c:ext xmlns:c16="http://schemas.microsoft.com/office/drawing/2014/chart" uri="{C3380CC4-5D6E-409C-BE32-E72D297353CC}">
                <c16:uniqueId val="{0000005A-F72D-49BE-806B-B492D6724438}"/>
              </c:ext>
            </c:extLst>
          </c:dPt>
          <c:cat>
            <c:strRef>
              <c:f>Sheet1!$A$14:$A$24</c:f>
              <c:strCache>
                <c:ptCount val="11"/>
                <c:pt idx="0">
                  <c:v>比例1</c:v>
                </c:pt>
                <c:pt idx="1">
                  <c:v>比例2</c:v>
                </c:pt>
                <c:pt idx="2">
                  <c:v>比例3</c:v>
                </c:pt>
                <c:pt idx="3">
                  <c:v>比例4</c:v>
                </c:pt>
                <c:pt idx="4">
                  <c:v>比例5</c:v>
                </c:pt>
                <c:pt idx="5">
                  <c:v>比例6</c:v>
                </c:pt>
                <c:pt idx="6">
                  <c:v>比例7</c:v>
                </c:pt>
                <c:pt idx="7">
                  <c:v>比例8</c:v>
                </c:pt>
                <c:pt idx="8">
                  <c:v>比例9</c:v>
                </c:pt>
                <c:pt idx="9">
                  <c:v>比例10</c:v>
                </c:pt>
                <c:pt idx="10">
                  <c:v>比例11</c:v>
                </c:pt>
              </c:strCache>
            </c:strRef>
          </c:cat>
          <c:val>
            <c:numRef>
              <c:f>Sheet1!$E$14:$E$24</c:f>
              <c:numCache>
                <c:formatCode>General</c:formatCode>
                <c:ptCount val="11"/>
                <c:pt idx="0">
                  <c:v>58</c:v>
                </c:pt>
                <c:pt idx="1">
                  <c:v>4</c:v>
                </c:pt>
                <c:pt idx="2">
                  <c:v>15</c:v>
                </c:pt>
                <c:pt idx="3">
                  <c:v>18.600000000000001</c:v>
                </c:pt>
                <c:pt idx="4">
                  <c:v>5</c:v>
                </c:pt>
                <c:pt idx="5">
                  <c:v>1.5</c:v>
                </c:pt>
                <c:pt idx="6">
                  <c:v>1</c:v>
                </c:pt>
                <c:pt idx="7">
                  <c:v>0</c:v>
                </c:pt>
                <c:pt idx="8">
                  <c:v>0</c:v>
                </c:pt>
                <c:pt idx="9">
                  <c:v>0</c:v>
                </c:pt>
                <c:pt idx="10">
                  <c:v>0</c:v>
                </c:pt>
              </c:numCache>
            </c:numRef>
          </c:val>
          <c:extLst xmlns:c16r2="http://schemas.microsoft.com/office/drawing/2015/06/chart">
            <c:ext xmlns:c16="http://schemas.microsoft.com/office/drawing/2014/chart" uri="{C3380CC4-5D6E-409C-BE32-E72D297353CC}">
              <c16:uniqueId val="{0000005B-F72D-49BE-806B-B492D6724438}"/>
            </c:ext>
          </c:extLst>
        </c:ser>
        <c:ser>
          <c:idx val="4"/>
          <c:order val="4"/>
          <c:tx>
            <c:strRef>
              <c:f>Sheet1!$F$13</c:f>
              <c:strCache>
                <c:ptCount val="1"/>
                <c:pt idx="0">
                  <c:v>列5</c:v>
                </c:pt>
              </c:strCache>
            </c:strRef>
          </c:tx>
          <c:spPr>
            <a:effectLst/>
          </c:spPr>
          <c:dPt>
            <c:idx val="0"/>
            <c:bubble3D val="0"/>
            <c:spPr>
              <a:solidFill>
                <a:srgbClr val="FF0000"/>
              </a:solidFill>
              <a:ln>
                <a:solidFill>
                  <a:srgbClr val="FF0000"/>
                </a:solidFill>
              </a:ln>
              <a:effectLst/>
            </c:spPr>
            <c:extLst xmlns:c16r2="http://schemas.microsoft.com/office/drawing/2015/06/chart">
              <c:ext xmlns:c16="http://schemas.microsoft.com/office/drawing/2014/chart" uri="{C3380CC4-5D6E-409C-BE32-E72D297353CC}">
                <c16:uniqueId val="{0000005D-F72D-49BE-806B-B492D6724438}"/>
              </c:ext>
            </c:extLst>
          </c:dPt>
          <c:dPt>
            <c:idx val="1"/>
            <c:bubble3D val="0"/>
            <c:spPr>
              <a:solidFill>
                <a:srgbClr val="6600FF"/>
              </a:solidFill>
              <a:ln>
                <a:solidFill>
                  <a:srgbClr val="6600FF"/>
                </a:solidFill>
              </a:ln>
              <a:effectLst/>
            </c:spPr>
            <c:extLst xmlns:c16r2="http://schemas.microsoft.com/office/drawing/2015/06/chart">
              <c:ext xmlns:c16="http://schemas.microsoft.com/office/drawing/2014/chart" uri="{C3380CC4-5D6E-409C-BE32-E72D297353CC}">
                <c16:uniqueId val="{0000005F-F72D-49BE-806B-B492D6724438}"/>
              </c:ext>
            </c:extLst>
          </c:dPt>
          <c:dPt>
            <c:idx val="2"/>
            <c:bubble3D val="0"/>
            <c:spPr>
              <a:solidFill>
                <a:srgbClr val="FF6600"/>
              </a:solidFill>
              <a:ln>
                <a:solidFill>
                  <a:srgbClr val="FF6600"/>
                </a:solidFill>
              </a:ln>
              <a:effectLst/>
            </c:spPr>
            <c:extLst xmlns:c16r2="http://schemas.microsoft.com/office/drawing/2015/06/chart">
              <c:ext xmlns:c16="http://schemas.microsoft.com/office/drawing/2014/chart" uri="{C3380CC4-5D6E-409C-BE32-E72D297353CC}">
                <c16:uniqueId val="{00000061-F72D-49BE-806B-B492D6724438}"/>
              </c:ext>
            </c:extLst>
          </c:dPt>
          <c:dPt>
            <c:idx val="3"/>
            <c:bubble3D val="0"/>
            <c:spPr>
              <a:solidFill>
                <a:srgbClr val="00CCFF"/>
              </a:solidFill>
              <a:ln>
                <a:solidFill>
                  <a:srgbClr val="00CCFF"/>
                </a:solidFill>
              </a:ln>
              <a:effectLst/>
            </c:spPr>
            <c:extLst xmlns:c16r2="http://schemas.microsoft.com/office/drawing/2015/06/chart">
              <c:ext xmlns:c16="http://schemas.microsoft.com/office/drawing/2014/chart" uri="{C3380CC4-5D6E-409C-BE32-E72D297353CC}">
                <c16:uniqueId val="{00000063-F72D-49BE-806B-B492D6724438}"/>
              </c:ext>
            </c:extLst>
          </c:dPt>
          <c:dPt>
            <c:idx val="4"/>
            <c:bubble3D val="0"/>
            <c:spPr>
              <a:solidFill>
                <a:srgbClr val="FF33CC"/>
              </a:solidFill>
              <a:ln>
                <a:solidFill>
                  <a:srgbClr val="FF33CC"/>
                </a:solidFill>
              </a:ln>
              <a:effectLst/>
            </c:spPr>
            <c:extLst xmlns:c16r2="http://schemas.microsoft.com/office/drawing/2015/06/chart">
              <c:ext xmlns:c16="http://schemas.microsoft.com/office/drawing/2014/chart" uri="{C3380CC4-5D6E-409C-BE32-E72D297353CC}">
                <c16:uniqueId val="{00000065-F72D-49BE-806B-B492D6724438}"/>
              </c:ext>
            </c:extLst>
          </c:dPt>
          <c:dPt>
            <c:idx val="5"/>
            <c:bubble3D val="0"/>
            <c:spPr>
              <a:solidFill>
                <a:srgbClr val="00FF00"/>
              </a:solidFill>
              <a:ln>
                <a:solidFill>
                  <a:srgbClr val="00FF00"/>
                </a:solidFill>
              </a:ln>
              <a:effectLst/>
            </c:spPr>
            <c:extLst xmlns:c16r2="http://schemas.microsoft.com/office/drawing/2015/06/chart">
              <c:ext xmlns:c16="http://schemas.microsoft.com/office/drawing/2014/chart" uri="{C3380CC4-5D6E-409C-BE32-E72D297353CC}">
                <c16:uniqueId val="{00000067-F72D-49BE-806B-B492D6724438}"/>
              </c:ext>
            </c:extLst>
          </c:dPt>
          <c:dPt>
            <c:idx val="6"/>
            <c:bubble3D val="0"/>
            <c:spPr>
              <a:solidFill>
                <a:srgbClr val="FFFF00"/>
              </a:solidFill>
              <a:ln>
                <a:solidFill>
                  <a:srgbClr val="FFFF00"/>
                </a:solidFill>
              </a:ln>
              <a:effectLst/>
            </c:spPr>
            <c:extLst xmlns:c16r2="http://schemas.microsoft.com/office/drawing/2015/06/chart">
              <c:ext xmlns:c16="http://schemas.microsoft.com/office/drawing/2014/chart" uri="{C3380CC4-5D6E-409C-BE32-E72D297353CC}">
                <c16:uniqueId val="{00000069-F72D-49BE-806B-B492D6724438}"/>
              </c:ext>
            </c:extLst>
          </c:dPt>
          <c:dPt>
            <c:idx val="7"/>
            <c:bubble3D val="0"/>
            <c:spPr>
              <a:noFill/>
              <a:ln>
                <a:noFill/>
              </a:ln>
              <a:effectLst/>
            </c:spPr>
            <c:extLst xmlns:c16r2="http://schemas.microsoft.com/office/drawing/2015/06/chart">
              <c:ext xmlns:c16="http://schemas.microsoft.com/office/drawing/2014/chart" uri="{C3380CC4-5D6E-409C-BE32-E72D297353CC}">
                <c16:uniqueId val="{0000006B-F72D-49BE-806B-B492D6724438}"/>
              </c:ext>
            </c:extLst>
          </c:dPt>
          <c:dPt>
            <c:idx val="8"/>
            <c:bubble3D val="0"/>
            <c:spPr>
              <a:noFill/>
              <a:ln>
                <a:noFill/>
              </a:ln>
              <a:effectLst/>
            </c:spPr>
            <c:extLst xmlns:c16r2="http://schemas.microsoft.com/office/drawing/2015/06/chart">
              <c:ext xmlns:c16="http://schemas.microsoft.com/office/drawing/2014/chart" uri="{C3380CC4-5D6E-409C-BE32-E72D297353CC}">
                <c16:uniqueId val="{0000006D-F72D-49BE-806B-B492D6724438}"/>
              </c:ext>
            </c:extLst>
          </c:dPt>
          <c:dPt>
            <c:idx val="9"/>
            <c:bubble3D val="0"/>
            <c:spPr>
              <a:noFill/>
              <a:ln>
                <a:noFill/>
              </a:ln>
              <a:effectLst/>
            </c:spPr>
            <c:extLst xmlns:c16r2="http://schemas.microsoft.com/office/drawing/2015/06/chart">
              <c:ext xmlns:c16="http://schemas.microsoft.com/office/drawing/2014/chart" uri="{C3380CC4-5D6E-409C-BE32-E72D297353CC}">
                <c16:uniqueId val="{0000006F-F72D-49BE-806B-B492D6724438}"/>
              </c:ext>
            </c:extLst>
          </c:dPt>
          <c:dPt>
            <c:idx val="10"/>
            <c:bubble3D val="0"/>
            <c:spPr>
              <a:noFill/>
              <a:ln>
                <a:noFill/>
              </a:ln>
              <a:effectLst/>
            </c:spPr>
            <c:extLst xmlns:c16r2="http://schemas.microsoft.com/office/drawing/2015/06/chart">
              <c:ext xmlns:c16="http://schemas.microsoft.com/office/drawing/2014/chart" uri="{C3380CC4-5D6E-409C-BE32-E72D297353CC}">
                <c16:uniqueId val="{00000071-F72D-49BE-806B-B492D6724438}"/>
              </c:ext>
            </c:extLst>
          </c:dPt>
          <c:dLbls>
            <c:dLbl>
              <c:idx val="0"/>
              <c:layout>
                <c:manualLayout>
                  <c:x val="0.21356416503296974"/>
                  <c:y val="-3.8596491228070177E-2"/>
                </c:manualLayout>
              </c:layout>
              <c:tx>
                <c:rich>
                  <a:bodyPr/>
                  <a:lstStyle/>
                  <a:p>
                    <a:r>
                      <a:rPr lang="en-US" dirty="0"/>
                      <a:t>58,0</a:t>
                    </a: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5D-F72D-49BE-806B-B492D6724438}"/>
                </c:ext>
              </c:extLst>
            </c:dLbl>
            <c:dLbl>
              <c:idx val="1"/>
              <c:layout>
                <c:manualLayout>
                  <c:x val="-0.10389608028630955"/>
                  <c:y val="0.18596491228070175"/>
                </c:manualLayout>
              </c:layout>
              <c:tx>
                <c:rich>
                  <a:bodyPr/>
                  <a:lstStyle/>
                  <a:p>
                    <a:r>
                      <a:rPr lang="en-US" dirty="0"/>
                      <a:t>3,4</a:t>
                    </a: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5F-F72D-49BE-806B-B492D6724438}"/>
                </c:ext>
              </c:extLst>
            </c:dLbl>
            <c:dLbl>
              <c:idx val="2"/>
              <c:layout>
                <c:manualLayout>
                  <c:x val="-0.15584412042946441"/>
                  <c:y val="1.0526315789473684E-2"/>
                </c:manualLayout>
              </c:layout>
              <c:tx>
                <c:rich>
                  <a:bodyPr/>
                  <a:lstStyle/>
                  <a:p>
                    <a:r>
                      <a:rPr lang="en-US" dirty="0"/>
                      <a:t>15,0</a:t>
                    </a: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61-F72D-49BE-806B-B492D6724438}"/>
                </c:ext>
              </c:extLst>
            </c:dLbl>
            <c:dLbl>
              <c:idx val="3"/>
              <c:layout>
                <c:manualLayout>
                  <c:x val="-0.11255408697683543"/>
                  <c:y val="-8.4210526315789472E-2"/>
                </c:manualLayout>
              </c:layout>
              <c:tx>
                <c:rich>
                  <a:bodyPr/>
                  <a:lstStyle/>
                  <a:p>
                    <a:r>
                      <a:rPr lang="en-US" dirty="0"/>
                      <a:t>18,6</a:t>
                    </a: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63-F72D-49BE-806B-B492D6724438}"/>
                </c:ext>
              </c:extLst>
            </c:dLbl>
            <c:dLbl>
              <c:idx val="4"/>
              <c:layout>
                <c:manualLayout>
                  <c:x val="-4.6176035682804269E-2"/>
                  <c:y val="-0.10877192982456141"/>
                </c:manualLayout>
              </c:layout>
              <c:tx>
                <c:rich>
                  <a:bodyPr/>
                  <a:lstStyle/>
                  <a:p>
                    <a:r>
                      <a:rPr lang="en-US" sz="1100" dirty="0"/>
                      <a:t>4,1</a:t>
                    </a:r>
                    <a:endParaRPr lang="en-US" dirty="0"/>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65-F72D-49BE-806B-B492D6724438}"/>
                </c:ext>
              </c:extLst>
            </c:dLbl>
            <c:dLbl>
              <c:idx val="5"/>
              <c:layout>
                <c:manualLayout>
                  <c:x val="-2.3088245085672227E-2"/>
                  <c:y val="-0.11929824561403508"/>
                </c:manualLayout>
              </c:layout>
              <c:tx>
                <c:rich>
                  <a:bodyPr/>
                  <a:lstStyle/>
                  <a:p>
                    <a:r>
                      <a:rPr lang="en-US" sz="1100" dirty="0"/>
                      <a:t>0,8</a:t>
                    </a:r>
                    <a:endParaRPr lang="en-US" dirty="0"/>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67-F72D-49BE-806B-B492D6724438}"/>
                </c:ext>
              </c:extLst>
            </c:dLbl>
            <c:dLbl>
              <c:idx val="6"/>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69-F72D-49BE-806B-B492D6724438}"/>
                </c:ext>
              </c:extLst>
            </c:dLbl>
            <c:dLbl>
              <c:idx val="7"/>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6B-F72D-49BE-806B-B492D6724438}"/>
                </c:ext>
              </c:extLst>
            </c:dLbl>
            <c:dLbl>
              <c:idx val="8"/>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6D-F72D-49BE-806B-B492D6724438}"/>
                </c:ext>
              </c:extLst>
            </c:dLbl>
            <c:dLbl>
              <c:idx val="9"/>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6F-F72D-49BE-806B-B492D6724438}"/>
                </c:ext>
              </c:extLst>
            </c:dLbl>
            <c:dLbl>
              <c:idx val="10"/>
              <c:layout>
                <c:manualLayout>
                  <c:x val="-2.0202015611226868E-2"/>
                  <c:y val="-0.15087719298245614"/>
                </c:manualLayout>
              </c:layout>
              <c:tx>
                <c:rich>
                  <a:bodyPr/>
                  <a:lstStyle/>
                  <a:p>
                    <a:r>
                      <a:rPr lang="en-US" sz="1100" dirty="0"/>
                      <a:t>0,1</a:t>
                    </a:r>
                    <a:endParaRPr lang="en-US" sz="1050" dirty="0"/>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71-F72D-49BE-806B-B492D6724438}"/>
                </c:ext>
              </c:extLst>
            </c:dLbl>
            <c:spPr>
              <a:noFill/>
              <a:ln>
                <a:noFill/>
              </a:ln>
              <a:effectLst/>
            </c:spPr>
            <c:txPr>
              <a:bodyPr/>
              <a:lstStyle/>
              <a:p>
                <a:pPr>
                  <a:defRPr sz="1100" b="1">
                    <a:latin typeface="Times New Roman" pitchFamily="18" charset="0"/>
                    <a:cs typeface="Times New Roman" pitchFamily="18" charset="0"/>
                  </a:defRPr>
                </a:pPr>
                <a:endParaRPr lang="ru-RU"/>
              </a:p>
            </c:txPr>
            <c:showLegendKey val="0"/>
            <c:showVal val="1"/>
            <c:showCatName val="0"/>
            <c:showSerName val="0"/>
            <c:showPercent val="0"/>
            <c:showBubbleSize val="0"/>
            <c:showLeaderLines val="1"/>
            <c:extLst xmlns:c16r2="http://schemas.microsoft.com/office/drawing/2015/06/chart">
              <c:ext xmlns:c15="http://schemas.microsoft.com/office/drawing/2012/chart" uri="{CE6537A1-D6FC-4f65-9D91-7224C49458BB}"/>
            </c:extLst>
          </c:dLbls>
          <c:cat>
            <c:strRef>
              <c:f>Sheet1!$A$14:$A$24</c:f>
              <c:strCache>
                <c:ptCount val="11"/>
                <c:pt idx="0">
                  <c:v>比例1</c:v>
                </c:pt>
                <c:pt idx="1">
                  <c:v>比例2</c:v>
                </c:pt>
                <c:pt idx="2">
                  <c:v>比例3</c:v>
                </c:pt>
                <c:pt idx="3">
                  <c:v>比例4</c:v>
                </c:pt>
                <c:pt idx="4">
                  <c:v>比例5</c:v>
                </c:pt>
                <c:pt idx="5">
                  <c:v>比例6</c:v>
                </c:pt>
                <c:pt idx="6">
                  <c:v>比例7</c:v>
                </c:pt>
                <c:pt idx="7">
                  <c:v>比例8</c:v>
                </c:pt>
                <c:pt idx="8">
                  <c:v>比例9</c:v>
                </c:pt>
                <c:pt idx="9">
                  <c:v>比例10</c:v>
                </c:pt>
                <c:pt idx="10">
                  <c:v>比例11</c:v>
                </c:pt>
              </c:strCache>
            </c:strRef>
          </c:cat>
          <c:val>
            <c:numRef>
              <c:f>Sheet1!$F$14:$F$24</c:f>
              <c:numCache>
                <c:formatCode>General</c:formatCode>
                <c:ptCount val="11"/>
                <c:pt idx="0">
                  <c:v>58</c:v>
                </c:pt>
                <c:pt idx="1">
                  <c:v>4</c:v>
                </c:pt>
                <c:pt idx="2">
                  <c:v>15</c:v>
                </c:pt>
                <c:pt idx="3">
                  <c:v>18.600000000000001</c:v>
                </c:pt>
                <c:pt idx="4">
                  <c:v>5</c:v>
                </c:pt>
                <c:pt idx="5">
                  <c:v>1.5</c:v>
                </c:pt>
                <c:pt idx="6">
                  <c:v>1</c:v>
                </c:pt>
                <c:pt idx="7">
                  <c:v>0</c:v>
                </c:pt>
                <c:pt idx="8">
                  <c:v>0</c:v>
                </c:pt>
                <c:pt idx="9">
                  <c:v>0</c:v>
                </c:pt>
                <c:pt idx="10">
                  <c:v>0</c:v>
                </c:pt>
              </c:numCache>
            </c:numRef>
          </c:val>
          <c:extLst xmlns:c16r2="http://schemas.microsoft.com/office/drawing/2015/06/chart">
            <c:ext xmlns:c16="http://schemas.microsoft.com/office/drawing/2014/chart" uri="{C3380CC4-5D6E-409C-BE32-E72D297353CC}">
              <c16:uniqueId val="{00000072-F72D-49BE-806B-B492D6724438}"/>
            </c:ext>
          </c:extLst>
        </c:ser>
        <c:ser>
          <c:idx val="5"/>
          <c:order val="5"/>
          <c:tx>
            <c:strRef>
              <c:f>Sheet1!$G$13</c:f>
              <c:strCache>
                <c:ptCount val="1"/>
                <c:pt idx="0">
                  <c:v>列6</c:v>
                </c:pt>
              </c:strCache>
            </c:strRef>
          </c:tx>
          <c:spPr>
            <a:effectLst/>
          </c:spPr>
          <c:dPt>
            <c:idx val="0"/>
            <c:bubble3D val="0"/>
            <c:spPr>
              <a:solidFill>
                <a:srgbClr val="FF0000"/>
              </a:solidFill>
              <a:ln>
                <a:solidFill>
                  <a:srgbClr val="FF0000"/>
                </a:solidFill>
              </a:ln>
              <a:effectLst/>
            </c:spPr>
            <c:extLst xmlns:c16r2="http://schemas.microsoft.com/office/drawing/2015/06/chart">
              <c:ext xmlns:c16="http://schemas.microsoft.com/office/drawing/2014/chart" uri="{C3380CC4-5D6E-409C-BE32-E72D297353CC}">
                <c16:uniqueId val="{00000074-F72D-49BE-806B-B492D6724438}"/>
              </c:ext>
            </c:extLst>
          </c:dPt>
          <c:dPt>
            <c:idx val="1"/>
            <c:bubble3D val="0"/>
            <c:spPr>
              <a:solidFill>
                <a:srgbClr val="6600FF"/>
              </a:solidFill>
              <a:ln>
                <a:solidFill>
                  <a:srgbClr val="6600FF"/>
                </a:solidFill>
              </a:ln>
              <a:effectLst/>
            </c:spPr>
            <c:extLst xmlns:c16r2="http://schemas.microsoft.com/office/drawing/2015/06/chart">
              <c:ext xmlns:c16="http://schemas.microsoft.com/office/drawing/2014/chart" uri="{C3380CC4-5D6E-409C-BE32-E72D297353CC}">
                <c16:uniqueId val="{00000076-F72D-49BE-806B-B492D6724438}"/>
              </c:ext>
            </c:extLst>
          </c:dPt>
          <c:dPt>
            <c:idx val="2"/>
            <c:bubble3D val="0"/>
            <c:spPr>
              <a:solidFill>
                <a:srgbClr val="FF6600"/>
              </a:solidFill>
              <a:ln>
                <a:solidFill>
                  <a:srgbClr val="FF6600"/>
                </a:solidFill>
              </a:ln>
              <a:effectLst/>
            </c:spPr>
            <c:extLst xmlns:c16r2="http://schemas.microsoft.com/office/drawing/2015/06/chart">
              <c:ext xmlns:c16="http://schemas.microsoft.com/office/drawing/2014/chart" uri="{C3380CC4-5D6E-409C-BE32-E72D297353CC}">
                <c16:uniqueId val="{00000078-F72D-49BE-806B-B492D6724438}"/>
              </c:ext>
            </c:extLst>
          </c:dPt>
          <c:dPt>
            <c:idx val="3"/>
            <c:bubble3D val="0"/>
            <c:spPr>
              <a:solidFill>
                <a:srgbClr val="00CCFF"/>
              </a:solidFill>
              <a:ln>
                <a:solidFill>
                  <a:srgbClr val="00CCFF"/>
                </a:solidFill>
              </a:ln>
              <a:effectLst/>
            </c:spPr>
            <c:extLst xmlns:c16r2="http://schemas.microsoft.com/office/drawing/2015/06/chart">
              <c:ext xmlns:c16="http://schemas.microsoft.com/office/drawing/2014/chart" uri="{C3380CC4-5D6E-409C-BE32-E72D297353CC}">
                <c16:uniqueId val="{0000007A-F72D-49BE-806B-B492D6724438}"/>
              </c:ext>
            </c:extLst>
          </c:dPt>
          <c:dPt>
            <c:idx val="4"/>
            <c:bubble3D val="0"/>
            <c:spPr>
              <a:solidFill>
                <a:srgbClr val="FF33CC"/>
              </a:solidFill>
              <a:ln>
                <a:solidFill>
                  <a:srgbClr val="FF33CC"/>
                </a:solidFill>
              </a:ln>
              <a:effectLst/>
            </c:spPr>
            <c:extLst xmlns:c16r2="http://schemas.microsoft.com/office/drawing/2015/06/chart">
              <c:ext xmlns:c16="http://schemas.microsoft.com/office/drawing/2014/chart" uri="{C3380CC4-5D6E-409C-BE32-E72D297353CC}">
                <c16:uniqueId val="{0000007C-F72D-49BE-806B-B492D6724438}"/>
              </c:ext>
            </c:extLst>
          </c:dPt>
          <c:dPt>
            <c:idx val="5"/>
            <c:bubble3D val="0"/>
            <c:spPr>
              <a:solidFill>
                <a:srgbClr val="00FF00"/>
              </a:solidFill>
              <a:ln>
                <a:solidFill>
                  <a:srgbClr val="00FF00"/>
                </a:solidFill>
              </a:ln>
              <a:effectLst/>
            </c:spPr>
            <c:extLst xmlns:c16r2="http://schemas.microsoft.com/office/drawing/2015/06/chart">
              <c:ext xmlns:c16="http://schemas.microsoft.com/office/drawing/2014/chart" uri="{C3380CC4-5D6E-409C-BE32-E72D297353CC}">
                <c16:uniqueId val="{0000007E-F72D-49BE-806B-B492D6724438}"/>
              </c:ext>
            </c:extLst>
          </c:dPt>
          <c:dPt>
            <c:idx val="6"/>
            <c:bubble3D val="0"/>
            <c:spPr>
              <a:noFill/>
              <a:ln>
                <a:noFill/>
              </a:ln>
              <a:effectLst/>
            </c:spPr>
            <c:extLst xmlns:c16r2="http://schemas.microsoft.com/office/drawing/2015/06/chart">
              <c:ext xmlns:c16="http://schemas.microsoft.com/office/drawing/2014/chart" uri="{C3380CC4-5D6E-409C-BE32-E72D297353CC}">
                <c16:uniqueId val="{00000080-F72D-49BE-806B-B492D6724438}"/>
              </c:ext>
            </c:extLst>
          </c:dPt>
          <c:dPt>
            <c:idx val="7"/>
            <c:bubble3D val="0"/>
            <c:spPr>
              <a:noFill/>
              <a:ln>
                <a:noFill/>
              </a:ln>
              <a:effectLst/>
            </c:spPr>
            <c:extLst xmlns:c16r2="http://schemas.microsoft.com/office/drawing/2015/06/chart">
              <c:ext xmlns:c16="http://schemas.microsoft.com/office/drawing/2014/chart" uri="{C3380CC4-5D6E-409C-BE32-E72D297353CC}">
                <c16:uniqueId val="{00000082-F72D-49BE-806B-B492D6724438}"/>
              </c:ext>
            </c:extLst>
          </c:dPt>
          <c:dPt>
            <c:idx val="8"/>
            <c:bubble3D val="0"/>
            <c:spPr>
              <a:noFill/>
              <a:ln>
                <a:noFill/>
              </a:ln>
              <a:effectLst/>
            </c:spPr>
            <c:extLst xmlns:c16r2="http://schemas.microsoft.com/office/drawing/2015/06/chart">
              <c:ext xmlns:c16="http://schemas.microsoft.com/office/drawing/2014/chart" uri="{C3380CC4-5D6E-409C-BE32-E72D297353CC}">
                <c16:uniqueId val="{00000084-F72D-49BE-806B-B492D6724438}"/>
              </c:ext>
            </c:extLst>
          </c:dPt>
          <c:dPt>
            <c:idx val="9"/>
            <c:bubble3D val="0"/>
            <c:spPr>
              <a:noFill/>
              <a:ln>
                <a:noFill/>
              </a:ln>
              <a:effectLst/>
            </c:spPr>
            <c:extLst xmlns:c16r2="http://schemas.microsoft.com/office/drawing/2015/06/chart">
              <c:ext xmlns:c16="http://schemas.microsoft.com/office/drawing/2014/chart" uri="{C3380CC4-5D6E-409C-BE32-E72D297353CC}">
                <c16:uniqueId val="{00000086-F72D-49BE-806B-B492D6724438}"/>
              </c:ext>
            </c:extLst>
          </c:dPt>
          <c:dPt>
            <c:idx val="10"/>
            <c:bubble3D val="0"/>
            <c:spPr>
              <a:noFill/>
              <a:ln>
                <a:noFill/>
              </a:ln>
              <a:effectLst/>
            </c:spPr>
            <c:extLst xmlns:c16r2="http://schemas.microsoft.com/office/drawing/2015/06/chart">
              <c:ext xmlns:c16="http://schemas.microsoft.com/office/drawing/2014/chart" uri="{C3380CC4-5D6E-409C-BE32-E72D297353CC}">
                <c16:uniqueId val="{00000088-F72D-49BE-806B-B492D6724438}"/>
              </c:ext>
            </c:extLst>
          </c:dPt>
          <c:cat>
            <c:strRef>
              <c:f>Sheet1!$A$14:$A$24</c:f>
              <c:strCache>
                <c:ptCount val="11"/>
                <c:pt idx="0">
                  <c:v>比例1</c:v>
                </c:pt>
                <c:pt idx="1">
                  <c:v>比例2</c:v>
                </c:pt>
                <c:pt idx="2">
                  <c:v>比例3</c:v>
                </c:pt>
                <c:pt idx="3">
                  <c:v>比例4</c:v>
                </c:pt>
                <c:pt idx="4">
                  <c:v>比例5</c:v>
                </c:pt>
                <c:pt idx="5">
                  <c:v>比例6</c:v>
                </c:pt>
                <c:pt idx="6">
                  <c:v>比例7</c:v>
                </c:pt>
                <c:pt idx="7">
                  <c:v>比例8</c:v>
                </c:pt>
                <c:pt idx="8">
                  <c:v>比例9</c:v>
                </c:pt>
                <c:pt idx="9">
                  <c:v>比例10</c:v>
                </c:pt>
                <c:pt idx="10">
                  <c:v>比例11</c:v>
                </c:pt>
              </c:strCache>
            </c:strRef>
          </c:cat>
          <c:val>
            <c:numRef>
              <c:f>Sheet1!$G$14:$G$24</c:f>
              <c:numCache>
                <c:formatCode>General</c:formatCode>
                <c:ptCount val="11"/>
                <c:pt idx="0">
                  <c:v>58</c:v>
                </c:pt>
                <c:pt idx="1">
                  <c:v>4</c:v>
                </c:pt>
                <c:pt idx="2">
                  <c:v>15</c:v>
                </c:pt>
                <c:pt idx="3">
                  <c:v>18.600000000000001</c:v>
                </c:pt>
                <c:pt idx="4">
                  <c:v>5</c:v>
                </c:pt>
                <c:pt idx="5">
                  <c:v>1.5</c:v>
                </c:pt>
                <c:pt idx="6">
                  <c:v>1</c:v>
                </c:pt>
                <c:pt idx="7">
                  <c:v>0</c:v>
                </c:pt>
                <c:pt idx="8">
                  <c:v>0</c:v>
                </c:pt>
                <c:pt idx="9">
                  <c:v>0</c:v>
                </c:pt>
                <c:pt idx="10">
                  <c:v>0</c:v>
                </c:pt>
              </c:numCache>
            </c:numRef>
          </c:val>
          <c:extLst xmlns:c16r2="http://schemas.microsoft.com/office/drawing/2015/06/chart">
            <c:ext xmlns:c16="http://schemas.microsoft.com/office/drawing/2014/chart" uri="{C3380CC4-5D6E-409C-BE32-E72D297353CC}">
              <c16:uniqueId val="{00000089-F72D-49BE-806B-B492D6724438}"/>
            </c:ext>
          </c:extLst>
        </c:ser>
        <c:ser>
          <c:idx val="6"/>
          <c:order val="6"/>
          <c:tx>
            <c:strRef>
              <c:f>Sheet1!$H$13</c:f>
              <c:strCache>
                <c:ptCount val="1"/>
                <c:pt idx="0">
                  <c:v>列7</c:v>
                </c:pt>
              </c:strCache>
            </c:strRef>
          </c:tx>
          <c:spPr>
            <a:effectLst/>
          </c:spPr>
          <c:dPt>
            <c:idx val="0"/>
            <c:bubble3D val="0"/>
            <c:spPr>
              <a:solidFill>
                <a:srgbClr val="FF0000"/>
              </a:solidFill>
              <a:ln>
                <a:solidFill>
                  <a:srgbClr val="FF0000"/>
                </a:solidFill>
              </a:ln>
              <a:effectLst/>
            </c:spPr>
            <c:extLst xmlns:c16r2="http://schemas.microsoft.com/office/drawing/2015/06/chart">
              <c:ext xmlns:c16="http://schemas.microsoft.com/office/drawing/2014/chart" uri="{C3380CC4-5D6E-409C-BE32-E72D297353CC}">
                <c16:uniqueId val="{0000008B-F72D-49BE-806B-B492D6724438}"/>
              </c:ext>
            </c:extLst>
          </c:dPt>
          <c:dPt>
            <c:idx val="1"/>
            <c:bubble3D val="0"/>
            <c:spPr>
              <a:solidFill>
                <a:srgbClr val="6600FF"/>
              </a:solidFill>
              <a:ln>
                <a:solidFill>
                  <a:srgbClr val="6600FF"/>
                </a:solidFill>
              </a:ln>
              <a:effectLst/>
            </c:spPr>
            <c:extLst xmlns:c16r2="http://schemas.microsoft.com/office/drawing/2015/06/chart">
              <c:ext xmlns:c16="http://schemas.microsoft.com/office/drawing/2014/chart" uri="{C3380CC4-5D6E-409C-BE32-E72D297353CC}">
                <c16:uniqueId val="{0000008D-F72D-49BE-806B-B492D6724438}"/>
              </c:ext>
            </c:extLst>
          </c:dPt>
          <c:dPt>
            <c:idx val="2"/>
            <c:bubble3D val="0"/>
            <c:spPr>
              <a:solidFill>
                <a:srgbClr val="FF6600"/>
              </a:solidFill>
              <a:ln>
                <a:solidFill>
                  <a:srgbClr val="FF6600"/>
                </a:solidFill>
              </a:ln>
              <a:effectLst/>
            </c:spPr>
            <c:extLst xmlns:c16r2="http://schemas.microsoft.com/office/drawing/2015/06/chart">
              <c:ext xmlns:c16="http://schemas.microsoft.com/office/drawing/2014/chart" uri="{C3380CC4-5D6E-409C-BE32-E72D297353CC}">
                <c16:uniqueId val="{0000008F-F72D-49BE-806B-B492D6724438}"/>
              </c:ext>
            </c:extLst>
          </c:dPt>
          <c:dPt>
            <c:idx val="3"/>
            <c:bubble3D val="0"/>
            <c:spPr>
              <a:solidFill>
                <a:srgbClr val="00CCFF"/>
              </a:solidFill>
              <a:ln>
                <a:solidFill>
                  <a:srgbClr val="00CCFF"/>
                </a:solidFill>
              </a:ln>
              <a:effectLst/>
            </c:spPr>
            <c:extLst xmlns:c16r2="http://schemas.microsoft.com/office/drawing/2015/06/chart">
              <c:ext xmlns:c16="http://schemas.microsoft.com/office/drawing/2014/chart" uri="{C3380CC4-5D6E-409C-BE32-E72D297353CC}">
                <c16:uniqueId val="{00000091-F72D-49BE-806B-B492D6724438}"/>
              </c:ext>
            </c:extLst>
          </c:dPt>
          <c:dPt>
            <c:idx val="4"/>
            <c:bubble3D val="0"/>
            <c:spPr>
              <a:solidFill>
                <a:srgbClr val="FF33CC"/>
              </a:solidFill>
              <a:ln>
                <a:solidFill>
                  <a:srgbClr val="FF33CC"/>
                </a:solidFill>
              </a:ln>
              <a:effectLst/>
            </c:spPr>
            <c:extLst xmlns:c16r2="http://schemas.microsoft.com/office/drawing/2015/06/chart">
              <c:ext xmlns:c16="http://schemas.microsoft.com/office/drawing/2014/chart" uri="{C3380CC4-5D6E-409C-BE32-E72D297353CC}">
                <c16:uniqueId val="{00000093-F72D-49BE-806B-B492D6724438}"/>
              </c:ext>
            </c:extLst>
          </c:dPt>
          <c:dPt>
            <c:idx val="5"/>
            <c:bubble3D val="0"/>
            <c:spPr>
              <a:noFill/>
              <a:ln>
                <a:noFill/>
              </a:ln>
              <a:effectLst/>
            </c:spPr>
            <c:extLst xmlns:c16r2="http://schemas.microsoft.com/office/drawing/2015/06/chart">
              <c:ext xmlns:c16="http://schemas.microsoft.com/office/drawing/2014/chart" uri="{C3380CC4-5D6E-409C-BE32-E72D297353CC}">
                <c16:uniqueId val="{00000095-F72D-49BE-806B-B492D6724438}"/>
              </c:ext>
            </c:extLst>
          </c:dPt>
          <c:dPt>
            <c:idx val="6"/>
            <c:bubble3D val="0"/>
            <c:spPr>
              <a:noFill/>
              <a:ln>
                <a:noFill/>
              </a:ln>
              <a:effectLst/>
            </c:spPr>
            <c:extLst xmlns:c16r2="http://schemas.microsoft.com/office/drawing/2015/06/chart">
              <c:ext xmlns:c16="http://schemas.microsoft.com/office/drawing/2014/chart" uri="{C3380CC4-5D6E-409C-BE32-E72D297353CC}">
                <c16:uniqueId val="{00000097-F72D-49BE-806B-B492D6724438}"/>
              </c:ext>
            </c:extLst>
          </c:dPt>
          <c:dPt>
            <c:idx val="7"/>
            <c:bubble3D val="0"/>
            <c:spPr>
              <a:noFill/>
              <a:ln>
                <a:noFill/>
              </a:ln>
              <a:effectLst/>
            </c:spPr>
            <c:extLst xmlns:c16r2="http://schemas.microsoft.com/office/drawing/2015/06/chart">
              <c:ext xmlns:c16="http://schemas.microsoft.com/office/drawing/2014/chart" uri="{C3380CC4-5D6E-409C-BE32-E72D297353CC}">
                <c16:uniqueId val="{00000099-F72D-49BE-806B-B492D6724438}"/>
              </c:ext>
            </c:extLst>
          </c:dPt>
          <c:dPt>
            <c:idx val="8"/>
            <c:bubble3D val="0"/>
            <c:spPr>
              <a:noFill/>
              <a:ln>
                <a:noFill/>
              </a:ln>
              <a:effectLst/>
            </c:spPr>
            <c:extLst xmlns:c16r2="http://schemas.microsoft.com/office/drawing/2015/06/chart">
              <c:ext xmlns:c16="http://schemas.microsoft.com/office/drawing/2014/chart" uri="{C3380CC4-5D6E-409C-BE32-E72D297353CC}">
                <c16:uniqueId val="{0000009B-F72D-49BE-806B-B492D6724438}"/>
              </c:ext>
            </c:extLst>
          </c:dPt>
          <c:dPt>
            <c:idx val="9"/>
            <c:bubble3D val="0"/>
            <c:spPr>
              <a:noFill/>
              <a:ln>
                <a:noFill/>
              </a:ln>
              <a:effectLst/>
            </c:spPr>
            <c:extLst xmlns:c16r2="http://schemas.microsoft.com/office/drawing/2015/06/chart">
              <c:ext xmlns:c16="http://schemas.microsoft.com/office/drawing/2014/chart" uri="{C3380CC4-5D6E-409C-BE32-E72D297353CC}">
                <c16:uniqueId val="{0000009D-F72D-49BE-806B-B492D6724438}"/>
              </c:ext>
            </c:extLst>
          </c:dPt>
          <c:dPt>
            <c:idx val="10"/>
            <c:bubble3D val="0"/>
            <c:spPr>
              <a:noFill/>
              <a:ln>
                <a:noFill/>
              </a:ln>
              <a:effectLst/>
            </c:spPr>
            <c:extLst xmlns:c16r2="http://schemas.microsoft.com/office/drawing/2015/06/chart">
              <c:ext xmlns:c16="http://schemas.microsoft.com/office/drawing/2014/chart" uri="{C3380CC4-5D6E-409C-BE32-E72D297353CC}">
                <c16:uniqueId val="{0000009F-F72D-49BE-806B-B492D6724438}"/>
              </c:ext>
            </c:extLst>
          </c:dPt>
          <c:cat>
            <c:strRef>
              <c:f>Sheet1!$A$14:$A$24</c:f>
              <c:strCache>
                <c:ptCount val="11"/>
                <c:pt idx="0">
                  <c:v>比例1</c:v>
                </c:pt>
                <c:pt idx="1">
                  <c:v>比例2</c:v>
                </c:pt>
                <c:pt idx="2">
                  <c:v>比例3</c:v>
                </c:pt>
                <c:pt idx="3">
                  <c:v>比例4</c:v>
                </c:pt>
                <c:pt idx="4">
                  <c:v>比例5</c:v>
                </c:pt>
                <c:pt idx="5">
                  <c:v>比例6</c:v>
                </c:pt>
                <c:pt idx="6">
                  <c:v>比例7</c:v>
                </c:pt>
                <c:pt idx="7">
                  <c:v>比例8</c:v>
                </c:pt>
                <c:pt idx="8">
                  <c:v>比例9</c:v>
                </c:pt>
                <c:pt idx="9">
                  <c:v>比例10</c:v>
                </c:pt>
                <c:pt idx="10">
                  <c:v>比例11</c:v>
                </c:pt>
              </c:strCache>
            </c:strRef>
          </c:cat>
          <c:val>
            <c:numRef>
              <c:f>Sheet1!$H$14:$H$24</c:f>
              <c:numCache>
                <c:formatCode>General</c:formatCode>
                <c:ptCount val="11"/>
                <c:pt idx="0">
                  <c:v>58</c:v>
                </c:pt>
                <c:pt idx="1">
                  <c:v>4</c:v>
                </c:pt>
                <c:pt idx="2">
                  <c:v>15</c:v>
                </c:pt>
                <c:pt idx="3">
                  <c:v>18.600000000000001</c:v>
                </c:pt>
                <c:pt idx="4">
                  <c:v>5</c:v>
                </c:pt>
                <c:pt idx="5">
                  <c:v>1.5</c:v>
                </c:pt>
                <c:pt idx="6">
                  <c:v>1</c:v>
                </c:pt>
                <c:pt idx="7">
                  <c:v>0</c:v>
                </c:pt>
                <c:pt idx="8">
                  <c:v>0</c:v>
                </c:pt>
                <c:pt idx="9">
                  <c:v>0</c:v>
                </c:pt>
                <c:pt idx="10">
                  <c:v>0</c:v>
                </c:pt>
              </c:numCache>
            </c:numRef>
          </c:val>
          <c:extLst xmlns:c16r2="http://schemas.microsoft.com/office/drawing/2015/06/chart">
            <c:ext xmlns:c16="http://schemas.microsoft.com/office/drawing/2014/chart" uri="{C3380CC4-5D6E-409C-BE32-E72D297353CC}">
              <c16:uniqueId val="{000000A0-F72D-49BE-806B-B492D6724438}"/>
            </c:ext>
          </c:extLst>
        </c:ser>
        <c:ser>
          <c:idx val="7"/>
          <c:order val="7"/>
          <c:tx>
            <c:strRef>
              <c:f>Sheet1!$I$13</c:f>
              <c:strCache>
                <c:ptCount val="1"/>
                <c:pt idx="0">
                  <c:v>列8</c:v>
                </c:pt>
              </c:strCache>
            </c:strRef>
          </c:tx>
          <c:spPr>
            <a:effectLst/>
          </c:spPr>
          <c:dPt>
            <c:idx val="0"/>
            <c:bubble3D val="0"/>
            <c:spPr>
              <a:solidFill>
                <a:srgbClr val="FF0000"/>
              </a:solidFill>
              <a:ln>
                <a:solidFill>
                  <a:srgbClr val="FF0000"/>
                </a:solidFill>
              </a:ln>
              <a:effectLst/>
            </c:spPr>
            <c:extLst xmlns:c16r2="http://schemas.microsoft.com/office/drawing/2015/06/chart">
              <c:ext xmlns:c16="http://schemas.microsoft.com/office/drawing/2014/chart" uri="{C3380CC4-5D6E-409C-BE32-E72D297353CC}">
                <c16:uniqueId val="{000000A2-F72D-49BE-806B-B492D6724438}"/>
              </c:ext>
            </c:extLst>
          </c:dPt>
          <c:dPt>
            <c:idx val="1"/>
            <c:bubble3D val="0"/>
            <c:spPr>
              <a:solidFill>
                <a:srgbClr val="6600FF"/>
              </a:solidFill>
              <a:ln>
                <a:solidFill>
                  <a:srgbClr val="6600FF"/>
                </a:solidFill>
              </a:ln>
              <a:effectLst/>
            </c:spPr>
            <c:extLst xmlns:c16r2="http://schemas.microsoft.com/office/drawing/2015/06/chart">
              <c:ext xmlns:c16="http://schemas.microsoft.com/office/drawing/2014/chart" uri="{C3380CC4-5D6E-409C-BE32-E72D297353CC}">
                <c16:uniqueId val="{000000A4-F72D-49BE-806B-B492D6724438}"/>
              </c:ext>
            </c:extLst>
          </c:dPt>
          <c:dPt>
            <c:idx val="2"/>
            <c:bubble3D val="0"/>
            <c:spPr>
              <a:solidFill>
                <a:srgbClr val="FF6600"/>
              </a:solidFill>
              <a:ln>
                <a:solidFill>
                  <a:srgbClr val="FF6600"/>
                </a:solidFill>
              </a:ln>
              <a:effectLst/>
            </c:spPr>
            <c:extLst xmlns:c16r2="http://schemas.microsoft.com/office/drawing/2015/06/chart">
              <c:ext xmlns:c16="http://schemas.microsoft.com/office/drawing/2014/chart" uri="{C3380CC4-5D6E-409C-BE32-E72D297353CC}">
                <c16:uniqueId val="{000000A6-F72D-49BE-806B-B492D6724438}"/>
              </c:ext>
            </c:extLst>
          </c:dPt>
          <c:dPt>
            <c:idx val="3"/>
            <c:bubble3D val="0"/>
            <c:spPr>
              <a:solidFill>
                <a:srgbClr val="00CCFF"/>
              </a:solidFill>
              <a:ln>
                <a:solidFill>
                  <a:srgbClr val="00CCFF"/>
                </a:solidFill>
              </a:ln>
              <a:effectLst/>
            </c:spPr>
            <c:extLst xmlns:c16r2="http://schemas.microsoft.com/office/drawing/2015/06/chart">
              <c:ext xmlns:c16="http://schemas.microsoft.com/office/drawing/2014/chart" uri="{C3380CC4-5D6E-409C-BE32-E72D297353CC}">
                <c16:uniqueId val="{000000A8-F72D-49BE-806B-B492D6724438}"/>
              </c:ext>
            </c:extLst>
          </c:dPt>
          <c:dPt>
            <c:idx val="4"/>
            <c:bubble3D val="0"/>
            <c:spPr>
              <a:noFill/>
              <a:ln>
                <a:noFill/>
              </a:ln>
              <a:effectLst/>
            </c:spPr>
            <c:extLst xmlns:c16r2="http://schemas.microsoft.com/office/drawing/2015/06/chart">
              <c:ext xmlns:c16="http://schemas.microsoft.com/office/drawing/2014/chart" uri="{C3380CC4-5D6E-409C-BE32-E72D297353CC}">
                <c16:uniqueId val="{000000AA-F72D-49BE-806B-B492D6724438}"/>
              </c:ext>
            </c:extLst>
          </c:dPt>
          <c:dPt>
            <c:idx val="5"/>
            <c:bubble3D val="0"/>
            <c:spPr>
              <a:noFill/>
              <a:ln>
                <a:noFill/>
              </a:ln>
              <a:effectLst/>
            </c:spPr>
            <c:extLst xmlns:c16r2="http://schemas.microsoft.com/office/drawing/2015/06/chart">
              <c:ext xmlns:c16="http://schemas.microsoft.com/office/drawing/2014/chart" uri="{C3380CC4-5D6E-409C-BE32-E72D297353CC}">
                <c16:uniqueId val="{000000AC-F72D-49BE-806B-B492D6724438}"/>
              </c:ext>
            </c:extLst>
          </c:dPt>
          <c:dPt>
            <c:idx val="6"/>
            <c:bubble3D val="0"/>
            <c:spPr>
              <a:noFill/>
              <a:ln>
                <a:noFill/>
              </a:ln>
              <a:effectLst/>
            </c:spPr>
            <c:extLst xmlns:c16r2="http://schemas.microsoft.com/office/drawing/2015/06/chart">
              <c:ext xmlns:c16="http://schemas.microsoft.com/office/drawing/2014/chart" uri="{C3380CC4-5D6E-409C-BE32-E72D297353CC}">
                <c16:uniqueId val="{000000AE-F72D-49BE-806B-B492D6724438}"/>
              </c:ext>
            </c:extLst>
          </c:dPt>
          <c:dPt>
            <c:idx val="7"/>
            <c:bubble3D val="0"/>
            <c:spPr>
              <a:noFill/>
              <a:ln>
                <a:noFill/>
              </a:ln>
              <a:effectLst/>
            </c:spPr>
            <c:extLst xmlns:c16r2="http://schemas.microsoft.com/office/drawing/2015/06/chart">
              <c:ext xmlns:c16="http://schemas.microsoft.com/office/drawing/2014/chart" uri="{C3380CC4-5D6E-409C-BE32-E72D297353CC}">
                <c16:uniqueId val="{000000B0-F72D-49BE-806B-B492D6724438}"/>
              </c:ext>
            </c:extLst>
          </c:dPt>
          <c:dPt>
            <c:idx val="8"/>
            <c:bubble3D val="0"/>
            <c:spPr>
              <a:noFill/>
              <a:ln>
                <a:noFill/>
              </a:ln>
              <a:effectLst/>
            </c:spPr>
            <c:extLst xmlns:c16r2="http://schemas.microsoft.com/office/drawing/2015/06/chart">
              <c:ext xmlns:c16="http://schemas.microsoft.com/office/drawing/2014/chart" uri="{C3380CC4-5D6E-409C-BE32-E72D297353CC}">
                <c16:uniqueId val="{000000B2-F72D-49BE-806B-B492D6724438}"/>
              </c:ext>
            </c:extLst>
          </c:dPt>
          <c:dPt>
            <c:idx val="9"/>
            <c:bubble3D val="0"/>
            <c:spPr>
              <a:noFill/>
              <a:ln>
                <a:noFill/>
              </a:ln>
              <a:effectLst/>
            </c:spPr>
            <c:extLst xmlns:c16r2="http://schemas.microsoft.com/office/drawing/2015/06/chart">
              <c:ext xmlns:c16="http://schemas.microsoft.com/office/drawing/2014/chart" uri="{C3380CC4-5D6E-409C-BE32-E72D297353CC}">
                <c16:uniqueId val="{000000B4-F72D-49BE-806B-B492D6724438}"/>
              </c:ext>
            </c:extLst>
          </c:dPt>
          <c:dPt>
            <c:idx val="10"/>
            <c:bubble3D val="0"/>
            <c:spPr>
              <a:noFill/>
              <a:ln>
                <a:noFill/>
              </a:ln>
              <a:effectLst/>
            </c:spPr>
            <c:extLst xmlns:c16r2="http://schemas.microsoft.com/office/drawing/2015/06/chart">
              <c:ext xmlns:c16="http://schemas.microsoft.com/office/drawing/2014/chart" uri="{C3380CC4-5D6E-409C-BE32-E72D297353CC}">
                <c16:uniqueId val="{000000B6-F72D-49BE-806B-B492D6724438}"/>
              </c:ext>
            </c:extLst>
          </c:dPt>
          <c:cat>
            <c:strRef>
              <c:f>Sheet1!$A$14:$A$24</c:f>
              <c:strCache>
                <c:ptCount val="11"/>
                <c:pt idx="0">
                  <c:v>比例1</c:v>
                </c:pt>
                <c:pt idx="1">
                  <c:v>比例2</c:v>
                </c:pt>
                <c:pt idx="2">
                  <c:v>比例3</c:v>
                </c:pt>
                <c:pt idx="3">
                  <c:v>比例4</c:v>
                </c:pt>
                <c:pt idx="4">
                  <c:v>比例5</c:v>
                </c:pt>
                <c:pt idx="5">
                  <c:v>比例6</c:v>
                </c:pt>
                <c:pt idx="6">
                  <c:v>比例7</c:v>
                </c:pt>
                <c:pt idx="7">
                  <c:v>比例8</c:v>
                </c:pt>
                <c:pt idx="8">
                  <c:v>比例9</c:v>
                </c:pt>
                <c:pt idx="9">
                  <c:v>比例10</c:v>
                </c:pt>
                <c:pt idx="10">
                  <c:v>比例11</c:v>
                </c:pt>
              </c:strCache>
            </c:strRef>
          </c:cat>
          <c:val>
            <c:numRef>
              <c:f>Sheet1!$I$14:$I$24</c:f>
              <c:numCache>
                <c:formatCode>General</c:formatCode>
                <c:ptCount val="11"/>
                <c:pt idx="0">
                  <c:v>58</c:v>
                </c:pt>
                <c:pt idx="1">
                  <c:v>4</c:v>
                </c:pt>
                <c:pt idx="2">
                  <c:v>15</c:v>
                </c:pt>
                <c:pt idx="3">
                  <c:v>18.600000000000001</c:v>
                </c:pt>
                <c:pt idx="4">
                  <c:v>5</c:v>
                </c:pt>
                <c:pt idx="5">
                  <c:v>1.5</c:v>
                </c:pt>
                <c:pt idx="6">
                  <c:v>1</c:v>
                </c:pt>
                <c:pt idx="7">
                  <c:v>0</c:v>
                </c:pt>
                <c:pt idx="8">
                  <c:v>0</c:v>
                </c:pt>
                <c:pt idx="9">
                  <c:v>0</c:v>
                </c:pt>
                <c:pt idx="10">
                  <c:v>0</c:v>
                </c:pt>
              </c:numCache>
            </c:numRef>
          </c:val>
          <c:extLst xmlns:c16r2="http://schemas.microsoft.com/office/drawing/2015/06/chart">
            <c:ext xmlns:c16="http://schemas.microsoft.com/office/drawing/2014/chart" uri="{C3380CC4-5D6E-409C-BE32-E72D297353CC}">
              <c16:uniqueId val="{000000B7-F72D-49BE-806B-B492D6724438}"/>
            </c:ext>
          </c:extLst>
        </c:ser>
        <c:ser>
          <c:idx val="8"/>
          <c:order val="8"/>
          <c:tx>
            <c:strRef>
              <c:f>Sheet1!$J$13</c:f>
              <c:strCache>
                <c:ptCount val="1"/>
                <c:pt idx="0">
                  <c:v>列9</c:v>
                </c:pt>
              </c:strCache>
            </c:strRef>
          </c:tx>
          <c:spPr>
            <a:effectLst/>
          </c:spPr>
          <c:dPt>
            <c:idx val="0"/>
            <c:bubble3D val="0"/>
            <c:spPr>
              <a:solidFill>
                <a:srgbClr val="FF0000"/>
              </a:solidFill>
              <a:ln>
                <a:solidFill>
                  <a:srgbClr val="FF0000"/>
                </a:solidFill>
              </a:ln>
              <a:effectLst/>
            </c:spPr>
            <c:extLst xmlns:c16r2="http://schemas.microsoft.com/office/drawing/2015/06/chart">
              <c:ext xmlns:c16="http://schemas.microsoft.com/office/drawing/2014/chart" uri="{C3380CC4-5D6E-409C-BE32-E72D297353CC}">
                <c16:uniqueId val="{000000B9-F72D-49BE-806B-B492D6724438}"/>
              </c:ext>
            </c:extLst>
          </c:dPt>
          <c:dPt>
            <c:idx val="1"/>
            <c:bubble3D val="0"/>
            <c:spPr>
              <a:solidFill>
                <a:srgbClr val="6600FF"/>
              </a:solidFill>
              <a:ln>
                <a:solidFill>
                  <a:srgbClr val="6600FF"/>
                </a:solidFill>
              </a:ln>
              <a:effectLst/>
            </c:spPr>
            <c:extLst xmlns:c16r2="http://schemas.microsoft.com/office/drawing/2015/06/chart">
              <c:ext xmlns:c16="http://schemas.microsoft.com/office/drawing/2014/chart" uri="{C3380CC4-5D6E-409C-BE32-E72D297353CC}">
                <c16:uniqueId val="{000000BB-F72D-49BE-806B-B492D6724438}"/>
              </c:ext>
            </c:extLst>
          </c:dPt>
          <c:dPt>
            <c:idx val="2"/>
            <c:bubble3D val="0"/>
            <c:spPr>
              <a:solidFill>
                <a:srgbClr val="FF6600"/>
              </a:solidFill>
              <a:ln>
                <a:solidFill>
                  <a:srgbClr val="FF6600"/>
                </a:solidFill>
              </a:ln>
              <a:effectLst/>
            </c:spPr>
            <c:extLst xmlns:c16r2="http://schemas.microsoft.com/office/drawing/2015/06/chart">
              <c:ext xmlns:c16="http://schemas.microsoft.com/office/drawing/2014/chart" uri="{C3380CC4-5D6E-409C-BE32-E72D297353CC}">
                <c16:uniqueId val="{000000BD-F72D-49BE-806B-B492D6724438}"/>
              </c:ext>
            </c:extLst>
          </c:dPt>
          <c:dPt>
            <c:idx val="3"/>
            <c:bubble3D val="0"/>
            <c:spPr>
              <a:noFill/>
              <a:ln>
                <a:noFill/>
              </a:ln>
              <a:effectLst/>
            </c:spPr>
            <c:extLst xmlns:c16r2="http://schemas.microsoft.com/office/drawing/2015/06/chart">
              <c:ext xmlns:c16="http://schemas.microsoft.com/office/drawing/2014/chart" uri="{C3380CC4-5D6E-409C-BE32-E72D297353CC}">
                <c16:uniqueId val="{000000BF-F72D-49BE-806B-B492D6724438}"/>
              </c:ext>
            </c:extLst>
          </c:dPt>
          <c:dPt>
            <c:idx val="4"/>
            <c:bubble3D val="0"/>
            <c:spPr>
              <a:noFill/>
              <a:ln>
                <a:noFill/>
              </a:ln>
              <a:effectLst/>
            </c:spPr>
            <c:extLst xmlns:c16r2="http://schemas.microsoft.com/office/drawing/2015/06/chart">
              <c:ext xmlns:c16="http://schemas.microsoft.com/office/drawing/2014/chart" uri="{C3380CC4-5D6E-409C-BE32-E72D297353CC}">
                <c16:uniqueId val="{000000C1-F72D-49BE-806B-B492D6724438}"/>
              </c:ext>
            </c:extLst>
          </c:dPt>
          <c:dPt>
            <c:idx val="5"/>
            <c:bubble3D val="0"/>
            <c:spPr>
              <a:noFill/>
              <a:ln>
                <a:noFill/>
              </a:ln>
              <a:effectLst/>
            </c:spPr>
            <c:extLst xmlns:c16r2="http://schemas.microsoft.com/office/drawing/2015/06/chart">
              <c:ext xmlns:c16="http://schemas.microsoft.com/office/drawing/2014/chart" uri="{C3380CC4-5D6E-409C-BE32-E72D297353CC}">
                <c16:uniqueId val="{000000C3-F72D-49BE-806B-B492D6724438}"/>
              </c:ext>
            </c:extLst>
          </c:dPt>
          <c:dPt>
            <c:idx val="6"/>
            <c:bubble3D val="0"/>
            <c:spPr>
              <a:noFill/>
              <a:ln>
                <a:noFill/>
              </a:ln>
              <a:effectLst/>
            </c:spPr>
            <c:extLst xmlns:c16r2="http://schemas.microsoft.com/office/drawing/2015/06/chart">
              <c:ext xmlns:c16="http://schemas.microsoft.com/office/drawing/2014/chart" uri="{C3380CC4-5D6E-409C-BE32-E72D297353CC}">
                <c16:uniqueId val="{000000C5-F72D-49BE-806B-B492D6724438}"/>
              </c:ext>
            </c:extLst>
          </c:dPt>
          <c:dPt>
            <c:idx val="7"/>
            <c:bubble3D val="0"/>
            <c:spPr>
              <a:noFill/>
              <a:ln>
                <a:noFill/>
              </a:ln>
              <a:effectLst/>
            </c:spPr>
            <c:extLst xmlns:c16r2="http://schemas.microsoft.com/office/drawing/2015/06/chart">
              <c:ext xmlns:c16="http://schemas.microsoft.com/office/drawing/2014/chart" uri="{C3380CC4-5D6E-409C-BE32-E72D297353CC}">
                <c16:uniqueId val="{000000C7-F72D-49BE-806B-B492D6724438}"/>
              </c:ext>
            </c:extLst>
          </c:dPt>
          <c:dPt>
            <c:idx val="8"/>
            <c:bubble3D val="0"/>
            <c:spPr>
              <a:noFill/>
              <a:ln>
                <a:noFill/>
              </a:ln>
              <a:effectLst/>
            </c:spPr>
            <c:extLst xmlns:c16r2="http://schemas.microsoft.com/office/drawing/2015/06/chart">
              <c:ext xmlns:c16="http://schemas.microsoft.com/office/drawing/2014/chart" uri="{C3380CC4-5D6E-409C-BE32-E72D297353CC}">
                <c16:uniqueId val="{000000C9-F72D-49BE-806B-B492D6724438}"/>
              </c:ext>
            </c:extLst>
          </c:dPt>
          <c:dPt>
            <c:idx val="9"/>
            <c:bubble3D val="0"/>
            <c:spPr>
              <a:noFill/>
              <a:ln>
                <a:noFill/>
              </a:ln>
              <a:effectLst/>
            </c:spPr>
            <c:extLst xmlns:c16r2="http://schemas.microsoft.com/office/drawing/2015/06/chart">
              <c:ext xmlns:c16="http://schemas.microsoft.com/office/drawing/2014/chart" uri="{C3380CC4-5D6E-409C-BE32-E72D297353CC}">
                <c16:uniqueId val="{000000CB-F72D-49BE-806B-B492D6724438}"/>
              </c:ext>
            </c:extLst>
          </c:dPt>
          <c:dPt>
            <c:idx val="10"/>
            <c:bubble3D val="0"/>
            <c:spPr>
              <a:noFill/>
              <a:ln>
                <a:noFill/>
              </a:ln>
              <a:effectLst/>
            </c:spPr>
            <c:extLst xmlns:c16r2="http://schemas.microsoft.com/office/drawing/2015/06/chart">
              <c:ext xmlns:c16="http://schemas.microsoft.com/office/drawing/2014/chart" uri="{C3380CC4-5D6E-409C-BE32-E72D297353CC}">
                <c16:uniqueId val="{000000CD-F72D-49BE-806B-B492D6724438}"/>
              </c:ext>
            </c:extLst>
          </c:dPt>
          <c:cat>
            <c:strRef>
              <c:f>Sheet1!$A$14:$A$24</c:f>
              <c:strCache>
                <c:ptCount val="11"/>
                <c:pt idx="0">
                  <c:v>比例1</c:v>
                </c:pt>
                <c:pt idx="1">
                  <c:v>比例2</c:v>
                </c:pt>
                <c:pt idx="2">
                  <c:v>比例3</c:v>
                </c:pt>
                <c:pt idx="3">
                  <c:v>比例4</c:v>
                </c:pt>
                <c:pt idx="4">
                  <c:v>比例5</c:v>
                </c:pt>
                <c:pt idx="5">
                  <c:v>比例6</c:v>
                </c:pt>
                <c:pt idx="6">
                  <c:v>比例7</c:v>
                </c:pt>
                <c:pt idx="7">
                  <c:v>比例8</c:v>
                </c:pt>
                <c:pt idx="8">
                  <c:v>比例9</c:v>
                </c:pt>
                <c:pt idx="9">
                  <c:v>比例10</c:v>
                </c:pt>
                <c:pt idx="10">
                  <c:v>比例11</c:v>
                </c:pt>
              </c:strCache>
            </c:strRef>
          </c:cat>
          <c:val>
            <c:numRef>
              <c:f>Sheet1!$J$14:$J$24</c:f>
              <c:numCache>
                <c:formatCode>General</c:formatCode>
                <c:ptCount val="11"/>
                <c:pt idx="0">
                  <c:v>58</c:v>
                </c:pt>
                <c:pt idx="1">
                  <c:v>4</c:v>
                </c:pt>
                <c:pt idx="2">
                  <c:v>15</c:v>
                </c:pt>
                <c:pt idx="3">
                  <c:v>18.600000000000001</c:v>
                </c:pt>
                <c:pt idx="4">
                  <c:v>5</c:v>
                </c:pt>
                <c:pt idx="5">
                  <c:v>1.5</c:v>
                </c:pt>
                <c:pt idx="6">
                  <c:v>1</c:v>
                </c:pt>
                <c:pt idx="7">
                  <c:v>0</c:v>
                </c:pt>
                <c:pt idx="8">
                  <c:v>0</c:v>
                </c:pt>
                <c:pt idx="9">
                  <c:v>0</c:v>
                </c:pt>
                <c:pt idx="10">
                  <c:v>0</c:v>
                </c:pt>
              </c:numCache>
            </c:numRef>
          </c:val>
          <c:extLst xmlns:c16r2="http://schemas.microsoft.com/office/drawing/2015/06/chart">
            <c:ext xmlns:c16="http://schemas.microsoft.com/office/drawing/2014/chart" uri="{C3380CC4-5D6E-409C-BE32-E72D297353CC}">
              <c16:uniqueId val="{000000CE-F72D-49BE-806B-B492D6724438}"/>
            </c:ext>
          </c:extLst>
        </c:ser>
        <c:ser>
          <c:idx val="9"/>
          <c:order val="9"/>
          <c:tx>
            <c:strRef>
              <c:f>Sheet1!$K$13</c:f>
              <c:strCache>
                <c:ptCount val="1"/>
                <c:pt idx="0">
                  <c:v>列10</c:v>
                </c:pt>
              </c:strCache>
            </c:strRef>
          </c:tx>
          <c:spPr>
            <a:ln>
              <a:noFill/>
            </a:ln>
            <a:effectLst/>
          </c:spPr>
          <c:dPt>
            <c:idx val="0"/>
            <c:bubble3D val="0"/>
            <c:spPr>
              <a:solidFill>
                <a:srgbClr val="FF0000"/>
              </a:solidFill>
              <a:ln>
                <a:solidFill>
                  <a:srgbClr val="FF0000"/>
                </a:solidFill>
              </a:ln>
              <a:effectLst/>
            </c:spPr>
            <c:extLst xmlns:c16r2="http://schemas.microsoft.com/office/drawing/2015/06/chart">
              <c:ext xmlns:c16="http://schemas.microsoft.com/office/drawing/2014/chart" uri="{C3380CC4-5D6E-409C-BE32-E72D297353CC}">
                <c16:uniqueId val="{000000D0-F72D-49BE-806B-B492D6724438}"/>
              </c:ext>
            </c:extLst>
          </c:dPt>
          <c:dPt>
            <c:idx val="1"/>
            <c:bubble3D val="0"/>
            <c:spPr>
              <a:solidFill>
                <a:srgbClr val="6600FF"/>
              </a:solidFill>
              <a:ln>
                <a:solidFill>
                  <a:srgbClr val="6600FF"/>
                </a:solidFill>
              </a:ln>
              <a:effectLst/>
            </c:spPr>
            <c:extLst xmlns:c16r2="http://schemas.microsoft.com/office/drawing/2015/06/chart">
              <c:ext xmlns:c16="http://schemas.microsoft.com/office/drawing/2014/chart" uri="{C3380CC4-5D6E-409C-BE32-E72D297353CC}">
                <c16:uniqueId val="{000000D2-F72D-49BE-806B-B492D6724438}"/>
              </c:ext>
            </c:extLst>
          </c:dPt>
          <c:dPt>
            <c:idx val="2"/>
            <c:bubble3D val="0"/>
            <c:spPr>
              <a:noFill/>
              <a:ln>
                <a:noFill/>
              </a:ln>
              <a:effectLst/>
            </c:spPr>
            <c:extLst xmlns:c16r2="http://schemas.microsoft.com/office/drawing/2015/06/chart">
              <c:ext xmlns:c16="http://schemas.microsoft.com/office/drawing/2014/chart" uri="{C3380CC4-5D6E-409C-BE32-E72D297353CC}">
                <c16:uniqueId val="{000000D4-F72D-49BE-806B-B492D6724438}"/>
              </c:ext>
            </c:extLst>
          </c:dPt>
          <c:dPt>
            <c:idx val="3"/>
            <c:bubble3D val="0"/>
            <c:spPr>
              <a:noFill/>
              <a:ln>
                <a:noFill/>
              </a:ln>
              <a:effectLst/>
            </c:spPr>
            <c:extLst xmlns:c16r2="http://schemas.microsoft.com/office/drawing/2015/06/chart">
              <c:ext xmlns:c16="http://schemas.microsoft.com/office/drawing/2014/chart" uri="{C3380CC4-5D6E-409C-BE32-E72D297353CC}">
                <c16:uniqueId val="{000000D6-F72D-49BE-806B-B492D6724438}"/>
              </c:ext>
            </c:extLst>
          </c:dPt>
          <c:dPt>
            <c:idx val="4"/>
            <c:bubble3D val="0"/>
            <c:spPr>
              <a:noFill/>
              <a:ln>
                <a:noFill/>
              </a:ln>
              <a:effectLst/>
            </c:spPr>
            <c:extLst xmlns:c16r2="http://schemas.microsoft.com/office/drawing/2015/06/chart">
              <c:ext xmlns:c16="http://schemas.microsoft.com/office/drawing/2014/chart" uri="{C3380CC4-5D6E-409C-BE32-E72D297353CC}">
                <c16:uniqueId val="{000000D8-F72D-49BE-806B-B492D6724438}"/>
              </c:ext>
            </c:extLst>
          </c:dPt>
          <c:dPt>
            <c:idx val="5"/>
            <c:bubble3D val="0"/>
            <c:spPr>
              <a:noFill/>
              <a:ln>
                <a:noFill/>
              </a:ln>
              <a:effectLst/>
            </c:spPr>
            <c:extLst xmlns:c16r2="http://schemas.microsoft.com/office/drawing/2015/06/chart">
              <c:ext xmlns:c16="http://schemas.microsoft.com/office/drawing/2014/chart" uri="{C3380CC4-5D6E-409C-BE32-E72D297353CC}">
                <c16:uniqueId val="{000000DA-F72D-49BE-806B-B492D6724438}"/>
              </c:ext>
            </c:extLst>
          </c:dPt>
          <c:dPt>
            <c:idx val="6"/>
            <c:bubble3D val="0"/>
            <c:spPr>
              <a:noFill/>
              <a:ln>
                <a:noFill/>
              </a:ln>
              <a:effectLst/>
            </c:spPr>
            <c:extLst xmlns:c16r2="http://schemas.microsoft.com/office/drawing/2015/06/chart">
              <c:ext xmlns:c16="http://schemas.microsoft.com/office/drawing/2014/chart" uri="{C3380CC4-5D6E-409C-BE32-E72D297353CC}">
                <c16:uniqueId val="{000000DC-F72D-49BE-806B-B492D6724438}"/>
              </c:ext>
            </c:extLst>
          </c:dPt>
          <c:dPt>
            <c:idx val="7"/>
            <c:bubble3D val="0"/>
            <c:spPr>
              <a:noFill/>
              <a:ln>
                <a:noFill/>
              </a:ln>
              <a:effectLst/>
            </c:spPr>
            <c:extLst xmlns:c16r2="http://schemas.microsoft.com/office/drawing/2015/06/chart">
              <c:ext xmlns:c16="http://schemas.microsoft.com/office/drawing/2014/chart" uri="{C3380CC4-5D6E-409C-BE32-E72D297353CC}">
                <c16:uniqueId val="{000000DE-F72D-49BE-806B-B492D6724438}"/>
              </c:ext>
            </c:extLst>
          </c:dPt>
          <c:dPt>
            <c:idx val="8"/>
            <c:bubble3D val="0"/>
            <c:spPr>
              <a:noFill/>
              <a:ln>
                <a:noFill/>
              </a:ln>
              <a:effectLst/>
            </c:spPr>
            <c:extLst xmlns:c16r2="http://schemas.microsoft.com/office/drawing/2015/06/chart">
              <c:ext xmlns:c16="http://schemas.microsoft.com/office/drawing/2014/chart" uri="{C3380CC4-5D6E-409C-BE32-E72D297353CC}">
                <c16:uniqueId val="{000000E0-F72D-49BE-806B-B492D6724438}"/>
              </c:ext>
            </c:extLst>
          </c:dPt>
          <c:dPt>
            <c:idx val="9"/>
            <c:bubble3D val="0"/>
            <c:spPr>
              <a:noFill/>
              <a:ln>
                <a:noFill/>
              </a:ln>
              <a:effectLst/>
            </c:spPr>
            <c:extLst xmlns:c16r2="http://schemas.microsoft.com/office/drawing/2015/06/chart">
              <c:ext xmlns:c16="http://schemas.microsoft.com/office/drawing/2014/chart" uri="{C3380CC4-5D6E-409C-BE32-E72D297353CC}">
                <c16:uniqueId val="{000000E2-F72D-49BE-806B-B492D6724438}"/>
              </c:ext>
            </c:extLst>
          </c:dPt>
          <c:dPt>
            <c:idx val="10"/>
            <c:bubble3D val="0"/>
            <c:spPr>
              <a:noFill/>
              <a:ln>
                <a:noFill/>
              </a:ln>
              <a:effectLst/>
            </c:spPr>
            <c:extLst xmlns:c16r2="http://schemas.microsoft.com/office/drawing/2015/06/chart">
              <c:ext xmlns:c16="http://schemas.microsoft.com/office/drawing/2014/chart" uri="{C3380CC4-5D6E-409C-BE32-E72D297353CC}">
                <c16:uniqueId val="{000000E4-F72D-49BE-806B-B492D6724438}"/>
              </c:ext>
            </c:extLst>
          </c:dPt>
          <c:cat>
            <c:strRef>
              <c:f>Sheet1!$A$14:$A$24</c:f>
              <c:strCache>
                <c:ptCount val="11"/>
                <c:pt idx="0">
                  <c:v>比例1</c:v>
                </c:pt>
                <c:pt idx="1">
                  <c:v>比例2</c:v>
                </c:pt>
                <c:pt idx="2">
                  <c:v>比例3</c:v>
                </c:pt>
                <c:pt idx="3">
                  <c:v>比例4</c:v>
                </c:pt>
                <c:pt idx="4">
                  <c:v>比例5</c:v>
                </c:pt>
                <c:pt idx="5">
                  <c:v>比例6</c:v>
                </c:pt>
                <c:pt idx="6">
                  <c:v>比例7</c:v>
                </c:pt>
                <c:pt idx="7">
                  <c:v>比例8</c:v>
                </c:pt>
                <c:pt idx="8">
                  <c:v>比例9</c:v>
                </c:pt>
                <c:pt idx="9">
                  <c:v>比例10</c:v>
                </c:pt>
                <c:pt idx="10">
                  <c:v>比例11</c:v>
                </c:pt>
              </c:strCache>
            </c:strRef>
          </c:cat>
          <c:val>
            <c:numRef>
              <c:f>Sheet1!$K$14:$K$24</c:f>
              <c:numCache>
                <c:formatCode>General</c:formatCode>
                <c:ptCount val="11"/>
                <c:pt idx="0">
                  <c:v>58</c:v>
                </c:pt>
                <c:pt idx="1">
                  <c:v>4</c:v>
                </c:pt>
                <c:pt idx="2">
                  <c:v>15</c:v>
                </c:pt>
                <c:pt idx="3">
                  <c:v>18.600000000000001</c:v>
                </c:pt>
                <c:pt idx="4">
                  <c:v>5</c:v>
                </c:pt>
                <c:pt idx="5">
                  <c:v>1.5</c:v>
                </c:pt>
                <c:pt idx="6">
                  <c:v>1</c:v>
                </c:pt>
                <c:pt idx="7">
                  <c:v>0</c:v>
                </c:pt>
                <c:pt idx="8">
                  <c:v>0</c:v>
                </c:pt>
                <c:pt idx="9">
                  <c:v>0</c:v>
                </c:pt>
                <c:pt idx="10">
                  <c:v>0</c:v>
                </c:pt>
              </c:numCache>
            </c:numRef>
          </c:val>
          <c:extLst xmlns:c16r2="http://schemas.microsoft.com/office/drawing/2015/06/chart">
            <c:ext xmlns:c16="http://schemas.microsoft.com/office/drawing/2014/chart" uri="{C3380CC4-5D6E-409C-BE32-E72D297353CC}">
              <c16:uniqueId val="{000000E5-F72D-49BE-806B-B492D6724438}"/>
            </c:ext>
          </c:extLst>
        </c:ser>
        <c:ser>
          <c:idx val="10"/>
          <c:order val="10"/>
          <c:tx>
            <c:strRef>
              <c:f>Sheet1!$L$13</c:f>
              <c:strCache>
                <c:ptCount val="1"/>
                <c:pt idx="0">
                  <c:v>列11</c:v>
                </c:pt>
              </c:strCache>
            </c:strRef>
          </c:tx>
          <c:spPr>
            <a:ln>
              <a:noFill/>
            </a:ln>
            <a:effectLst/>
          </c:spPr>
          <c:dPt>
            <c:idx val="0"/>
            <c:bubble3D val="0"/>
            <c:spPr>
              <a:solidFill>
                <a:srgbClr val="FF0000"/>
              </a:solidFill>
              <a:ln>
                <a:solidFill>
                  <a:srgbClr val="FF0000"/>
                </a:solidFill>
              </a:ln>
              <a:effectLst/>
            </c:spPr>
            <c:extLst xmlns:c16r2="http://schemas.microsoft.com/office/drawing/2015/06/chart">
              <c:ext xmlns:c16="http://schemas.microsoft.com/office/drawing/2014/chart" uri="{C3380CC4-5D6E-409C-BE32-E72D297353CC}">
                <c16:uniqueId val="{000000E7-F72D-49BE-806B-B492D6724438}"/>
              </c:ext>
            </c:extLst>
          </c:dPt>
          <c:dPt>
            <c:idx val="1"/>
            <c:bubble3D val="0"/>
            <c:spPr>
              <a:noFill/>
              <a:ln>
                <a:noFill/>
              </a:ln>
              <a:effectLst/>
            </c:spPr>
            <c:extLst xmlns:c16r2="http://schemas.microsoft.com/office/drawing/2015/06/chart">
              <c:ext xmlns:c16="http://schemas.microsoft.com/office/drawing/2014/chart" uri="{C3380CC4-5D6E-409C-BE32-E72D297353CC}">
                <c16:uniqueId val="{000000E9-F72D-49BE-806B-B492D6724438}"/>
              </c:ext>
            </c:extLst>
          </c:dPt>
          <c:dPt>
            <c:idx val="2"/>
            <c:bubble3D val="0"/>
            <c:spPr>
              <a:noFill/>
              <a:ln>
                <a:noFill/>
              </a:ln>
              <a:effectLst/>
            </c:spPr>
            <c:extLst xmlns:c16r2="http://schemas.microsoft.com/office/drawing/2015/06/chart">
              <c:ext xmlns:c16="http://schemas.microsoft.com/office/drawing/2014/chart" uri="{C3380CC4-5D6E-409C-BE32-E72D297353CC}">
                <c16:uniqueId val="{000000EB-F72D-49BE-806B-B492D6724438}"/>
              </c:ext>
            </c:extLst>
          </c:dPt>
          <c:dPt>
            <c:idx val="3"/>
            <c:bubble3D val="0"/>
            <c:spPr>
              <a:noFill/>
              <a:ln>
                <a:noFill/>
              </a:ln>
              <a:effectLst/>
            </c:spPr>
            <c:extLst xmlns:c16r2="http://schemas.microsoft.com/office/drawing/2015/06/chart">
              <c:ext xmlns:c16="http://schemas.microsoft.com/office/drawing/2014/chart" uri="{C3380CC4-5D6E-409C-BE32-E72D297353CC}">
                <c16:uniqueId val="{000000ED-F72D-49BE-806B-B492D6724438}"/>
              </c:ext>
            </c:extLst>
          </c:dPt>
          <c:dPt>
            <c:idx val="4"/>
            <c:bubble3D val="0"/>
            <c:spPr>
              <a:noFill/>
              <a:ln>
                <a:noFill/>
              </a:ln>
              <a:effectLst/>
            </c:spPr>
            <c:extLst xmlns:c16r2="http://schemas.microsoft.com/office/drawing/2015/06/chart">
              <c:ext xmlns:c16="http://schemas.microsoft.com/office/drawing/2014/chart" uri="{C3380CC4-5D6E-409C-BE32-E72D297353CC}">
                <c16:uniqueId val="{000000EF-F72D-49BE-806B-B492D6724438}"/>
              </c:ext>
            </c:extLst>
          </c:dPt>
          <c:dPt>
            <c:idx val="5"/>
            <c:bubble3D val="0"/>
            <c:spPr>
              <a:noFill/>
              <a:ln>
                <a:noFill/>
              </a:ln>
              <a:effectLst/>
            </c:spPr>
            <c:extLst xmlns:c16r2="http://schemas.microsoft.com/office/drawing/2015/06/chart">
              <c:ext xmlns:c16="http://schemas.microsoft.com/office/drawing/2014/chart" uri="{C3380CC4-5D6E-409C-BE32-E72D297353CC}">
                <c16:uniqueId val="{000000F1-F72D-49BE-806B-B492D6724438}"/>
              </c:ext>
            </c:extLst>
          </c:dPt>
          <c:dPt>
            <c:idx val="6"/>
            <c:bubble3D val="0"/>
            <c:spPr>
              <a:noFill/>
              <a:ln>
                <a:noFill/>
              </a:ln>
              <a:effectLst/>
            </c:spPr>
            <c:extLst xmlns:c16r2="http://schemas.microsoft.com/office/drawing/2015/06/chart">
              <c:ext xmlns:c16="http://schemas.microsoft.com/office/drawing/2014/chart" uri="{C3380CC4-5D6E-409C-BE32-E72D297353CC}">
                <c16:uniqueId val="{000000F3-F72D-49BE-806B-B492D6724438}"/>
              </c:ext>
            </c:extLst>
          </c:dPt>
          <c:dPt>
            <c:idx val="7"/>
            <c:bubble3D val="0"/>
            <c:spPr>
              <a:noFill/>
              <a:ln>
                <a:noFill/>
              </a:ln>
              <a:effectLst/>
            </c:spPr>
            <c:extLst xmlns:c16r2="http://schemas.microsoft.com/office/drawing/2015/06/chart">
              <c:ext xmlns:c16="http://schemas.microsoft.com/office/drawing/2014/chart" uri="{C3380CC4-5D6E-409C-BE32-E72D297353CC}">
                <c16:uniqueId val="{000000F5-F72D-49BE-806B-B492D6724438}"/>
              </c:ext>
            </c:extLst>
          </c:dPt>
          <c:dPt>
            <c:idx val="8"/>
            <c:bubble3D val="0"/>
            <c:spPr>
              <a:noFill/>
              <a:ln>
                <a:noFill/>
              </a:ln>
              <a:effectLst/>
            </c:spPr>
            <c:extLst xmlns:c16r2="http://schemas.microsoft.com/office/drawing/2015/06/chart">
              <c:ext xmlns:c16="http://schemas.microsoft.com/office/drawing/2014/chart" uri="{C3380CC4-5D6E-409C-BE32-E72D297353CC}">
                <c16:uniqueId val="{000000F7-F72D-49BE-806B-B492D6724438}"/>
              </c:ext>
            </c:extLst>
          </c:dPt>
          <c:dPt>
            <c:idx val="9"/>
            <c:bubble3D val="0"/>
            <c:spPr>
              <a:noFill/>
              <a:ln>
                <a:noFill/>
              </a:ln>
              <a:effectLst/>
            </c:spPr>
            <c:extLst xmlns:c16r2="http://schemas.microsoft.com/office/drawing/2015/06/chart">
              <c:ext xmlns:c16="http://schemas.microsoft.com/office/drawing/2014/chart" uri="{C3380CC4-5D6E-409C-BE32-E72D297353CC}">
                <c16:uniqueId val="{000000F9-F72D-49BE-806B-B492D6724438}"/>
              </c:ext>
            </c:extLst>
          </c:dPt>
          <c:dPt>
            <c:idx val="10"/>
            <c:bubble3D val="0"/>
            <c:spPr>
              <a:noFill/>
              <a:ln>
                <a:noFill/>
              </a:ln>
              <a:effectLst/>
            </c:spPr>
            <c:extLst xmlns:c16r2="http://schemas.microsoft.com/office/drawing/2015/06/chart">
              <c:ext xmlns:c16="http://schemas.microsoft.com/office/drawing/2014/chart" uri="{C3380CC4-5D6E-409C-BE32-E72D297353CC}">
                <c16:uniqueId val="{000000FB-F72D-49BE-806B-B492D6724438}"/>
              </c:ext>
            </c:extLst>
          </c:dPt>
          <c:cat>
            <c:strRef>
              <c:f>Sheet1!$A$14:$A$24</c:f>
              <c:strCache>
                <c:ptCount val="11"/>
                <c:pt idx="0">
                  <c:v>比例1</c:v>
                </c:pt>
                <c:pt idx="1">
                  <c:v>比例2</c:v>
                </c:pt>
                <c:pt idx="2">
                  <c:v>比例3</c:v>
                </c:pt>
                <c:pt idx="3">
                  <c:v>比例4</c:v>
                </c:pt>
                <c:pt idx="4">
                  <c:v>比例5</c:v>
                </c:pt>
                <c:pt idx="5">
                  <c:v>比例6</c:v>
                </c:pt>
                <c:pt idx="6">
                  <c:v>比例7</c:v>
                </c:pt>
                <c:pt idx="7">
                  <c:v>比例8</c:v>
                </c:pt>
                <c:pt idx="8">
                  <c:v>比例9</c:v>
                </c:pt>
                <c:pt idx="9">
                  <c:v>比例10</c:v>
                </c:pt>
                <c:pt idx="10">
                  <c:v>比例11</c:v>
                </c:pt>
              </c:strCache>
            </c:strRef>
          </c:cat>
          <c:val>
            <c:numRef>
              <c:f>Sheet1!$L$14:$L$24</c:f>
              <c:numCache>
                <c:formatCode>General</c:formatCode>
                <c:ptCount val="11"/>
                <c:pt idx="0">
                  <c:v>58</c:v>
                </c:pt>
                <c:pt idx="1">
                  <c:v>4</c:v>
                </c:pt>
                <c:pt idx="2">
                  <c:v>15</c:v>
                </c:pt>
                <c:pt idx="3">
                  <c:v>18.600000000000001</c:v>
                </c:pt>
                <c:pt idx="4">
                  <c:v>5</c:v>
                </c:pt>
                <c:pt idx="5">
                  <c:v>1.5</c:v>
                </c:pt>
                <c:pt idx="6">
                  <c:v>1</c:v>
                </c:pt>
                <c:pt idx="7">
                  <c:v>0</c:v>
                </c:pt>
                <c:pt idx="8">
                  <c:v>0</c:v>
                </c:pt>
                <c:pt idx="9">
                  <c:v>0</c:v>
                </c:pt>
                <c:pt idx="10">
                  <c:v>0</c:v>
                </c:pt>
              </c:numCache>
            </c:numRef>
          </c:val>
          <c:extLst xmlns:c16r2="http://schemas.microsoft.com/office/drawing/2015/06/chart">
            <c:ext xmlns:c16="http://schemas.microsoft.com/office/drawing/2014/chart" uri="{C3380CC4-5D6E-409C-BE32-E72D297353CC}">
              <c16:uniqueId val="{000000FC-F72D-49BE-806B-B492D6724438}"/>
            </c:ext>
          </c:extLst>
        </c:ser>
        <c:dLbls>
          <c:showLegendKey val="0"/>
          <c:showVal val="0"/>
          <c:showCatName val="0"/>
          <c:showSerName val="0"/>
          <c:showPercent val="0"/>
          <c:showBubbleSize val="0"/>
          <c:showLeaderLines val="1"/>
        </c:dLbls>
        <c:firstSliceAng val="0"/>
        <c:holeSize val="19"/>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ru-RU"/>
    </a:p>
  </c:txPr>
  <c:externalData r:id="rId2">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4"/>
    </mc:Choice>
    <mc:Fallback>
      <c:style val="4"/>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Sheet1!$B$13</c:f>
              <c:strCache>
                <c:ptCount val="1"/>
                <c:pt idx="0">
                  <c:v>列1</c:v>
                </c:pt>
              </c:strCache>
            </c:strRef>
          </c:tx>
          <c:spPr>
            <a:effectLst/>
          </c:spPr>
          <c:dPt>
            <c:idx val="0"/>
            <c:bubble3D val="0"/>
            <c:spPr>
              <a:solidFill>
                <a:srgbClr val="FF0000"/>
              </a:solidFill>
              <a:ln>
                <a:solidFill>
                  <a:srgbClr val="FF0000"/>
                </a:solidFill>
              </a:ln>
              <a:effectLst/>
            </c:spPr>
            <c:extLst xmlns:c16r2="http://schemas.microsoft.com/office/drawing/2015/06/chart">
              <c:ext xmlns:c16="http://schemas.microsoft.com/office/drawing/2014/chart" uri="{C3380CC4-5D6E-409C-BE32-E72D297353CC}">
                <c16:uniqueId val="{00000001-6D5E-4DBD-AA15-130738B7E7EC}"/>
              </c:ext>
            </c:extLst>
          </c:dPt>
          <c:dPt>
            <c:idx val="1"/>
            <c:bubble3D val="0"/>
            <c:spPr>
              <a:solidFill>
                <a:srgbClr val="6600FF"/>
              </a:solidFill>
              <a:ln>
                <a:solidFill>
                  <a:srgbClr val="6600FF"/>
                </a:solidFill>
              </a:ln>
              <a:effectLst/>
            </c:spPr>
            <c:extLst xmlns:c16r2="http://schemas.microsoft.com/office/drawing/2015/06/chart">
              <c:ext xmlns:c16="http://schemas.microsoft.com/office/drawing/2014/chart" uri="{C3380CC4-5D6E-409C-BE32-E72D297353CC}">
                <c16:uniqueId val="{00000003-6D5E-4DBD-AA15-130738B7E7EC}"/>
              </c:ext>
            </c:extLst>
          </c:dPt>
          <c:dPt>
            <c:idx val="2"/>
            <c:bubble3D val="0"/>
            <c:spPr>
              <a:solidFill>
                <a:srgbClr val="FF6600"/>
              </a:solidFill>
              <a:ln>
                <a:solidFill>
                  <a:srgbClr val="FF9900"/>
                </a:solidFill>
              </a:ln>
              <a:effectLst/>
            </c:spPr>
            <c:extLst xmlns:c16r2="http://schemas.microsoft.com/office/drawing/2015/06/chart">
              <c:ext xmlns:c16="http://schemas.microsoft.com/office/drawing/2014/chart" uri="{C3380CC4-5D6E-409C-BE32-E72D297353CC}">
                <c16:uniqueId val="{00000005-6D5E-4DBD-AA15-130738B7E7EC}"/>
              </c:ext>
            </c:extLst>
          </c:dPt>
          <c:dPt>
            <c:idx val="3"/>
            <c:bubble3D val="0"/>
            <c:spPr>
              <a:solidFill>
                <a:srgbClr val="00CCFF"/>
              </a:solidFill>
              <a:ln>
                <a:solidFill>
                  <a:srgbClr val="00CCFF"/>
                </a:solidFill>
              </a:ln>
              <a:effectLst/>
            </c:spPr>
            <c:extLst xmlns:c16r2="http://schemas.microsoft.com/office/drawing/2015/06/chart">
              <c:ext xmlns:c16="http://schemas.microsoft.com/office/drawing/2014/chart" uri="{C3380CC4-5D6E-409C-BE32-E72D297353CC}">
                <c16:uniqueId val="{00000007-6D5E-4DBD-AA15-130738B7E7EC}"/>
              </c:ext>
            </c:extLst>
          </c:dPt>
          <c:dPt>
            <c:idx val="4"/>
            <c:bubble3D val="0"/>
            <c:spPr>
              <a:solidFill>
                <a:srgbClr val="FF33CC"/>
              </a:solidFill>
              <a:ln>
                <a:solidFill>
                  <a:srgbClr val="FF33CC"/>
                </a:solidFill>
              </a:ln>
              <a:effectLst/>
            </c:spPr>
            <c:extLst xmlns:c16r2="http://schemas.microsoft.com/office/drawing/2015/06/chart">
              <c:ext xmlns:c16="http://schemas.microsoft.com/office/drawing/2014/chart" uri="{C3380CC4-5D6E-409C-BE32-E72D297353CC}">
                <c16:uniqueId val="{00000009-6D5E-4DBD-AA15-130738B7E7EC}"/>
              </c:ext>
            </c:extLst>
          </c:dPt>
          <c:dPt>
            <c:idx val="5"/>
            <c:bubble3D val="0"/>
            <c:spPr>
              <a:solidFill>
                <a:srgbClr val="00FF00"/>
              </a:solidFill>
              <a:ln>
                <a:solidFill>
                  <a:srgbClr val="00FF00"/>
                </a:solidFill>
              </a:ln>
              <a:effectLst/>
            </c:spPr>
            <c:extLst xmlns:c16r2="http://schemas.microsoft.com/office/drawing/2015/06/chart">
              <c:ext xmlns:c16="http://schemas.microsoft.com/office/drawing/2014/chart" uri="{C3380CC4-5D6E-409C-BE32-E72D297353CC}">
                <c16:uniqueId val="{0000000B-6D5E-4DBD-AA15-130738B7E7EC}"/>
              </c:ext>
            </c:extLst>
          </c:dPt>
          <c:dPt>
            <c:idx val="6"/>
            <c:bubble3D val="0"/>
            <c:spPr>
              <a:solidFill>
                <a:srgbClr val="FFFF00"/>
              </a:solidFill>
              <a:ln>
                <a:solidFill>
                  <a:srgbClr val="FFFF00"/>
                </a:solidFill>
              </a:ln>
              <a:effectLst/>
            </c:spPr>
            <c:extLst xmlns:c16r2="http://schemas.microsoft.com/office/drawing/2015/06/chart">
              <c:ext xmlns:c16="http://schemas.microsoft.com/office/drawing/2014/chart" uri="{C3380CC4-5D6E-409C-BE32-E72D297353CC}">
                <c16:uniqueId val="{0000000D-6D5E-4DBD-AA15-130738B7E7EC}"/>
              </c:ext>
            </c:extLst>
          </c:dPt>
          <c:dPt>
            <c:idx val="7"/>
            <c:bubble3D val="0"/>
            <c:spPr>
              <a:solidFill>
                <a:schemeClr val="accent2">
                  <a:tint val="77000"/>
                </a:schemeClr>
              </a:solidFill>
              <a:ln>
                <a:solidFill>
                  <a:srgbClr val="F1A78A"/>
                </a:solidFill>
              </a:ln>
              <a:effectLst/>
            </c:spPr>
            <c:extLst xmlns:c16r2="http://schemas.microsoft.com/office/drawing/2015/06/chart">
              <c:ext xmlns:c16="http://schemas.microsoft.com/office/drawing/2014/chart" uri="{C3380CC4-5D6E-409C-BE32-E72D297353CC}">
                <c16:uniqueId val="{0000000F-6D5E-4DBD-AA15-130738B7E7EC}"/>
              </c:ext>
            </c:extLst>
          </c:dPt>
          <c:dPt>
            <c:idx val="8"/>
            <c:bubble3D val="0"/>
            <c:spPr>
              <a:solidFill>
                <a:schemeClr val="accent2">
                  <a:tint val="65000"/>
                </a:schemeClr>
              </a:solidFill>
              <a:ln>
                <a:solidFill>
                  <a:srgbClr val="F4B9A4"/>
                </a:solidFill>
              </a:ln>
              <a:effectLst/>
            </c:spPr>
            <c:extLst xmlns:c16r2="http://schemas.microsoft.com/office/drawing/2015/06/chart">
              <c:ext xmlns:c16="http://schemas.microsoft.com/office/drawing/2014/chart" uri="{C3380CC4-5D6E-409C-BE32-E72D297353CC}">
                <c16:uniqueId val="{00000011-6D5E-4DBD-AA15-130738B7E7EC}"/>
              </c:ext>
            </c:extLst>
          </c:dPt>
          <c:dPt>
            <c:idx val="9"/>
            <c:bubble3D val="0"/>
            <c:spPr>
              <a:solidFill>
                <a:schemeClr val="accent2">
                  <a:tint val="54000"/>
                </a:schemeClr>
              </a:solidFill>
              <a:ln>
                <a:solidFill>
                  <a:srgbClr val="F5C7B8"/>
                </a:solidFill>
              </a:ln>
              <a:effectLst/>
            </c:spPr>
            <c:extLst xmlns:c16r2="http://schemas.microsoft.com/office/drawing/2015/06/chart">
              <c:ext xmlns:c16="http://schemas.microsoft.com/office/drawing/2014/chart" uri="{C3380CC4-5D6E-409C-BE32-E72D297353CC}">
                <c16:uniqueId val="{00000013-6D5E-4DBD-AA15-130738B7E7EC}"/>
              </c:ext>
            </c:extLst>
          </c:dPt>
          <c:dPt>
            <c:idx val="10"/>
            <c:bubble3D val="0"/>
            <c:spPr>
              <a:noFill/>
              <a:ln>
                <a:noFill/>
              </a:ln>
              <a:effectLst/>
            </c:spPr>
            <c:extLst xmlns:c16r2="http://schemas.microsoft.com/office/drawing/2015/06/chart">
              <c:ext xmlns:c16="http://schemas.microsoft.com/office/drawing/2014/chart" uri="{C3380CC4-5D6E-409C-BE32-E72D297353CC}">
                <c16:uniqueId val="{00000015-6D5E-4DBD-AA15-130738B7E7EC}"/>
              </c:ext>
            </c:extLst>
          </c:dPt>
          <c:cat>
            <c:strRef>
              <c:f>Sheet1!$A$14:$A$24</c:f>
              <c:strCache>
                <c:ptCount val="11"/>
                <c:pt idx="0">
                  <c:v>比例1</c:v>
                </c:pt>
                <c:pt idx="1">
                  <c:v>比例2</c:v>
                </c:pt>
                <c:pt idx="2">
                  <c:v>比例3</c:v>
                </c:pt>
                <c:pt idx="3">
                  <c:v>比例4</c:v>
                </c:pt>
                <c:pt idx="4">
                  <c:v>比例5</c:v>
                </c:pt>
                <c:pt idx="5">
                  <c:v>比例6</c:v>
                </c:pt>
                <c:pt idx="6">
                  <c:v>比例7</c:v>
                </c:pt>
                <c:pt idx="7">
                  <c:v>比例8</c:v>
                </c:pt>
                <c:pt idx="8">
                  <c:v>比例9</c:v>
                </c:pt>
                <c:pt idx="9">
                  <c:v>比例10</c:v>
                </c:pt>
                <c:pt idx="10">
                  <c:v>比例11</c:v>
                </c:pt>
              </c:strCache>
            </c:strRef>
          </c:cat>
          <c:val>
            <c:numRef>
              <c:f>Sheet1!$B$14:$B$24</c:f>
              <c:numCache>
                <c:formatCode>General</c:formatCode>
                <c:ptCount val="11"/>
                <c:pt idx="0">
                  <c:v>47.7</c:v>
                </c:pt>
                <c:pt idx="1">
                  <c:v>21.5</c:v>
                </c:pt>
                <c:pt idx="2">
                  <c:v>10.8</c:v>
                </c:pt>
                <c:pt idx="3">
                  <c:v>17.2</c:v>
                </c:pt>
                <c:pt idx="4">
                  <c:v>3</c:v>
                </c:pt>
                <c:pt idx="5">
                  <c:v>1.5</c:v>
                </c:pt>
                <c:pt idx="6">
                  <c:v>1</c:v>
                </c:pt>
                <c:pt idx="7">
                  <c:v>0</c:v>
                </c:pt>
                <c:pt idx="8">
                  <c:v>0</c:v>
                </c:pt>
                <c:pt idx="9">
                  <c:v>0</c:v>
                </c:pt>
                <c:pt idx="10">
                  <c:v>0</c:v>
                </c:pt>
              </c:numCache>
            </c:numRef>
          </c:val>
          <c:extLst xmlns:c16r2="http://schemas.microsoft.com/office/drawing/2015/06/chart">
            <c:ext xmlns:c16="http://schemas.microsoft.com/office/drawing/2014/chart" uri="{C3380CC4-5D6E-409C-BE32-E72D297353CC}">
              <c16:uniqueId val="{00000016-6D5E-4DBD-AA15-130738B7E7EC}"/>
            </c:ext>
          </c:extLst>
        </c:ser>
        <c:ser>
          <c:idx val="1"/>
          <c:order val="1"/>
          <c:tx>
            <c:strRef>
              <c:f>Sheet1!$C$13</c:f>
              <c:strCache>
                <c:ptCount val="1"/>
                <c:pt idx="0">
                  <c:v>列2</c:v>
                </c:pt>
              </c:strCache>
            </c:strRef>
          </c:tx>
          <c:spPr>
            <a:effectLst/>
          </c:spPr>
          <c:dPt>
            <c:idx val="0"/>
            <c:bubble3D val="0"/>
            <c:spPr>
              <a:solidFill>
                <a:srgbClr val="FF0000"/>
              </a:solidFill>
              <a:ln>
                <a:solidFill>
                  <a:srgbClr val="FF0000"/>
                </a:solidFill>
              </a:ln>
              <a:effectLst/>
            </c:spPr>
            <c:extLst xmlns:c16r2="http://schemas.microsoft.com/office/drawing/2015/06/chart">
              <c:ext xmlns:c16="http://schemas.microsoft.com/office/drawing/2014/chart" uri="{C3380CC4-5D6E-409C-BE32-E72D297353CC}">
                <c16:uniqueId val="{00000018-6D5E-4DBD-AA15-130738B7E7EC}"/>
              </c:ext>
            </c:extLst>
          </c:dPt>
          <c:dPt>
            <c:idx val="1"/>
            <c:bubble3D val="0"/>
            <c:spPr>
              <a:solidFill>
                <a:srgbClr val="6600FF"/>
              </a:solidFill>
              <a:ln>
                <a:solidFill>
                  <a:srgbClr val="6600FF"/>
                </a:solidFill>
              </a:ln>
              <a:effectLst/>
            </c:spPr>
            <c:extLst xmlns:c16r2="http://schemas.microsoft.com/office/drawing/2015/06/chart">
              <c:ext xmlns:c16="http://schemas.microsoft.com/office/drawing/2014/chart" uri="{C3380CC4-5D6E-409C-BE32-E72D297353CC}">
                <c16:uniqueId val="{0000001A-6D5E-4DBD-AA15-130738B7E7EC}"/>
              </c:ext>
            </c:extLst>
          </c:dPt>
          <c:dPt>
            <c:idx val="2"/>
            <c:bubble3D val="0"/>
            <c:spPr>
              <a:solidFill>
                <a:srgbClr val="FF6600"/>
              </a:solidFill>
              <a:ln>
                <a:solidFill>
                  <a:srgbClr val="FF6600"/>
                </a:solidFill>
              </a:ln>
              <a:effectLst/>
            </c:spPr>
            <c:extLst xmlns:c16r2="http://schemas.microsoft.com/office/drawing/2015/06/chart">
              <c:ext xmlns:c16="http://schemas.microsoft.com/office/drawing/2014/chart" uri="{C3380CC4-5D6E-409C-BE32-E72D297353CC}">
                <c16:uniqueId val="{0000001C-6D5E-4DBD-AA15-130738B7E7EC}"/>
              </c:ext>
            </c:extLst>
          </c:dPt>
          <c:dPt>
            <c:idx val="3"/>
            <c:bubble3D val="0"/>
            <c:spPr>
              <a:solidFill>
                <a:srgbClr val="00CCFF"/>
              </a:solidFill>
              <a:ln>
                <a:solidFill>
                  <a:srgbClr val="00CCFF"/>
                </a:solidFill>
              </a:ln>
              <a:effectLst/>
            </c:spPr>
            <c:extLst xmlns:c16r2="http://schemas.microsoft.com/office/drawing/2015/06/chart">
              <c:ext xmlns:c16="http://schemas.microsoft.com/office/drawing/2014/chart" uri="{C3380CC4-5D6E-409C-BE32-E72D297353CC}">
                <c16:uniqueId val="{0000001E-6D5E-4DBD-AA15-130738B7E7EC}"/>
              </c:ext>
            </c:extLst>
          </c:dPt>
          <c:dPt>
            <c:idx val="4"/>
            <c:bubble3D val="0"/>
            <c:spPr>
              <a:solidFill>
                <a:srgbClr val="FF33CC"/>
              </a:solidFill>
              <a:ln>
                <a:solidFill>
                  <a:srgbClr val="FF33CC"/>
                </a:solidFill>
              </a:ln>
              <a:effectLst/>
            </c:spPr>
            <c:extLst xmlns:c16r2="http://schemas.microsoft.com/office/drawing/2015/06/chart">
              <c:ext xmlns:c16="http://schemas.microsoft.com/office/drawing/2014/chart" uri="{C3380CC4-5D6E-409C-BE32-E72D297353CC}">
                <c16:uniqueId val="{00000020-6D5E-4DBD-AA15-130738B7E7EC}"/>
              </c:ext>
            </c:extLst>
          </c:dPt>
          <c:dPt>
            <c:idx val="5"/>
            <c:bubble3D val="0"/>
            <c:spPr>
              <a:solidFill>
                <a:srgbClr val="00FF00"/>
              </a:solidFill>
              <a:ln>
                <a:solidFill>
                  <a:srgbClr val="00FF00"/>
                </a:solidFill>
              </a:ln>
              <a:effectLst/>
            </c:spPr>
            <c:extLst xmlns:c16r2="http://schemas.microsoft.com/office/drawing/2015/06/chart">
              <c:ext xmlns:c16="http://schemas.microsoft.com/office/drawing/2014/chart" uri="{C3380CC4-5D6E-409C-BE32-E72D297353CC}">
                <c16:uniqueId val="{00000022-6D5E-4DBD-AA15-130738B7E7EC}"/>
              </c:ext>
            </c:extLst>
          </c:dPt>
          <c:dPt>
            <c:idx val="6"/>
            <c:bubble3D val="0"/>
            <c:spPr>
              <a:solidFill>
                <a:srgbClr val="FFFF00"/>
              </a:solidFill>
              <a:ln>
                <a:solidFill>
                  <a:srgbClr val="FFFF00"/>
                </a:solidFill>
              </a:ln>
              <a:effectLst/>
            </c:spPr>
            <c:extLst xmlns:c16r2="http://schemas.microsoft.com/office/drawing/2015/06/chart">
              <c:ext xmlns:c16="http://schemas.microsoft.com/office/drawing/2014/chart" uri="{C3380CC4-5D6E-409C-BE32-E72D297353CC}">
                <c16:uniqueId val="{00000024-6D5E-4DBD-AA15-130738B7E7EC}"/>
              </c:ext>
            </c:extLst>
          </c:dPt>
          <c:dPt>
            <c:idx val="7"/>
            <c:bubble3D val="0"/>
            <c:spPr>
              <a:solidFill>
                <a:schemeClr val="accent2">
                  <a:tint val="77000"/>
                </a:schemeClr>
              </a:solidFill>
              <a:ln>
                <a:solidFill>
                  <a:srgbClr val="F1A78A"/>
                </a:solidFill>
              </a:ln>
              <a:effectLst/>
            </c:spPr>
            <c:extLst xmlns:c16r2="http://schemas.microsoft.com/office/drawing/2015/06/chart">
              <c:ext xmlns:c16="http://schemas.microsoft.com/office/drawing/2014/chart" uri="{C3380CC4-5D6E-409C-BE32-E72D297353CC}">
                <c16:uniqueId val="{00000026-6D5E-4DBD-AA15-130738B7E7EC}"/>
              </c:ext>
            </c:extLst>
          </c:dPt>
          <c:dPt>
            <c:idx val="8"/>
            <c:bubble3D val="0"/>
            <c:spPr>
              <a:solidFill>
                <a:schemeClr val="accent2">
                  <a:tint val="65000"/>
                </a:schemeClr>
              </a:solidFill>
              <a:ln>
                <a:solidFill>
                  <a:srgbClr val="F4B9A4"/>
                </a:solidFill>
              </a:ln>
              <a:effectLst/>
            </c:spPr>
            <c:extLst xmlns:c16r2="http://schemas.microsoft.com/office/drawing/2015/06/chart">
              <c:ext xmlns:c16="http://schemas.microsoft.com/office/drawing/2014/chart" uri="{C3380CC4-5D6E-409C-BE32-E72D297353CC}">
                <c16:uniqueId val="{00000028-6D5E-4DBD-AA15-130738B7E7EC}"/>
              </c:ext>
            </c:extLst>
          </c:dPt>
          <c:dPt>
            <c:idx val="9"/>
            <c:bubble3D val="0"/>
            <c:spPr>
              <a:solidFill>
                <a:schemeClr val="accent2">
                  <a:tint val="54000"/>
                </a:schemeClr>
              </a:solidFill>
              <a:ln>
                <a:solidFill>
                  <a:srgbClr val="F5C7B8"/>
                </a:solidFill>
              </a:ln>
              <a:effectLst/>
            </c:spPr>
            <c:extLst xmlns:c16r2="http://schemas.microsoft.com/office/drawing/2015/06/chart">
              <c:ext xmlns:c16="http://schemas.microsoft.com/office/drawing/2014/chart" uri="{C3380CC4-5D6E-409C-BE32-E72D297353CC}">
                <c16:uniqueId val="{0000002A-6D5E-4DBD-AA15-130738B7E7EC}"/>
              </c:ext>
            </c:extLst>
          </c:dPt>
          <c:dPt>
            <c:idx val="10"/>
            <c:bubble3D val="0"/>
            <c:spPr>
              <a:noFill/>
              <a:ln>
                <a:noFill/>
              </a:ln>
              <a:effectLst/>
            </c:spPr>
            <c:extLst xmlns:c16r2="http://schemas.microsoft.com/office/drawing/2015/06/chart">
              <c:ext xmlns:c16="http://schemas.microsoft.com/office/drawing/2014/chart" uri="{C3380CC4-5D6E-409C-BE32-E72D297353CC}">
                <c16:uniqueId val="{0000002C-6D5E-4DBD-AA15-130738B7E7EC}"/>
              </c:ext>
            </c:extLst>
          </c:dPt>
          <c:cat>
            <c:strRef>
              <c:f>Sheet1!$A$14:$A$24</c:f>
              <c:strCache>
                <c:ptCount val="11"/>
                <c:pt idx="0">
                  <c:v>比例1</c:v>
                </c:pt>
                <c:pt idx="1">
                  <c:v>比例2</c:v>
                </c:pt>
                <c:pt idx="2">
                  <c:v>比例3</c:v>
                </c:pt>
                <c:pt idx="3">
                  <c:v>比例4</c:v>
                </c:pt>
                <c:pt idx="4">
                  <c:v>比例5</c:v>
                </c:pt>
                <c:pt idx="5">
                  <c:v>比例6</c:v>
                </c:pt>
                <c:pt idx="6">
                  <c:v>比例7</c:v>
                </c:pt>
                <c:pt idx="7">
                  <c:v>比例8</c:v>
                </c:pt>
                <c:pt idx="8">
                  <c:v>比例9</c:v>
                </c:pt>
                <c:pt idx="9">
                  <c:v>比例10</c:v>
                </c:pt>
                <c:pt idx="10">
                  <c:v>比例11</c:v>
                </c:pt>
              </c:strCache>
            </c:strRef>
          </c:cat>
          <c:val>
            <c:numRef>
              <c:f>Sheet1!$C$14:$C$24</c:f>
              <c:numCache>
                <c:formatCode>General</c:formatCode>
                <c:ptCount val="11"/>
                <c:pt idx="0">
                  <c:v>47.7</c:v>
                </c:pt>
                <c:pt idx="1">
                  <c:v>21.5</c:v>
                </c:pt>
                <c:pt idx="2">
                  <c:v>10.8</c:v>
                </c:pt>
                <c:pt idx="3">
                  <c:v>17.2</c:v>
                </c:pt>
                <c:pt idx="4">
                  <c:v>3</c:v>
                </c:pt>
                <c:pt idx="5">
                  <c:v>1.5</c:v>
                </c:pt>
                <c:pt idx="6">
                  <c:v>1</c:v>
                </c:pt>
                <c:pt idx="7">
                  <c:v>0</c:v>
                </c:pt>
                <c:pt idx="8">
                  <c:v>0</c:v>
                </c:pt>
                <c:pt idx="9">
                  <c:v>0</c:v>
                </c:pt>
                <c:pt idx="10">
                  <c:v>0</c:v>
                </c:pt>
              </c:numCache>
            </c:numRef>
          </c:val>
          <c:extLst xmlns:c16r2="http://schemas.microsoft.com/office/drawing/2015/06/chart">
            <c:ext xmlns:c16="http://schemas.microsoft.com/office/drawing/2014/chart" uri="{C3380CC4-5D6E-409C-BE32-E72D297353CC}">
              <c16:uniqueId val="{0000002D-6D5E-4DBD-AA15-130738B7E7EC}"/>
            </c:ext>
          </c:extLst>
        </c:ser>
        <c:ser>
          <c:idx val="2"/>
          <c:order val="2"/>
          <c:tx>
            <c:strRef>
              <c:f>Sheet1!$D$13</c:f>
              <c:strCache>
                <c:ptCount val="1"/>
                <c:pt idx="0">
                  <c:v>列3</c:v>
                </c:pt>
              </c:strCache>
            </c:strRef>
          </c:tx>
          <c:spPr>
            <a:effectLst/>
          </c:spPr>
          <c:dPt>
            <c:idx val="0"/>
            <c:bubble3D val="0"/>
            <c:spPr>
              <a:solidFill>
                <a:srgbClr val="FF0000"/>
              </a:solidFill>
              <a:ln>
                <a:solidFill>
                  <a:srgbClr val="FF0000"/>
                </a:solidFill>
              </a:ln>
              <a:effectLst/>
            </c:spPr>
            <c:extLst xmlns:c16r2="http://schemas.microsoft.com/office/drawing/2015/06/chart">
              <c:ext xmlns:c16="http://schemas.microsoft.com/office/drawing/2014/chart" uri="{C3380CC4-5D6E-409C-BE32-E72D297353CC}">
                <c16:uniqueId val="{0000002F-6D5E-4DBD-AA15-130738B7E7EC}"/>
              </c:ext>
            </c:extLst>
          </c:dPt>
          <c:dPt>
            <c:idx val="1"/>
            <c:bubble3D val="0"/>
            <c:spPr>
              <a:solidFill>
                <a:srgbClr val="6600FF"/>
              </a:solidFill>
              <a:ln>
                <a:solidFill>
                  <a:srgbClr val="6600FF"/>
                </a:solidFill>
              </a:ln>
              <a:effectLst/>
            </c:spPr>
            <c:extLst xmlns:c16r2="http://schemas.microsoft.com/office/drawing/2015/06/chart">
              <c:ext xmlns:c16="http://schemas.microsoft.com/office/drawing/2014/chart" uri="{C3380CC4-5D6E-409C-BE32-E72D297353CC}">
                <c16:uniqueId val="{00000031-6D5E-4DBD-AA15-130738B7E7EC}"/>
              </c:ext>
            </c:extLst>
          </c:dPt>
          <c:dPt>
            <c:idx val="2"/>
            <c:bubble3D val="0"/>
            <c:spPr>
              <a:solidFill>
                <a:srgbClr val="FF6600"/>
              </a:solidFill>
              <a:ln>
                <a:solidFill>
                  <a:srgbClr val="FF6600"/>
                </a:solidFill>
              </a:ln>
              <a:effectLst/>
            </c:spPr>
            <c:extLst xmlns:c16r2="http://schemas.microsoft.com/office/drawing/2015/06/chart">
              <c:ext xmlns:c16="http://schemas.microsoft.com/office/drawing/2014/chart" uri="{C3380CC4-5D6E-409C-BE32-E72D297353CC}">
                <c16:uniqueId val="{00000033-6D5E-4DBD-AA15-130738B7E7EC}"/>
              </c:ext>
            </c:extLst>
          </c:dPt>
          <c:dPt>
            <c:idx val="3"/>
            <c:bubble3D val="0"/>
            <c:spPr>
              <a:solidFill>
                <a:srgbClr val="00CCFF"/>
              </a:solidFill>
              <a:ln>
                <a:solidFill>
                  <a:srgbClr val="00CCFF"/>
                </a:solidFill>
              </a:ln>
              <a:effectLst/>
            </c:spPr>
            <c:extLst xmlns:c16r2="http://schemas.microsoft.com/office/drawing/2015/06/chart">
              <c:ext xmlns:c16="http://schemas.microsoft.com/office/drawing/2014/chart" uri="{C3380CC4-5D6E-409C-BE32-E72D297353CC}">
                <c16:uniqueId val="{00000035-6D5E-4DBD-AA15-130738B7E7EC}"/>
              </c:ext>
            </c:extLst>
          </c:dPt>
          <c:dPt>
            <c:idx val="4"/>
            <c:bubble3D val="0"/>
            <c:spPr>
              <a:solidFill>
                <a:srgbClr val="FF33CC"/>
              </a:solidFill>
              <a:ln>
                <a:solidFill>
                  <a:srgbClr val="FF33CC"/>
                </a:solidFill>
              </a:ln>
              <a:effectLst/>
            </c:spPr>
            <c:extLst xmlns:c16r2="http://schemas.microsoft.com/office/drawing/2015/06/chart">
              <c:ext xmlns:c16="http://schemas.microsoft.com/office/drawing/2014/chart" uri="{C3380CC4-5D6E-409C-BE32-E72D297353CC}">
                <c16:uniqueId val="{00000037-6D5E-4DBD-AA15-130738B7E7EC}"/>
              </c:ext>
            </c:extLst>
          </c:dPt>
          <c:dPt>
            <c:idx val="5"/>
            <c:bubble3D val="0"/>
            <c:spPr>
              <a:solidFill>
                <a:srgbClr val="00FF00"/>
              </a:solidFill>
              <a:ln>
                <a:solidFill>
                  <a:srgbClr val="00FF00"/>
                </a:solidFill>
              </a:ln>
              <a:effectLst/>
            </c:spPr>
            <c:extLst xmlns:c16r2="http://schemas.microsoft.com/office/drawing/2015/06/chart">
              <c:ext xmlns:c16="http://schemas.microsoft.com/office/drawing/2014/chart" uri="{C3380CC4-5D6E-409C-BE32-E72D297353CC}">
                <c16:uniqueId val="{00000039-6D5E-4DBD-AA15-130738B7E7EC}"/>
              </c:ext>
            </c:extLst>
          </c:dPt>
          <c:dPt>
            <c:idx val="6"/>
            <c:bubble3D val="0"/>
            <c:spPr>
              <a:solidFill>
                <a:srgbClr val="FFFF00"/>
              </a:solidFill>
              <a:ln>
                <a:solidFill>
                  <a:srgbClr val="FFFF00"/>
                </a:solidFill>
              </a:ln>
              <a:effectLst/>
            </c:spPr>
            <c:extLst xmlns:c16r2="http://schemas.microsoft.com/office/drawing/2015/06/chart">
              <c:ext xmlns:c16="http://schemas.microsoft.com/office/drawing/2014/chart" uri="{C3380CC4-5D6E-409C-BE32-E72D297353CC}">
                <c16:uniqueId val="{0000003B-6D5E-4DBD-AA15-130738B7E7EC}"/>
              </c:ext>
            </c:extLst>
          </c:dPt>
          <c:dPt>
            <c:idx val="7"/>
            <c:bubble3D val="0"/>
            <c:spPr>
              <a:solidFill>
                <a:schemeClr val="accent2">
                  <a:tint val="77000"/>
                </a:schemeClr>
              </a:solidFill>
              <a:ln>
                <a:solidFill>
                  <a:srgbClr val="F1A78A"/>
                </a:solidFill>
              </a:ln>
              <a:effectLst/>
            </c:spPr>
            <c:extLst xmlns:c16r2="http://schemas.microsoft.com/office/drawing/2015/06/chart">
              <c:ext xmlns:c16="http://schemas.microsoft.com/office/drawing/2014/chart" uri="{C3380CC4-5D6E-409C-BE32-E72D297353CC}">
                <c16:uniqueId val="{0000003D-6D5E-4DBD-AA15-130738B7E7EC}"/>
              </c:ext>
            </c:extLst>
          </c:dPt>
          <c:dPt>
            <c:idx val="8"/>
            <c:bubble3D val="0"/>
            <c:spPr>
              <a:solidFill>
                <a:schemeClr val="accent2">
                  <a:tint val="65000"/>
                </a:schemeClr>
              </a:solidFill>
              <a:ln>
                <a:solidFill>
                  <a:srgbClr val="F4B9A4"/>
                </a:solidFill>
              </a:ln>
              <a:effectLst/>
            </c:spPr>
            <c:extLst xmlns:c16r2="http://schemas.microsoft.com/office/drawing/2015/06/chart">
              <c:ext xmlns:c16="http://schemas.microsoft.com/office/drawing/2014/chart" uri="{C3380CC4-5D6E-409C-BE32-E72D297353CC}">
                <c16:uniqueId val="{0000003F-6D5E-4DBD-AA15-130738B7E7EC}"/>
              </c:ext>
            </c:extLst>
          </c:dPt>
          <c:dPt>
            <c:idx val="9"/>
            <c:bubble3D val="0"/>
            <c:spPr>
              <a:noFill/>
              <a:ln>
                <a:noFill/>
              </a:ln>
              <a:effectLst/>
            </c:spPr>
            <c:extLst xmlns:c16r2="http://schemas.microsoft.com/office/drawing/2015/06/chart">
              <c:ext xmlns:c16="http://schemas.microsoft.com/office/drawing/2014/chart" uri="{C3380CC4-5D6E-409C-BE32-E72D297353CC}">
                <c16:uniqueId val="{00000041-6D5E-4DBD-AA15-130738B7E7EC}"/>
              </c:ext>
            </c:extLst>
          </c:dPt>
          <c:dPt>
            <c:idx val="10"/>
            <c:bubble3D val="0"/>
            <c:spPr>
              <a:noFill/>
              <a:ln>
                <a:noFill/>
              </a:ln>
              <a:effectLst/>
            </c:spPr>
            <c:extLst xmlns:c16r2="http://schemas.microsoft.com/office/drawing/2015/06/chart">
              <c:ext xmlns:c16="http://schemas.microsoft.com/office/drawing/2014/chart" uri="{C3380CC4-5D6E-409C-BE32-E72D297353CC}">
                <c16:uniqueId val="{00000043-6D5E-4DBD-AA15-130738B7E7EC}"/>
              </c:ext>
            </c:extLst>
          </c:dPt>
          <c:cat>
            <c:strRef>
              <c:f>Sheet1!$A$14:$A$24</c:f>
              <c:strCache>
                <c:ptCount val="11"/>
                <c:pt idx="0">
                  <c:v>比例1</c:v>
                </c:pt>
                <c:pt idx="1">
                  <c:v>比例2</c:v>
                </c:pt>
                <c:pt idx="2">
                  <c:v>比例3</c:v>
                </c:pt>
                <c:pt idx="3">
                  <c:v>比例4</c:v>
                </c:pt>
                <c:pt idx="4">
                  <c:v>比例5</c:v>
                </c:pt>
                <c:pt idx="5">
                  <c:v>比例6</c:v>
                </c:pt>
                <c:pt idx="6">
                  <c:v>比例7</c:v>
                </c:pt>
                <c:pt idx="7">
                  <c:v>比例8</c:v>
                </c:pt>
                <c:pt idx="8">
                  <c:v>比例9</c:v>
                </c:pt>
                <c:pt idx="9">
                  <c:v>比例10</c:v>
                </c:pt>
                <c:pt idx="10">
                  <c:v>比例11</c:v>
                </c:pt>
              </c:strCache>
            </c:strRef>
          </c:cat>
          <c:val>
            <c:numRef>
              <c:f>Sheet1!$D$14:$D$24</c:f>
              <c:numCache>
                <c:formatCode>General</c:formatCode>
                <c:ptCount val="11"/>
                <c:pt idx="0">
                  <c:v>47.7</c:v>
                </c:pt>
                <c:pt idx="1">
                  <c:v>21.5</c:v>
                </c:pt>
                <c:pt idx="2">
                  <c:v>10.8</c:v>
                </c:pt>
                <c:pt idx="3">
                  <c:v>17.2</c:v>
                </c:pt>
                <c:pt idx="4">
                  <c:v>3</c:v>
                </c:pt>
                <c:pt idx="5">
                  <c:v>1.5</c:v>
                </c:pt>
                <c:pt idx="6">
                  <c:v>1</c:v>
                </c:pt>
                <c:pt idx="7">
                  <c:v>0</c:v>
                </c:pt>
                <c:pt idx="8">
                  <c:v>0</c:v>
                </c:pt>
                <c:pt idx="9">
                  <c:v>0</c:v>
                </c:pt>
                <c:pt idx="10">
                  <c:v>0</c:v>
                </c:pt>
              </c:numCache>
            </c:numRef>
          </c:val>
          <c:extLst xmlns:c16r2="http://schemas.microsoft.com/office/drawing/2015/06/chart">
            <c:ext xmlns:c16="http://schemas.microsoft.com/office/drawing/2014/chart" uri="{C3380CC4-5D6E-409C-BE32-E72D297353CC}">
              <c16:uniqueId val="{00000044-6D5E-4DBD-AA15-130738B7E7EC}"/>
            </c:ext>
          </c:extLst>
        </c:ser>
        <c:ser>
          <c:idx val="3"/>
          <c:order val="3"/>
          <c:tx>
            <c:strRef>
              <c:f>Sheet1!$E$13</c:f>
              <c:strCache>
                <c:ptCount val="1"/>
                <c:pt idx="0">
                  <c:v>列4</c:v>
                </c:pt>
              </c:strCache>
            </c:strRef>
          </c:tx>
          <c:spPr>
            <a:effectLst/>
          </c:spPr>
          <c:dPt>
            <c:idx val="0"/>
            <c:bubble3D val="0"/>
            <c:spPr>
              <a:solidFill>
                <a:srgbClr val="FF0000"/>
              </a:solidFill>
              <a:ln>
                <a:noFill/>
              </a:ln>
              <a:effectLst/>
            </c:spPr>
            <c:extLst xmlns:c16r2="http://schemas.microsoft.com/office/drawing/2015/06/chart">
              <c:ext xmlns:c16="http://schemas.microsoft.com/office/drawing/2014/chart" uri="{C3380CC4-5D6E-409C-BE32-E72D297353CC}">
                <c16:uniqueId val="{00000046-6D5E-4DBD-AA15-130738B7E7EC}"/>
              </c:ext>
            </c:extLst>
          </c:dPt>
          <c:dPt>
            <c:idx val="1"/>
            <c:bubble3D val="0"/>
            <c:spPr>
              <a:solidFill>
                <a:srgbClr val="6600FF"/>
              </a:solidFill>
              <a:ln>
                <a:solidFill>
                  <a:srgbClr val="6600FF"/>
                </a:solidFill>
              </a:ln>
              <a:effectLst/>
            </c:spPr>
            <c:extLst xmlns:c16r2="http://schemas.microsoft.com/office/drawing/2015/06/chart">
              <c:ext xmlns:c16="http://schemas.microsoft.com/office/drawing/2014/chart" uri="{C3380CC4-5D6E-409C-BE32-E72D297353CC}">
                <c16:uniqueId val="{00000048-6D5E-4DBD-AA15-130738B7E7EC}"/>
              </c:ext>
            </c:extLst>
          </c:dPt>
          <c:dPt>
            <c:idx val="2"/>
            <c:bubble3D val="0"/>
            <c:spPr>
              <a:solidFill>
                <a:srgbClr val="FF6600"/>
              </a:solidFill>
              <a:ln>
                <a:solidFill>
                  <a:srgbClr val="FF6600"/>
                </a:solidFill>
              </a:ln>
              <a:effectLst/>
            </c:spPr>
            <c:extLst xmlns:c16r2="http://schemas.microsoft.com/office/drawing/2015/06/chart">
              <c:ext xmlns:c16="http://schemas.microsoft.com/office/drawing/2014/chart" uri="{C3380CC4-5D6E-409C-BE32-E72D297353CC}">
                <c16:uniqueId val="{0000004A-6D5E-4DBD-AA15-130738B7E7EC}"/>
              </c:ext>
            </c:extLst>
          </c:dPt>
          <c:dPt>
            <c:idx val="3"/>
            <c:bubble3D val="0"/>
            <c:spPr>
              <a:solidFill>
                <a:srgbClr val="00CCFF"/>
              </a:solidFill>
              <a:ln>
                <a:solidFill>
                  <a:srgbClr val="00CCFF"/>
                </a:solidFill>
              </a:ln>
              <a:effectLst/>
            </c:spPr>
            <c:extLst xmlns:c16r2="http://schemas.microsoft.com/office/drawing/2015/06/chart">
              <c:ext xmlns:c16="http://schemas.microsoft.com/office/drawing/2014/chart" uri="{C3380CC4-5D6E-409C-BE32-E72D297353CC}">
                <c16:uniqueId val="{0000004C-6D5E-4DBD-AA15-130738B7E7EC}"/>
              </c:ext>
            </c:extLst>
          </c:dPt>
          <c:dPt>
            <c:idx val="4"/>
            <c:bubble3D val="0"/>
            <c:spPr>
              <a:solidFill>
                <a:srgbClr val="FF33CC"/>
              </a:solidFill>
              <a:ln>
                <a:solidFill>
                  <a:srgbClr val="FF33CC"/>
                </a:solidFill>
              </a:ln>
              <a:effectLst/>
            </c:spPr>
            <c:extLst xmlns:c16r2="http://schemas.microsoft.com/office/drawing/2015/06/chart">
              <c:ext xmlns:c16="http://schemas.microsoft.com/office/drawing/2014/chart" uri="{C3380CC4-5D6E-409C-BE32-E72D297353CC}">
                <c16:uniqueId val="{0000004E-6D5E-4DBD-AA15-130738B7E7EC}"/>
              </c:ext>
            </c:extLst>
          </c:dPt>
          <c:dPt>
            <c:idx val="5"/>
            <c:bubble3D val="0"/>
            <c:spPr>
              <a:solidFill>
                <a:srgbClr val="00FF00"/>
              </a:solidFill>
              <a:ln>
                <a:solidFill>
                  <a:srgbClr val="00FF00"/>
                </a:solidFill>
              </a:ln>
              <a:effectLst/>
            </c:spPr>
            <c:extLst xmlns:c16r2="http://schemas.microsoft.com/office/drawing/2015/06/chart">
              <c:ext xmlns:c16="http://schemas.microsoft.com/office/drawing/2014/chart" uri="{C3380CC4-5D6E-409C-BE32-E72D297353CC}">
                <c16:uniqueId val="{00000050-6D5E-4DBD-AA15-130738B7E7EC}"/>
              </c:ext>
            </c:extLst>
          </c:dPt>
          <c:dPt>
            <c:idx val="6"/>
            <c:bubble3D val="0"/>
            <c:spPr>
              <a:solidFill>
                <a:srgbClr val="FFFF00"/>
              </a:solidFill>
              <a:ln>
                <a:solidFill>
                  <a:srgbClr val="FFFF00"/>
                </a:solidFill>
              </a:ln>
              <a:effectLst/>
            </c:spPr>
            <c:extLst xmlns:c16r2="http://schemas.microsoft.com/office/drawing/2015/06/chart">
              <c:ext xmlns:c16="http://schemas.microsoft.com/office/drawing/2014/chart" uri="{C3380CC4-5D6E-409C-BE32-E72D297353CC}">
                <c16:uniqueId val="{00000052-6D5E-4DBD-AA15-130738B7E7EC}"/>
              </c:ext>
            </c:extLst>
          </c:dPt>
          <c:dPt>
            <c:idx val="7"/>
            <c:bubble3D val="0"/>
            <c:spPr>
              <a:solidFill>
                <a:schemeClr val="accent2">
                  <a:tint val="77000"/>
                </a:schemeClr>
              </a:solidFill>
              <a:ln>
                <a:solidFill>
                  <a:srgbClr val="F1A78A"/>
                </a:solidFill>
              </a:ln>
              <a:effectLst/>
            </c:spPr>
            <c:extLst xmlns:c16r2="http://schemas.microsoft.com/office/drawing/2015/06/chart">
              <c:ext xmlns:c16="http://schemas.microsoft.com/office/drawing/2014/chart" uri="{C3380CC4-5D6E-409C-BE32-E72D297353CC}">
                <c16:uniqueId val="{00000054-6D5E-4DBD-AA15-130738B7E7EC}"/>
              </c:ext>
            </c:extLst>
          </c:dPt>
          <c:dPt>
            <c:idx val="8"/>
            <c:bubble3D val="0"/>
            <c:spPr>
              <a:noFill/>
              <a:ln>
                <a:noFill/>
              </a:ln>
              <a:effectLst/>
            </c:spPr>
            <c:extLst xmlns:c16r2="http://schemas.microsoft.com/office/drawing/2015/06/chart">
              <c:ext xmlns:c16="http://schemas.microsoft.com/office/drawing/2014/chart" uri="{C3380CC4-5D6E-409C-BE32-E72D297353CC}">
                <c16:uniqueId val="{00000056-6D5E-4DBD-AA15-130738B7E7EC}"/>
              </c:ext>
            </c:extLst>
          </c:dPt>
          <c:dPt>
            <c:idx val="9"/>
            <c:bubble3D val="0"/>
            <c:spPr>
              <a:noFill/>
              <a:ln>
                <a:noFill/>
              </a:ln>
              <a:effectLst/>
            </c:spPr>
            <c:extLst xmlns:c16r2="http://schemas.microsoft.com/office/drawing/2015/06/chart">
              <c:ext xmlns:c16="http://schemas.microsoft.com/office/drawing/2014/chart" uri="{C3380CC4-5D6E-409C-BE32-E72D297353CC}">
                <c16:uniqueId val="{00000058-6D5E-4DBD-AA15-130738B7E7EC}"/>
              </c:ext>
            </c:extLst>
          </c:dPt>
          <c:dPt>
            <c:idx val="10"/>
            <c:bubble3D val="0"/>
            <c:spPr>
              <a:noFill/>
              <a:ln>
                <a:noFill/>
              </a:ln>
              <a:effectLst/>
            </c:spPr>
            <c:extLst xmlns:c16r2="http://schemas.microsoft.com/office/drawing/2015/06/chart">
              <c:ext xmlns:c16="http://schemas.microsoft.com/office/drawing/2014/chart" uri="{C3380CC4-5D6E-409C-BE32-E72D297353CC}">
                <c16:uniqueId val="{0000005A-6D5E-4DBD-AA15-130738B7E7EC}"/>
              </c:ext>
            </c:extLst>
          </c:dPt>
          <c:cat>
            <c:strRef>
              <c:f>Sheet1!$A$14:$A$24</c:f>
              <c:strCache>
                <c:ptCount val="11"/>
                <c:pt idx="0">
                  <c:v>比例1</c:v>
                </c:pt>
                <c:pt idx="1">
                  <c:v>比例2</c:v>
                </c:pt>
                <c:pt idx="2">
                  <c:v>比例3</c:v>
                </c:pt>
                <c:pt idx="3">
                  <c:v>比例4</c:v>
                </c:pt>
                <c:pt idx="4">
                  <c:v>比例5</c:v>
                </c:pt>
                <c:pt idx="5">
                  <c:v>比例6</c:v>
                </c:pt>
                <c:pt idx="6">
                  <c:v>比例7</c:v>
                </c:pt>
                <c:pt idx="7">
                  <c:v>比例8</c:v>
                </c:pt>
                <c:pt idx="8">
                  <c:v>比例9</c:v>
                </c:pt>
                <c:pt idx="9">
                  <c:v>比例10</c:v>
                </c:pt>
                <c:pt idx="10">
                  <c:v>比例11</c:v>
                </c:pt>
              </c:strCache>
            </c:strRef>
          </c:cat>
          <c:val>
            <c:numRef>
              <c:f>Sheet1!$E$14:$E$24</c:f>
              <c:numCache>
                <c:formatCode>General</c:formatCode>
                <c:ptCount val="11"/>
                <c:pt idx="0">
                  <c:v>47.7</c:v>
                </c:pt>
                <c:pt idx="1">
                  <c:v>21.5</c:v>
                </c:pt>
                <c:pt idx="2">
                  <c:v>10.8</c:v>
                </c:pt>
                <c:pt idx="3">
                  <c:v>17.2</c:v>
                </c:pt>
                <c:pt idx="4">
                  <c:v>3</c:v>
                </c:pt>
                <c:pt idx="5">
                  <c:v>1.5</c:v>
                </c:pt>
                <c:pt idx="6">
                  <c:v>1</c:v>
                </c:pt>
                <c:pt idx="7">
                  <c:v>0</c:v>
                </c:pt>
                <c:pt idx="8">
                  <c:v>0</c:v>
                </c:pt>
                <c:pt idx="9">
                  <c:v>0</c:v>
                </c:pt>
                <c:pt idx="10">
                  <c:v>0</c:v>
                </c:pt>
              </c:numCache>
            </c:numRef>
          </c:val>
          <c:extLst xmlns:c16r2="http://schemas.microsoft.com/office/drawing/2015/06/chart">
            <c:ext xmlns:c16="http://schemas.microsoft.com/office/drawing/2014/chart" uri="{C3380CC4-5D6E-409C-BE32-E72D297353CC}">
              <c16:uniqueId val="{0000005B-6D5E-4DBD-AA15-130738B7E7EC}"/>
            </c:ext>
          </c:extLst>
        </c:ser>
        <c:ser>
          <c:idx val="4"/>
          <c:order val="4"/>
          <c:tx>
            <c:strRef>
              <c:f>Sheet1!$F$13</c:f>
              <c:strCache>
                <c:ptCount val="1"/>
                <c:pt idx="0">
                  <c:v>列5</c:v>
                </c:pt>
              </c:strCache>
            </c:strRef>
          </c:tx>
          <c:spPr>
            <a:effectLst/>
          </c:spPr>
          <c:dPt>
            <c:idx val="0"/>
            <c:bubble3D val="0"/>
            <c:spPr>
              <a:solidFill>
                <a:srgbClr val="FF0000"/>
              </a:solidFill>
              <a:ln>
                <a:solidFill>
                  <a:srgbClr val="FF0000"/>
                </a:solidFill>
              </a:ln>
              <a:effectLst/>
            </c:spPr>
            <c:extLst xmlns:c16r2="http://schemas.microsoft.com/office/drawing/2015/06/chart">
              <c:ext xmlns:c16="http://schemas.microsoft.com/office/drawing/2014/chart" uri="{C3380CC4-5D6E-409C-BE32-E72D297353CC}">
                <c16:uniqueId val="{0000005D-6D5E-4DBD-AA15-130738B7E7EC}"/>
              </c:ext>
            </c:extLst>
          </c:dPt>
          <c:dPt>
            <c:idx val="1"/>
            <c:bubble3D val="0"/>
            <c:spPr>
              <a:solidFill>
                <a:srgbClr val="6600FF"/>
              </a:solidFill>
              <a:ln>
                <a:solidFill>
                  <a:srgbClr val="6600FF"/>
                </a:solidFill>
              </a:ln>
              <a:effectLst/>
            </c:spPr>
            <c:extLst xmlns:c16r2="http://schemas.microsoft.com/office/drawing/2015/06/chart">
              <c:ext xmlns:c16="http://schemas.microsoft.com/office/drawing/2014/chart" uri="{C3380CC4-5D6E-409C-BE32-E72D297353CC}">
                <c16:uniqueId val="{0000005F-6D5E-4DBD-AA15-130738B7E7EC}"/>
              </c:ext>
            </c:extLst>
          </c:dPt>
          <c:dPt>
            <c:idx val="2"/>
            <c:bubble3D val="0"/>
            <c:spPr>
              <a:solidFill>
                <a:srgbClr val="FF6600"/>
              </a:solidFill>
              <a:ln>
                <a:solidFill>
                  <a:srgbClr val="FF6600"/>
                </a:solidFill>
              </a:ln>
              <a:effectLst/>
            </c:spPr>
            <c:extLst xmlns:c16r2="http://schemas.microsoft.com/office/drawing/2015/06/chart">
              <c:ext xmlns:c16="http://schemas.microsoft.com/office/drawing/2014/chart" uri="{C3380CC4-5D6E-409C-BE32-E72D297353CC}">
                <c16:uniqueId val="{00000061-6D5E-4DBD-AA15-130738B7E7EC}"/>
              </c:ext>
            </c:extLst>
          </c:dPt>
          <c:dPt>
            <c:idx val="3"/>
            <c:bubble3D val="0"/>
            <c:spPr>
              <a:solidFill>
                <a:srgbClr val="00CCFF"/>
              </a:solidFill>
              <a:ln>
                <a:solidFill>
                  <a:srgbClr val="00CCFF"/>
                </a:solidFill>
              </a:ln>
              <a:effectLst/>
            </c:spPr>
            <c:extLst xmlns:c16r2="http://schemas.microsoft.com/office/drawing/2015/06/chart">
              <c:ext xmlns:c16="http://schemas.microsoft.com/office/drawing/2014/chart" uri="{C3380CC4-5D6E-409C-BE32-E72D297353CC}">
                <c16:uniqueId val="{00000063-6D5E-4DBD-AA15-130738B7E7EC}"/>
              </c:ext>
            </c:extLst>
          </c:dPt>
          <c:dPt>
            <c:idx val="4"/>
            <c:bubble3D val="0"/>
            <c:spPr>
              <a:solidFill>
                <a:srgbClr val="FF33CC"/>
              </a:solidFill>
              <a:ln>
                <a:solidFill>
                  <a:srgbClr val="FF33CC"/>
                </a:solidFill>
              </a:ln>
              <a:effectLst/>
            </c:spPr>
            <c:extLst xmlns:c16r2="http://schemas.microsoft.com/office/drawing/2015/06/chart">
              <c:ext xmlns:c16="http://schemas.microsoft.com/office/drawing/2014/chart" uri="{C3380CC4-5D6E-409C-BE32-E72D297353CC}">
                <c16:uniqueId val="{00000065-6D5E-4DBD-AA15-130738B7E7EC}"/>
              </c:ext>
            </c:extLst>
          </c:dPt>
          <c:dPt>
            <c:idx val="5"/>
            <c:bubble3D val="0"/>
            <c:spPr>
              <a:solidFill>
                <a:srgbClr val="00FF00"/>
              </a:solidFill>
              <a:ln>
                <a:solidFill>
                  <a:srgbClr val="00FF00"/>
                </a:solidFill>
              </a:ln>
              <a:effectLst/>
            </c:spPr>
            <c:extLst xmlns:c16r2="http://schemas.microsoft.com/office/drawing/2015/06/chart">
              <c:ext xmlns:c16="http://schemas.microsoft.com/office/drawing/2014/chart" uri="{C3380CC4-5D6E-409C-BE32-E72D297353CC}">
                <c16:uniqueId val="{00000067-6D5E-4DBD-AA15-130738B7E7EC}"/>
              </c:ext>
            </c:extLst>
          </c:dPt>
          <c:dPt>
            <c:idx val="6"/>
            <c:bubble3D val="0"/>
            <c:spPr>
              <a:solidFill>
                <a:srgbClr val="FFFF00"/>
              </a:solidFill>
              <a:ln>
                <a:solidFill>
                  <a:srgbClr val="FFFF00"/>
                </a:solidFill>
              </a:ln>
              <a:effectLst/>
            </c:spPr>
            <c:extLst xmlns:c16r2="http://schemas.microsoft.com/office/drawing/2015/06/chart">
              <c:ext xmlns:c16="http://schemas.microsoft.com/office/drawing/2014/chart" uri="{C3380CC4-5D6E-409C-BE32-E72D297353CC}">
                <c16:uniqueId val="{00000069-6D5E-4DBD-AA15-130738B7E7EC}"/>
              </c:ext>
            </c:extLst>
          </c:dPt>
          <c:dPt>
            <c:idx val="7"/>
            <c:bubble3D val="0"/>
            <c:spPr>
              <a:noFill/>
              <a:ln>
                <a:noFill/>
              </a:ln>
              <a:effectLst/>
            </c:spPr>
            <c:extLst xmlns:c16r2="http://schemas.microsoft.com/office/drawing/2015/06/chart">
              <c:ext xmlns:c16="http://schemas.microsoft.com/office/drawing/2014/chart" uri="{C3380CC4-5D6E-409C-BE32-E72D297353CC}">
                <c16:uniqueId val="{0000006B-6D5E-4DBD-AA15-130738B7E7EC}"/>
              </c:ext>
            </c:extLst>
          </c:dPt>
          <c:dPt>
            <c:idx val="8"/>
            <c:bubble3D val="0"/>
            <c:spPr>
              <a:noFill/>
              <a:ln>
                <a:noFill/>
              </a:ln>
              <a:effectLst/>
            </c:spPr>
            <c:extLst xmlns:c16r2="http://schemas.microsoft.com/office/drawing/2015/06/chart">
              <c:ext xmlns:c16="http://schemas.microsoft.com/office/drawing/2014/chart" uri="{C3380CC4-5D6E-409C-BE32-E72D297353CC}">
                <c16:uniqueId val="{0000006D-6D5E-4DBD-AA15-130738B7E7EC}"/>
              </c:ext>
            </c:extLst>
          </c:dPt>
          <c:dPt>
            <c:idx val="9"/>
            <c:bubble3D val="0"/>
            <c:spPr>
              <a:noFill/>
              <a:ln>
                <a:noFill/>
              </a:ln>
              <a:effectLst/>
            </c:spPr>
            <c:extLst xmlns:c16r2="http://schemas.microsoft.com/office/drawing/2015/06/chart">
              <c:ext xmlns:c16="http://schemas.microsoft.com/office/drawing/2014/chart" uri="{C3380CC4-5D6E-409C-BE32-E72D297353CC}">
                <c16:uniqueId val="{0000006F-6D5E-4DBD-AA15-130738B7E7EC}"/>
              </c:ext>
            </c:extLst>
          </c:dPt>
          <c:dPt>
            <c:idx val="10"/>
            <c:bubble3D val="0"/>
            <c:spPr>
              <a:noFill/>
              <a:ln>
                <a:noFill/>
              </a:ln>
              <a:effectLst/>
            </c:spPr>
            <c:extLst xmlns:c16r2="http://schemas.microsoft.com/office/drawing/2015/06/chart">
              <c:ext xmlns:c16="http://schemas.microsoft.com/office/drawing/2014/chart" uri="{C3380CC4-5D6E-409C-BE32-E72D297353CC}">
                <c16:uniqueId val="{00000071-6D5E-4DBD-AA15-130738B7E7EC}"/>
              </c:ext>
            </c:extLst>
          </c:dPt>
          <c:dLbls>
            <c:dLbl>
              <c:idx val="0"/>
              <c:layout>
                <c:manualLayout>
                  <c:x val="0.21356416503296974"/>
                  <c:y val="-3.8596491228070177E-2"/>
                </c:manualLayout>
              </c:layout>
              <c:tx>
                <c:rich>
                  <a:bodyPr/>
                  <a:lstStyle/>
                  <a:p>
                    <a:r>
                      <a:rPr lang="en-US" dirty="0"/>
                      <a:t>47,7</a:t>
                    </a: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5D-6D5E-4DBD-AA15-130738B7E7EC}"/>
                </c:ext>
              </c:extLst>
            </c:dLbl>
            <c:dLbl>
              <c:idx val="1"/>
              <c:layout>
                <c:manualLayout>
                  <c:x val="-0.10389608028630955"/>
                  <c:y val="0.18596491228070175"/>
                </c:manualLayout>
              </c:layout>
              <c:tx>
                <c:rich>
                  <a:bodyPr/>
                  <a:lstStyle/>
                  <a:p>
                    <a:r>
                      <a:rPr lang="en-US" dirty="0"/>
                      <a:t>21,5</a:t>
                    </a: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5F-6D5E-4DBD-AA15-130738B7E7EC}"/>
                </c:ext>
              </c:extLst>
            </c:dLbl>
            <c:dLbl>
              <c:idx val="2"/>
              <c:layout>
                <c:manualLayout>
                  <c:x val="-0.15584412042946441"/>
                  <c:y val="1.0526315789473684E-2"/>
                </c:manualLayout>
              </c:layout>
              <c:tx>
                <c:rich>
                  <a:bodyPr/>
                  <a:lstStyle/>
                  <a:p>
                    <a:r>
                      <a:rPr lang="en-US" dirty="0"/>
                      <a:t>10,8</a:t>
                    </a: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61-6D5E-4DBD-AA15-130738B7E7EC}"/>
                </c:ext>
              </c:extLst>
            </c:dLbl>
            <c:dLbl>
              <c:idx val="3"/>
              <c:layout>
                <c:manualLayout>
                  <c:x val="-0.11255408697683543"/>
                  <c:y val="-8.4210526315789472E-2"/>
                </c:manualLayout>
              </c:layout>
              <c:tx>
                <c:rich>
                  <a:bodyPr/>
                  <a:lstStyle/>
                  <a:p>
                    <a:r>
                      <a:rPr lang="en-US" dirty="0"/>
                      <a:t>17,2</a:t>
                    </a: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63-6D5E-4DBD-AA15-130738B7E7EC}"/>
                </c:ext>
              </c:extLst>
            </c:dLbl>
            <c:dLbl>
              <c:idx val="4"/>
              <c:layout>
                <c:manualLayout>
                  <c:x val="-4.6176035682804269E-2"/>
                  <c:y val="-0.10877192982456141"/>
                </c:manualLayout>
              </c:layout>
              <c:tx>
                <c:rich>
                  <a:bodyPr/>
                  <a:lstStyle/>
                  <a:p>
                    <a:r>
                      <a:rPr lang="en-US" sz="1100" dirty="0"/>
                      <a:t>2,0</a:t>
                    </a:r>
                    <a:endParaRPr lang="en-US" dirty="0"/>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65-6D5E-4DBD-AA15-130738B7E7EC}"/>
                </c:ext>
              </c:extLst>
            </c:dLbl>
            <c:dLbl>
              <c:idx val="5"/>
              <c:layout>
                <c:manualLayout>
                  <c:x val="-2.3088245085672227E-2"/>
                  <c:y val="-0.11929824561403508"/>
                </c:manualLayout>
              </c:layout>
              <c:tx>
                <c:rich>
                  <a:bodyPr/>
                  <a:lstStyle/>
                  <a:p>
                    <a:r>
                      <a:rPr lang="en-US" sz="1100" dirty="0"/>
                      <a:t>0,7</a:t>
                    </a:r>
                    <a:endParaRPr lang="en-US" dirty="0"/>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67-6D5E-4DBD-AA15-130738B7E7EC}"/>
                </c:ext>
              </c:extLst>
            </c:dLbl>
            <c:dLbl>
              <c:idx val="6"/>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69-6D5E-4DBD-AA15-130738B7E7EC}"/>
                </c:ext>
              </c:extLst>
            </c:dLbl>
            <c:dLbl>
              <c:idx val="7"/>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6B-6D5E-4DBD-AA15-130738B7E7EC}"/>
                </c:ext>
              </c:extLst>
            </c:dLbl>
            <c:dLbl>
              <c:idx val="8"/>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6D-6D5E-4DBD-AA15-130738B7E7EC}"/>
                </c:ext>
              </c:extLst>
            </c:dLbl>
            <c:dLbl>
              <c:idx val="9"/>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6F-6D5E-4DBD-AA15-130738B7E7EC}"/>
                </c:ext>
              </c:extLst>
            </c:dLbl>
            <c:dLbl>
              <c:idx val="10"/>
              <c:layout>
                <c:manualLayout>
                  <c:x val="-2.0202015611226868E-2"/>
                  <c:y val="-0.15087719298245614"/>
                </c:manualLayout>
              </c:layout>
              <c:tx>
                <c:rich>
                  <a:bodyPr/>
                  <a:lstStyle/>
                  <a:p>
                    <a:r>
                      <a:rPr lang="en-US" sz="1100" dirty="0"/>
                      <a:t>0,1</a:t>
                    </a:r>
                    <a:endParaRPr lang="en-US" sz="1050" dirty="0"/>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71-6D5E-4DBD-AA15-130738B7E7EC}"/>
                </c:ext>
              </c:extLst>
            </c:dLbl>
            <c:spPr>
              <a:noFill/>
              <a:ln>
                <a:noFill/>
              </a:ln>
              <a:effectLst/>
            </c:spPr>
            <c:txPr>
              <a:bodyPr/>
              <a:lstStyle/>
              <a:p>
                <a:pPr>
                  <a:defRPr sz="1100" b="1">
                    <a:latin typeface="Times New Roman" pitchFamily="18" charset="0"/>
                    <a:cs typeface="Times New Roman" pitchFamily="18" charset="0"/>
                  </a:defRPr>
                </a:pPr>
                <a:endParaRPr lang="ru-RU"/>
              </a:p>
            </c:txPr>
            <c:showLegendKey val="0"/>
            <c:showVal val="1"/>
            <c:showCatName val="0"/>
            <c:showSerName val="0"/>
            <c:showPercent val="0"/>
            <c:showBubbleSize val="0"/>
            <c:showLeaderLines val="1"/>
            <c:extLst xmlns:c16r2="http://schemas.microsoft.com/office/drawing/2015/06/chart">
              <c:ext xmlns:c15="http://schemas.microsoft.com/office/drawing/2012/chart" uri="{CE6537A1-D6FC-4f65-9D91-7224C49458BB}"/>
            </c:extLst>
          </c:dLbls>
          <c:cat>
            <c:strRef>
              <c:f>Sheet1!$A$14:$A$24</c:f>
              <c:strCache>
                <c:ptCount val="11"/>
                <c:pt idx="0">
                  <c:v>比例1</c:v>
                </c:pt>
                <c:pt idx="1">
                  <c:v>比例2</c:v>
                </c:pt>
                <c:pt idx="2">
                  <c:v>比例3</c:v>
                </c:pt>
                <c:pt idx="3">
                  <c:v>比例4</c:v>
                </c:pt>
                <c:pt idx="4">
                  <c:v>比例5</c:v>
                </c:pt>
                <c:pt idx="5">
                  <c:v>比例6</c:v>
                </c:pt>
                <c:pt idx="6">
                  <c:v>比例7</c:v>
                </c:pt>
                <c:pt idx="7">
                  <c:v>比例8</c:v>
                </c:pt>
                <c:pt idx="8">
                  <c:v>比例9</c:v>
                </c:pt>
                <c:pt idx="9">
                  <c:v>比例10</c:v>
                </c:pt>
                <c:pt idx="10">
                  <c:v>比例11</c:v>
                </c:pt>
              </c:strCache>
            </c:strRef>
          </c:cat>
          <c:val>
            <c:numRef>
              <c:f>Sheet1!$F$14:$F$24</c:f>
              <c:numCache>
                <c:formatCode>General</c:formatCode>
                <c:ptCount val="11"/>
                <c:pt idx="0">
                  <c:v>47.7</c:v>
                </c:pt>
                <c:pt idx="1">
                  <c:v>21.5</c:v>
                </c:pt>
                <c:pt idx="2">
                  <c:v>10.8</c:v>
                </c:pt>
                <c:pt idx="3">
                  <c:v>17.2</c:v>
                </c:pt>
                <c:pt idx="4">
                  <c:v>3</c:v>
                </c:pt>
                <c:pt idx="5">
                  <c:v>1.5</c:v>
                </c:pt>
                <c:pt idx="6">
                  <c:v>1</c:v>
                </c:pt>
                <c:pt idx="7">
                  <c:v>0</c:v>
                </c:pt>
                <c:pt idx="8">
                  <c:v>0</c:v>
                </c:pt>
                <c:pt idx="9">
                  <c:v>0</c:v>
                </c:pt>
                <c:pt idx="10">
                  <c:v>0</c:v>
                </c:pt>
              </c:numCache>
            </c:numRef>
          </c:val>
          <c:extLst xmlns:c16r2="http://schemas.microsoft.com/office/drawing/2015/06/chart">
            <c:ext xmlns:c16="http://schemas.microsoft.com/office/drawing/2014/chart" uri="{C3380CC4-5D6E-409C-BE32-E72D297353CC}">
              <c16:uniqueId val="{00000072-6D5E-4DBD-AA15-130738B7E7EC}"/>
            </c:ext>
          </c:extLst>
        </c:ser>
        <c:ser>
          <c:idx val="5"/>
          <c:order val="5"/>
          <c:tx>
            <c:strRef>
              <c:f>Sheet1!$G$13</c:f>
              <c:strCache>
                <c:ptCount val="1"/>
                <c:pt idx="0">
                  <c:v>列6</c:v>
                </c:pt>
              </c:strCache>
            </c:strRef>
          </c:tx>
          <c:spPr>
            <a:effectLst/>
          </c:spPr>
          <c:dPt>
            <c:idx val="0"/>
            <c:bubble3D val="0"/>
            <c:spPr>
              <a:solidFill>
                <a:srgbClr val="FF0000"/>
              </a:solidFill>
              <a:ln>
                <a:solidFill>
                  <a:srgbClr val="FF0000"/>
                </a:solidFill>
              </a:ln>
              <a:effectLst/>
            </c:spPr>
            <c:extLst xmlns:c16r2="http://schemas.microsoft.com/office/drawing/2015/06/chart">
              <c:ext xmlns:c16="http://schemas.microsoft.com/office/drawing/2014/chart" uri="{C3380CC4-5D6E-409C-BE32-E72D297353CC}">
                <c16:uniqueId val="{00000074-6D5E-4DBD-AA15-130738B7E7EC}"/>
              </c:ext>
            </c:extLst>
          </c:dPt>
          <c:dPt>
            <c:idx val="1"/>
            <c:bubble3D val="0"/>
            <c:spPr>
              <a:solidFill>
                <a:srgbClr val="6600FF"/>
              </a:solidFill>
              <a:ln>
                <a:solidFill>
                  <a:srgbClr val="6600FF"/>
                </a:solidFill>
              </a:ln>
              <a:effectLst/>
            </c:spPr>
            <c:extLst xmlns:c16r2="http://schemas.microsoft.com/office/drawing/2015/06/chart">
              <c:ext xmlns:c16="http://schemas.microsoft.com/office/drawing/2014/chart" uri="{C3380CC4-5D6E-409C-BE32-E72D297353CC}">
                <c16:uniqueId val="{00000076-6D5E-4DBD-AA15-130738B7E7EC}"/>
              </c:ext>
            </c:extLst>
          </c:dPt>
          <c:dPt>
            <c:idx val="2"/>
            <c:bubble3D val="0"/>
            <c:spPr>
              <a:solidFill>
                <a:srgbClr val="FF6600"/>
              </a:solidFill>
              <a:ln>
                <a:solidFill>
                  <a:srgbClr val="FF6600"/>
                </a:solidFill>
              </a:ln>
              <a:effectLst/>
            </c:spPr>
            <c:extLst xmlns:c16r2="http://schemas.microsoft.com/office/drawing/2015/06/chart">
              <c:ext xmlns:c16="http://schemas.microsoft.com/office/drawing/2014/chart" uri="{C3380CC4-5D6E-409C-BE32-E72D297353CC}">
                <c16:uniqueId val="{00000078-6D5E-4DBD-AA15-130738B7E7EC}"/>
              </c:ext>
            </c:extLst>
          </c:dPt>
          <c:dPt>
            <c:idx val="3"/>
            <c:bubble3D val="0"/>
            <c:spPr>
              <a:solidFill>
                <a:srgbClr val="00CCFF"/>
              </a:solidFill>
              <a:ln>
                <a:solidFill>
                  <a:srgbClr val="00CCFF"/>
                </a:solidFill>
              </a:ln>
              <a:effectLst/>
            </c:spPr>
            <c:extLst xmlns:c16r2="http://schemas.microsoft.com/office/drawing/2015/06/chart">
              <c:ext xmlns:c16="http://schemas.microsoft.com/office/drawing/2014/chart" uri="{C3380CC4-5D6E-409C-BE32-E72D297353CC}">
                <c16:uniqueId val="{0000007A-6D5E-4DBD-AA15-130738B7E7EC}"/>
              </c:ext>
            </c:extLst>
          </c:dPt>
          <c:dPt>
            <c:idx val="4"/>
            <c:bubble3D val="0"/>
            <c:spPr>
              <a:solidFill>
                <a:srgbClr val="FF33CC"/>
              </a:solidFill>
              <a:ln>
                <a:solidFill>
                  <a:srgbClr val="FF33CC"/>
                </a:solidFill>
              </a:ln>
              <a:effectLst/>
            </c:spPr>
            <c:extLst xmlns:c16r2="http://schemas.microsoft.com/office/drawing/2015/06/chart">
              <c:ext xmlns:c16="http://schemas.microsoft.com/office/drawing/2014/chart" uri="{C3380CC4-5D6E-409C-BE32-E72D297353CC}">
                <c16:uniqueId val="{0000007C-6D5E-4DBD-AA15-130738B7E7EC}"/>
              </c:ext>
            </c:extLst>
          </c:dPt>
          <c:dPt>
            <c:idx val="5"/>
            <c:bubble3D val="0"/>
            <c:spPr>
              <a:solidFill>
                <a:srgbClr val="00FF00"/>
              </a:solidFill>
              <a:ln>
                <a:solidFill>
                  <a:srgbClr val="00FF00"/>
                </a:solidFill>
              </a:ln>
              <a:effectLst/>
            </c:spPr>
            <c:extLst xmlns:c16r2="http://schemas.microsoft.com/office/drawing/2015/06/chart">
              <c:ext xmlns:c16="http://schemas.microsoft.com/office/drawing/2014/chart" uri="{C3380CC4-5D6E-409C-BE32-E72D297353CC}">
                <c16:uniqueId val="{0000007E-6D5E-4DBD-AA15-130738B7E7EC}"/>
              </c:ext>
            </c:extLst>
          </c:dPt>
          <c:dPt>
            <c:idx val="6"/>
            <c:bubble3D val="0"/>
            <c:spPr>
              <a:noFill/>
              <a:ln>
                <a:noFill/>
              </a:ln>
              <a:effectLst/>
            </c:spPr>
            <c:extLst xmlns:c16r2="http://schemas.microsoft.com/office/drawing/2015/06/chart">
              <c:ext xmlns:c16="http://schemas.microsoft.com/office/drawing/2014/chart" uri="{C3380CC4-5D6E-409C-BE32-E72D297353CC}">
                <c16:uniqueId val="{00000080-6D5E-4DBD-AA15-130738B7E7EC}"/>
              </c:ext>
            </c:extLst>
          </c:dPt>
          <c:dPt>
            <c:idx val="7"/>
            <c:bubble3D val="0"/>
            <c:spPr>
              <a:noFill/>
              <a:ln>
                <a:noFill/>
              </a:ln>
              <a:effectLst/>
            </c:spPr>
            <c:extLst xmlns:c16r2="http://schemas.microsoft.com/office/drawing/2015/06/chart">
              <c:ext xmlns:c16="http://schemas.microsoft.com/office/drawing/2014/chart" uri="{C3380CC4-5D6E-409C-BE32-E72D297353CC}">
                <c16:uniqueId val="{00000082-6D5E-4DBD-AA15-130738B7E7EC}"/>
              </c:ext>
            </c:extLst>
          </c:dPt>
          <c:dPt>
            <c:idx val="8"/>
            <c:bubble3D val="0"/>
            <c:spPr>
              <a:noFill/>
              <a:ln>
                <a:noFill/>
              </a:ln>
              <a:effectLst/>
            </c:spPr>
            <c:extLst xmlns:c16r2="http://schemas.microsoft.com/office/drawing/2015/06/chart">
              <c:ext xmlns:c16="http://schemas.microsoft.com/office/drawing/2014/chart" uri="{C3380CC4-5D6E-409C-BE32-E72D297353CC}">
                <c16:uniqueId val="{00000084-6D5E-4DBD-AA15-130738B7E7EC}"/>
              </c:ext>
            </c:extLst>
          </c:dPt>
          <c:dPt>
            <c:idx val="9"/>
            <c:bubble3D val="0"/>
            <c:spPr>
              <a:noFill/>
              <a:ln>
                <a:noFill/>
              </a:ln>
              <a:effectLst/>
            </c:spPr>
            <c:extLst xmlns:c16r2="http://schemas.microsoft.com/office/drawing/2015/06/chart">
              <c:ext xmlns:c16="http://schemas.microsoft.com/office/drawing/2014/chart" uri="{C3380CC4-5D6E-409C-BE32-E72D297353CC}">
                <c16:uniqueId val="{00000086-6D5E-4DBD-AA15-130738B7E7EC}"/>
              </c:ext>
            </c:extLst>
          </c:dPt>
          <c:dPt>
            <c:idx val="10"/>
            <c:bubble3D val="0"/>
            <c:spPr>
              <a:noFill/>
              <a:ln>
                <a:noFill/>
              </a:ln>
              <a:effectLst/>
            </c:spPr>
            <c:extLst xmlns:c16r2="http://schemas.microsoft.com/office/drawing/2015/06/chart">
              <c:ext xmlns:c16="http://schemas.microsoft.com/office/drawing/2014/chart" uri="{C3380CC4-5D6E-409C-BE32-E72D297353CC}">
                <c16:uniqueId val="{00000088-6D5E-4DBD-AA15-130738B7E7EC}"/>
              </c:ext>
            </c:extLst>
          </c:dPt>
          <c:cat>
            <c:strRef>
              <c:f>Sheet1!$A$14:$A$24</c:f>
              <c:strCache>
                <c:ptCount val="11"/>
                <c:pt idx="0">
                  <c:v>比例1</c:v>
                </c:pt>
                <c:pt idx="1">
                  <c:v>比例2</c:v>
                </c:pt>
                <c:pt idx="2">
                  <c:v>比例3</c:v>
                </c:pt>
                <c:pt idx="3">
                  <c:v>比例4</c:v>
                </c:pt>
                <c:pt idx="4">
                  <c:v>比例5</c:v>
                </c:pt>
                <c:pt idx="5">
                  <c:v>比例6</c:v>
                </c:pt>
                <c:pt idx="6">
                  <c:v>比例7</c:v>
                </c:pt>
                <c:pt idx="7">
                  <c:v>比例8</c:v>
                </c:pt>
                <c:pt idx="8">
                  <c:v>比例9</c:v>
                </c:pt>
                <c:pt idx="9">
                  <c:v>比例10</c:v>
                </c:pt>
                <c:pt idx="10">
                  <c:v>比例11</c:v>
                </c:pt>
              </c:strCache>
            </c:strRef>
          </c:cat>
          <c:val>
            <c:numRef>
              <c:f>Sheet1!$G$14:$G$24</c:f>
              <c:numCache>
                <c:formatCode>General</c:formatCode>
                <c:ptCount val="11"/>
                <c:pt idx="0">
                  <c:v>47.7</c:v>
                </c:pt>
                <c:pt idx="1">
                  <c:v>21.5</c:v>
                </c:pt>
                <c:pt idx="2">
                  <c:v>10.8</c:v>
                </c:pt>
                <c:pt idx="3">
                  <c:v>17.2</c:v>
                </c:pt>
                <c:pt idx="4">
                  <c:v>3</c:v>
                </c:pt>
                <c:pt idx="5">
                  <c:v>1.5</c:v>
                </c:pt>
                <c:pt idx="6">
                  <c:v>1</c:v>
                </c:pt>
                <c:pt idx="7">
                  <c:v>0</c:v>
                </c:pt>
                <c:pt idx="8">
                  <c:v>0</c:v>
                </c:pt>
                <c:pt idx="9">
                  <c:v>0</c:v>
                </c:pt>
                <c:pt idx="10">
                  <c:v>0</c:v>
                </c:pt>
              </c:numCache>
            </c:numRef>
          </c:val>
          <c:extLst xmlns:c16r2="http://schemas.microsoft.com/office/drawing/2015/06/chart">
            <c:ext xmlns:c16="http://schemas.microsoft.com/office/drawing/2014/chart" uri="{C3380CC4-5D6E-409C-BE32-E72D297353CC}">
              <c16:uniqueId val="{00000089-6D5E-4DBD-AA15-130738B7E7EC}"/>
            </c:ext>
          </c:extLst>
        </c:ser>
        <c:ser>
          <c:idx val="6"/>
          <c:order val="6"/>
          <c:tx>
            <c:strRef>
              <c:f>Sheet1!$H$13</c:f>
              <c:strCache>
                <c:ptCount val="1"/>
                <c:pt idx="0">
                  <c:v>列7</c:v>
                </c:pt>
              </c:strCache>
            </c:strRef>
          </c:tx>
          <c:spPr>
            <a:effectLst/>
          </c:spPr>
          <c:dPt>
            <c:idx val="0"/>
            <c:bubble3D val="0"/>
            <c:spPr>
              <a:solidFill>
                <a:srgbClr val="FF0000"/>
              </a:solidFill>
              <a:ln>
                <a:solidFill>
                  <a:srgbClr val="FF0000"/>
                </a:solidFill>
              </a:ln>
              <a:effectLst/>
            </c:spPr>
            <c:extLst xmlns:c16r2="http://schemas.microsoft.com/office/drawing/2015/06/chart">
              <c:ext xmlns:c16="http://schemas.microsoft.com/office/drawing/2014/chart" uri="{C3380CC4-5D6E-409C-BE32-E72D297353CC}">
                <c16:uniqueId val="{0000008B-6D5E-4DBD-AA15-130738B7E7EC}"/>
              </c:ext>
            </c:extLst>
          </c:dPt>
          <c:dPt>
            <c:idx val="1"/>
            <c:bubble3D val="0"/>
            <c:spPr>
              <a:solidFill>
                <a:srgbClr val="6600FF"/>
              </a:solidFill>
              <a:ln>
                <a:solidFill>
                  <a:srgbClr val="6600FF"/>
                </a:solidFill>
              </a:ln>
              <a:effectLst/>
            </c:spPr>
            <c:extLst xmlns:c16r2="http://schemas.microsoft.com/office/drawing/2015/06/chart">
              <c:ext xmlns:c16="http://schemas.microsoft.com/office/drawing/2014/chart" uri="{C3380CC4-5D6E-409C-BE32-E72D297353CC}">
                <c16:uniqueId val="{0000008D-6D5E-4DBD-AA15-130738B7E7EC}"/>
              </c:ext>
            </c:extLst>
          </c:dPt>
          <c:dPt>
            <c:idx val="2"/>
            <c:bubble3D val="0"/>
            <c:spPr>
              <a:solidFill>
                <a:srgbClr val="FF6600"/>
              </a:solidFill>
              <a:ln>
                <a:solidFill>
                  <a:srgbClr val="FF6600"/>
                </a:solidFill>
              </a:ln>
              <a:effectLst/>
            </c:spPr>
            <c:extLst xmlns:c16r2="http://schemas.microsoft.com/office/drawing/2015/06/chart">
              <c:ext xmlns:c16="http://schemas.microsoft.com/office/drawing/2014/chart" uri="{C3380CC4-5D6E-409C-BE32-E72D297353CC}">
                <c16:uniqueId val="{0000008F-6D5E-4DBD-AA15-130738B7E7EC}"/>
              </c:ext>
            </c:extLst>
          </c:dPt>
          <c:dPt>
            <c:idx val="3"/>
            <c:bubble3D val="0"/>
            <c:spPr>
              <a:solidFill>
                <a:srgbClr val="00CCFF"/>
              </a:solidFill>
              <a:ln>
                <a:solidFill>
                  <a:srgbClr val="00CCFF"/>
                </a:solidFill>
              </a:ln>
              <a:effectLst/>
            </c:spPr>
            <c:extLst xmlns:c16r2="http://schemas.microsoft.com/office/drawing/2015/06/chart">
              <c:ext xmlns:c16="http://schemas.microsoft.com/office/drawing/2014/chart" uri="{C3380CC4-5D6E-409C-BE32-E72D297353CC}">
                <c16:uniqueId val="{00000091-6D5E-4DBD-AA15-130738B7E7EC}"/>
              </c:ext>
            </c:extLst>
          </c:dPt>
          <c:dPt>
            <c:idx val="4"/>
            <c:bubble3D val="0"/>
            <c:spPr>
              <a:solidFill>
                <a:srgbClr val="FF33CC"/>
              </a:solidFill>
              <a:ln>
                <a:solidFill>
                  <a:srgbClr val="FF33CC"/>
                </a:solidFill>
              </a:ln>
              <a:effectLst/>
            </c:spPr>
            <c:extLst xmlns:c16r2="http://schemas.microsoft.com/office/drawing/2015/06/chart">
              <c:ext xmlns:c16="http://schemas.microsoft.com/office/drawing/2014/chart" uri="{C3380CC4-5D6E-409C-BE32-E72D297353CC}">
                <c16:uniqueId val="{00000093-6D5E-4DBD-AA15-130738B7E7EC}"/>
              </c:ext>
            </c:extLst>
          </c:dPt>
          <c:dPt>
            <c:idx val="5"/>
            <c:bubble3D val="0"/>
            <c:spPr>
              <a:noFill/>
              <a:ln>
                <a:noFill/>
              </a:ln>
              <a:effectLst/>
            </c:spPr>
            <c:extLst xmlns:c16r2="http://schemas.microsoft.com/office/drawing/2015/06/chart">
              <c:ext xmlns:c16="http://schemas.microsoft.com/office/drawing/2014/chart" uri="{C3380CC4-5D6E-409C-BE32-E72D297353CC}">
                <c16:uniqueId val="{00000095-6D5E-4DBD-AA15-130738B7E7EC}"/>
              </c:ext>
            </c:extLst>
          </c:dPt>
          <c:dPt>
            <c:idx val="6"/>
            <c:bubble3D val="0"/>
            <c:spPr>
              <a:noFill/>
              <a:ln>
                <a:noFill/>
              </a:ln>
              <a:effectLst/>
            </c:spPr>
            <c:extLst xmlns:c16r2="http://schemas.microsoft.com/office/drawing/2015/06/chart">
              <c:ext xmlns:c16="http://schemas.microsoft.com/office/drawing/2014/chart" uri="{C3380CC4-5D6E-409C-BE32-E72D297353CC}">
                <c16:uniqueId val="{00000097-6D5E-4DBD-AA15-130738B7E7EC}"/>
              </c:ext>
            </c:extLst>
          </c:dPt>
          <c:dPt>
            <c:idx val="7"/>
            <c:bubble3D val="0"/>
            <c:spPr>
              <a:noFill/>
              <a:ln>
                <a:noFill/>
              </a:ln>
              <a:effectLst/>
            </c:spPr>
            <c:extLst xmlns:c16r2="http://schemas.microsoft.com/office/drawing/2015/06/chart">
              <c:ext xmlns:c16="http://schemas.microsoft.com/office/drawing/2014/chart" uri="{C3380CC4-5D6E-409C-BE32-E72D297353CC}">
                <c16:uniqueId val="{00000099-6D5E-4DBD-AA15-130738B7E7EC}"/>
              </c:ext>
            </c:extLst>
          </c:dPt>
          <c:dPt>
            <c:idx val="8"/>
            <c:bubble3D val="0"/>
            <c:spPr>
              <a:noFill/>
              <a:ln>
                <a:noFill/>
              </a:ln>
              <a:effectLst/>
            </c:spPr>
            <c:extLst xmlns:c16r2="http://schemas.microsoft.com/office/drawing/2015/06/chart">
              <c:ext xmlns:c16="http://schemas.microsoft.com/office/drawing/2014/chart" uri="{C3380CC4-5D6E-409C-BE32-E72D297353CC}">
                <c16:uniqueId val="{0000009B-6D5E-4DBD-AA15-130738B7E7EC}"/>
              </c:ext>
            </c:extLst>
          </c:dPt>
          <c:dPt>
            <c:idx val="9"/>
            <c:bubble3D val="0"/>
            <c:spPr>
              <a:noFill/>
              <a:ln>
                <a:noFill/>
              </a:ln>
              <a:effectLst/>
            </c:spPr>
            <c:extLst xmlns:c16r2="http://schemas.microsoft.com/office/drawing/2015/06/chart">
              <c:ext xmlns:c16="http://schemas.microsoft.com/office/drawing/2014/chart" uri="{C3380CC4-5D6E-409C-BE32-E72D297353CC}">
                <c16:uniqueId val="{0000009D-6D5E-4DBD-AA15-130738B7E7EC}"/>
              </c:ext>
            </c:extLst>
          </c:dPt>
          <c:dPt>
            <c:idx val="10"/>
            <c:bubble3D val="0"/>
            <c:spPr>
              <a:noFill/>
              <a:ln>
                <a:noFill/>
              </a:ln>
              <a:effectLst/>
            </c:spPr>
            <c:extLst xmlns:c16r2="http://schemas.microsoft.com/office/drawing/2015/06/chart">
              <c:ext xmlns:c16="http://schemas.microsoft.com/office/drawing/2014/chart" uri="{C3380CC4-5D6E-409C-BE32-E72D297353CC}">
                <c16:uniqueId val="{0000009F-6D5E-4DBD-AA15-130738B7E7EC}"/>
              </c:ext>
            </c:extLst>
          </c:dPt>
          <c:cat>
            <c:strRef>
              <c:f>Sheet1!$A$14:$A$24</c:f>
              <c:strCache>
                <c:ptCount val="11"/>
                <c:pt idx="0">
                  <c:v>比例1</c:v>
                </c:pt>
                <c:pt idx="1">
                  <c:v>比例2</c:v>
                </c:pt>
                <c:pt idx="2">
                  <c:v>比例3</c:v>
                </c:pt>
                <c:pt idx="3">
                  <c:v>比例4</c:v>
                </c:pt>
                <c:pt idx="4">
                  <c:v>比例5</c:v>
                </c:pt>
                <c:pt idx="5">
                  <c:v>比例6</c:v>
                </c:pt>
                <c:pt idx="6">
                  <c:v>比例7</c:v>
                </c:pt>
                <c:pt idx="7">
                  <c:v>比例8</c:v>
                </c:pt>
                <c:pt idx="8">
                  <c:v>比例9</c:v>
                </c:pt>
                <c:pt idx="9">
                  <c:v>比例10</c:v>
                </c:pt>
                <c:pt idx="10">
                  <c:v>比例11</c:v>
                </c:pt>
              </c:strCache>
            </c:strRef>
          </c:cat>
          <c:val>
            <c:numRef>
              <c:f>Sheet1!$H$14:$H$24</c:f>
              <c:numCache>
                <c:formatCode>General</c:formatCode>
                <c:ptCount val="11"/>
                <c:pt idx="0">
                  <c:v>47.7</c:v>
                </c:pt>
                <c:pt idx="1">
                  <c:v>21.5</c:v>
                </c:pt>
                <c:pt idx="2">
                  <c:v>10.8</c:v>
                </c:pt>
                <c:pt idx="3">
                  <c:v>17.2</c:v>
                </c:pt>
                <c:pt idx="4">
                  <c:v>3</c:v>
                </c:pt>
                <c:pt idx="5">
                  <c:v>1.5</c:v>
                </c:pt>
                <c:pt idx="6">
                  <c:v>1</c:v>
                </c:pt>
                <c:pt idx="7">
                  <c:v>0</c:v>
                </c:pt>
                <c:pt idx="8">
                  <c:v>0</c:v>
                </c:pt>
                <c:pt idx="9">
                  <c:v>0</c:v>
                </c:pt>
                <c:pt idx="10">
                  <c:v>0</c:v>
                </c:pt>
              </c:numCache>
            </c:numRef>
          </c:val>
          <c:extLst xmlns:c16r2="http://schemas.microsoft.com/office/drawing/2015/06/chart">
            <c:ext xmlns:c16="http://schemas.microsoft.com/office/drawing/2014/chart" uri="{C3380CC4-5D6E-409C-BE32-E72D297353CC}">
              <c16:uniqueId val="{000000A0-6D5E-4DBD-AA15-130738B7E7EC}"/>
            </c:ext>
          </c:extLst>
        </c:ser>
        <c:ser>
          <c:idx val="7"/>
          <c:order val="7"/>
          <c:tx>
            <c:strRef>
              <c:f>Sheet1!$I$13</c:f>
              <c:strCache>
                <c:ptCount val="1"/>
                <c:pt idx="0">
                  <c:v>列8</c:v>
                </c:pt>
              </c:strCache>
            </c:strRef>
          </c:tx>
          <c:spPr>
            <a:effectLst/>
          </c:spPr>
          <c:dPt>
            <c:idx val="0"/>
            <c:bubble3D val="0"/>
            <c:spPr>
              <a:solidFill>
                <a:srgbClr val="FF0000"/>
              </a:solidFill>
              <a:ln>
                <a:solidFill>
                  <a:srgbClr val="FF0000"/>
                </a:solidFill>
              </a:ln>
              <a:effectLst/>
            </c:spPr>
            <c:extLst xmlns:c16r2="http://schemas.microsoft.com/office/drawing/2015/06/chart">
              <c:ext xmlns:c16="http://schemas.microsoft.com/office/drawing/2014/chart" uri="{C3380CC4-5D6E-409C-BE32-E72D297353CC}">
                <c16:uniqueId val="{000000A2-6D5E-4DBD-AA15-130738B7E7EC}"/>
              </c:ext>
            </c:extLst>
          </c:dPt>
          <c:dPt>
            <c:idx val="1"/>
            <c:bubble3D val="0"/>
            <c:spPr>
              <a:solidFill>
                <a:srgbClr val="6600FF"/>
              </a:solidFill>
              <a:ln>
                <a:solidFill>
                  <a:srgbClr val="6600FF"/>
                </a:solidFill>
              </a:ln>
              <a:effectLst/>
            </c:spPr>
            <c:extLst xmlns:c16r2="http://schemas.microsoft.com/office/drawing/2015/06/chart">
              <c:ext xmlns:c16="http://schemas.microsoft.com/office/drawing/2014/chart" uri="{C3380CC4-5D6E-409C-BE32-E72D297353CC}">
                <c16:uniqueId val="{000000A4-6D5E-4DBD-AA15-130738B7E7EC}"/>
              </c:ext>
            </c:extLst>
          </c:dPt>
          <c:dPt>
            <c:idx val="2"/>
            <c:bubble3D val="0"/>
            <c:spPr>
              <a:solidFill>
                <a:srgbClr val="FF6600"/>
              </a:solidFill>
              <a:ln>
                <a:solidFill>
                  <a:srgbClr val="FF6600"/>
                </a:solidFill>
              </a:ln>
              <a:effectLst/>
            </c:spPr>
            <c:extLst xmlns:c16r2="http://schemas.microsoft.com/office/drawing/2015/06/chart">
              <c:ext xmlns:c16="http://schemas.microsoft.com/office/drawing/2014/chart" uri="{C3380CC4-5D6E-409C-BE32-E72D297353CC}">
                <c16:uniqueId val="{000000A6-6D5E-4DBD-AA15-130738B7E7EC}"/>
              </c:ext>
            </c:extLst>
          </c:dPt>
          <c:dPt>
            <c:idx val="3"/>
            <c:bubble3D val="0"/>
            <c:spPr>
              <a:solidFill>
                <a:srgbClr val="00CCFF"/>
              </a:solidFill>
              <a:ln>
                <a:solidFill>
                  <a:srgbClr val="00CCFF"/>
                </a:solidFill>
              </a:ln>
              <a:effectLst/>
            </c:spPr>
            <c:extLst xmlns:c16r2="http://schemas.microsoft.com/office/drawing/2015/06/chart">
              <c:ext xmlns:c16="http://schemas.microsoft.com/office/drawing/2014/chart" uri="{C3380CC4-5D6E-409C-BE32-E72D297353CC}">
                <c16:uniqueId val="{000000A8-6D5E-4DBD-AA15-130738B7E7EC}"/>
              </c:ext>
            </c:extLst>
          </c:dPt>
          <c:dPt>
            <c:idx val="4"/>
            <c:bubble3D val="0"/>
            <c:spPr>
              <a:noFill/>
              <a:ln>
                <a:noFill/>
              </a:ln>
              <a:effectLst/>
            </c:spPr>
            <c:extLst xmlns:c16r2="http://schemas.microsoft.com/office/drawing/2015/06/chart">
              <c:ext xmlns:c16="http://schemas.microsoft.com/office/drawing/2014/chart" uri="{C3380CC4-5D6E-409C-BE32-E72D297353CC}">
                <c16:uniqueId val="{000000AA-6D5E-4DBD-AA15-130738B7E7EC}"/>
              </c:ext>
            </c:extLst>
          </c:dPt>
          <c:dPt>
            <c:idx val="5"/>
            <c:bubble3D val="0"/>
            <c:spPr>
              <a:noFill/>
              <a:ln>
                <a:noFill/>
              </a:ln>
              <a:effectLst/>
            </c:spPr>
            <c:extLst xmlns:c16r2="http://schemas.microsoft.com/office/drawing/2015/06/chart">
              <c:ext xmlns:c16="http://schemas.microsoft.com/office/drawing/2014/chart" uri="{C3380CC4-5D6E-409C-BE32-E72D297353CC}">
                <c16:uniqueId val="{000000AC-6D5E-4DBD-AA15-130738B7E7EC}"/>
              </c:ext>
            </c:extLst>
          </c:dPt>
          <c:dPt>
            <c:idx val="6"/>
            <c:bubble3D val="0"/>
            <c:spPr>
              <a:noFill/>
              <a:ln>
                <a:noFill/>
              </a:ln>
              <a:effectLst/>
            </c:spPr>
            <c:extLst xmlns:c16r2="http://schemas.microsoft.com/office/drawing/2015/06/chart">
              <c:ext xmlns:c16="http://schemas.microsoft.com/office/drawing/2014/chart" uri="{C3380CC4-5D6E-409C-BE32-E72D297353CC}">
                <c16:uniqueId val="{000000AE-6D5E-4DBD-AA15-130738B7E7EC}"/>
              </c:ext>
            </c:extLst>
          </c:dPt>
          <c:dPt>
            <c:idx val="7"/>
            <c:bubble3D val="0"/>
            <c:spPr>
              <a:noFill/>
              <a:ln>
                <a:noFill/>
              </a:ln>
              <a:effectLst/>
            </c:spPr>
            <c:extLst xmlns:c16r2="http://schemas.microsoft.com/office/drawing/2015/06/chart">
              <c:ext xmlns:c16="http://schemas.microsoft.com/office/drawing/2014/chart" uri="{C3380CC4-5D6E-409C-BE32-E72D297353CC}">
                <c16:uniqueId val="{000000B0-6D5E-4DBD-AA15-130738B7E7EC}"/>
              </c:ext>
            </c:extLst>
          </c:dPt>
          <c:dPt>
            <c:idx val="8"/>
            <c:bubble3D val="0"/>
            <c:spPr>
              <a:noFill/>
              <a:ln>
                <a:noFill/>
              </a:ln>
              <a:effectLst/>
            </c:spPr>
            <c:extLst xmlns:c16r2="http://schemas.microsoft.com/office/drawing/2015/06/chart">
              <c:ext xmlns:c16="http://schemas.microsoft.com/office/drawing/2014/chart" uri="{C3380CC4-5D6E-409C-BE32-E72D297353CC}">
                <c16:uniqueId val="{000000B2-6D5E-4DBD-AA15-130738B7E7EC}"/>
              </c:ext>
            </c:extLst>
          </c:dPt>
          <c:dPt>
            <c:idx val="9"/>
            <c:bubble3D val="0"/>
            <c:spPr>
              <a:noFill/>
              <a:ln>
                <a:noFill/>
              </a:ln>
              <a:effectLst/>
            </c:spPr>
            <c:extLst xmlns:c16r2="http://schemas.microsoft.com/office/drawing/2015/06/chart">
              <c:ext xmlns:c16="http://schemas.microsoft.com/office/drawing/2014/chart" uri="{C3380CC4-5D6E-409C-BE32-E72D297353CC}">
                <c16:uniqueId val="{000000B4-6D5E-4DBD-AA15-130738B7E7EC}"/>
              </c:ext>
            </c:extLst>
          </c:dPt>
          <c:dPt>
            <c:idx val="10"/>
            <c:bubble3D val="0"/>
            <c:spPr>
              <a:noFill/>
              <a:ln>
                <a:noFill/>
              </a:ln>
              <a:effectLst/>
            </c:spPr>
            <c:extLst xmlns:c16r2="http://schemas.microsoft.com/office/drawing/2015/06/chart">
              <c:ext xmlns:c16="http://schemas.microsoft.com/office/drawing/2014/chart" uri="{C3380CC4-5D6E-409C-BE32-E72D297353CC}">
                <c16:uniqueId val="{000000B6-6D5E-4DBD-AA15-130738B7E7EC}"/>
              </c:ext>
            </c:extLst>
          </c:dPt>
          <c:cat>
            <c:strRef>
              <c:f>Sheet1!$A$14:$A$24</c:f>
              <c:strCache>
                <c:ptCount val="11"/>
                <c:pt idx="0">
                  <c:v>比例1</c:v>
                </c:pt>
                <c:pt idx="1">
                  <c:v>比例2</c:v>
                </c:pt>
                <c:pt idx="2">
                  <c:v>比例3</c:v>
                </c:pt>
                <c:pt idx="3">
                  <c:v>比例4</c:v>
                </c:pt>
                <c:pt idx="4">
                  <c:v>比例5</c:v>
                </c:pt>
                <c:pt idx="5">
                  <c:v>比例6</c:v>
                </c:pt>
                <c:pt idx="6">
                  <c:v>比例7</c:v>
                </c:pt>
                <c:pt idx="7">
                  <c:v>比例8</c:v>
                </c:pt>
                <c:pt idx="8">
                  <c:v>比例9</c:v>
                </c:pt>
                <c:pt idx="9">
                  <c:v>比例10</c:v>
                </c:pt>
                <c:pt idx="10">
                  <c:v>比例11</c:v>
                </c:pt>
              </c:strCache>
            </c:strRef>
          </c:cat>
          <c:val>
            <c:numRef>
              <c:f>Sheet1!$I$14:$I$24</c:f>
              <c:numCache>
                <c:formatCode>General</c:formatCode>
                <c:ptCount val="11"/>
                <c:pt idx="0">
                  <c:v>47.7</c:v>
                </c:pt>
                <c:pt idx="1">
                  <c:v>21.5</c:v>
                </c:pt>
                <c:pt idx="2">
                  <c:v>10.8</c:v>
                </c:pt>
                <c:pt idx="3">
                  <c:v>17.2</c:v>
                </c:pt>
                <c:pt idx="4">
                  <c:v>3</c:v>
                </c:pt>
                <c:pt idx="5">
                  <c:v>1.5</c:v>
                </c:pt>
                <c:pt idx="6">
                  <c:v>1</c:v>
                </c:pt>
                <c:pt idx="7">
                  <c:v>0</c:v>
                </c:pt>
                <c:pt idx="8">
                  <c:v>0</c:v>
                </c:pt>
                <c:pt idx="9">
                  <c:v>0</c:v>
                </c:pt>
                <c:pt idx="10">
                  <c:v>0</c:v>
                </c:pt>
              </c:numCache>
            </c:numRef>
          </c:val>
          <c:extLst xmlns:c16r2="http://schemas.microsoft.com/office/drawing/2015/06/chart">
            <c:ext xmlns:c16="http://schemas.microsoft.com/office/drawing/2014/chart" uri="{C3380CC4-5D6E-409C-BE32-E72D297353CC}">
              <c16:uniqueId val="{000000B7-6D5E-4DBD-AA15-130738B7E7EC}"/>
            </c:ext>
          </c:extLst>
        </c:ser>
        <c:ser>
          <c:idx val="8"/>
          <c:order val="8"/>
          <c:tx>
            <c:strRef>
              <c:f>Sheet1!$J$13</c:f>
              <c:strCache>
                <c:ptCount val="1"/>
                <c:pt idx="0">
                  <c:v>列9</c:v>
                </c:pt>
              </c:strCache>
            </c:strRef>
          </c:tx>
          <c:spPr>
            <a:effectLst/>
          </c:spPr>
          <c:dPt>
            <c:idx val="0"/>
            <c:bubble3D val="0"/>
            <c:spPr>
              <a:solidFill>
                <a:srgbClr val="FF0000"/>
              </a:solidFill>
              <a:ln>
                <a:solidFill>
                  <a:srgbClr val="FF0000"/>
                </a:solidFill>
              </a:ln>
              <a:effectLst/>
            </c:spPr>
            <c:extLst xmlns:c16r2="http://schemas.microsoft.com/office/drawing/2015/06/chart">
              <c:ext xmlns:c16="http://schemas.microsoft.com/office/drawing/2014/chart" uri="{C3380CC4-5D6E-409C-BE32-E72D297353CC}">
                <c16:uniqueId val="{000000B9-6D5E-4DBD-AA15-130738B7E7EC}"/>
              </c:ext>
            </c:extLst>
          </c:dPt>
          <c:dPt>
            <c:idx val="1"/>
            <c:bubble3D val="0"/>
            <c:spPr>
              <a:solidFill>
                <a:srgbClr val="6600FF"/>
              </a:solidFill>
              <a:ln>
                <a:solidFill>
                  <a:srgbClr val="6600FF"/>
                </a:solidFill>
              </a:ln>
              <a:effectLst/>
            </c:spPr>
            <c:extLst xmlns:c16r2="http://schemas.microsoft.com/office/drawing/2015/06/chart">
              <c:ext xmlns:c16="http://schemas.microsoft.com/office/drawing/2014/chart" uri="{C3380CC4-5D6E-409C-BE32-E72D297353CC}">
                <c16:uniqueId val="{000000BB-6D5E-4DBD-AA15-130738B7E7EC}"/>
              </c:ext>
            </c:extLst>
          </c:dPt>
          <c:dPt>
            <c:idx val="2"/>
            <c:bubble3D val="0"/>
            <c:spPr>
              <a:solidFill>
                <a:srgbClr val="FF6600"/>
              </a:solidFill>
              <a:ln>
                <a:solidFill>
                  <a:srgbClr val="FF6600"/>
                </a:solidFill>
              </a:ln>
              <a:effectLst/>
            </c:spPr>
            <c:extLst xmlns:c16r2="http://schemas.microsoft.com/office/drawing/2015/06/chart">
              <c:ext xmlns:c16="http://schemas.microsoft.com/office/drawing/2014/chart" uri="{C3380CC4-5D6E-409C-BE32-E72D297353CC}">
                <c16:uniqueId val="{000000BD-6D5E-4DBD-AA15-130738B7E7EC}"/>
              </c:ext>
            </c:extLst>
          </c:dPt>
          <c:dPt>
            <c:idx val="3"/>
            <c:bubble3D val="0"/>
            <c:spPr>
              <a:noFill/>
              <a:ln>
                <a:noFill/>
              </a:ln>
              <a:effectLst/>
            </c:spPr>
            <c:extLst xmlns:c16r2="http://schemas.microsoft.com/office/drawing/2015/06/chart">
              <c:ext xmlns:c16="http://schemas.microsoft.com/office/drawing/2014/chart" uri="{C3380CC4-5D6E-409C-BE32-E72D297353CC}">
                <c16:uniqueId val="{000000BF-6D5E-4DBD-AA15-130738B7E7EC}"/>
              </c:ext>
            </c:extLst>
          </c:dPt>
          <c:dPt>
            <c:idx val="4"/>
            <c:bubble3D val="0"/>
            <c:spPr>
              <a:noFill/>
              <a:ln>
                <a:noFill/>
              </a:ln>
              <a:effectLst/>
            </c:spPr>
            <c:extLst xmlns:c16r2="http://schemas.microsoft.com/office/drawing/2015/06/chart">
              <c:ext xmlns:c16="http://schemas.microsoft.com/office/drawing/2014/chart" uri="{C3380CC4-5D6E-409C-BE32-E72D297353CC}">
                <c16:uniqueId val="{000000C1-6D5E-4DBD-AA15-130738B7E7EC}"/>
              </c:ext>
            </c:extLst>
          </c:dPt>
          <c:dPt>
            <c:idx val="5"/>
            <c:bubble3D val="0"/>
            <c:spPr>
              <a:noFill/>
              <a:ln>
                <a:noFill/>
              </a:ln>
              <a:effectLst/>
            </c:spPr>
            <c:extLst xmlns:c16r2="http://schemas.microsoft.com/office/drawing/2015/06/chart">
              <c:ext xmlns:c16="http://schemas.microsoft.com/office/drawing/2014/chart" uri="{C3380CC4-5D6E-409C-BE32-E72D297353CC}">
                <c16:uniqueId val="{000000C3-6D5E-4DBD-AA15-130738B7E7EC}"/>
              </c:ext>
            </c:extLst>
          </c:dPt>
          <c:dPt>
            <c:idx val="6"/>
            <c:bubble3D val="0"/>
            <c:spPr>
              <a:noFill/>
              <a:ln>
                <a:noFill/>
              </a:ln>
              <a:effectLst/>
            </c:spPr>
            <c:extLst xmlns:c16r2="http://schemas.microsoft.com/office/drawing/2015/06/chart">
              <c:ext xmlns:c16="http://schemas.microsoft.com/office/drawing/2014/chart" uri="{C3380CC4-5D6E-409C-BE32-E72D297353CC}">
                <c16:uniqueId val="{000000C5-6D5E-4DBD-AA15-130738B7E7EC}"/>
              </c:ext>
            </c:extLst>
          </c:dPt>
          <c:dPt>
            <c:idx val="7"/>
            <c:bubble3D val="0"/>
            <c:spPr>
              <a:noFill/>
              <a:ln>
                <a:noFill/>
              </a:ln>
              <a:effectLst/>
            </c:spPr>
            <c:extLst xmlns:c16r2="http://schemas.microsoft.com/office/drawing/2015/06/chart">
              <c:ext xmlns:c16="http://schemas.microsoft.com/office/drawing/2014/chart" uri="{C3380CC4-5D6E-409C-BE32-E72D297353CC}">
                <c16:uniqueId val="{000000C7-6D5E-4DBD-AA15-130738B7E7EC}"/>
              </c:ext>
            </c:extLst>
          </c:dPt>
          <c:dPt>
            <c:idx val="8"/>
            <c:bubble3D val="0"/>
            <c:spPr>
              <a:noFill/>
              <a:ln>
                <a:noFill/>
              </a:ln>
              <a:effectLst/>
            </c:spPr>
            <c:extLst xmlns:c16r2="http://schemas.microsoft.com/office/drawing/2015/06/chart">
              <c:ext xmlns:c16="http://schemas.microsoft.com/office/drawing/2014/chart" uri="{C3380CC4-5D6E-409C-BE32-E72D297353CC}">
                <c16:uniqueId val="{000000C9-6D5E-4DBD-AA15-130738B7E7EC}"/>
              </c:ext>
            </c:extLst>
          </c:dPt>
          <c:dPt>
            <c:idx val="9"/>
            <c:bubble3D val="0"/>
            <c:spPr>
              <a:noFill/>
              <a:ln>
                <a:noFill/>
              </a:ln>
              <a:effectLst/>
            </c:spPr>
            <c:extLst xmlns:c16r2="http://schemas.microsoft.com/office/drawing/2015/06/chart">
              <c:ext xmlns:c16="http://schemas.microsoft.com/office/drawing/2014/chart" uri="{C3380CC4-5D6E-409C-BE32-E72D297353CC}">
                <c16:uniqueId val="{000000CB-6D5E-4DBD-AA15-130738B7E7EC}"/>
              </c:ext>
            </c:extLst>
          </c:dPt>
          <c:dPt>
            <c:idx val="10"/>
            <c:bubble3D val="0"/>
            <c:spPr>
              <a:noFill/>
              <a:ln>
                <a:noFill/>
              </a:ln>
              <a:effectLst/>
            </c:spPr>
            <c:extLst xmlns:c16r2="http://schemas.microsoft.com/office/drawing/2015/06/chart">
              <c:ext xmlns:c16="http://schemas.microsoft.com/office/drawing/2014/chart" uri="{C3380CC4-5D6E-409C-BE32-E72D297353CC}">
                <c16:uniqueId val="{000000CD-6D5E-4DBD-AA15-130738B7E7EC}"/>
              </c:ext>
            </c:extLst>
          </c:dPt>
          <c:cat>
            <c:strRef>
              <c:f>Sheet1!$A$14:$A$24</c:f>
              <c:strCache>
                <c:ptCount val="11"/>
                <c:pt idx="0">
                  <c:v>比例1</c:v>
                </c:pt>
                <c:pt idx="1">
                  <c:v>比例2</c:v>
                </c:pt>
                <c:pt idx="2">
                  <c:v>比例3</c:v>
                </c:pt>
                <c:pt idx="3">
                  <c:v>比例4</c:v>
                </c:pt>
                <c:pt idx="4">
                  <c:v>比例5</c:v>
                </c:pt>
                <c:pt idx="5">
                  <c:v>比例6</c:v>
                </c:pt>
                <c:pt idx="6">
                  <c:v>比例7</c:v>
                </c:pt>
                <c:pt idx="7">
                  <c:v>比例8</c:v>
                </c:pt>
                <c:pt idx="8">
                  <c:v>比例9</c:v>
                </c:pt>
                <c:pt idx="9">
                  <c:v>比例10</c:v>
                </c:pt>
                <c:pt idx="10">
                  <c:v>比例11</c:v>
                </c:pt>
              </c:strCache>
            </c:strRef>
          </c:cat>
          <c:val>
            <c:numRef>
              <c:f>Sheet1!$J$14:$J$24</c:f>
              <c:numCache>
                <c:formatCode>General</c:formatCode>
                <c:ptCount val="11"/>
                <c:pt idx="0">
                  <c:v>47.7</c:v>
                </c:pt>
                <c:pt idx="1">
                  <c:v>21.5</c:v>
                </c:pt>
                <c:pt idx="2">
                  <c:v>10.8</c:v>
                </c:pt>
                <c:pt idx="3">
                  <c:v>17.2</c:v>
                </c:pt>
                <c:pt idx="4">
                  <c:v>3</c:v>
                </c:pt>
                <c:pt idx="5">
                  <c:v>1.5</c:v>
                </c:pt>
                <c:pt idx="6">
                  <c:v>1</c:v>
                </c:pt>
                <c:pt idx="7">
                  <c:v>0</c:v>
                </c:pt>
                <c:pt idx="8">
                  <c:v>0</c:v>
                </c:pt>
                <c:pt idx="9">
                  <c:v>0</c:v>
                </c:pt>
                <c:pt idx="10">
                  <c:v>0</c:v>
                </c:pt>
              </c:numCache>
            </c:numRef>
          </c:val>
          <c:extLst xmlns:c16r2="http://schemas.microsoft.com/office/drawing/2015/06/chart">
            <c:ext xmlns:c16="http://schemas.microsoft.com/office/drawing/2014/chart" uri="{C3380CC4-5D6E-409C-BE32-E72D297353CC}">
              <c16:uniqueId val="{000000CE-6D5E-4DBD-AA15-130738B7E7EC}"/>
            </c:ext>
          </c:extLst>
        </c:ser>
        <c:ser>
          <c:idx val="9"/>
          <c:order val="9"/>
          <c:tx>
            <c:strRef>
              <c:f>Sheet1!$K$13</c:f>
              <c:strCache>
                <c:ptCount val="1"/>
                <c:pt idx="0">
                  <c:v>列10</c:v>
                </c:pt>
              </c:strCache>
            </c:strRef>
          </c:tx>
          <c:spPr>
            <a:ln>
              <a:noFill/>
            </a:ln>
            <a:effectLst/>
          </c:spPr>
          <c:dPt>
            <c:idx val="0"/>
            <c:bubble3D val="0"/>
            <c:spPr>
              <a:solidFill>
                <a:srgbClr val="FF0000"/>
              </a:solidFill>
              <a:ln>
                <a:solidFill>
                  <a:srgbClr val="FF0000"/>
                </a:solidFill>
              </a:ln>
              <a:effectLst/>
            </c:spPr>
            <c:extLst xmlns:c16r2="http://schemas.microsoft.com/office/drawing/2015/06/chart">
              <c:ext xmlns:c16="http://schemas.microsoft.com/office/drawing/2014/chart" uri="{C3380CC4-5D6E-409C-BE32-E72D297353CC}">
                <c16:uniqueId val="{000000D0-6D5E-4DBD-AA15-130738B7E7EC}"/>
              </c:ext>
            </c:extLst>
          </c:dPt>
          <c:dPt>
            <c:idx val="1"/>
            <c:bubble3D val="0"/>
            <c:spPr>
              <a:solidFill>
                <a:srgbClr val="6600FF"/>
              </a:solidFill>
              <a:ln>
                <a:solidFill>
                  <a:srgbClr val="6600FF"/>
                </a:solidFill>
              </a:ln>
              <a:effectLst/>
            </c:spPr>
            <c:extLst xmlns:c16r2="http://schemas.microsoft.com/office/drawing/2015/06/chart">
              <c:ext xmlns:c16="http://schemas.microsoft.com/office/drawing/2014/chart" uri="{C3380CC4-5D6E-409C-BE32-E72D297353CC}">
                <c16:uniqueId val="{000000D2-6D5E-4DBD-AA15-130738B7E7EC}"/>
              </c:ext>
            </c:extLst>
          </c:dPt>
          <c:dPt>
            <c:idx val="2"/>
            <c:bubble3D val="0"/>
            <c:spPr>
              <a:noFill/>
              <a:ln>
                <a:noFill/>
              </a:ln>
              <a:effectLst/>
            </c:spPr>
            <c:extLst xmlns:c16r2="http://schemas.microsoft.com/office/drawing/2015/06/chart">
              <c:ext xmlns:c16="http://schemas.microsoft.com/office/drawing/2014/chart" uri="{C3380CC4-5D6E-409C-BE32-E72D297353CC}">
                <c16:uniqueId val="{000000D4-6D5E-4DBD-AA15-130738B7E7EC}"/>
              </c:ext>
            </c:extLst>
          </c:dPt>
          <c:dPt>
            <c:idx val="3"/>
            <c:bubble3D val="0"/>
            <c:spPr>
              <a:noFill/>
              <a:ln>
                <a:noFill/>
              </a:ln>
              <a:effectLst/>
            </c:spPr>
            <c:extLst xmlns:c16r2="http://schemas.microsoft.com/office/drawing/2015/06/chart">
              <c:ext xmlns:c16="http://schemas.microsoft.com/office/drawing/2014/chart" uri="{C3380CC4-5D6E-409C-BE32-E72D297353CC}">
                <c16:uniqueId val="{000000D6-6D5E-4DBD-AA15-130738B7E7EC}"/>
              </c:ext>
            </c:extLst>
          </c:dPt>
          <c:dPt>
            <c:idx val="4"/>
            <c:bubble3D val="0"/>
            <c:spPr>
              <a:noFill/>
              <a:ln>
                <a:noFill/>
              </a:ln>
              <a:effectLst/>
            </c:spPr>
            <c:extLst xmlns:c16r2="http://schemas.microsoft.com/office/drawing/2015/06/chart">
              <c:ext xmlns:c16="http://schemas.microsoft.com/office/drawing/2014/chart" uri="{C3380CC4-5D6E-409C-BE32-E72D297353CC}">
                <c16:uniqueId val="{000000D8-6D5E-4DBD-AA15-130738B7E7EC}"/>
              </c:ext>
            </c:extLst>
          </c:dPt>
          <c:dPt>
            <c:idx val="5"/>
            <c:bubble3D val="0"/>
            <c:spPr>
              <a:noFill/>
              <a:ln>
                <a:noFill/>
              </a:ln>
              <a:effectLst/>
            </c:spPr>
            <c:extLst xmlns:c16r2="http://schemas.microsoft.com/office/drawing/2015/06/chart">
              <c:ext xmlns:c16="http://schemas.microsoft.com/office/drawing/2014/chart" uri="{C3380CC4-5D6E-409C-BE32-E72D297353CC}">
                <c16:uniqueId val="{000000DA-6D5E-4DBD-AA15-130738B7E7EC}"/>
              </c:ext>
            </c:extLst>
          </c:dPt>
          <c:dPt>
            <c:idx val="6"/>
            <c:bubble3D val="0"/>
            <c:spPr>
              <a:noFill/>
              <a:ln>
                <a:noFill/>
              </a:ln>
              <a:effectLst/>
            </c:spPr>
            <c:extLst xmlns:c16r2="http://schemas.microsoft.com/office/drawing/2015/06/chart">
              <c:ext xmlns:c16="http://schemas.microsoft.com/office/drawing/2014/chart" uri="{C3380CC4-5D6E-409C-BE32-E72D297353CC}">
                <c16:uniqueId val="{000000DC-6D5E-4DBD-AA15-130738B7E7EC}"/>
              </c:ext>
            </c:extLst>
          </c:dPt>
          <c:dPt>
            <c:idx val="7"/>
            <c:bubble3D val="0"/>
            <c:spPr>
              <a:noFill/>
              <a:ln>
                <a:noFill/>
              </a:ln>
              <a:effectLst/>
            </c:spPr>
            <c:extLst xmlns:c16r2="http://schemas.microsoft.com/office/drawing/2015/06/chart">
              <c:ext xmlns:c16="http://schemas.microsoft.com/office/drawing/2014/chart" uri="{C3380CC4-5D6E-409C-BE32-E72D297353CC}">
                <c16:uniqueId val="{000000DE-6D5E-4DBD-AA15-130738B7E7EC}"/>
              </c:ext>
            </c:extLst>
          </c:dPt>
          <c:dPt>
            <c:idx val="8"/>
            <c:bubble3D val="0"/>
            <c:spPr>
              <a:noFill/>
              <a:ln>
                <a:noFill/>
              </a:ln>
              <a:effectLst/>
            </c:spPr>
            <c:extLst xmlns:c16r2="http://schemas.microsoft.com/office/drawing/2015/06/chart">
              <c:ext xmlns:c16="http://schemas.microsoft.com/office/drawing/2014/chart" uri="{C3380CC4-5D6E-409C-BE32-E72D297353CC}">
                <c16:uniqueId val="{000000E0-6D5E-4DBD-AA15-130738B7E7EC}"/>
              </c:ext>
            </c:extLst>
          </c:dPt>
          <c:dPt>
            <c:idx val="9"/>
            <c:bubble3D val="0"/>
            <c:spPr>
              <a:noFill/>
              <a:ln>
                <a:noFill/>
              </a:ln>
              <a:effectLst/>
            </c:spPr>
            <c:extLst xmlns:c16r2="http://schemas.microsoft.com/office/drawing/2015/06/chart">
              <c:ext xmlns:c16="http://schemas.microsoft.com/office/drawing/2014/chart" uri="{C3380CC4-5D6E-409C-BE32-E72D297353CC}">
                <c16:uniqueId val="{000000E2-6D5E-4DBD-AA15-130738B7E7EC}"/>
              </c:ext>
            </c:extLst>
          </c:dPt>
          <c:dPt>
            <c:idx val="10"/>
            <c:bubble3D val="0"/>
            <c:spPr>
              <a:noFill/>
              <a:ln>
                <a:noFill/>
              </a:ln>
              <a:effectLst/>
            </c:spPr>
            <c:extLst xmlns:c16r2="http://schemas.microsoft.com/office/drawing/2015/06/chart">
              <c:ext xmlns:c16="http://schemas.microsoft.com/office/drawing/2014/chart" uri="{C3380CC4-5D6E-409C-BE32-E72D297353CC}">
                <c16:uniqueId val="{000000E4-6D5E-4DBD-AA15-130738B7E7EC}"/>
              </c:ext>
            </c:extLst>
          </c:dPt>
          <c:cat>
            <c:strRef>
              <c:f>Sheet1!$A$14:$A$24</c:f>
              <c:strCache>
                <c:ptCount val="11"/>
                <c:pt idx="0">
                  <c:v>比例1</c:v>
                </c:pt>
                <c:pt idx="1">
                  <c:v>比例2</c:v>
                </c:pt>
                <c:pt idx="2">
                  <c:v>比例3</c:v>
                </c:pt>
                <c:pt idx="3">
                  <c:v>比例4</c:v>
                </c:pt>
                <c:pt idx="4">
                  <c:v>比例5</c:v>
                </c:pt>
                <c:pt idx="5">
                  <c:v>比例6</c:v>
                </c:pt>
                <c:pt idx="6">
                  <c:v>比例7</c:v>
                </c:pt>
                <c:pt idx="7">
                  <c:v>比例8</c:v>
                </c:pt>
                <c:pt idx="8">
                  <c:v>比例9</c:v>
                </c:pt>
                <c:pt idx="9">
                  <c:v>比例10</c:v>
                </c:pt>
                <c:pt idx="10">
                  <c:v>比例11</c:v>
                </c:pt>
              </c:strCache>
            </c:strRef>
          </c:cat>
          <c:val>
            <c:numRef>
              <c:f>Sheet1!$K$14:$K$24</c:f>
              <c:numCache>
                <c:formatCode>General</c:formatCode>
                <c:ptCount val="11"/>
                <c:pt idx="0">
                  <c:v>47.7</c:v>
                </c:pt>
                <c:pt idx="1">
                  <c:v>21.5</c:v>
                </c:pt>
                <c:pt idx="2">
                  <c:v>10.8</c:v>
                </c:pt>
                <c:pt idx="3">
                  <c:v>17.2</c:v>
                </c:pt>
                <c:pt idx="4">
                  <c:v>3</c:v>
                </c:pt>
                <c:pt idx="5">
                  <c:v>1.5</c:v>
                </c:pt>
                <c:pt idx="6">
                  <c:v>1</c:v>
                </c:pt>
                <c:pt idx="7">
                  <c:v>0</c:v>
                </c:pt>
                <c:pt idx="8">
                  <c:v>0</c:v>
                </c:pt>
                <c:pt idx="9">
                  <c:v>0</c:v>
                </c:pt>
                <c:pt idx="10">
                  <c:v>0</c:v>
                </c:pt>
              </c:numCache>
            </c:numRef>
          </c:val>
          <c:extLst xmlns:c16r2="http://schemas.microsoft.com/office/drawing/2015/06/chart">
            <c:ext xmlns:c16="http://schemas.microsoft.com/office/drawing/2014/chart" uri="{C3380CC4-5D6E-409C-BE32-E72D297353CC}">
              <c16:uniqueId val="{000000E5-6D5E-4DBD-AA15-130738B7E7EC}"/>
            </c:ext>
          </c:extLst>
        </c:ser>
        <c:ser>
          <c:idx val="10"/>
          <c:order val="10"/>
          <c:tx>
            <c:strRef>
              <c:f>Sheet1!$L$13</c:f>
              <c:strCache>
                <c:ptCount val="1"/>
                <c:pt idx="0">
                  <c:v>列11</c:v>
                </c:pt>
              </c:strCache>
            </c:strRef>
          </c:tx>
          <c:spPr>
            <a:ln>
              <a:noFill/>
            </a:ln>
            <a:effectLst/>
          </c:spPr>
          <c:dPt>
            <c:idx val="0"/>
            <c:bubble3D val="0"/>
            <c:spPr>
              <a:solidFill>
                <a:srgbClr val="FF0000"/>
              </a:solidFill>
              <a:ln>
                <a:solidFill>
                  <a:srgbClr val="FF0000"/>
                </a:solidFill>
              </a:ln>
              <a:effectLst/>
            </c:spPr>
            <c:extLst xmlns:c16r2="http://schemas.microsoft.com/office/drawing/2015/06/chart">
              <c:ext xmlns:c16="http://schemas.microsoft.com/office/drawing/2014/chart" uri="{C3380CC4-5D6E-409C-BE32-E72D297353CC}">
                <c16:uniqueId val="{000000E7-6D5E-4DBD-AA15-130738B7E7EC}"/>
              </c:ext>
            </c:extLst>
          </c:dPt>
          <c:dPt>
            <c:idx val="1"/>
            <c:bubble3D val="0"/>
            <c:spPr>
              <a:noFill/>
              <a:ln>
                <a:noFill/>
              </a:ln>
              <a:effectLst/>
            </c:spPr>
            <c:extLst xmlns:c16r2="http://schemas.microsoft.com/office/drawing/2015/06/chart">
              <c:ext xmlns:c16="http://schemas.microsoft.com/office/drawing/2014/chart" uri="{C3380CC4-5D6E-409C-BE32-E72D297353CC}">
                <c16:uniqueId val="{000000E9-6D5E-4DBD-AA15-130738B7E7EC}"/>
              </c:ext>
            </c:extLst>
          </c:dPt>
          <c:dPt>
            <c:idx val="2"/>
            <c:bubble3D val="0"/>
            <c:spPr>
              <a:noFill/>
              <a:ln>
                <a:noFill/>
              </a:ln>
              <a:effectLst/>
            </c:spPr>
            <c:extLst xmlns:c16r2="http://schemas.microsoft.com/office/drawing/2015/06/chart">
              <c:ext xmlns:c16="http://schemas.microsoft.com/office/drawing/2014/chart" uri="{C3380CC4-5D6E-409C-BE32-E72D297353CC}">
                <c16:uniqueId val="{000000EB-6D5E-4DBD-AA15-130738B7E7EC}"/>
              </c:ext>
            </c:extLst>
          </c:dPt>
          <c:dPt>
            <c:idx val="3"/>
            <c:bubble3D val="0"/>
            <c:spPr>
              <a:noFill/>
              <a:ln>
                <a:noFill/>
              </a:ln>
              <a:effectLst/>
            </c:spPr>
            <c:extLst xmlns:c16r2="http://schemas.microsoft.com/office/drawing/2015/06/chart">
              <c:ext xmlns:c16="http://schemas.microsoft.com/office/drawing/2014/chart" uri="{C3380CC4-5D6E-409C-BE32-E72D297353CC}">
                <c16:uniqueId val="{000000ED-6D5E-4DBD-AA15-130738B7E7EC}"/>
              </c:ext>
            </c:extLst>
          </c:dPt>
          <c:dPt>
            <c:idx val="4"/>
            <c:bubble3D val="0"/>
            <c:spPr>
              <a:noFill/>
              <a:ln>
                <a:noFill/>
              </a:ln>
              <a:effectLst/>
            </c:spPr>
            <c:extLst xmlns:c16r2="http://schemas.microsoft.com/office/drawing/2015/06/chart">
              <c:ext xmlns:c16="http://schemas.microsoft.com/office/drawing/2014/chart" uri="{C3380CC4-5D6E-409C-BE32-E72D297353CC}">
                <c16:uniqueId val="{000000EF-6D5E-4DBD-AA15-130738B7E7EC}"/>
              </c:ext>
            </c:extLst>
          </c:dPt>
          <c:dPt>
            <c:idx val="5"/>
            <c:bubble3D val="0"/>
            <c:spPr>
              <a:noFill/>
              <a:ln>
                <a:noFill/>
              </a:ln>
              <a:effectLst/>
            </c:spPr>
            <c:extLst xmlns:c16r2="http://schemas.microsoft.com/office/drawing/2015/06/chart">
              <c:ext xmlns:c16="http://schemas.microsoft.com/office/drawing/2014/chart" uri="{C3380CC4-5D6E-409C-BE32-E72D297353CC}">
                <c16:uniqueId val="{000000F1-6D5E-4DBD-AA15-130738B7E7EC}"/>
              </c:ext>
            </c:extLst>
          </c:dPt>
          <c:dPt>
            <c:idx val="6"/>
            <c:bubble3D val="0"/>
            <c:spPr>
              <a:noFill/>
              <a:ln>
                <a:noFill/>
              </a:ln>
              <a:effectLst/>
            </c:spPr>
            <c:extLst xmlns:c16r2="http://schemas.microsoft.com/office/drawing/2015/06/chart">
              <c:ext xmlns:c16="http://schemas.microsoft.com/office/drawing/2014/chart" uri="{C3380CC4-5D6E-409C-BE32-E72D297353CC}">
                <c16:uniqueId val="{000000F3-6D5E-4DBD-AA15-130738B7E7EC}"/>
              </c:ext>
            </c:extLst>
          </c:dPt>
          <c:dPt>
            <c:idx val="7"/>
            <c:bubble3D val="0"/>
            <c:spPr>
              <a:noFill/>
              <a:ln>
                <a:noFill/>
              </a:ln>
              <a:effectLst/>
            </c:spPr>
            <c:extLst xmlns:c16r2="http://schemas.microsoft.com/office/drawing/2015/06/chart">
              <c:ext xmlns:c16="http://schemas.microsoft.com/office/drawing/2014/chart" uri="{C3380CC4-5D6E-409C-BE32-E72D297353CC}">
                <c16:uniqueId val="{000000F5-6D5E-4DBD-AA15-130738B7E7EC}"/>
              </c:ext>
            </c:extLst>
          </c:dPt>
          <c:dPt>
            <c:idx val="8"/>
            <c:bubble3D val="0"/>
            <c:spPr>
              <a:noFill/>
              <a:ln>
                <a:noFill/>
              </a:ln>
              <a:effectLst/>
            </c:spPr>
            <c:extLst xmlns:c16r2="http://schemas.microsoft.com/office/drawing/2015/06/chart">
              <c:ext xmlns:c16="http://schemas.microsoft.com/office/drawing/2014/chart" uri="{C3380CC4-5D6E-409C-BE32-E72D297353CC}">
                <c16:uniqueId val="{000000F7-6D5E-4DBD-AA15-130738B7E7EC}"/>
              </c:ext>
            </c:extLst>
          </c:dPt>
          <c:dPt>
            <c:idx val="9"/>
            <c:bubble3D val="0"/>
            <c:spPr>
              <a:noFill/>
              <a:ln>
                <a:noFill/>
              </a:ln>
              <a:effectLst/>
            </c:spPr>
            <c:extLst xmlns:c16r2="http://schemas.microsoft.com/office/drawing/2015/06/chart">
              <c:ext xmlns:c16="http://schemas.microsoft.com/office/drawing/2014/chart" uri="{C3380CC4-5D6E-409C-BE32-E72D297353CC}">
                <c16:uniqueId val="{000000F9-6D5E-4DBD-AA15-130738B7E7EC}"/>
              </c:ext>
            </c:extLst>
          </c:dPt>
          <c:dPt>
            <c:idx val="10"/>
            <c:bubble3D val="0"/>
            <c:spPr>
              <a:noFill/>
              <a:ln>
                <a:noFill/>
              </a:ln>
              <a:effectLst/>
            </c:spPr>
            <c:extLst xmlns:c16r2="http://schemas.microsoft.com/office/drawing/2015/06/chart">
              <c:ext xmlns:c16="http://schemas.microsoft.com/office/drawing/2014/chart" uri="{C3380CC4-5D6E-409C-BE32-E72D297353CC}">
                <c16:uniqueId val="{000000FB-6D5E-4DBD-AA15-130738B7E7EC}"/>
              </c:ext>
            </c:extLst>
          </c:dPt>
          <c:cat>
            <c:strRef>
              <c:f>Sheet1!$A$14:$A$24</c:f>
              <c:strCache>
                <c:ptCount val="11"/>
                <c:pt idx="0">
                  <c:v>比例1</c:v>
                </c:pt>
                <c:pt idx="1">
                  <c:v>比例2</c:v>
                </c:pt>
                <c:pt idx="2">
                  <c:v>比例3</c:v>
                </c:pt>
                <c:pt idx="3">
                  <c:v>比例4</c:v>
                </c:pt>
                <c:pt idx="4">
                  <c:v>比例5</c:v>
                </c:pt>
                <c:pt idx="5">
                  <c:v>比例6</c:v>
                </c:pt>
                <c:pt idx="6">
                  <c:v>比例7</c:v>
                </c:pt>
                <c:pt idx="7">
                  <c:v>比例8</c:v>
                </c:pt>
                <c:pt idx="8">
                  <c:v>比例9</c:v>
                </c:pt>
                <c:pt idx="9">
                  <c:v>比例10</c:v>
                </c:pt>
                <c:pt idx="10">
                  <c:v>比例11</c:v>
                </c:pt>
              </c:strCache>
            </c:strRef>
          </c:cat>
          <c:val>
            <c:numRef>
              <c:f>Sheet1!$L$14:$L$24</c:f>
              <c:numCache>
                <c:formatCode>General</c:formatCode>
                <c:ptCount val="11"/>
                <c:pt idx="0">
                  <c:v>47.7</c:v>
                </c:pt>
                <c:pt idx="1">
                  <c:v>21.5</c:v>
                </c:pt>
                <c:pt idx="2">
                  <c:v>10.8</c:v>
                </c:pt>
                <c:pt idx="3">
                  <c:v>17.2</c:v>
                </c:pt>
                <c:pt idx="4">
                  <c:v>3</c:v>
                </c:pt>
                <c:pt idx="5">
                  <c:v>1.5</c:v>
                </c:pt>
                <c:pt idx="6">
                  <c:v>1</c:v>
                </c:pt>
                <c:pt idx="7">
                  <c:v>0</c:v>
                </c:pt>
                <c:pt idx="8">
                  <c:v>0</c:v>
                </c:pt>
                <c:pt idx="9">
                  <c:v>0</c:v>
                </c:pt>
                <c:pt idx="10">
                  <c:v>0</c:v>
                </c:pt>
              </c:numCache>
            </c:numRef>
          </c:val>
          <c:extLst xmlns:c16r2="http://schemas.microsoft.com/office/drawing/2015/06/chart">
            <c:ext xmlns:c16="http://schemas.microsoft.com/office/drawing/2014/chart" uri="{C3380CC4-5D6E-409C-BE32-E72D297353CC}">
              <c16:uniqueId val="{000000FC-6D5E-4DBD-AA15-130738B7E7EC}"/>
            </c:ext>
          </c:extLst>
        </c:ser>
        <c:dLbls>
          <c:showLegendKey val="0"/>
          <c:showVal val="0"/>
          <c:showCatName val="0"/>
          <c:showSerName val="0"/>
          <c:showPercent val="0"/>
          <c:showBubbleSize val="0"/>
          <c:showLeaderLines val="1"/>
        </c:dLbls>
        <c:firstSliceAng val="0"/>
        <c:holeSize val="19"/>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ru-RU"/>
    </a:p>
  </c:txPr>
  <c:externalData r:id="rId2">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400">
                <a:latin typeface="Times New Roman" pitchFamily="18" charset="0"/>
                <a:cs typeface="Times New Roman" pitchFamily="18" charset="0"/>
              </a:defRPr>
            </a:pPr>
            <a:r>
              <a:rPr lang="ru-RU" sz="1400" dirty="0">
                <a:latin typeface="Times New Roman" pitchFamily="18" charset="0"/>
                <a:cs typeface="Times New Roman" pitchFamily="18" charset="0"/>
              </a:rPr>
              <a:t>Объем и структура муниципального долга городского округа г.Первомайск</a:t>
            </a:r>
          </a:p>
        </c:rich>
      </c:tx>
      <c:layout>
        <c:manualLayout>
          <c:xMode val="edge"/>
          <c:yMode val="edge"/>
          <c:x val="0.15535246109709616"/>
          <c:y val="0.10370367346057933"/>
        </c:manualLayout>
      </c:layout>
      <c:overlay val="0"/>
    </c:title>
    <c:autoTitleDeleted val="0"/>
    <c:view3D>
      <c:rotX val="15"/>
      <c:rotY val="20"/>
      <c:rAngAx val="1"/>
    </c:view3D>
    <c:floor>
      <c:thickness val="0"/>
      <c:spPr>
        <a:noFill/>
        <a:ln w="9525">
          <a:noFill/>
        </a:ln>
      </c:spPr>
    </c:floor>
    <c:sideWall>
      <c:thickness val="0"/>
      <c:spPr>
        <a:noFill/>
      </c:spPr>
    </c:sideWall>
    <c:backWall>
      <c:thickness val="0"/>
      <c:spPr>
        <a:noFill/>
      </c:spPr>
    </c:backWall>
    <c:plotArea>
      <c:layout/>
      <c:bar3DChart>
        <c:barDir val="col"/>
        <c:grouping val="stacked"/>
        <c:varyColors val="0"/>
        <c:ser>
          <c:idx val="0"/>
          <c:order val="0"/>
          <c:tx>
            <c:strRef>
              <c:f>Лист1!$B$1</c:f>
              <c:strCache>
                <c:ptCount val="1"/>
                <c:pt idx="0">
                  <c:v>Бюджетный кредит</c:v>
                </c:pt>
              </c:strCache>
            </c:strRef>
          </c:tx>
          <c:spPr>
            <a:gradFill flip="none" rotWithShape="1">
              <a:gsLst>
                <a:gs pos="0">
                  <a:srgbClr val="954ECA"/>
                </a:gs>
                <a:gs pos="100000">
                  <a:srgbClr val="FFFF66"/>
                </a:gs>
              </a:gsLst>
              <a:lin ang="16200000" scaled="1"/>
              <a:tileRect/>
            </a:gradFill>
            <a:effectLst>
              <a:outerShdw blurRad="50800" dist="38100" dir="2760000" sx="102000" sy="102000" algn="tl" rotWithShape="0">
                <a:prstClr val="black">
                  <a:alpha val="40000"/>
                </a:prstClr>
              </a:outerShdw>
            </a:effectLst>
            <a:scene3d>
              <a:camera prst="orthographicFront"/>
              <a:lightRig rig="threePt" dir="t"/>
            </a:scene3d>
            <a:sp3d prstMaterial="softEdge">
              <a:bevelT w="127000" h="127000"/>
              <a:bevelB w="127000" h="127000"/>
            </a:sp3d>
          </c:spPr>
          <c:invertIfNegative val="0"/>
          <c:dPt>
            <c:idx val="0"/>
            <c:invertIfNegative val="0"/>
            <c:bubble3D val="0"/>
            <c:extLst xmlns:c16r2="http://schemas.microsoft.com/office/drawing/2015/06/chart">
              <c:ext xmlns:c16="http://schemas.microsoft.com/office/drawing/2014/chart" uri="{C3380CC4-5D6E-409C-BE32-E72D297353CC}">
                <c16:uniqueId val="{00000000-D6F1-4576-B1CE-60ACCB4E7884}"/>
              </c:ext>
            </c:extLst>
          </c:dPt>
          <c:dPt>
            <c:idx val="1"/>
            <c:invertIfNegative val="0"/>
            <c:bubble3D val="0"/>
            <c:extLst xmlns:c16r2="http://schemas.microsoft.com/office/drawing/2015/06/chart">
              <c:ext xmlns:c16="http://schemas.microsoft.com/office/drawing/2014/chart" uri="{C3380CC4-5D6E-409C-BE32-E72D297353CC}">
                <c16:uniqueId val="{00000001-D6F1-4576-B1CE-60ACCB4E7884}"/>
              </c:ext>
            </c:extLst>
          </c:dPt>
          <c:dLbls>
            <c:dLbl>
              <c:idx val="0"/>
              <c:layout>
                <c:manualLayout>
                  <c:x val="5.1774555391937488E-3"/>
                  <c:y val="-4.7525179892088425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D6F1-4576-B1CE-60ACCB4E7884}"/>
                </c:ext>
              </c:extLst>
            </c:dLbl>
            <c:dLbl>
              <c:idx val="1"/>
              <c:layout>
                <c:manualLayout>
                  <c:x val="5.1772946737117164E-3"/>
                  <c:y val="-1.4056070383968874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D6F1-4576-B1CE-60ACCB4E7884}"/>
                </c:ext>
              </c:extLst>
            </c:dLbl>
            <c:spPr>
              <a:noFill/>
              <a:ln>
                <a:noFill/>
              </a:ln>
              <a:effectLst/>
            </c:spPr>
            <c:txPr>
              <a:bodyPr/>
              <a:lstStyle/>
              <a:p>
                <a:pPr>
                  <a:defRPr b="1"/>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Лист1!$A$2:$A$3</c:f>
              <c:strCache>
                <c:ptCount val="2"/>
                <c:pt idx="0">
                  <c:v>Объем долга на 01.01.2025</c:v>
                </c:pt>
                <c:pt idx="1">
                  <c:v>Объем долга на 31.12.2025</c:v>
                </c:pt>
              </c:strCache>
            </c:strRef>
          </c:cat>
          <c:val>
            <c:numRef>
              <c:f>Лист1!$B$2:$B$3</c:f>
              <c:numCache>
                <c:formatCode>#,##0.0</c:formatCode>
                <c:ptCount val="2"/>
                <c:pt idx="0">
                  <c:v>6</c:v>
                </c:pt>
                <c:pt idx="1">
                  <c:v>2</c:v>
                </c:pt>
              </c:numCache>
            </c:numRef>
          </c:val>
          <c:extLst xmlns:c16r2="http://schemas.microsoft.com/office/drawing/2015/06/chart">
            <c:ext xmlns:c16="http://schemas.microsoft.com/office/drawing/2014/chart" uri="{C3380CC4-5D6E-409C-BE32-E72D297353CC}">
              <c16:uniqueId val="{00000002-D6F1-4576-B1CE-60ACCB4E7884}"/>
            </c:ext>
          </c:extLst>
        </c:ser>
        <c:dLbls>
          <c:showLegendKey val="0"/>
          <c:showVal val="0"/>
          <c:showCatName val="0"/>
          <c:showSerName val="0"/>
          <c:showPercent val="0"/>
          <c:showBubbleSize val="0"/>
        </c:dLbls>
        <c:gapWidth val="238"/>
        <c:gapDepth val="18"/>
        <c:shape val="box"/>
        <c:axId val="262425984"/>
        <c:axId val="262435968"/>
        <c:axId val="0"/>
      </c:bar3DChart>
      <c:catAx>
        <c:axId val="262425984"/>
        <c:scaling>
          <c:orientation val="minMax"/>
        </c:scaling>
        <c:delete val="0"/>
        <c:axPos val="b"/>
        <c:numFmt formatCode="General" sourceLinked="0"/>
        <c:majorTickMark val="out"/>
        <c:minorTickMark val="none"/>
        <c:tickLblPos val="nextTo"/>
        <c:txPr>
          <a:bodyPr/>
          <a:lstStyle/>
          <a:p>
            <a:pPr>
              <a:defRPr sz="1400" b="1">
                <a:latin typeface="Times New Roman" pitchFamily="18" charset="0"/>
                <a:cs typeface="Times New Roman" pitchFamily="18" charset="0"/>
              </a:defRPr>
            </a:pPr>
            <a:endParaRPr lang="ru-RU"/>
          </a:p>
        </c:txPr>
        <c:crossAx val="262435968"/>
        <c:crosses val="autoZero"/>
        <c:auto val="1"/>
        <c:lblAlgn val="ctr"/>
        <c:lblOffset val="100"/>
        <c:noMultiLvlLbl val="0"/>
      </c:catAx>
      <c:valAx>
        <c:axId val="262435968"/>
        <c:scaling>
          <c:orientation val="minMax"/>
        </c:scaling>
        <c:delete val="1"/>
        <c:axPos val="l"/>
        <c:numFmt formatCode="#,##0.0" sourceLinked="1"/>
        <c:majorTickMark val="out"/>
        <c:minorTickMark val="none"/>
        <c:tickLblPos val="nextTo"/>
        <c:crossAx val="262425984"/>
        <c:crosses val="autoZero"/>
        <c:crossBetween val="between"/>
      </c:valAx>
    </c:plotArea>
    <c:plotVisOnly val="1"/>
    <c:dispBlanksAs val="gap"/>
    <c:showDLblsOverMax val="0"/>
  </c:chart>
  <c:txPr>
    <a:bodyPr/>
    <a:lstStyle/>
    <a:p>
      <a:pPr>
        <a:defRPr sz="1800"/>
      </a:pPr>
      <a:endParaRPr lang="ru-RU"/>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cked"/>
        <c:varyColors val="0"/>
        <c:ser>
          <c:idx val="0"/>
          <c:order val="0"/>
          <c:tx>
            <c:strRef>
              <c:f>Лист1!$B$1</c:f>
              <c:strCache>
                <c:ptCount val="1"/>
                <c:pt idx="0">
                  <c:v>Ряд 1</c:v>
                </c:pt>
              </c:strCache>
            </c:strRef>
          </c:tx>
          <c:spPr>
            <a:ln w="53975">
              <a:solidFill>
                <a:srgbClr val="00FFCC"/>
              </a:solidFill>
            </a:ln>
          </c:spPr>
          <c:marker>
            <c:symbol val="diamond"/>
            <c:size val="12"/>
            <c:spPr>
              <a:solidFill>
                <a:srgbClr val="FF0000"/>
              </a:solidFill>
            </c:spPr>
          </c:marker>
          <c:dLbls>
            <c:spPr>
              <a:noFill/>
              <a:ln>
                <a:noFill/>
              </a:ln>
              <a:effectLst/>
            </c:spPr>
            <c:txPr>
              <a:bodyPr/>
              <a:lstStyle/>
              <a:p>
                <a:pPr>
                  <a:defRPr sz="1100" b="1">
                    <a:latin typeface="Times New Roman" pitchFamily="18" charset="0"/>
                    <a:cs typeface="Times New Roman" pitchFamily="18" charset="0"/>
                  </a:defRPr>
                </a:pPr>
                <a:endParaRPr lang="ru-RU"/>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Лист1!$A$2:$A$10</c:f>
              <c:numCache>
                <c:formatCode>General</c:formatCode>
                <c:ptCount val="9"/>
                <c:pt idx="0">
                  <c:v>2017</c:v>
                </c:pt>
                <c:pt idx="1">
                  <c:v>2018</c:v>
                </c:pt>
                <c:pt idx="2">
                  <c:v>2019</c:v>
                </c:pt>
                <c:pt idx="3">
                  <c:v>2020</c:v>
                </c:pt>
                <c:pt idx="4">
                  <c:v>2021</c:v>
                </c:pt>
                <c:pt idx="5">
                  <c:v>2022</c:v>
                </c:pt>
                <c:pt idx="6">
                  <c:v>2023</c:v>
                </c:pt>
                <c:pt idx="7">
                  <c:v>2024</c:v>
                </c:pt>
                <c:pt idx="8">
                  <c:v>2025</c:v>
                </c:pt>
              </c:numCache>
            </c:numRef>
          </c:cat>
          <c:val>
            <c:numRef>
              <c:f>Лист1!$B$2:$B$10</c:f>
              <c:numCache>
                <c:formatCode>General</c:formatCode>
                <c:ptCount val="9"/>
                <c:pt idx="0">
                  <c:v>18.332000000000001</c:v>
                </c:pt>
                <c:pt idx="1">
                  <c:v>18.228999999999999</c:v>
                </c:pt>
                <c:pt idx="2">
                  <c:v>18.058</c:v>
                </c:pt>
                <c:pt idx="3">
                  <c:v>17.704000000000001</c:v>
                </c:pt>
                <c:pt idx="4">
                  <c:v>17.550999999999998</c:v>
                </c:pt>
                <c:pt idx="5">
                  <c:v>17.329000000000001</c:v>
                </c:pt>
                <c:pt idx="6">
                  <c:v>17.213000000000001</c:v>
                </c:pt>
                <c:pt idx="7">
                  <c:v>16.972999999999999</c:v>
                </c:pt>
                <c:pt idx="8">
                  <c:v>16.518999999999998</c:v>
                </c:pt>
              </c:numCache>
            </c:numRef>
          </c:val>
          <c:smooth val="0"/>
          <c:extLst xmlns:c16r2="http://schemas.microsoft.com/office/drawing/2015/06/chart">
            <c:ext xmlns:c16="http://schemas.microsoft.com/office/drawing/2014/chart" uri="{C3380CC4-5D6E-409C-BE32-E72D297353CC}">
              <c16:uniqueId val="{00000004-9AF4-4ADB-BACA-119686266289}"/>
            </c:ext>
          </c:extLst>
        </c:ser>
        <c:dLbls>
          <c:dLblPos val="t"/>
          <c:showLegendKey val="0"/>
          <c:showVal val="1"/>
          <c:showCatName val="0"/>
          <c:showSerName val="0"/>
          <c:showPercent val="0"/>
          <c:showBubbleSize val="0"/>
        </c:dLbls>
        <c:marker val="1"/>
        <c:smooth val="0"/>
        <c:axId val="152359680"/>
        <c:axId val="152362368"/>
      </c:lineChart>
      <c:catAx>
        <c:axId val="152359680"/>
        <c:scaling>
          <c:orientation val="minMax"/>
        </c:scaling>
        <c:delete val="0"/>
        <c:axPos val="b"/>
        <c:numFmt formatCode="General" sourceLinked="1"/>
        <c:majorTickMark val="out"/>
        <c:minorTickMark val="none"/>
        <c:tickLblPos val="nextTo"/>
        <c:txPr>
          <a:bodyPr/>
          <a:lstStyle/>
          <a:p>
            <a:pPr>
              <a:defRPr>
                <a:latin typeface="Times New Roman" pitchFamily="18" charset="0"/>
                <a:cs typeface="Times New Roman" pitchFamily="18" charset="0"/>
              </a:defRPr>
            </a:pPr>
            <a:endParaRPr lang="ru-RU"/>
          </a:p>
        </c:txPr>
        <c:crossAx val="152362368"/>
        <c:crosses val="autoZero"/>
        <c:auto val="1"/>
        <c:lblAlgn val="ctr"/>
        <c:lblOffset val="100"/>
        <c:noMultiLvlLbl val="0"/>
      </c:catAx>
      <c:valAx>
        <c:axId val="152362368"/>
        <c:scaling>
          <c:orientation val="minMax"/>
        </c:scaling>
        <c:delete val="1"/>
        <c:axPos val="l"/>
        <c:majorGridlines/>
        <c:numFmt formatCode="General" sourceLinked="1"/>
        <c:majorTickMark val="out"/>
        <c:minorTickMark val="none"/>
        <c:tickLblPos val="nextTo"/>
        <c:crossAx val="152359680"/>
        <c:crosses val="autoZero"/>
        <c:crossBetween val="between"/>
      </c:valAx>
      <c:spPr>
        <a:noFill/>
        <a:ln w="25394">
          <a:noFill/>
        </a:ln>
      </c:spPr>
    </c:plotArea>
    <c:plotVisOnly val="1"/>
    <c:dispBlanksAs val="zero"/>
    <c:showDLblsOverMax val="0"/>
  </c:chart>
  <c:txPr>
    <a:bodyPr/>
    <a:lstStyle/>
    <a:p>
      <a:pPr>
        <a:defRPr sz="1200"/>
      </a:pPr>
      <a:endParaRPr lang="ru-RU"/>
    </a:p>
  </c:txPr>
  <c:externalData r:id="rId2">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3.8706907598821394E-2"/>
          <c:y val="0"/>
          <c:w val="0.94697720263001706"/>
          <c:h val="0.89790360836582139"/>
        </c:manualLayout>
      </c:layout>
      <c:barChart>
        <c:barDir val="col"/>
        <c:grouping val="clustered"/>
        <c:varyColors val="1"/>
        <c:dLbls>
          <c:showLegendKey val="0"/>
          <c:showVal val="0"/>
          <c:showCatName val="0"/>
          <c:showSerName val="0"/>
          <c:showPercent val="0"/>
          <c:showBubbleSize val="0"/>
        </c:dLbls>
        <c:gapWidth val="146"/>
        <c:axId val="101193984"/>
        <c:axId val="100872192"/>
      </c:barChart>
      <c:catAx>
        <c:axId val="101193984"/>
        <c:scaling>
          <c:orientation val="minMax"/>
        </c:scaling>
        <c:delete val="0"/>
        <c:axPos val="b"/>
        <c:numFmt formatCode="General" sourceLinked="1"/>
        <c:majorTickMark val="out"/>
        <c:minorTickMark val="none"/>
        <c:tickLblPos val="nextTo"/>
        <c:txPr>
          <a:bodyPr/>
          <a:lstStyle/>
          <a:p>
            <a:pPr>
              <a:defRPr sz="1600" b="1"/>
            </a:pPr>
            <a:endParaRPr lang="ru-RU"/>
          </a:p>
        </c:txPr>
        <c:crossAx val="100872192"/>
        <c:crosses val="autoZero"/>
        <c:auto val="1"/>
        <c:lblAlgn val="ctr"/>
        <c:lblOffset val="100"/>
        <c:noMultiLvlLbl val="0"/>
      </c:catAx>
      <c:valAx>
        <c:axId val="100872192"/>
        <c:scaling>
          <c:orientation val="minMax"/>
        </c:scaling>
        <c:delete val="1"/>
        <c:axPos val="l"/>
        <c:numFmt formatCode="0.0" sourceLinked="1"/>
        <c:majorTickMark val="out"/>
        <c:minorTickMark val="none"/>
        <c:tickLblPos val="nextTo"/>
        <c:crossAx val="101193984"/>
        <c:crosses val="autoZero"/>
        <c:crossBetween val="between"/>
      </c:valAx>
      <c:spPr>
        <a:noFill/>
        <a:ln w="25400">
          <a:noFill/>
        </a:ln>
      </c:spPr>
    </c:plotArea>
    <c:plotVisOnly val="1"/>
    <c:dispBlanksAs val="gap"/>
    <c:showDLblsOverMax val="0"/>
  </c:chart>
  <c:externalData r:id="rId2">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3.3391699364891746E-2"/>
          <c:y val="0.15878437644895041"/>
          <c:w val="0.91643091171009172"/>
          <c:h val="0.7562737274006629"/>
        </c:manualLayout>
      </c:layout>
      <c:barChart>
        <c:barDir val="col"/>
        <c:grouping val="clustered"/>
        <c:varyColors val="1"/>
        <c:ser>
          <c:idx val="0"/>
          <c:order val="0"/>
          <c:tx>
            <c:strRef>
              <c:f>'2020'!$A$2</c:f>
              <c:strCache>
                <c:ptCount val="1"/>
                <c:pt idx="0">
                  <c:v>6087,4</c:v>
                </c:pt>
              </c:strCache>
            </c:strRef>
          </c:tx>
          <c:spPr>
            <a:solidFill>
              <a:srgbClr val="00B0F0"/>
            </a:solidFill>
            <a:scene3d>
              <a:camera prst="orthographicFront"/>
              <a:lightRig rig="threePt" dir="t"/>
            </a:scene3d>
            <a:sp3d>
              <a:bevelT w="165100" prst="coolSlant"/>
              <a:bevelB/>
            </a:sp3d>
          </c:spPr>
          <c:invertIfNegative val="0"/>
          <c:dPt>
            <c:idx val="1"/>
            <c:invertIfNegative val="0"/>
            <c:bubble3D val="0"/>
            <c:spPr>
              <a:solidFill>
                <a:srgbClr val="00B0F0"/>
              </a:solidFill>
              <a:scene3d>
                <a:camera prst="orthographicFront"/>
                <a:lightRig rig="threePt" dir="t"/>
              </a:scene3d>
              <a:sp3d>
                <a:bevelT w="165100" prst="coolSlant"/>
                <a:bevelB/>
              </a:sp3d>
            </c:spPr>
            <c:extLst xmlns:c16r2="http://schemas.microsoft.com/office/drawing/2015/06/chart">
              <c:ext xmlns:c16="http://schemas.microsoft.com/office/drawing/2014/chart" uri="{C3380CC4-5D6E-409C-BE32-E72D297353CC}">
                <c16:uniqueId val="{00000001-5367-464F-9B5A-998089951D09}"/>
              </c:ext>
            </c:extLst>
          </c:dPt>
          <c:dPt>
            <c:idx val="2"/>
            <c:invertIfNegative val="0"/>
            <c:bubble3D val="0"/>
            <c:spPr>
              <a:solidFill>
                <a:srgbClr val="00B0F0"/>
              </a:solidFill>
              <a:scene3d>
                <a:camera prst="orthographicFront"/>
                <a:lightRig rig="threePt" dir="t"/>
              </a:scene3d>
              <a:sp3d>
                <a:bevelT w="165100" prst="coolSlant"/>
                <a:bevelB/>
              </a:sp3d>
            </c:spPr>
            <c:extLst xmlns:c16r2="http://schemas.microsoft.com/office/drawing/2015/06/chart">
              <c:ext xmlns:c16="http://schemas.microsoft.com/office/drawing/2014/chart" uri="{C3380CC4-5D6E-409C-BE32-E72D297353CC}">
                <c16:uniqueId val="{00000003-5367-464F-9B5A-998089951D09}"/>
              </c:ext>
            </c:extLst>
          </c:dPt>
          <c:dPt>
            <c:idx val="3"/>
            <c:invertIfNegative val="0"/>
            <c:bubble3D val="0"/>
            <c:spPr>
              <a:solidFill>
                <a:srgbClr val="00B0F0"/>
              </a:solidFill>
              <a:scene3d>
                <a:camera prst="orthographicFront"/>
                <a:lightRig rig="threePt" dir="t"/>
              </a:scene3d>
              <a:sp3d>
                <a:bevelT w="165100" prst="coolSlant"/>
                <a:bevelB/>
              </a:sp3d>
            </c:spPr>
            <c:extLst xmlns:c16r2="http://schemas.microsoft.com/office/drawing/2015/06/chart">
              <c:ext xmlns:c16="http://schemas.microsoft.com/office/drawing/2014/chart" uri="{C3380CC4-5D6E-409C-BE32-E72D297353CC}">
                <c16:uniqueId val="{00000005-5367-464F-9B5A-998089951D09}"/>
              </c:ext>
            </c:extLst>
          </c:dPt>
          <c:dPt>
            <c:idx val="4"/>
            <c:invertIfNegative val="0"/>
            <c:bubble3D val="0"/>
            <c:spPr>
              <a:solidFill>
                <a:srgbClr val="00B0F0"/>
              </a:solidFill>
              <a:scene3d>
                <a:camera prst="orthographicFront"/>
                <a:lightRig rig="threePt" dir="t"/>
              </a:scene3d>
              <a:sp3d>
                <a:bevelT w="165100" prst="coolSlant"/>
                <a:bevelB/>
              </a:sp3d>
            </c:spPr>
            <c:extLst xmlns:c16r2="http://schemas.microsoft.com/office/drawing/2015/06/chart">
              <c:ext xmlns:c16="http://schemas.microsoft.com/office/drawing/2014/chart" uri="{C3380CC4-5D6E-409C-BE32-E72D297353CC}">
                <c16:uniqueId val="{00000007-5367-464F-9B5A-998089951D09}"/>
              </c:ext>
            </c:extLst>
          </c:dPt>
          <c:dLbls>
            <c:dLbl>
              <c:idx val="0"/>
              <c:layout/>
              <c:tx>
                <c:rich>
                  <a:bodyPr/>
                  <a:lstStyle/>
                  <a:p>
                    <a:r>
                      <a:rPr lang="en-US" smtClean="0"/>
                      <a:t>5</a:t>
                    </a:r>
                    <a:r>
                      <a:rPr lang="ru-RU" smtClean="0"/>
                      <a:t>,6</a:t>
                    </a:r>
                    <a:endParaRPr lang="en-US"/>
                  </a:p>
                </c:rich>
              </c:tx>
              <c:showLegendKey val="0"/>
              <c:showVal val="1"/>
              <c:showCatName val="0"/>
              <c:showSerName val="0"/>
              <c:showPercent val="0"/>
              <c:showBubbleSize val="0"/>
            </c:dLbl>
            <c:dLbl>
              <c:idx val="1"/>
              <c:layout/>
              <c:tx>
                <c:rich>
                  <a:bodyPr/>
                  <a:lstStyle/>
                  <a:p>
                    <a:r>
                      <a:rPr lang="en-US" smtClean="0"/>
                      <a:t>6</a:t>
                    </a:r>
                    <a:r>
                      <a:rPr lang="ru-RU" smtClean="0"/>
                      <a:t>,</a:t>
                    </a:r>
                    <a:r>
                      <a:rPr lang="en-US" smtClean="0"/>
                      <a:t>8</a:t>
                    </a:r>
                    <a:endParaRPr lang="en-US"/>
                  </a:p>
                </c:rich>
              </c:tx>
              <c:showLegendKey val="0"/>
              <c:showVal val="1"/>
              <c:showCatName val="0"/>
              <c:showSerName val="0"/>
              <c:showPercent val="0"/>
              <c:showBubbleSize val="0"/>
            </c:dLbl>
            <c:dLbl>
              <c:idx val="2"/>
              <c:layout/>
              <c:tx>
                <c:rich>
                  <a:bodyPr/>
                  <a:lstStyle/>
                  <a:p>
                    <a:r>
                      <a:rPr lang="en-US" smtClean="0"/>
                      <a:t>6</a:t>
                    </a:r>
                    <a:r>
                      <a:rPr lang="ru-RU" smtClean="0"/>
                      <a:t>,</a:t>
                    </a:r>
                    <a:r>
                      <a:rPr lang="en-US" smtClean="0"/>
                      <a:t>6</a:t>
                    </a:r>
                    <a:endParaRPr lang="en-US"/>
                  </a:p>
                </c:rich>
              </c:tx>
              <c:showLegendKey val="0"/>
              <c:showVal val="1"/>
              <c:showCatName val="0"/>
              <c:showSerName val="0"/>
              <c:showPercent val="0"/>
              <c:showBubbleSize val="0"/>
            </c:dLbl>
            <c:dLbl>
              <c:idx val="3"/>
              <c:layout/>
              <c:tx>
                <c:rich>
                  <a:bodyPr/>
                  <a:lstStyle/>
                  <a:p>
                    <a:r>
                      <a:rPr lang="en-US" dirty="0" smtClean="0"/>
                      <a:t>6</a:t>
                    </a:r>
                    <a:r>
                      <a:rPr lang="ru-RU" dirty="0" smtClean="0"/>
                      <a:t>,1</a:t>
                    </a:r>
                    <a:endParaRPr lang="en-US" dirty="0"/>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05-5367-464F-9B5A-998089951D09}"/>
                </c:ext>
              </c:extLst>
            </c:dLbl>
            <c:dLbl>
              <c:idx val="4"/>
              <c:layout/>
              <c:tx>
                <c:rich>
                  <a:bodyPr/>
                  <a:lstStyle/>
                  <a:p>
                    <a:r>
                      <a:rPr lang="en-US" smtClean="0"/>
                      <a:t>4</a:t>
                    </a:r>
                    <a:r>
                      <a:rPr lang="ru-RU" smtClean="0"/>
                      <a:t>,9</a:t>
                    </a:r>
                    <a:endParaRPr lang="en-US"/>
                  </a:p>
                </c:rich>
              </c:tx>
              <c:showLegendKey val="0"/>
              <c:showVal val="1"/>
              <c:showCatName val="0"/>
              <c:showSerName val="0"/>
              <c:showPercent val="0"/>
              <c:showBubbleSize val="0"/>
            </c:dLbl>
            <c:spPr>
              <a:noFill/>
              <a:ln>
                <a:noFill/>
              </a:ln>
              <a:effectLst/>
            </c:spPr>
            <c:txPr>
              <a:bodyPr/>
              <a:lstStyle/>
              <a:p>
                <a:pPr>
                  <a:defRPr sz="1400" b="1"/>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'2020'!$B$1:$F$1</c:f>
              <c:numCache>
                <c:formatCode>General</c:formatCode>
                <c:ptCount val="5"/>
                <c:pt idx="0">
                  <c:v>2021</c:v>
                </c:pt>
                <c:pt idx="1">
                  <c:v>2022</c:v>
                </c:pt>
                <c:pt idx="2">
                  <c:v>2023</c:v>
                </c:pt>
                <c:pt idx="3">
                  <c:v>2024</c:v>
                </c:pt>
                <c:pt idx="4">
                  <c:v>2025</c:v>
                </c:pt>
              </c:numCache>
            </c:numRef>
          </c:cat>
          <c:val>
            <c:numRef>
              <c:f>'2020'!$B$2:$F$2</c:f>
              <c:numCache>
                <c:formatCode>0.0</c:formatCode>
                <c:ptCount val="5"/>
                <c:pt idx="0">
                  <c:v>5578.2</c:v>
                </c:pt>
                <c:pt idx="1">
                  <c:v>6847.5</c:v>
                </c:pt>
                <c:pt idx="2">
                  <c:v>6645.6</c:v>
                </c:pt>
                <c:pt idx="3">
                  <c:v>6093.8</c:v>
                </c:pt>
                <c:pt idx="4">
                  <c:v>4887.8999999999996</c:v>
                </c:pt>
              </c:numCache>
            </c:numRef>
          </c:val>
          <c:extLst xmlns:c16r2="http://schemas.microsoft.com/office/drawing/2015/06/chart">
            <c:ext xmlns:c16="http://schemas.microsoft.com/office/drawing/2014/chart" uri="{C3380CC4-5D6E-409C-BE32-E72D297353CC}">
              <c16:uniqueId val="{00000008-5367-464F-9B5A-998089951D09}"/>
            </c:ext>
          </c:extLst>
        </c:ser>
        <c:dLbls>
          <c:showLegendKey val="0"/>
          <c:showVal val="0"/>
          <c:showCatName val="0"/>
          <c:showSerName val="0"/>
          <c:showPercent val="0"/>
          <c:showBubbleSize val="0"/>
        </c:dLbls>
        <c:gapWidth val="146"/>
        <c:axId val="102243712"/>
        <c:axId val="102245504"/>
      </c:barChart>
      <c:catAx>
        <c:axId val="102243712"/>
        <c:scaling>
          <c:orientation val="minMax"/>
        </c:scaling>
        <c:delete val="0"/>
        <c:axPos val="b"/>
        <c:numFmt formatCode="General" sourceLinked="1"/>
        <c:majorTickMark val="out"/>
        <c:minorTickMark val="none"/>
        <c:tickLblPos val="nextTo"/>
        <c:txPr>
          <a:bodyPr/>
          <a:lstStyle/>
          <a:p>
            <a:pPr>
              <a:defRPr sz="1600" b="1"/>
            </a:pPr>
            <a:endParaRPr lang="ru-RU"/>
          </a:p>
        </c:txPr>
        <c:crossAx val="102245504"/>
        <c:crosses val="autoZero"/>
        <c:auto val="1"/>
        <c:lblAlgn val="ctr"/>
        <c:lblOffset val="100"/>
        <c:noMultiLvlLbl val="0"/>
      </c:catAx>
      <c:valAx>
        <c:axId val="102245504"/>
        <c:scaling>
          <c:orientation val="minMax"/>
        </c:scaling>
        <c:delete val="1"/>
        <c:axPos val="l"/>
        <c:numFmt formatCode="0.0" sourceLinked="1"/>
        <c:majorTickMark val="out"/>
        <c:minorTickMark val="none"/>
        <c:tickLblPos val="nextTo"/>
        <c:crossAx val="102243712"/>
        <c:crosses val="autoZero"/>
        <c:crossBetween val="between"/>
      </c:valAx>
      <c:spPr>
        <a:noFill/>
        <a:ln w="25400">
          <a:noFill/>
        </a:ln>
      </c:spPr>
    </c:plotArea>
    <c:plotVisOnly val="1"/>
    <c:dispBlanksAs val="gap"/>
    <c:showDLblsOverMax val="0"/>
  </c:chart>
  <c:externalData r:id="rId2">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385442457721364E-2"/>
          <c:y val="0.20098729719971312"/>
          <c:w val="0.80108092738407699"/>
          <c:h val="0.58724919801691455"/>
        </c:manualLayout>
      </c:layout>
      <c:lineChart>
        <c:grouping val="stacked"/>
        <c:varyColors val="0"/>
        <c:ser>
          <c:idx val="0"/>
          <c:order val="0"/>
          <c:tx>
            <c:strRef>
              <c:f>'дебит 2020'!$A$79</c:f>
              <c:strCache>
                <c:ptCount val="1"/>
                <c:pt idx="0">
                  <c:v>Кредиторская задолженность, тыс.рублей</c:v>
                </c:pt>
              </c:strCache>
            </c:strRef>
          </c:tx>
          <c:spPr>
            <a:ln w="79375">
              <a:solidFill>
                <a:srgbClr val="0606E8"/>
              </a:solidFill>
            </a:ln>
          </c:spPr>
          <c:marker>
            <c:symbol val="circle"/>
            <c:size val="7"/>
            <c:spPr>
              <a:solidFill>
                <a:srgbClr val="0606E8"/>
              </a:solidFill>
              <a:ln w="98425">
                <a:solidFill>
                  <a:srgbClr val="0606E8"/>
                </a:solidFill>
              </a:ln>
            </c:spPr>
          </c:marker>
          <c:cat>
            <c:numRef>
              <c:f>'дебит 2020'!$B$78:$F$78</c:f>
              <c:numCache>
                <c:formatCode>General</c:formatCode>
                <c:ptCount val="5"/>
                <c:pt idx="0">
                  <c:v>2021</c:v>
                </c:pt>
                <c:pt idx="1">
                  <c:v>2022</c:v>
                </c:pt>
                <c:pt idx="2">
                  <c:v>2023</c:v>
                </c:pt>
                <c:pt idx="3">
                  <c:v>2024</c:v>
                </c:pt>
                <c:pt idx="4">
                  <c:v>2025</c:v>
                </c:pt>
              </c:numCache>
            </c:numRef>
          </c:cat>
          <c:val>
            <c:numRef>
              <c:f>'дебит 2020'!$B$79:$F$79</c:f>
              <c:numCache>
                <c:formatCode>General</c:formatCode>
                <c:ptCount val="5"/>
                <c:pt idx="0">
                  <c:v>90</c:v>
                </c:pt>
                <c:pt idx="1">
                  <c:v>120</c:v>
                </c:pt>
                <c:pt idx="2">
                  <c:v>100</c:v>
                </c:pt>
                <c:pt idx="3" formatCode="0.0">
                  <c:v>80</c:v>
                </c:pt>
                <c:pt idx="4" formatCode="0.0">
                  <c:v>60</c:v>
                </c:pt>
              </c:numCache>
            </c:numRef>
          </c:val>
          <c:smooth val="0"/>
          <c:extLst xmlns:c16r2="http://schemas.microsoft.com/office/drawing/2015/06/chart">
            <c:ext xmlns:c16="http://schemas.microsoft.com/office/drawing/2014/chart" uri="{C3380CC4-5D6E-409C-BE32-E72D297353CC}">
              <c16:uniqueId val="{00000000-17F7-471E-AB02-250C6150A31F}"/>
            </c:ext>
          </c:extLst>
        </c:ser>
        <c:dLbls>
          <c:showLegendKey val="0"/>
          <c:showVal val="0"/>
          <c:showCatName val="0"/>
          <c:showSerName val="0"/>
          <c:showPercent val="0"/>
          <c:showBubbleSize val="0"/>
        </c:dLbls>
        <c:marker val="1"/>
        <c:smooth val="0"/>
        <c:axId val="103944576"/>
        <c:axId val="103946496"/>
      </c:lineChart>
      <c:catAx>
        <c:axId val="103944576"/>
        <c:scaling>
          <c:orientation val="minMax"/>
        </c:scaling>
        <c:delete val="1"/>
        <c:axPos val="b"/>
        <c:numFmt formatCode="General" sourceLinked="1"/>
        <c:majorTickMark val="out"/>
        <c:minorTickMark val="none"/>
        <c:tickLblPos val="nextTo"/>
        <c:crossAx val="103946496"/>
        <c:crosses val="autoZero"/>
        <c:auto val="1"/>
        <c:lblAlgn val="ctr"/>
        <c:lblOffset val="100"/>
        <c:noMultiLvlLbl val="0"/>
      </c:catAx>
      <c:valAx>
        <c:axId val="103946496"/>
        <c:scaling>
          <c:orientation val="minMax"/>
        </c:scaling>
        <c:delete val="1"/>
        <c:axPos val="l"/>
        <c:numFmt formatCode="General" sourceLinked="1"/>
        <c:majorTickMark val="out"/>
        <c:minorTickMark val="none"/>
        <c:tickLblPos val="nextTo"/>
        <c:crossAx val="103944576"/>
        <c:crosses val="autoZero"/>
        <c:crossBetween val="between"/>
      </c:valAx>
      <c:spPr>
        <a:noFill/>
        <a:ln w="25400">
          <a:noFill/>
        </a:ln>
      </c:spPr>
    </c:plotArea>
    <c:plotVisOnly val="1"/>
    <c:dispBlanksAs val="zero"/>
    <c:showDLblsOverMax val="0"/>
  </c:chart>
  <c:externalData r:id="rId2">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351918634726665E-2"/>
          <c:y val="0.15114074803149607"/>
          <c:w val="0.85155084650551804"/>
          <c:h val="0.73041658464566928"/>
        </c:manualLayout>
      </c:layout>
      <c:barChart>
        <c:barDir val="col"/>
        <c:grouping val="clustered"/>
        <c:varyColors val="0"/>
        <c:ser>
          <c:idx val="0"/>
          <c:order val="0"/>
          <c:tx>
            <c:strRef>
              <c:f>Лист1!$B$1</c:f>
              <c:strCache>
                <c:ptCount val="1"/>
                <c:pt idx="0">
                  <c:v>Ряд 1</c:v>
                </c:pt>
              </c:strCache>
            </c:strRef>
          </c:tx>
          <c:spPr>
            <a:solidFill>
              <a:srgbClr val="FFFF00"/>
            </a:solidFill>
            <a:effectLst>
              <a:glow rad="139700">
                <a:schemeClr val="accent5">
                  <a:satMod val="175000"/>
                  <a:alpha val="40000"/>
                </a:schemeClr>
              </a:glow>
            </a:effectLst>
            <a:scene3d>
              <a:camera prst="orthographicFront"/>
              <a:lightRig rig="threePt" dir="t"/>
            </a:scene3d>
            <a:sp3d prstMaterial="softEdge">
              <a:bevelT h="82550"/>
            </a:sp3d>
          </c:spPr>
          <c:invertIfNegative val="0"/>
          <c:dLbls>
            <c:spPr>
              <a:noFill/>
              <a:ln>
                <a:noFill/>
              </a:ln>
              <a:effectLst/>
            </c:spPr>
            <c:txPr>
              <a:bodyPr/>
              <a:lstStyle/>
              <a:p>
                <a:pPr>
                  <a:defRPr b="1"/>
                </a:pPr>
                <a:endParaRPr lang="ru-RU"/>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Лист1!$A$2:$A$6</c:f>
              <c:numCache>
                <c:formatCode>General</c:formatCode>
                <c:ptCount val="5"/>
                <c:pt idx="0">
                  <c:v>2021</c:v>
                </c:pt>
                <c:pt idx="1">
                  <c:v>2022</c:v>
                </c:pt>
                <c:pt idx="2">
                  <c:v>2023</c:v>
                </c:pt>
                <c:pt idx="3">
                  <c:v>2024</c:v>
                </c:pt>
                <c:pt idx="4">
                  <c:v>2025</c:v>
                </c:pt>
              </c:numCache>
            </c:numRef>
          </c:cat>
          <c:val>
            <c:numRef>
              <c:f>Лист1!$B$2:$B$6</c:f>
              <c:numCache>
                <c:formatCode>General</c:formatCode>
                <c:ptCount val="5"/>
                <c:pt idx="0">
                  <c:v>2.2999999999999998</c:v>
                </c:pt>
                <c:pt idx="1">
                  <c:v>51.8</c:v>
                </c:pt>
                <c:pt idx="2">
                  <c:v>120.3</c:v>
                </c:pt>
                <c:pt idx="3">
                  <c:v>110.3</c:v>
                </c:pt>
                <c:pt idx="4">
                  <c:v>0.7</c:v>
                </c:pt>
              </c:numCache>
            </c:numRef>
          </c:val>
          <c:extLst xmlns:c16r2="http://schemas.microsoft.com/office/drawing/2015/06/chart">
            <c:ext xmlns:c16="http://schemas.microsoft.com/office/drawing/2014/chart" uri="{C3380CC4-5D6E-409C-BE32-E72D297353CC}">
              <c16:uniqueId val="{00000000-31CC-4E96-B0E4-9B0104191603}"/>
            </c:ext>
          </c:extLst>
        </c:ser>
        <c:dLbls>
          <c:showLegendKey val="0"/>
          <c:showVal val="0"/>
          <c:showCatName val="0"/>
          <c:showSerName val="0"/>
          <c:showPercent val="0"/>
          <c:showBubbleSize val="0"/>
        </c:dLbls>
        <c:gapWidth val="98"/>
        <c:axId val="103988608"/>
        <c:axId val="104027264"/>
      </c:barChart>
      <c:catAx>
        <c:axId val="103988608"/>
        <c:scaling>
          <c:orientation val="minMax"/>
        </c:scaling>
        <c:delete val="0"/>
        <c:axPos val="b"/>
        <c:numFmt formatCode="General" sourceLinked="1"/>
        <c:majorTickMark val="out"/>
        <c:minorTickMark val="none"/>
        <c:tickLblPos val="nextTo"/>
        <c:txPr>
          <a:bodyPr/>
          <a:lstStyle/>
          <a:p>
            <a:pPr>
              <a:defRPr b="1"/>
            </a:pPr>
            <a:endParaRPr lang="ru-RU"/>
          </a:p>
        </c:txPr>
        <c:crossAx val="104027264"/>
        <c:crosses val="autoZero"/>
        <c:auto val="1"/>
        <c:lblAlgn val="ctr"/>
        <c:lblOffset val="100"/>
        <c:noMultiLvlLbl val="0"/>
      </c:catAx>
      <c:valAx>
        <c:axId val="104027264"/>
        <c:scaling>
          <c:orientation val="minMax"/>
        </c:scaling>
        <c:delete val="1"/>
        <c:axPos val="l"/>
        <c:numFmt formatCode="General" sourceLinked="1"/>
        <c:majorTickMark val="out"/>
        <c:minorTickMark val="none"/>
        <c:tickLblPos val="nextTo"/>
        <c:crossAx val="10398860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5574922862180049E-3"/>
          <c:y val="0.34274589119788523"/>
          <c:w val="0.80108092738407699"/>
          <c:h val="0.58724919801691455"/>
        </c:manualLayout>
      </c:layout>
      <c:lineChart>
        <c:grouping val="stacked"/>
        <c:varyColors val="0"/>
        <c:ser>
          <c:idx val="0"/>
          <c:order val="0"/>
          <c:spPr>
            <a:ln w="63500">
              <a:solidFill>
                <a:srgbClr val="00B0F0"/>
              </a:solidFill>
            </a:ln>
          </c:spPr>
          <c:marker>
            <c:symbol val="circle"/>
            <c:size val="7"/>
            <c:spPr>
              <a:solidFill>
                <a:srgbClr val="00B0F0"/>
              </a:solidFill>
              <a:ln w="69850" cmpd="thickThin">
                <a:solidFill>
                  <a:srgbClr val="00B0F0"/>
                </a:solidFill>
              </a:ln>
            </c:spPr>
          </c:marker>
          <c:val>
            <c:numRef>
              <c:f>'дебит 2020'!$U$61:$Y$61</c:f>
              <c:numCache>
                <c:formatCode>General</c:formatCode>
                <c:ptCount val="5"/>
                <c:pt idx="0">
                  <c:v>0</c:v>
                </c:pt>
                <c:pt idx="1">
                  <c:v>459</c:v>
                </c:pt>
                <c:pt idx="2" formatCode="0.0">
                  <c:v>918</c:v>
                </c:pt>
                <c:pt idx="3" formatCode="0.0">
                  <c:v>900</c:v>
                </c:pt>
                <c:pt idx="4" formatCode="0.0">
                  <c:v>200</c:v>
                </c:pt>
              </c:numCache>
            </c:numRef>
          </c:val>
          <c:smooth val="0"/>
          <c:extLst xmlns:c16r2="http://schemas.microsoft.com/office/drawing/2015/06/chart">
            <c:ext xmlns:c16="http://schemas.microsoft.com/office/drawing/2014/chart" uri="{C3380CC4-5D6E-409C-BE32-E72D297353CC}">
              <c16:uniqueId val="{00000000-76DF-45E9-9CB8-01DB9715F8C1}"/>
            </c:ext>
          </c:extLst>
        </c:ser>
        <c:dLbls>
          <c:showLegendKey val="0"/>
          <c:showVal val="0"/>
          <c:showCatName val="0"/>
          <c:showSerName val="0"/>
          <c:showPercent val="0"/>
          <c:showBubbleSize val="0"/>
        </c:dLbls>
        <c:marker val="1"/>
        <c:smooth val="0"/>
        <c:axId val="104059264"/>
        <c:axId val="104061184"/>
      </c:lineChart>
      <c:catAx>
        <c:axId val="104059264"/>
        <c:scaling>
          <c:orientation val="minMax"/>
        </c:scaling>
        <c:delete val="1"/>
        <c:axPos val="b"/>
        <c:numFmt formatCode="General" sourceLinked="1"/>
        <c:majorTickMark val="out"/>
        <c:minorTickMark val="none"/>
        <c:tickLblPos val="nextTo"/>
        <c:crossAx val="104061184"/>
        <c:crosses val="autoZero"/>
        <c:auto val="1"/>
        <c:lblAlgn val="ctr"/>
        <c:lblOffset val="100"/>
        <c:noMultiLvlLbl val="0"/>
      </c:catAx>
      <c:valAx>
        <c:axId val="104061184"/>
        <c:scaling>
          <c:orientation val="minMax"/>
        </c:scaling>
        <c:delete val="1"/>
        <c:axPos val="l"/>
        <c:numFmt formatCode="General" sourceLinked="1"/>
        <c:majorTickMark val="out"/>
        <c:minorTickMark val="none"/>
        <c:tickLblPos val="nextTo"/>
        <c:crossAx val="104059264"/>
        <c:crosses val="autoZero"/>
        <c:crossBetween val="between"/>
      </c:valAx>
      <c:spPr>
        <a:noFill/>
        <a:ln w="25400">
          <a:noFill/>
        </a:ln>
      </c:spPr>
    </c:plotArea>
    <c:plotVisOnly val="1"/>
    <c:dispBlanksAs val="zero"/>
    <c:showDLblsOverMax val="0"/>
  </c:chart>
  <c:externalData r:id="rId1">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64057536056134E-2"/>
          <c:y val="1.719570565651515E-2"/>
          <c:w val="0.96490729322039903"/>
          <c:h val="0.96472996247322373"/>
        </c:manualLayout>
      </c:layout>
      <c:doughnutChart>
        <c:varyColors val="1"/>
        <c:ser>
          <c:idx val="1"/>
          <c:order val="0"/>
          <c:tx>
            <c:strRef>
              <c:f>Sheet1!$B$1</c:f>
              <c:strCache>
                <c:ptCount val="1"/>
                <c:pt idx="0">
                  <c:v>列1</c:v>
                </c:pt>
              </c:strCache>
            </c:strRef>
          </c:tx>
          <c:spPr>
            <a:effectLst/>
            <a:scene3d>
              <a:camera prst="orthographicFront"/>
              <a:lightRig rig="threePt" dir="t"/>
            </a:scene3d>
            <a:sp3d prstMaterial="matte">
              <a:bevelT w="127000" h="63500"/>
            </a:sp3d>
          </c:spPr>
          <c:dPt>
            <c:idx val="0"/>
            <c:bubble3D val="0"/>
            <c:spPr>
              <a:gradFill>
                <a:gsLst>
                  <a:gs pos="38521">
                    <a:srgbClr val="FFCCFF"/>
                  </a:gs>
                  <a:gs pos="1000">
                    <a:srgbClr val="CC0066"/>
                  </a:gs>
                  <a:gs pos="100000">
                    <a:srgbClr val="CC0066"/>
                  </a:gs>
                </a:gsLst>
                <a:lin ang="5400000" scaled="0"/>
              </a:gradFill>
              <a:ln>
                <a:noFill/>
              </a:ln>
              <a:effectLst/>
              <a:scene3d>
                <a:camera prst="orthographicFront"/>
                <a:lightRig rig="threePt" dir="t"/>
              </a:scene3d>
              <a:sp3d prstMaterial="matte">
                <a:bevelT w="127000" h="63500"/>
              </a:sp3d>
            </c:spPr>
            <c:extLst xmlns:c16r2="http://schemas.microsoft.com/office/drawing/2015/06/chart">
              <c:ext xmlns:c16="http://schemas.microsoft.com/office/drawing/2014/chart" uri="{C3380CC4-5D6E-409C-BE32-E72D297353CC}">
                <c16:uniqueId val="{00000001-C15A-49C2-B98F-40F6125FAD1B}"/>
              </c:ext>
            </c:extLst>
          </c:dPt>
          <c:dPt>
            <c:idx val="1"/>
            <c:bubble3D val="0"/>
            <c:spPr>
              <a:gradFill>
                <a:gsLst>
                  <a:gs pos="1000">
                    <a:srgbClr val="2FC9FF"/>
                  </a:gs>
                  <a:gs pos="44000">
                    <a:srgbClr val="66FFFF"/>
                  </a:gs>
                  <a:gs pos="100000">
                    <a:srgbClr val="2FC9FF"/>
                  </a:gs>
                </a:gsLst>
                <a:lin ang="5400000" scaled="0"/>
              </a:gradFill>
              <a:ln>
                <a:noFill/>
              </a:ln>
              <a:effectLst/>
              <a:scene3d>
                <a:camera prst="orthographicFront"/>
                <a:lightRig rig="threePt" dir="t"/>
              </a:scene3d>
              <a:sp3d prstMaterial="matte">
                <a:bevelT w="127000" h="63500"/>
              </a:sp3d>
            </c:spPr>
            <c:extLst xmlns:c16r2="http://schemas.microsoft.com/office/drawing/2015/06/chart">
              <c:ext xmlns:c16="http://schemas.microsoft.com/office/drawing/2014/chart" uri="{C3380CC4-5D6E-409C-BE32-E72D297353CC}">
                <c16:uniqueId val="{00000003-C15A-49C2-B98F-40F6125FAD1B}"/>
              </c:ext>
            </c:extLst>
          </c:dPt>
          <c:dPt>
            <c:idx val="2"/>
            <c:bubble3D val="0"/>
            <c:spPr>
              <a:gradFill>
                <a:gsLst>
                  <a:gs pos="1000">
                    <a:srgbClr val="FFFF00"/>
                  </a:gs>
                  <a:gs pos="44000">
                    <a:srgbClr val="FFFFCC"/>
                  </a:gs>
                  <a:gs pos="100000">
                    <a:srgbClr val="FFFF00"/>
                  </a:gs>
                </a:gsLst>
                <a:lin ang="5400000" scaled="0"/>
              </a:gradFill>
              <a:ln>
                <a:noFill/>
              </a:ln>
              <a:effectLst/>
              <a:scene3d>
                <a:camera prst="orthographicFront"/>
                <a:lightRig rig="threePt" dir="t"/>
              </a:scene3d>
              <a:sp3d prstMaterial="matte">
                <a:bevelT w="127000" h="63500"/>
              </a:sp3d>
            </c:spPr>
            <c:extLst xmlns:c16r2="http://schemas.microsoft.com/office/drawing/2015/06/chart">
              <c:ext xmlns:c16="http://schemas.microsoft.com/office/drawing/2014/chart" uri="{C3380CC4-5D6E-409C-BE32-E72D297353CC}">
                <c16:uniqueId val="{00000006-C15A-49C2-B98F-40F6125FAD1B}"/>
              </c:ext>
            </c:extLst>
          </c:dPt>
          <c:dPt>
            <c:idx val="3"/>
            <c:bubble3D val="0"/>
            <c:spPr>
              <a:gradFill>
                <a:gsLst>
                  <a:gs pos="1000">
                    <a:srgbClr val="00FF00"/>
                  </a:gs>
                  <a:gs pos="44000">
                    <a:srgbClr val="D7F9D7"/>
                  </a:gs>
                  <a:gs pos="100000">
                    <a:srgbClr val="00FF00"/>
                  </a:gs>
                </a:gsLst>
                <a:lin ang="5400000" scaled="0"/>
              </a:gradFill>
              <a:ln>
                <a:noFill/>
              </a:ln>
              <a:effectLst/>
              <a:scene3d>
                <a:camera prst="orthographicFront"/>
                <a:lightRig rig="threePt" dir="t"/>
              </a:scene3d>
              <a:sp3d prstMaterial="matte">
                <a:bevelT w="127000" h="63500"/>
              </a:sp3d>
            </c:spPr>
            <c:extLst xmlns:c16r2="http://schemas.microsoft.com/office/drawing/2015/06/chart">
              <c:ext xmlns:c16="http://schemas.microsoft.com/office/drawing/2014/chart" uri="{C3380CC4-5D6E-409C-BE32-E72D297353CC}">
                <c16:uniqueId val="{00000005-C15A-49C2-B98F-40F6125FAD1B}"/>
              </c:ext>
            </c:extLst>
          </c:dPt>
          <c:dLbls>
            <c:dLbl>
              <c:idx val="0"/>
              <c:layout>
                <c:manualLayout>
                  <c:x val="0.16046746790023997"/>
                  <c:y val="0.17215395883375928"/>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C15A-49C2-B98F-40F6125FAD1B}"/>
                </c:ext>
              </c:extLst>
            </c:dLbl>
            <c:dLbl>
              <c:idx val="1"/>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C15A-49C2-B98F-40F6125FAD1B}"/>
                </c:ext>
              </c:extLst>
            </c:dLbl>
            <c:dLbl>
              <c:idx val="2"/>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06-C15A-49C2-B98F-40F6125FAD1B}"/>
                </c:ext>
              </c:extLst>
            </c:dLbl>
            <c:dLbl>
              <c:idx val="3"/>
              <c:layout>
                <c:manualLayout>
                  <c:x val="-0.16464537003190352"/>
                  <c:y val="-8.230755574566225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C15A-49C2-B98F-40F6125FAD1B}"/>
                </c:ext>
              </c:extLst>
            </c:dLbl>
            <c:spPr>
              <a:pattFill prst="pct75">
                <a:fgClr>
                  <a:prstClr val="black">
                    <a:lumMod val="75000"/>
                    <a:lumOff val="25000"/>
                  </a:prstClr>
                </a:fgClr>
                <a:bgClr>
                  <a:prstClr val="black">
                    <a:lumMod val="65000"/>
                    <a:lumOff val="35000"/>
                  </a:prst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330" b="1" i="0" u="none" strike="noStrike" kern="1200" baseline="0">
                    <a:solidFill>
                      <a:schemeClr val="lt1"/>
                    </a:solidFill>
                    <a:latin typeface="+mn-lt"/>
                    <a:ea typeface="+mn-ea"/>
                    <a:cs typeface="+mn-cs"/>
                  </a:defRPr>
                </a:pPr>
                <a:endParaRPr lang="ru-RU"/>
              </a:p>
            </c:txPr>
            <c:showLegendKey val="0"/>
            <c:showVal val="1"/>
            <c:showCatName val="0"/>
            <c:showSerName val="0"/>
            <c:showPercent val="0"/>
            <c:showBubbleSize val="0"/>
            <c:showLeaderLines val="1"/>
            <c:leaderLines>
              <c:spPr>
                <a:ln w="9525">
                  <a:solidFill>
                    <a:schemeClr val="dk1">
                      <a:lumMod val="50000"/>
                      <a:lumOff val="50000"/>
                    </a:schemeClr>
                  </a:solidFill>
                </a:ln>
                <a:effectLst/>
              </c:spPr>
            </c:leaderLines>
            <c:extLst xmlns:c16r2="http://schemas.microsoft.com/office/drawing/2015/06/chart">
              <c:ext xmlns:c15="http://schemas.microsoft.com/office/drawing/2012/chart" uri="{CE6537A1-D6FC-4f65-9D91-7224C49458BB}"/>
            </c:extLst>
          </c:dLbls>
          <c:cat>
            <c:strRef>
              <c:f>Sheet1!$A$2:$A$5</c:f>
              <c:strCache>
                <c:ptCount val="2"/>
                <c:pt idx="0">
                  <c:v>A</c:v>
                </c:pt>
                <c:pt idx="1">
                  <c:v>B</c:v>
                </c:pt>
              </c:strCache>
            </c:strRef>
          </c:cat>
          <c:val>
            <c:numRef>
              <c:f>Sheet1!$B$2:$B$5</c:f>
              <c:numCache>
                <c:formatCode>General</c:formatCode>
                <c:ptCount val="4"/>
                <c:pt idx="0">
                  <c:v>4</c:v>
                </c:pt>
                <c:pt idx="1">
                  <c:v>0</c:v>
                </c:pt>
                <c:pt idx="2">
                  <c:v>0</c:v>
                </c:pt>
                <c:pt idx="3">
                  <c:v>1</c:v>
                </c:pt>
              </c:numCache>
            </c:numRef>
          </c:val>
          <c:extLst xmlns:c16r2="http://schemas.microsoft.com/office/drawing/2015/06/chart">
            <c:ext xmlns:c16="http://schemas.microsoft.com/office/drawing/2014/chart" uri="{C3380CC4-5D6E-409C-BE32-E72D297353CC}">
              <c16:uniqueId val="{00000004-C15A-49C2-B98F-40F6125FAD1B}"/>
            </c:ext>
          </c:extLst>
        </c:ser>
        <c:dLbls>
          <c:showLegendKey val="0"/>
          <c:showVal val="0"/>
          <c:showCatName val="0"/>
          <c:showSerName val="0"/>
          <c:showPercent val="1"/>
          <c:showBubbleSize val="0"/>
          <c:showLeaderLines val="1"/>
        </c:dLbls>
        <c:firstSliceAng val="0"/>
        <c:holeSize val="50"/>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ru-RU"/>
    </a:p>
  </c:txPr>
  <c:externalData r:id="rId1">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64057536056134E-2"/>
          <c:y val="1.719570565651515E-2"/>
          <c:w val="0.96490729322039903"/>
          <c:h val="0.96472996247322373"/>
        </c:manualLayout>
      </c:layout>
      <c:doughnutChart>
        <c:varyColors val="1"/>
        <c:ser>
          <c:idx val="1"/>
          <c:order val="0"/>
          <c:tx>
            <c:strRef>
              <c:f>Sheet1!$B$1</c:f>
              <c:strCache>
                <c:ptCount val="1"/>
                <c:pt idx="0">
                  <c:v>列1</c:v>
                </c:pt>
              </c:strCache>
            </c:strRef>
          </c:tx>
          <c:spPr>
            <a:effectLst/>
            <a:scene3d>
              <a:camera prst="orthographicFront"/>
              <a:lightRig rig="threePt" dir="t"/>
            </a:scene3d>
            <a:sp3d prstMaterial="matte">
              <a:bevelT w="127000" h="63500"/>
            </a:sp3d>
          </c:spPr>
          <c:dPt>
            <c:idx val="0"/>
            <c:bubble3D val="0"/>
            <c:spPr>
              <a:gradFill>
                <a:gsLst>
                  <a:gs pos="38521">
                    <a:srgbClr val="FFCCFF"/>
                  </a:gs>
                  <a:gs pos="1000">
                    <a:srgbClr val="CC0066"/>
                  </a:gs>
                  <a:gs pos="100000">
                    <a:srgbClr val="CC0066"/>
                  </a:gs>
                </a:gsLst>
                <a:lin ang="5400000" scaled="0"/>
              </a:gradFill>
              <a:ln>
                <a:noFill/>
              </a:ln>
              <a:effectLst/>
              <a:scene3d>
                <a:camera prst="orthographicFront"/>
                <a:lightRig rig="threePt" dir="t"/>
              </a:scene3d>
              <a:sp3d prstMaterial="matte">
                <a:bevelT w="127000" h="63500"/>
              </a:sp3d>
            </c:spPr>
            <c:extLst xmlns:c16r2="http://schemas.microsoft.com/office/drawing/2015/06/chart">
              <c:ext xmlns:c16="http://schemas.microsoft.com/office/drawing/2014/chart" uri="{C3380CC4-5D6E-409C-BE32-E72D297353CC}">
                <c16:uniqueId val="{00000001-98BA-440F-B036-423803D99B9F}"/>
              </c:ext>
            </c:extLst>
          </c:dPt>
          <c:dPt>
            <c:idx val="1"/>
            <c:bubble3D val="0"/>
            <c:spPr>
              <a:gradFill>
                <a:gsLst>
                  <a:gs pos="1000">
                    <a:srgbClr val="2FC9FF"/>
                  </a:gs>
                  <a:gs pos="44000">
                    <a:srgbClr val="66FFFF"/>
                  </a:gs>
                  <a:gs pos="100000">
                    <a:srgbClr val="2FC9FF"/>
                  </a:gs>
                </a:gsLst>
                <a:lin ang="5400000" scaled="0"/>
              </a:gradFill>
              <a:ln>
                <a:noFill/>
              </a:ln>
              <a:effectLst/>
              <a:scene3d>
                <a:camera prst="orthographicFront"/>
                <a:lightRig rig="threePt" dir="t"/>
              </a:scene3d>
              <a:sp3d prstMaterial="matte">
                <a:bevelT w="127000" h="63500"/>
              </a:sp3d>
            </c:spPr>
            <c:extLst xmlns:c16r2="http://schemas.microsoft.com/office/drawing/2015/06/chart">
              <c:ext xmlns:c16="http://schemas.microsoft.com/office/drawing/2014/chart" uri="{C3380CC4-5D6E-409C-BE32-E72D297353CC}">
                <c16:uniqueId val="{00000003-98BA-440F-B036-423803D99B9F}"/>
              </c:ext>
            </c:extLst>
          </c:dPt>
          <c:dPt>
            <c:idx val="2"/>
            <c:bubble3D val="0"/>
            <c:spPr>
              <a:gradFill>
                <a:gsLst>
                  <a:gs pos="1000">
                    <a:srgbClr val="FFFF00"/>
                  </a:gs>
                  <a:gs pos="44000">
                    <a:srgbClr val="FFFFCC"/>
                  </a:gs>
                  <a:gs pos="100000">
                    <a:srgbClr val="FFFF00"/>
                  </a:gs>
                </a:gsLst>
                <a:lin ang="5400000" scaled="0"/>
              </a:gradFill>
              <a:ln>
                <a:noFill/>
              </a:ln>
              <a:effectLst/>
              <a:scene3d>
                <a:camera prst="orthographicFront"/>
                <a:lightRig rig="threePt" dir="t"/>
              </a:scene3d>
              <a:sp3d prstMaterial="matte">
                <a:bevelT w="127000" h="63500"/>
              </a:sp3d>
            </c:spPr>
            <c:extLst xmlns:c16r2="http://schemas.microsoft.com/office/drawing/2015/06/chart">
              <c:ext xmlns:c16="http://schemas.microsoft.com/office/drawing/2014/chart" uri="{C3380CC4-5D6E-409C-BE32-E72D297353CC}">
                <c16:uniqueId val="{00000005-98BA-440F-B036-423803D99B9F}"/>
              </c:ext>
            </c:extLst>
          </c:dPt>
          <c:dPt>
            <c:idx val="3"/>
            <c:bubble3D val="0"/>
            <c:spPr>
              <a:gradFill>
                <a:gsLst>
                  <a:gs pos="1000">
                    <a:srgbClr val="00FF00"/>
                  </a:gs>
                  <a:gs pos="44000">
                    <a:srgbClr val="D7F9D7"/>
                  </a:gs>
                  <a:gs pos="100000">
                    <a:srgbClr val="00FF00"/>
                  </a:gs>
                </a:gsLst>
                <a:lin ang="5400000" scaled="0"/>
              </a:gradFill>
              <a:ln>
                <a:noFill/>
              </a:ln>
              <a:effectLst/>
              <a:scene3d>
                <a:camera prst="orthographicFront"/>
                <a:lightRig rig="threePt" dir="t"/>
              </a:scene3d>
              <a:sp3d prstMaterial="matte">
                <a:bevelT w="127000" h="63500"/>
              </a:sp3d>
            </c:spPr>
            <c:extLst xmlns:c16r2="http://schemas.microsoft.com/office/drawing/2015/06/chart">
              <c:ext xmlns:c16="http://schemas.microsoft.com/office/drawing/2014/chart" uri="{C3380CC4-5D6E-409C-BE32-E72D297353CC}">
                <c16:uniqueId val="{00000007-98BA-440F-B036-423803D99B9F}"/>
              </c:ext>
            </c:extLst>
          </c:dPt>
          <c:dLbls>
            <c:dLbl>
              <c:idx val="0"/>
              <c:layout>
                <c:manualLayout>
                  <c:x val="0.11466373984364699"/>
                  <c:y val="-0.2292853338629163"/>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98BA-440F-B036-423803D99B9F}"/>
                </c:ext>
              </c:extLst>
            </c:dLbl>
            <c:dLbl>
              <c:idx val="1"/>
              <c:layout>
                <c:manualLayout>
                  <c:x val="0.19947151434277263"/>
                  <c:y val="0.12810113130298736"/>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98BA-440F-B036-423803D99B9F}"/>
                </c:ext>
              </c:extLst>
            </c:dLbl>
            <c:dLbl>
              <c:idx val="2"/>
              <c:layout>
                <c:manualLayout>
                  <c:x val="-0.13524441109763505"/>
                  <c:y val="8.2307555745662245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98BA-440F-B036-423803D99B9F}"/>
                </c:ext>
              </c:extLst>
            </c:dLbl>
            <c:dLbl>
              <c:idx val="3"/>
              <c:layout>
                <c:manualLayout>
                  <c:x val="-0.16464537003190352"/>
                  <c:y val="-8.230755574566225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7-98BA-440F-B036-423803D99B9F}"/>
                </c:ext>
              </c:extLst>
            </c:dLbl>
            <c:spPr>
              <a:pattFill prst="pct75">
                <a:fgClr>
                  <a:prstClr val="black">
                    <a:lumMod val="75000"/>
                    <a:lumOff val="25000"/>
                  </a:prstClr>
                </a:fgClr>
                <a:bgClr>
                  <a:prstClr val="black">
                    <a:lumMod val="65000"/>
                    <a:lumOff val="35000"/>
                  </a:prst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330" b="1" i="0" u="none" strike="noStrike" kern="1200" baseline="0">
                    <a:solidFill>
                      <a:schemeClr val="lt1"/>
                    </a:solidFill>
                    <a:latin typeface="+mn-lt"/>
                    <a:ea typeface="+mn-ea"/>
                    <a:cs typeface="+mn-cs"/>
                  </a:defRPr>
                </a:pPr>
                <a:endParaRPr lang="ru-RU"/>
              </a:p>
            </c:txPr>
            <c:showLegendKey val="0"/>
            <c:showVal val="1"/>
            <c:showCatName val="0"/>
            <c:showSerName val="0"/>
            <c:showPercent val="0"/>
            <c:showBubbleSize val="0"/>
            <c:showLeaderLines val="1"/>
            <c:leaderLines>
              <c:spPr>
                <a:ln w="9525">
                  <a:solidFill>
                    <a:schemeClr val="dk1">
                      <a:lumMod val="50000"/>
                      <a:lumOff val="50000"/>
                    </a:schemeClr>
                  </a:solidFill>
                </a:ln>
                <a:effectLst/>
              </c:spPr>
            </c:leaderLines>
            <c:extLst xmlns:c16r2="http://schemas.microsoft.com/office/drawing/2015/06/chart">
              <c:ext xmlns:c15="http://schemas.microsoft.com/office/drawing/2012/chart" uri="{CE6537A1-D6FC-4f65-9D91-7224C49458BB}"/>
            </c:extLst>
          </c:dLbls>
          <c:cat>
            <c:strRef>
              <c:f>Sheet1!$A$2:$A$5</c:f>
              <c:strCache>
                <c:ptCount val="2"/>
                <c:pt idx="0">
                  <c:v>A</c:v>
                </c:pt>
                <c:pt idx="1">
                  <c:v>B</c:v>
                </c:pt>
              </c:strCache>
            </c:strRef>
          </c:cat>
          <c:val>
            <c:numRef>
              <c:f>Sheet1!$B$2:$B$5</c:f>
              <c:numCache>
                <c:formatCode>General</c:formatCode>
                <c:ptCount val="4"/>
                <c:pt idx="0">
                  <c:v>4</c:v>
                </c:pt>
                <c:pt idx="1">
                  <c:v>2</c:v>
                </c:pt>
                <c:pt idx="2">
                  <c:v>3</c:v>
                </c:pt>
                <c:pt idx="3">
                  <c:v>3</c:v>
                </c:pt>
              </c:numCache>
            </c:numRef>
          </c:val>
          <c:extLst xmlns:c16r2="http://schemas.microsoft.com/office/drawing/2015/06/chart">
            <c:ext xmlns:c16="http://schemas.microsoft.com/office/drawing/2014/chart" uri="{C3380CC4-5D6E-409C-BE32-E72D297353CC}">
              <c16:uniqueId val="{00000008-98BA-440F-B036-423803D99B9F}"/>
            </c:ext>
          </c:extLst>
        </c:ser>
        <c:dLbls>
          <c:showLegendKey val="0"/>
          <c:showVal val="0"/>
          <c:showCatName val="0"/>
          <c:showSerName val="0"/>
          <c:showPercent val="1"/>
          <c:showBubbleSize val="0"/>
          <c:showLeaderLines val="1"/>
        </c:dLbls>
        <c:firstSliceAng val="0"/>
        <c:holeSize val="50"/>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ru-RU"/>
    </a:p>
  </c:txPr>
  <c:externalData r:id="rId1">
    <c:autoUpdate val="0"/>
  </c:externalData>
  <c:userShapes r:id="rId2"/>
</c:chartSpace>
</file>

<file path=ppt/charts/chart3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0"/>
    <c:view3D>
      <c:rotX val="15"/>
      <c:rotY val="20"/>
      <c:rAngAx val="0"/>
      <c:perspective val="30"/>
    </c:view3D>
    <c:floor>
      <c:thickness val="0"/>
    </c:floor>
    <c:sideWall>
      <c:thickness val="0"/>
    </c:sideWall>
    <c:backWall>
      <c:thickness val="0"/>
    </c:backWall>
    <c:plotArea>
      <c:layout>
        <c:manualLayout>
          <c:layoutTarget val="inner"/>
          <c:xMode val="edge"/>
          <c:yMode val="edge"/>
          <c:x val="2.6056827164925994E-2"/>
          <c:y val="5.0585259442461047E-2"/>
          <c:w val="0.62177050926898425"/>
          <c:h val="0.81226100514508004"/>
        </c:manualLayout>
      </c:layout>
      <c:bar3DChart>
        <c:barDir val="col"/>
        <c:grouping val="clustered"/>
        <c:varyColors val="0"/>
        <c:ser>
          <c:idx val="0"/>
          <c:order val="0"/>
          <c:tx>
            <c:strRef>
              <c:f>Лист1!$B$1</c:f>
              <c:strCache>
                <c:ptCount val="1"/>
                <c:pt idx="0">
                  <c:v>Количество проведенных контрольных мероприятий(шт)</c:v>
                </c:pt>
              </c:strCache>
            </c:strRef>
          </c:tx>
          <c:spPr>
            <a:solidFill>
              <a:srgbClr val="3399FF"/>
            </a:solidFill>
            <a:effectLst/>
          </c:spPr>
          <c:invertIfNegative val="0"/>
          <c:dPt>
            <c:idx val="1"/>
            <c:invertIfNegative val="0"/>
            <c:bubble3D val="0"/>
            <c:spPr>
              <a:solidFill>
                <a:srgbClr val="3399FF"/>
              </a:solidFill>
              <a:effectLst/>
            </c:spPr>
            <c:extLst xmlns:c16r2="http://schemas.microsoft.com/office/drawing/2015/06/chart">
              <c:ext xmlns:c16="http://schemas.microsoft.com/office/drawing/2014/chart" uri="{C3380CC4-5D6E-409C-BE32-E72D297353CC}">
                <c16:uniqueId val="{00000001-A18E-40FF-9D98-F512CBFBC01D}"/>
              </c:ext>
            </c:extLst>
          </c:dPt>
          <c:dLbls>
            <c:dLbl>
              <c:idx val="0"/>
              <c:layout>
                <c:manualLayout>
                  <c:x val="2.6427113407910461E-2"/>
                  <c:y val="-3.7950897620466412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A18E-40FF-9D98-F512CBFBC01D}"/>
                </c:ext>
              </c:extLst>
            </c:dLbl>
            <c:dLbl>
              <c:idx val="1"/>
              <c:layout>
                <c:manualLayout>
                  <c:x val="3.199071623062847E-2"/>
                  <c:y val="-2.455646316618415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A18E-40FF-9D98-F512CBFBC01D}"/>
                </c:ext>
              </c:extLst>
            </c:dLbl>
            <c:spPr>
              <a:noFill/>
              <a:ln>
                <a:noFill/>
              </a:ln>
              <a:effectLst/>
            </c:spPr>
            <c:txPr>
              <a:bodyPr wrap="square" lIns="38100" tIns="19050" rIns="38100" bIns="19050" anchor="ctr">
                <a:spAutoFit/>
              </a:bodyPr>
              <a:lstStyle/>
              <a:p>
                <a:pPr>
                  <a:defRPr b="1">
                    <a:latin typeface="Times New Roman" panose="02020603050405020304" pitchFamily="18" charset="0"/>
                    <a:cs typeface="Times New Roman" panose="02020603050405020304" pitchFamily="18" charset="0"/>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numRef>
              <c:f>Лист1!$A$2:$A$3</c:f>
              <c:numCache>
                <c:formatCode>General</c:formatCode>
                <c:ptCount val="2"/>
                <c:pt idx="0">
                  <c:v>2024</c:v>
                </c:pt>
                <c:pt idx="1">
                  <c:v>2025</c:v>
                </c:pt>
              </c:numCache>
            </c:numRef>
          </c:cat>
          <c:val>
            <c:numRef>
              <c:f>Лист1!$B$2:$B$3</c:f>
              <c:numCache>
                <c:formatCode>General</c:formatCode>
                <c:ptCount val="2"/>
                <c:pt idx="0">
                  <c:v>5</c:v>
                </c:pt>
                <c:pt idx="1">
                  <c:v>12</c:v>
                </c:pt>
              </c:numCache>
            </c:numRef>
          </c:val>
          <c:extLst xmlns:c16r2="http://schemas.microsoft.com/office/drawing/2015/06/chart">
            <c:ext xmlns:c16="http://schemas.microsoft.com/office/drawing/2014/chart" uri="{C3380CC4-5D6E-409C-BE32-E72D297353CC}">
              <c16:uniqueId val="{00000003-A18E-40FF-9D98-F512CBFBC01D}"/>
            </c:ext>
          </c:extLst>
        </c:ser>
        <c:ser>
          <c:idx val="1"/>
          <c:order val="1"/>
          <c:tx>
            <c:strRef>
              <c:f>Лист1!$C$1</c:f>
              <c:strCache>
                <c:ptCount val="1"/>
                <c:pt idx="0">
                  <c:v>Количество представлений о выявленных нарушениях(шт)</c:v>
                </c:pt>
              </c:strCache>
            </c:strRef>
          </c:tx>
          <c:spPr>
            <a:solidFill>
              <a:srgbClr val="BF0149"/>
            </a:solidFill>
            <a:scene3d>
              <a:camera prst="orthographicFront"/>
              <a:lightRig rig="threePt" dir="t"/>
            </a:scene3d>
            <a:sp3d>
              <a:bevelT w="31750" h="101600"/>
              <a:bevelB w="31750" h="101600"/>
            </a:sp3d>
          </c:spPr>
          <c:invertIfNegative val="0"/>
          <c:dLbls>
            <c:dLbl>
              <c:idx val="0"/>
              <c:layout>
                <c:manualLayout>
                  <c:x val="2.2985236519927007E-2"/>
                  <c:y val="-4.6396070965893495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A18E-40FF-9D98-F512CBFBC01D}"/>
                </c:ext>
              </c:extLst>
            </c:dLbl>
            <c:dLbl>
              <c:idx val="1"/>
              <c:layout>
                <c:manualLayout>
                  <c:x val="3.3381616936307916E-2"/>
                  <c:y val="-3.3486086135705702E-2"/>
                </c:manualLayout>
              </c:layout>
              <c:spPr>
                <a:noFill/>
                <a:ln>
                  <a:noFill/>
                </a:ln>
                <a:effectLst/>
              </c:spPr>
              <c:txPr>
                <a:bodyPr wrap="square" lIns="38100" tIns="19050" rIns="38100" bIns="19050" anchor="ctr">
                  <a:spAutoFit/>
                </a:bodyPr>
                <a:lstStyle/>
                <a:p>
                  <a:pPr>
                    <a:defRPr sz="1800" b="1">
                      <a:latin typeface="Times New Roman" panose="02020603050405020304" pitchFamily="18" charset="0"/>
                      <a:cs typeface="Times New Roman" panose="02020603050405020304" pitchFamily="18" charset="0"/>
                    </a:defRPr>
                  </a:pPr>
                  <a:endParaRPr lang="ru-RU"/>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A18E-40FF-9D98-F512CBFBC01D}"/>
                </c:ext>
              </c:extLst>
            </c:dLbl>
            <c:spPr>
              <a:noFill/>
              <a:ln>
                <a:noFill/>
              </a:ln>
              <a:effectLst/>
            </c:spPr>
            <c:txPr>
              <a:bodyPr/>
              <a:lstStyle/>
              <a:p>
                <a:pPr>
                  <a:defRPr sz="1800" b="1">
                    <a:latin typeface="Times New Roman" panose="02020603050405020304" pitchFamily="18" charset="0"/>
                    <a:cs typeface="Times New Roman" panose="02020603050405020304" pitchFamily="18" charset="0"/>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numRef>
              <c:f>Лист1!$A$2:$A$3</c:f>
              <c:numCache>
                <c:formatCode>General</c:formatCode>
                <c:ptCount val="2"/>
                <c:pt idx="0">
                  <c:v>2024</c:v>
                </c:pt>
                <c:pt idx="1">
                  <c:v>2025</c:v>
                </c:pt>
              </c:numCache>
            </c:numRef>
          </c:cat>
          <c:val>
            <c:numRef>
              <c:f>Лист1!$C$2:$C$3</c:f>
              <c:numCache>
                <c:formatCode>General</c:formatCode>
                <c:ptCount val="2"/>
                <c:pt idx="0">
                  <c:v>2</c:v>
                </c:pt>
                <c:pt idx="1">
                  <c:v>6</c:v>
                </c:pt>
              </c:numCache>
            </c:numRef>
          </c:val>
          <c:extLst xmlns:c16r2="http://schemas.microsoft.com/office/drawing/2015/06/chart">
            <c:ext xmlns:c16="http://schemas.microsoft.com/office/drawing/2014/chart" uri="{C3380CC4-5D6E-409C-BE32-E72D297353CC}">
              <c16:uniqueId val="{00000006-A18E-40FF-9D98-F512CBFBC01D}"/>
            </c:ext>
          </c:extLst>
        </c:ser>
        <c:dLbls>
          <c:showLegendKey val="0"/>
          <c:showVal val="0"/>
          <c:showCatName val="0"/>
          <c:showSerName val="0"/>
          <c:showPercent val="0"/>
          <c:showBubbleSize val="0"/>
        </c:dLbls>
        <c:gapWidth val="150"/>
        <c:shape val="cylinder"/>
        <c:axId val="263394432"/>
        <c:axId val="263395968"/>
        <c:axId val="0"/>
      </c:bar3DChart>
      <c:catAx>
        <c:axId val="263394432"/>
        <c:scaling>
          <c:orientation val="minMax"/>
        </c:scaling>
        <c:delete val="0"/>
        <c:axPos val="b"/>
        <c:numFmt formatCode="General" sourceLinked="1"/>
        <c:majorTickMark val="none"/>
        <c:minorTickMark val="none"/>
        <c:tickLblPos val="nextTo"/>
        <c:txPr>
          <a:bodyPr/>
          <a:lstStyle/>
          <a:p>
            <a:pPr>
              <a:defRPr b="1">
                <a:latin typeface="Times New Roman" panose="02020603050405020304" pitchFamily="18" charset="0"/>
                <a:cs typeface="Times New Roman" panose="02020603050405020304" pitchFamily="18" charset="0"/>
              </a:defRPr>
            </a:pPr>
            <a:endParaRPr lang="ru-RU"/>
          </a:p>
        </c:txPr>
        <c:crossAx val="263395968"/>
        <c:crosses val="autoZero"/>
        <c:auto val="1"/>
        <c:lblAlgn val="ctr"/>
        <c:lblOffset val="100"/>
        <c:noMultiLvlLbl val="0"/>
      </c:catAx>
      <c:valAx>
        <c:axId val="263395968"/>
        <c:scaling>
          <c:orientation val="minMax"/>
        </c:scaling>
        <c:delete val="1"/>
        <c:axPos val="l"/>
        <c:numFmt formatCode="General" sourceLinked="1"/>
        <c:majorTickMark val="none"/>
        <c:minorTickMark val="none"/>
        <c:tickLblPos val="none"/>
        <c:crossAx val="263394432"/>
        <c:crosses val="autoZero"/>
        <c:crossBetween val="between"/>
      </c:valAx>
    </c:plotArea>
    <c:legend>
      <c:legendPos val="r"/>
      <c:legendEntry>
        <c:idx val="0"/>
        <c:txPr>
          <a:bodyPr/>
          <a:lstStyle/>
          <a:p>
            <a:pPr>
              <a:defRPr sz="1600" b="1">
                <a:latin typeface="Times New Roman" panose="02020603050405020304" pitchFamily="18" charset="0"/>
                <a:cs typeface="Times New Roman" panose="02020603050405020304" pitchFamily="18" charset="0"/>
              </a:defRPr>
            </a:pPr>
            <a:endParaRPr lang="ru-RU"/>
          </a:p>
        </c:txPr>
      </c:legendEntry>
      <c:legendEntry>
        <c:idx val="1"/>
        <c:txPr>
          <a:bodyPr/>
          <a:lstStyle/>
          <a:p>
            <a:pPr>
              <a:defRPr sz="1600" b="1">
                <a:latin typeface="Times New Roman" panose="02020603050405020304" pitchFamily="18" charset="0"/>
                <a:cs typeface="Times New Roman" panose="02020603050405020304" pitchFamily="18" charset="0"/>
              </a:defRPr>
            </a:pPr>
            <a:endParaRPr lang="ru-RU"/>
          </a:p>
        </c:txPr>
      </c:legendEntry>
      <c:layout>
        <c:manualLayout>
          <c:xMode val="edge"/>
          <c:yMode val="edge"/>
          <c:x val="0.62831365665167049"/>
          <c:y val="6.8052867586699067E-2"/>
          <c:w val="0.32598616502828787"/>
          <c:h val="0.69706675947849583"/>
        </c:manualLayout>
      </c:layout>
      <c:overlay val="0"/>
      <c:txPr>
        <a:bodyPr/>
        <a:lstStyle/>
        <a:p>
          <a:pPr>
            <a:defRPr sz="1600" b="1">
              <a:latin typeface="Times New Roman" panose="02020603050405020304" pitchFamily="18" charset="0"/>
              <a:cs typeface="Times New Roman" panose="02020603050405020304" pitchFamily="18" charset="0"/>
            </a:defRPr>
          </a:pPr>
          <a:endParaRPr lang="ru-RU"/>
        </a:p>
      </c:txPr>
    </c:legend>
    <c:plotVisOnly val="1"/>
    <c:dispBlanksAs val="gap"/>
    <c:showDLblsOverMax val="0"/>
  </c:chart>
  <c:spPr>
    <a:noFill/>
  </c:spPr>
  <c:txPr>
    <a:bodyPr/>
    <a:lstStyle/>
    <a:p>
      <a:pPr>
        <a:defRPr sz="1817"/>
      </a:pPr>
      <a:endParaRPr lang="ru-RU"/>
    </a:p>
  </c:txPr>
  <c:externalData r:id="rId1">
    <c:autoUpdate val="0"/>
  </c:externalData>
  <c:userShapes r:id="rId2"/>
</c:chartSpace>
</file>

<file path=ppt/charts/chart3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5"/>
      <c:rotY val="20"/>
      <c:rAngAx val="1"/>
    </c:view3D>
    <c:floor>
      <c:thickness val="0"/>
      <c:spPr>
        <a:solidFill>
          <a:srgbClr val="FFFFCC"/>
        </a:solidFill>
      </c:spPr>
    </c:floor>
    <c:sideWall>
      <c:thickness val="0"/>
      <c:spPr>
        <a:noFill/>
        <a:ln w="25400">
          <a:noFill/>
        </a:ln>
      </c:spPr>
    </c:sideWall>
    <c:backWall>
      <c:thickness val="0"/>
      <c:spPr>
        <a:noFill/>
        <a:ln w="25400">
          <a:noFill/>
        </a:ln>
      </c:spPr>
    </c:backWall>
    <c:plotArea>
      <c:layout/>
      <c:bar3DChart>
        <c:barDir val="col"/>
        <c:grouping val="stacked"/>
        <c:varyColors val="0"/>
        <c:ser>
          <c:idx val="0"/>
          <c:order val="0"/>
          <c:tx>
            <c:strRef>
              <c:f>Лист1!$B$1</c:f>
              <c:strCache>
                <c:ptCount val="1"/>
                <c:pt idx="0">
                  <c:v>Ряд 1</c:v>
                </c:pt>
              </c:strCache>
            </c:strRef>
          </c:tx>
          <c:spPr>
            <a:scene3d>
              <a:camera prst="orthographicFront"/>
              <a:lightRig rig="threePt" dir="t"/>
            </a:scene3d>
            <a:sp3d>
              <a:bevelT h="127000"/>
              <a:bevelB w="177800" h="266700"/>
            </a:sp3d>
          </c:spPr>
          <c:invertIfNegative val="0"/>
          <c:dPt>
            <c:idx val="0"/>
            <c:invertIfNegative val="0"/>
            <c:bubble3D val="0"/>
            <c:spPr>
              <a:solidFill>
                <a:srgbClr val="00B050"/>
              </a:solidFill>
              <a:scene3d>
                <a:camera prst="orthographicFront"/>
                <a:lightRig rig="threePt" dir="t"/>
              </a:scene3d>
              <a:sp3d>
                <a:bevelT h="127000"/>
                <a:bevelB w="177800" h="266700"/>
              </a:sp3d>
            </c:spPr>
            <c:extLst xmlns:c16r2="http://schemas.microsoft.com/office/drawing/2015/06/chart">
              <c:ext xmlns:c16="http://schemas.microsoft.com/office/drawing/2014/chart" uri="{C3380CC4-5D6E-409C-BE32-E72D297353CC}">
                <c16:uniqueId val="{00000001-9D02-40E8-8AFE-10B433B544DD}"/>
              </c:ext>
            </c:extLst>
          </c:dPt>
          <c:dPt>
            <c:idx val="1"/>
            <c:invertIfNegative val="0"/>
            <c:bubble3D val="0"/>
            <c:spPr>
              <a:solidFill>
                <a:srgbClr val="FF9966"/>
              </a:solidFill>
              <a:scene3d>
                <a:camera prst="orthographicFront"/>
                <a:lightRig rig="threePt" dir="t"/>
              </a:scene3d>
              <a:sp3d>
                <a:bevelT h="127000"/>
                <a:bevelB w="177800" h="266700"/>
              </a:sp3d>
            </c:spPr>
            <c:extLst xmlns:c16r2="http://schemas.microsoft.com/office/drawing/2015/06/chart">
              <c:ext xmlns:c16="http://schemas.microsoft.com/office/drawing/2014/chart" uri="{C3380CC4-5D6E-409C-BE32-E72D297353CC}">
                <c16:uniqueId val="{00000003-9D02-40E8-8AFE-10B433B544DD}"/>
              </c:ext>
            </c:extLst>
          </c:dPt>
          <c:dPt>
            <c:idx val="2"/>
            <c:invertIfNegative val="0"/>
            <c:bubble3D val="0"/>
            <c:spPr>
              <a:solidFill>
                <a:srgbClr val="C00000"/>
              </a:solidFill>
              <a:scene3d>
                <a:camera prst="orthographicFront"/>
                <a:lightRig rig="threePt" dir="t"/>
              </a:scene3d>
              <a:sp3d>
                <a:bevelT h="127000"/>
                <a:bevelB w="177800" h="266700"/>
              </a:sp3d>
            </c:spPr>
            <c:extLst xmlns:c16r2="http://schemas.microsoft.com/office/drawing/2015/06/chart">
              <c:ext xmlns:c16="http://schemas.microsoft.com/office/drawing/2014/chart" uri="{C3380CC4-5D6E-409C-BE32-E72D297353CC}">
                <c16:uniqueId val="{00000005-9D02-40E8-8AFE-10B433B544DD}"/>
              </c:ext>
            </c:extLst>
          </c:dPt>
          <c:dPt>
            <c:idx val="3"/>
            <c:invertIfNegative val="0"/>
            <c:bubble3D val="0"/>
            <c:spPr>
              <a:solidFill>
                <a:srgbClr val="FF9966"/>
              </a:solidFill>
              <a:scene3d>
                <a:camera prst="orthographicFront"/>
                <a:lightRig rig="threePt" dir="t"/>
              </a:scene3d>
              <a:sp3d>
                <a:bevelT h="127000"/>
                <a:bevelB w="177800" h="266700"/>
              </a:sp3d>
            </c:spPr>
            <c:extLst xmlns:c16r2="http://schemas.microsoft.com/office/drawing/2015/06/chart">
              <c:ext xmlns:c16="http://schemas.microsoft.com/office/drawing/2014/chart" uri="{C3380CC4-5D6E-409C-BE32-E72D297353CC}">
                <c16:uniqueId val="{00000007-9D02-40E8-8AFE-10B433B544DD}"/>
              </c:ext>
            </c:extLst>
          </c:dPt>
          <c:dPt>
            <c:idx val="4"/>
            <c:invertIfNegative val="0"/>
            <c:bubble3D val="0"/>
            <c:spPr>
              <a:solidFill>
                <a:srgbClr val="0038A8"/>
              </a:solidFill>
              <a:scene3d>
                <a:camera prst="orthographicFront"/>
                <a:lightRig rig="threePt" dir="t"/>
              </a:scene3d>
              <a:sp3d>
                <a:bevelT h="127000"/>
                <a:bevelB w="177800" h="266700"/>
              </a:sp3d>
            </c:spPr>
            <c:extLst xmlns:c16r2="http://schemas.microsoft.com/office/drawing/2015/06/chart">
              <c:ext xmlns:c16="http://schemas.microsoft.com/office/drawing/2014/chart" uri="{C3380CC4-5D6E-409C-BE32-E72D297353CC}">
                <c16:uniqueId val="{00000009-9D02-40E8-8AFE-10B433B544DD}"/>
              </c:ext>
            </c:extLst>
          </c:dPt>
          <c:dPt>
            <c:idx val="5"/>
            <c:invertIfNegative val="0"/>
            <c:bubble3D val="0"/>
            <c:spPr>
              <a:solidFill>
                <a:srgbClr val="0038A8"/>
              </a:solidFill>
              <a:scene3d>
                <a:camera prst="orthographicFront"/>
                <a:lightRig rig="threePt" dir="t"/>
              </a:scene3d>
              <a:sp3d>
                <a:bevelT h="127000"/>
                <a:bevelB w="177800" h="266700"/>
              </a:sp3d>
            </c:spPr>
            <c:extLst xmlns:c16r2="http://schemas.microsoft.com/office/drawing/2015/06/chart">
              <c:ext xmlns:c16="http://schemas.microsoft.com/office/drawing/2014/chart" uri="{C3380CC4-5D6E-409C-BE32-E72D297353CC}">
                <c16:uniqueId val="{0000000B-9D02-40E8-8AFE-10B433B544DD}"/>
              </c:ext>
            </c:extLst>
          </c:dPt>
          <c:dLbls>
            <c:dLbl>
              <c:idx val="0"/>
              <c:layout>
                <c:manualLayout>
                  <c:x val="1.0096592246793878E-2"/>
                  <c:y val="-0.32575239398084815"/>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9D02-40E8-8AFE-10B433B544DD}"/>
                </c:ext>
              </c:extLst>
            </c:dLbl>
            <c:dLbl>
              <c:idx val="1"/>
              <c:layout>
                <c:manualLayout>
                  <c:x val="8.6539947808908866E-3"/>
                  <c:y val="-0.33092306690117906"/>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9D02-40E8-8AFE-10B433B544DD}"/>
                </c:ext>
              </c:extLst>
            </c:dLbl>
            <c:dLbl>
              <c:idx val="2"/>
              <c:layout>
                <c:manualLayout>
                  <c:x val="5.7694812838822154E-3"/>
                  <c:y val="-0.31799638460035179"/>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9D02-40E8-8AFE-10B433B544DD}"/>
                </c:ext>
              </c:extLst>
            </c:dLbl>
            <c:dLbl>
              <c:idx val="3"/>
              <c:layout>
                <c:manualLayout>
                  <c:x val="1.1538962567764485E-2"/>
                  <c:y val="-0.38262979610448833"/>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7-9D02-40E8-8AFE-10B433B544DD}"/>
                </c:ext>
              </c:extLst>
            </c:dLbl>
            <c:dLbl>
              <c:idx val="4"/>
              <c:layout>
                <c:manualLayout>
                  <c:x val="1.2981332888734879E-2"/>
                  <c:y val="-0.38780046902481924"/>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9-9D02-40E8-8AFE-10B433B544DD}"/>
                </c:ext>
              </c:extLst>
            </c:dLbl>
            <c:dLbl>
              <c:idx val="5"/>
              <c:layout>
                <c:manualLayout>
                  <c:x val="1.0096592246793878E-2"/>
                  <c:y val="-0.37228845026382645"/>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B-9D02-40E8-8AFE-10B433B544DD}"/>
                </c:ext>
              </c:extLst>
            </c:dLbl>
            <c:dLbl>
              <c:idx val="6"/>
              <c:layout>
                <c:manualLayout>
                  <c:x val="1.8750814172617203E-2"/>
                  <c:y val="-0.38780046902481929"/>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C-9D02-40E8-8AFE-10B433B544DD}"/>
                </c:ext>
              </c:extLst>
            </c:dLbl>
            <c:spPr>
              <a:noFill/>
              <a:ln>
                <a:noFill/>
              </a:ln>
              <a:effectLst/>
            </c:spPr>
            <c:txPr>
              <a:bodyPr/>
              <a:lstStyle/>
              <a:p>
                <a:pPr>
                  <a:defRPr b="1">
                    <a:solidFill>
                      <a:schemeClr val="tx1"/>
                    </a:solidFill>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Лист1!$A$2:$A$8</c:f>
              <c:strCache>
                <c:ptCount val="7"/>
                <c:pt idx="0">
                  <c:v>За 2018 год</c:v>
                </c:pt>
                <c:pt idx="1">
                  <c:v>За 2019 год</c:v>
                </c:pt>
                <c:pt idx="2">
                  <c:v>За 2020 год</c:v>
                </c:pt>
                <c:pt idx="3">
                  <c:v>За 2021 год</c:v>
                </c:pt>
                <c:pt idx="4">
                  <c:v>За 2022 год</c:v>
                </c:pt>
                <c:pt idx="5">
                  <c:v>За 2023 год</c:v>
                </c:pt>
                <c:pt idx="6">
                  <c:v>За 2024 год</c:v>
                </c:pt>
              </c:strCache>
            </c:strRef>
          </c:cat>
          <c:val>
            <c:numRef>
              <c:f>Лист1!$B$2:$B$8</c:f>
              <c:numCache>
                <c:formatCode>#,##0.00</c:formatCode>
                <c:ptCount val="7"/>
                <c:pt idx="0">
                  <c:v>131.5</c:v>
                </c:pt>
                <c:pt idx="1">
                  <c:v>135.5</c:v>
                </c:pt>
                <c:pt idx="2">
                  <c:v>133.5</c:v>
                </c:pt>
                <c:pt idx="3">
                  <c:v>155.5</c:v>
                </c:pt>
                <c:pt idx="4">
                  <c:v>160</c:v>
                </c:pt>
                <c:pt idx="5">
                  <c:v>154</c:v>
                </c:pt>
                <c:pt idx="6">
                  <c:v>160.75</c:v>
                </c:pt>
              </c:numCache>
            </c:numRef>
          </c:val>
          <c:extLst xmlns:c16r2="http://schemas.microsoft.com/office/drawing/2015/06/chart">
            <c:ext xmlns:c16="http://schemas.microsoft.com/office/drawing/2014/chart" uri="{C3380CC4-5D6E-409C-BE32-E72D297353CC}">
              <c16:uniqueId val="{0000000D-9D02-40E8-8AFE-10B433B544DD}"/>
            </c:ext>
          </c:extLst>
        </c:ser>
        <c:dLbls>
          <c:showLegendKey val="0"/>
          <c:showVal val="0"/>
          <c:showCatName val="0"/>
          <c:showSerName val="0"/>
          <c:showPercent val="0"/>
          <c:showBubbleSize val="0"/>
        </c:dLbls>
        <c:gapWidth val="120"/>
        <c:gapDepth val="142"/>
        <c:shape val="box"/>
        <c:axId val="263883008"/>
        <c:axId val="263884800"/>
        <c:axId val="0"/>
      </c:bar3DChart>
      <c:catAx>
        <c:axId val="263883008"/>
        <c:scaling>
          <c:orientation val="minMax"/>
        </c:scaling>
        <c:delete val="0"/>
        <c:axPos val="b"/>
        <c:numFmt formatCode="General" sourceLinked="0"/>
        <c:majorTickMark val="out"/>
        <c:minorTickMark val="none"/>
        <c:tickLblPos val="nextTo"/>
        <c:txPr>
          <a:bodyPr/>
          <a:lstStyle/>
          <a:p>
            <a:pPr>
              <a:defRPr sz="1800" b="1">
                <a:solidFill>
                  <a:schemeClr val="tx1"/>
                </a:solidFill>
                <a:latin typeface="Times New Roman" pitchFamily="18" charset="0"/>
                <a:cs typeface="Times New Roman" pitchFamily="18" charset="0"/>
              </a:defRPr>
            </a:pPr>
            <a:endParaRPr lang="ru-RU"/>
          </a:p>
        </c:txPr>
        <c:crossAx val="263884800"/>
        <c:crosses val="autoZero"/>
        <c:auto val="1"/>
        <c:lblAlgn val="ctr"/>
        <c:lblOffset val="100"/>
        <c:noMultiLvlLbl val="0"/>
      </c:catAx>
      <c:valAx>
        <c:axId val="263884800"/>
        <c:scaling>
          <c:orientation val="minMax"/>
        </c:scaling>
        <c:delete val="1"/>
        <c:axPos val="l"/>
        <c:numFmt formatCode="#,##0.00" sourceLinked="1"/>
        <c:majorTickMark val="out"/>
        <c:minorTickMark val="none"/>
        <c:tickLblPos val="nextTo"/>
        <c:crossAx val="263883008"/>
        <c:crosses val="autoZero"/>
        <c:crossBetween val="between"/>
      </c:valAx>
    </c:plotArea>
    <c:plotVisOnly val="1"/>
    <c:dispBlanksAs val="gap"/>
    <c:showDLblsOverMax val="0"/>
  </c:chart>
  <c:txPr>
    <a:bodyPr/>
    <a:lstStyle/>
    <a:p>
      <a:pPr>
        <a:defRPr sz="1800"/>
      </a:pPr>
      <a:endParaRPr lang="ru-RU"/>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10"/>
    </mc:Choice>
    <mc:Fallback>
      <c:style val="10"/>
    </mc:Fallback>
  </mc:AlternateContent>
  <c:clrMapOvr bg1="lt1" tx1="dk1" bg2="lt2" tx2="dk2" accent1="accent1" accent2="accent2" accent3="accent3" accent4="accent4" accent5="accent5" accent6="accent6" hlink="hlink" folHlink="folHlink"/>
  <c:chart>
    <c:autoTitleDeleted val="0"/>
    <c:view3D>
      <c:rotX val="0"/>
      <c:rotY val="20"/>
      <c:depthPercent val="100"/>
      <c:rAngAx val="0"/>
      <c:perspective val="0"/>
    </c:view3D>
    <c:floor>
      <c:thickness val="0"/>
    </c:floor>
    <c:sideWall>
      <c:thickness val="0"/>
    </c:sideWall>
    <c:backWall>
      <c:thickness val="0"/>
    </c:backWall>
    <c:plotArea>
      <c:layout>
        <c:manualLayout>
          <c:layoutTarget val="inner"/>
          <c:xMode val="edge"/>
          <c:yMode val="edge"/>
          <c:x val="4.4444444444444446E-2"/>
          <c:y val="0.13577639859252094"/>
          <c:w val="0.91427766841644786"/>
          <c:h val="0.62445922162593304"/>
        </c:manualLayout>
      </c:layout>
      <c:bar3DChart>
        <c:barDir val="col"/>
        <c:grouping val="clustered"/>
        <c:varyColors val="0"/>
        <c:ser>
          <c:idx val="0"/>
          <c:order val="0"/>
          <c:spPr>
            <a:scene3d>
              <a:camera prst="orthographicFront"/>
              <a:lightRig rig="threePt" dir="t"/>
            </a:scene3d>
            <a:sp3d>
              <a:bevelT w="127000" h="127000"/>
              <a:bevelB w="127000" h="127000"/>
              <a:contourClr>
                <a:srgbClr val="000000"/>
              </a:contourClr>
            </a:sp3d>
          </c:spPr>
          <c:invertIfNegative val="0"/>
          <c:dPt>
            <c:idx val="0"/>
            <c:invertIfNegative val="0"/>
            <c:bubble3D val="0"/>
            <c:spPr>
              <a:gradFill flip="none" rotWithShape="1">
                <a:gsLst>
                  <a:gs pos="27000">
                    <a:srgbClr val="FF0000"/>
                  </a:gs>
                  <a:gs pos="100000">
                    <a:srgbClr val="FFABAB"/>
                  </a:gs>
                </a:gsLst>
                <a:lin ang="13500000" scaled="1"/>
                <a:tileRect/>
              </a:gradFill>
              <a:ln>
                <a:noFill/>
              </a:ln>
              <a:scene3d>
                <a:camera prst="orthographicFront"/>
                <a:lightRig rig="threePt" dir="t"/>
              </a:scene3d>
              <a:sp3d>
                <a:bevelT w="127000" h="127000"/>
                <a:bevelB w="127000" h="127000"/>
                <a:contourClr>
                  <a:srgbClr val="000000"/>
                </a:contourClr>
              </a:sp3d>
            </c:spPr>
            <c:extLst xmlns:c16r2="http://schemas.microsoft.com/office/drawing/2015/06/chart">
              <c:ext xmlns:c16="http://schemas.microsoft.com/office/drawing/2014/chart" uri="{C3380CC4-5D6E-409C-BE32-E72D297353CC}">
                <c16:uniqueId val="{00000001-E9D1-4D5A-8324-048F1FB0F694}"/>
              </c:ext>
            </c:extLst>
          </c:dPt>
          <c:dPt>
            <c:idx val="1"/>
            <c:invertIfNegative val="0"/>
            <c:bubble3D val="0"/>
            <c:spPr>
              <a:gradFill>
                <a:gsLst>
                  <a:gs pos="27000">
                    <a:srgbClr val="92D050"/>
                  </a:gs>
                  <a:gs pos="100000">
                    <a:srgbClr val="70AD47">
                      <a:lumMod val="20000"/>
                      <a:lumOff val="80000"/>
                    </a:srgbClr>
                  </a:gs>
                </a:gsLst>
                <a:lin ang="13500000" scaled="1"/>
              </a:gradFill>
              <a:ln>
                <a:noFill/>
              </a:ln>
              <a:scene3d>
                <a:camera prst="orthographicFront"/>
                <a:lightRig rig="threePt" dir="t"/>
              </a:scene3d>
              <a:sp3d>
                <a:bevelT w="127000" h="127000"/>
                <a:bevelB w="127000" h="127000"/>
                <a:contourClr>
                  <a:srgbClr val="000000"/>
                </a:contourClr>
              </a:sp3d>
            </c:spPr>
            <c:extLst xmlns:c16r2="http://schemas.microsoft.com/office/drawing/2015/06/chart">
              <c:ext xmlns:c16="http://schemas.microsoft.com/office/drawing/2014/chart" uri="{C3380CC4-5D6E-409C-BE32-E72D297353CC}">
                <c16:uniqueId val="{00000003-E9D1-4D5A-8324-048F1FB0F694}"/>
              </c:ext>
            </c:extLst>
          </c:dPt>
          <c:dPt>
            <c:idx val="2"/>
            <c:invertIfNegative val="0"/>
            <c:bubble3D val="0"/>
            <c:spPr>
              <a:gradFill>
                <a:gsLst>
                  <a:gs pos="27000">
                    <a:srgbClr val="00B0F0"/>
                  </a:gs>
                  <a:gs pos="100000">
                    <a:srgbClr val="5B9BD5">
                      <a:lumMod val="40000"/>
                      <a:lumOff val="60000"/>
                    </a:srgbClr>
                  </a:gs>
                </a:gsLst>
                <a:lin ang="13500000" scaled="1"/>
              </a:gradFill>
              <a:ln>
                <a:noFill/>
              </a:ln>
              <a:scene3d>
                <a:camera prst="orthographicFront"/>
                <a:lightRig rig="threePt" dir="t"/>
              </a:scene3d>
              <a:sp3d>
                <a:bevelT w="127000" h="127000"/>
                <a:bevelB w="127000" h="127000"/>
                <a:contourClr>
                  <a:srgbClr val="000000"/>
                </a:contourClr>
              </a:sp3d>
            </c:spPr>
            <c:extLst xmlns:c16r2="http://schemas.microsoft.com/office/drawing/2015/06/chart">
              <c:ext xmlns:c16="http://schemas.microsoft.com/office/drawing/2014/chart" uri="{C3380CC4-5D6E-409C-BE32-E72D297353CC}">
                <c16:uniqueId val="{00000005-E9D1-4D5A-8324-048F1FB0F694}"/>
              </c:ext>
            </c:extLst>
          </c:dPt>
          <c:dPt>
            <c:idx val="3"/>
            <c:invertIfNegative val="0"/>
            <c:bubble3D val="0"/>
            <c:spPr>
              <a:gradFill>
                <a:gsLst>
                  <a:gs pos="27000">
                    <a:srgbClr val="FFC000"/>
                  </a:gs>
                  <a:gs pos="100000">
                    <a:srgbClr val="FFC000">
                      <a:lumMod val="20000"/>
                      <a:lumOff val="80000"/>
                    </a:srgbClr>
                  </a:gs>
                </a:gsLst>
                <a:lin ang="13500000" scaled="1"/>
              </a:gradFill>
              <a:ln>
                <a:noFill/>
              </a:ln>
              <a:scene3d>
                <a:camera prst="orthographicFront"/>
                <a:lightRig rig="threePt" dir="t"/>
              </a:scene3d>
              <a:sp3d>
                <a:bevelT w="127000" h="127000"/>
                <a:bevelB w="127000" h="127000"/>
                <a:contourClr>
                  <a:srgbClr val="000000"/>
                </a:contourClr>
              </a:sp3d>
            </c:spPr>
            <c:extLst xmlns:c16r2="http://schemas.microsoft.com/office/drawing/2015/06/chart">
              <c:ext xmlns:c16="http://schemas.microsoft.com/office/drawing/2014/chart" uri="{C3380CC4-5D6E-409C-BE32-E72D297353CC}">
                <c16:uniqueId val="{00000007-E9D1-4D5A-8324-048F1FB0F694}"/>
              </c:ext>
            </c:extLst>
          </c:dPt>
          <c:dPt>
            <c:idx val="4"/>
            <c:invertIfNegative val="0"/>
            <c:bubble3D val="0"/>
            <c:spPr>
              <a:gradFill>
                <a:gsLst>
                  <a:gs pos="27000">
                    <a:srgbClr val="873AC0"/>
                  </a:gs>
                  <a:gs pos="100000">
                    <a:srgbClr val="FFBDFF"/>
                  </a:gs>
                </a:gsLst>
                <a:lin ang="13500000" scaled="1"/>
              </a:gradFill>
              <a:ln>
                <a:noFill/>
              </a:ln>
              <a:scene3d>
                <a:camera prst="orthographicFront"/>
                <a:lightRig rig="threePt" dir="t"/>
              </a:scene3d>
              <a:sp3d>
                <a:bevelT w="127000" h="127000"/>
                <a:bevelB w="127000" h="127000"/>
                <a:contourClr>
                  <a:srgbClr val="000000"/>
                </a:contourClr>
              </a:sp3d>
            </c:spPr>
            <c:extLst xmlns:c16r2="http://schemas.microsoft.com/office/drawing/2015/06/chart">
              <c:ext xmlns:c16="http://schemas.microsoft.com/office/drawing/2014/chart" uri="{C3380CC4-5D6E-409C-BE32-E72D297353CC}">
                <c16:uniqueId val="{00000009-E9D1-4D5A-8324-048F1FB0F694}"/>
              </c:ext>
            </c:extLst>
          </c:dPt>
          <c:dPt>
            <c:idx val="5"/>
            <c:invertIfNegative val="0"/>
            <c:bubble3D val="0"/>
            <c:spPr>
              <a:solidFill>
                <a:srgbClr val="7030A0"/>
              </a:solidFill>
              <a:ln>
                <a:noFill/>
              </a:ln>
              <a:scene3d>
                <a:camera prst="orthographicFront"/>
                <a:lightRig rig="threePt" dir="t"/>
              </a:scene3d>
              <a:sp3d>
                <a:bevelT w="127000" h="127000"/>
                <a:bevelB w="127000" h="127000"/>
                <a:contourClr>
                  <a:srgbClr val="000000"/>
                </a:contourClr>
              </a:sp3d>
            </c:spPr>
            <c:extLst xmlns:c16r2="http://schemas.microsoft.com/office/drawing/2015/06/chart">
              <c:ext xmlns:c16="http://schemas.microsoft.com/office/drawing/2014/chart" uri="{C3380CC4-5D6E-409C-BE32-E72D297353CC}">
                <c16:uniqueId val="{0000000B-E9D1-4D5A-8324-048F1FB0F694}"/>
              </c:ext>
            </c:extLst>
          </c:dPt>
          <c:dPt>
            <c:idx val="6"/>
            <c:invertIfNegative val="0"/>
            <c:bubble3D val="0"/>
            <c:extLst xmlns:c16r2="http://schemas.microsoft.com/office/drawing/2015/06/chart">
              <c:ext xmlns:c16="http://schemas.microsoft.com/office/drawing/2014/chart" uri="{C3380CC4-5D6E-409C-BE32-E72D297353CC}">
                <c16:uniqueId val="{0000000C-E9D1-4D5A-8324-048F1FB0F694}"/>
              </c:ext>
            </c:extLst>
          </c:dPt>
          <c:dLbls>
            <c:spPr>
              <a:noFill/>
              <a:ln>
                <a:noFill/>
              </a:ln>
              <a:effectLst/>
            </c:spPr>
            <c:txPr>
              <a:bodyPr/>
              <a:lstStyle/>
              <a:p>
                <a:pPr algn="ctr">
                  <a:defRPr lang="ru-RU" sz="1799" b="1" i="0" u="none" strike="noStrike" kern="1200" baseline="0">
                    <a:solidFill>
                      <a:prstClr val="black"/>
                    </a:solidFill>
                    <a:latin typeface="Bookman Old Style" pitchFamily="18" charset="0"/>
                    <a:ea typeface="+mn-ea"/>
                    <a:cs typeface="Arial" pitchFamily="34" charset="0"/>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Лист2!$E$350:$E$354</c:f>
              <c:strCache>
                <c:ptCount val="5"/>
                <c:pt idx="0">
                  <c:v>Первомайск</c:v>
                </c:pt>
                <c:pt idx="1">
                  <c:v>Лукояновский район</c:v>
                </c:pt>
                <c:pt idx="2">
                  <c:v>Шатковский район</c:v>
                </c:pt>
                <c:pt idx="3">
                  <c:v>Починковский район</c:v>
                </c:pt>
                <c:pt idx="4">
                  <c:v>Арзамасский район</c:v>
                </c:pt>
              </c:strCache>
            </c:strRef>
          </c:cat>
          <c:val>
            <c:numRef>
              <c:f>Лист2!$N$350:$N$354</c:f>
              <c:numCache>
                <c:formatCode>0.0</c:formatCode>
                <c:ptCount val="5"/>
                <c:pt idx="0">
                  <c:v>87.6</c:v>
                </c:pt>
                <c:pt idx="1">
                  <c:v>56</c:v>
                </c:pt>
                <c:pt idx="2">
                  <c:v>67.900000000000006</c:v>
                </c:pt>
                <c:pt idx="3">
                  <c:v>62.9</c:v>
                </c:pt>
                <c:pt idx="4">
                  <c:v>59.9</c:v>
                </c:pt>
              </c:numCache>
            </c:numRef>
          </c:val>
          <c:extLst xmlns:c16r2="http://schemas.microsoft.com/office/drawing/2015/06/chart">
            <c:ext xmlns:c16="http://schemas.microsoft.com/office/drawing/2014/chart" uri="{C3380CC4-5D6E-409C-BE32-E72D297353CC}">
              <c16:uniqueId val="{0000000D-E9D1-4D5A-8324-048F1FB0F694}"/>
            </c:ext>
          </c:extLst>
        </c:ser>
        <c:dLbls>
          <c:showLegendKey val="0"/>
          <c:showVal val="1"/>
          <c:showCatName val="0"/>
          <c:showSerName val="0"/>
          <c:showPercent val="0"/>
          <c:showBubbleSize val="0"/>
        </c:dLbls>
        <c:gapWidth val="150"/>
        <c:shape val="box"/>
        <c:axId val="45053824"/>
        <c:axId val="45059072"/>
        <c:axId val="0"/>
      </c:bar3DChart>
      <c:catAx>
        <c:axId val="45053824"/>
        <c:scaling>
          <c:orientation val="minMax"/>
        </c:scaling>
        <c:delete val="0"/>
        <c:axPos val="b"/>
        <c:numFmt formatCode="General" sourceLinked="1"/>
        <c:majorTickMark val="out"/>
        <c:minorTickMark val="none"/>
        <c:tickLblPos val="nextTo"/>
        <c:txPr>
          <a:bodyPr/>
          <a:lstStyle/>
          <a:p>
            <a:pPr>
              <a:defRPr sz="1099" b="1">
                <a:latin typeface="Bookman Old Style" pitchFamily="18" charset="0"/>
              </a:defRPr>
            </a:pPr>
            <a:endParaRPr lang="ru-RU"/>
          </a:p>
        </c:txPr>
        <c:crossAx val="45059072"/>
        <c:crosses val="autoZero"/>
        <c:auto val="1"/>
        <c:lblAlgn val="ctr"/>
        <c:lblOffset val="100"/>
        <c:noMultiLvlLbl val="0"/>
      </c:catAx>
      <c:valAx>
        <c:axId val="45059072"/>
        <c:scaling>
          <c:orientation val="minMax"/>
        </c:scaling>
        <c:delete val="1"/>
        <c:axPos val="l"/>
        <c:numFmt formatCode="0.0" sourceLinked="1"/>
        <c:majorTickMark val="out"/>
        <c:minorTickMark val="none"/>
        <c:tickLblPos val="nextTo"/>
        <c:crossAx val="45053824"/>
        <c:crosses val="autoZero"/>
        <c:crossBetween val="between"/>
      </c:valAx>
      <c:spPr>
        <a:noFill/>
        <a:ln w="25377">
          <a:noFill/>
        </a:ln>
      </c:spPr>
    </c:plotArea>
    <c:plotVisOnly val="1"/>
    <c:dispBlanksAs val="gap"/>
    <c:showDLblsOverMax val="0"/>
  </c:chart>
  <c:txPr>
    <a:bodyPr/>
    <a:lstStyle/>
    <a:p>
      <a:pPr>
        <a:defRPr sz="1798"/>
      </a:pPr>
      <a:endParaRPr lang="ru-RU"/>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view3D>
      <c:rotX val="0"/>
      <c:rotY val="20"/>
      <c:depthPercent val="100"/>
      <c:rAngAx val="0"/>
      <c:perspective val="0"/>
    </c:view3D>
    <c:floor>
      <c:thickness val="0"/>
    </c:floor>
    <c:sideWall>
      <c:thickness val="0"/>
      <c:spPr>
        <a:noFill/>
        <a:ln w="25400">
          <a:noFill/>
        </a:ln>
      </c:spPr>
    </c:sideWall>
    <c:backWall>
      <c:thickness val="0"/>
      <c:spPr>
        <a:noFill/>
        <a:ln w="25400">
          <a:noFill/>
        </a:ln>
      </c:spPr>
    </c:backWall>
    <c:plotArea>
      <c:layout>
        <c:manualLayout>
          <c:layoutTarget val="inner"/>
          <c:xMode val="edge"/>
          <c:yMode val="edge"/>
          <c:x val="6.941509933129536E-2"/>
          <c:y val="6.2012453689767072E-2"/>
          <c:w val="0.91691497615954543"/>
          <c:h val="0.59154362702455421"/>
        </c:manualLayout>
      </c:layout>
      <c:bar3DChart>
        <c:barDir val="col"/>
        <c:grouping val="clustered"/>
        <c:varyColors val="0"/>
        <c:ser>
          <c:idx val="0"/>
          <c:order val="0"/>
          <c:spPr>
            <a:solidFill>
              <a:srgbClr val="00B0F0"/>
            </a:solidFill>
            <a:scene3d>
              <a:camera prst="orthographicFront"/>
              <a:lightRig rig="threePt" dir="t"/>
            </a:scene3d>
            <a:sp3d>
              <a:bevelT w="127000" h="127000"/>
              <a:bevelB w="127000" h="127000"/>
            </a:sp3d>
          </c:spPr>
          <c:invertIfNegative val="0"/>
          <c:dPt>
            <c:idx val="0"/>
            <c:invertIfNegative val="0"/>
            <c:bubble3D val="0"/>
            <c:spPr>
              <a:gradFill>
                <a:gsLst>
                  <a:gs pos="27000">
                    <a:srgbClr val="FF0000"/>
                  </a:gs>
                  <a:gs pos="100000">
                    <a:srgbClr val="FFABAB"/>
                  </a:gs>
                </a:gsLst>
                <a:lin ang="13500000" scaled="1"/>
              </a:gradFill>
              <a:scene3d>
                <a:camera prst="orthographicFront"/>
                <a:lightRig rig="threePt" dir="t"/>
              </a:scene3d>
              <a:sp3d>
                <a:bevelT w="127000" h="127000"/>
                <a:bevelB w="127000" h="127000"/>
              </a:sp3d>
            </c:spPr>
            <c:extLst xmlns:c16r2="http://schemas.microsoft.com/office/drawing/2015/06/chart">
              <c:ext xmlns:c16="http://schemas.microsoft.com/office/drawing/2014/chart" uri="{C3380CC4-5D6E-409C-BE32-E72D297353CC}">
                <c16:uniqueId val="{00000001-1778-428D-AF98-E756163594A2}"/>
              </c:ext>
            </c:extLst>
          </c:dPt>
          <c:dPt>
            <c:idx val="1"/>
            <c:invertIfNegative val="0"/>
            <c:bubble3D val="0"/>
            <c:spPr>
              <a:gradFill>
                <a:gsLst>
                  <a:gs pos="27000">
                    <a:srgbClr val="92D050"/>
                  </a:gs>
                  <a:gs pos="100000">
                    <a:srgbClr val="70AD47">
                      <a:lumMod val="20000"/>
                      <a:lumOff val="80000"/>
                    </a:srgbClr>
                  </a:gs>
                </a:gsLst>
                <a:lin ang="13500000" scaled="1"/>
              </a:gradFill>
              <a:scene3d>
                <a:camera prst="orthographicFront"/>
                <a:lightRig rig="threePt" dir="t"/>
              </a:scene3d>
              <a:sp3d>
                <a:bevelT w="127000" h="127000"/>
                <a:bevelB w="127000" h="127000"/>
              </a:sp3d>
            </c:spPr>
            <c:extLst xmlns:c16r2="http://schemas.microsoft.com/office/drawing/2015/06/chart">
              <c:ext xmlns:c16="http://schemas.microsoft.com/office/drawing/2014/chart" uri="{C3380CC4-5D6E-409C-BE32-E72D297353CC}">
                <c16:uniqueId val="{00000003-1778-428D-AF98-E756163594A2}"/>
              </c:ext>
            </c:extLst>
          </c:dPt>
          <c:dPt>
            <c:idx val="2"/>
            <c:invertIfNegative val="0"/>
            <c:bubble3D val="0"/>
            <c:spPr>
              <a:gradFill>
                <a:gsLst>
                  <a:gs pos="27000">
                    <a:srgbClr val="00B0F0"/>
                  </a:gs>
                  <a:gs pos="100000">
                    <a:srgbClr val="5B9BD5">
                      <a:lumMod val="40000"/>
                      <a:lumOff val="60000"/>
                    </a:srgbClr>
                  </a:gs>
                </a:gsLst>
                <a:lin ang="13500000" scaled="1"/>
              </a:gradFill>
              <a:scene3d>
                <a:camera prst="orthographicFront"/>
                <a:lightRig rig="threePt" dir="t"/>
              </a:scene3d>
              <a:sp3d>
                <a:bevelT w="127000" h="127000"/>
                <a:bevelB w="127000" h="127000"/>
              </a:sp3d>
            </c:spPr>
            <c:extLst xmlns:c16r2="http://schemas.microsoft.com/office/drawing/2015/06/chart">
              <c:ext xmlns:c16="http://schemas.microsoft.com/office/drawing/2014/chart" uri="{C3380CC4-5D6E-409C-BE32-E72D297353CC}">
                <c16:uniqueId val="{00000004-1778-428D-AF98-E756163594A2}"/>
              </c:ext>
            </c:extLst>
          </c:dPt>
          <c:dPt>
            <c:idx val="3"/>
            <c:invertIfNegative val="0"/>
            <c:bubble3D val="0"/>
            <c:spPr>
              <a:gradFill>
                <a:gsLst>
                  <a:gs pos="27000">
                    <a:srgbClr val="FFC000"/>
                  </a:gs>
                  <a:gs pos="100000">
                    <a:srgbClr val="FFC000">
                      <a:lumMod val="20000"/>
                      <a:lumOff val="80000"/>
                    </a:srgbClr>
                  </a:gs>
                </a:gsLst>
                <a:lin ang="13500000" scaled="1"/>
              </a:gradFill>
              <a:scene3d>
                <a:camera prst="orthographicFront"/>
                <a:lightRig rig="threePt" dir="t"/>
              </a:scene3d>
              <a:sp3d>
                <a:bevelT w="127000" h="127000"/>
                <a:bevelB w="127000" h="127000"/>
              </a:sp3d>
            </c:spPr>
            <c:extLst xmlns:c16r2="http://schemas.microsoft.com/office/drawing/2015/06/chart">
              <c:ext xmlns:c16="http://schemas.microsoft.com/office/drawing/2014/chart" uri="{C3380CC4-5D6E-409C-BE32-E72D297353CC}">
                <c16:uniqueId val="{00000006-1778-428D-AF98-E756163594A2}"/>
              </c:ext>
            </c:extLst>
          </c:dPt>
          <c:dPt>
            <c:idx val="4"/>
            <c:invertIfNegative val="0"/>
            <c:bubble3D val="0"/>
            <c:spPr>
              <a:gradFill>
                <a:gsLst>
                  <a:gs pos="27000">
                    <a:srgbClr val="873AC0"/>
                  </a:gs>
                  <a:gs pos="100000">
                    <a:srgbClr val="FFBDFF"/>
                  </a:gs>
                </a:gsLst>
                <a:lin ang="13500000" scaled="1"/>
              </a:gradFill>
              <a:scene3d>
                <a:camera prst="orthographicFront"/>
                <a:lightRig rig="threePt" dir="t"/>
              </a:scene3d>
              <a:sp3d>
                <a:bevelT w="127000" h="127000"/>
                <a:bevelB w="127000" h="127000"/>
              </a:sp3d>
            </c:spPr>
            <c:extLst xmlns:c16r2="http://schemas.microsoft.com/office/drawing/2015/06/chart">
              <c:ext xmlns:c16="http://schemas.microsoft.com/office/drawing/2014/chart" uri="{C3380CC4-5D6E-409C-BE32-E72D297353CC}">
                <c16:uniqueId val="{00000008-1778-428D-AF98-E756163594A2}"/>
              </c:ext>
            </c:extLst>
          </c:dPt>
          <c:dPt>
            <c:idx val="5"/>
            <c:invertIfNegative val="0"/>
            <c:bubble3D val="0"/>
            <c:spPr>
              <a:solidFill>
                <a:srgbClr val="7030A0"/>
              </a:solidFill>
              <a:scene3d>
                <a:camera prst="orthographicFront"/>
                <a:lightRig rig="threePt" dir="t"/>
              </a:scene3d>
              <a:sp3d>
                <a:bevelT w="127000" h="127000"/>
                <a:bevelB w="127000" h="127000"/>
              </a:sp3d>
            </c:spPr>
            <c:extLst xmlns:c16r2="http://schemas.microsoft.com/office/drawing/2015/06/chart">
              <c:ext xmlns:c16="http://schemas.microsoft.com/office/drawing/2014/chart" uri="{C3380CC4-5D6E-409C-BE32-E72D297353CC}">
                <c16:uniqueId val="{0000000A-1778-428D-AF98-E756163594A2}"/>
              </c:ext>
            </c:extLst>
          </c:dPt>
          <c:dPt>
            <c:idx val="6"/>
            <c:invertIfNegative val="0"/>
            <c:bubble3D val="0"/>
            <c:extLst xmlns:c16r2="http://schemas.microsoft.com/office/drawing/2015/06/chart">
              <c:ext xmlns:c16="http://schemas.microsoft.com/office/drawing/2014/chart" uri="{C3380CC4-5D6E-409C-BE32-E72D297353CC}">
                <c16:uniqueId val="{0000000B-1778-428D-AF98-E756163594A2}"/>
              </c:ext>
            </c:extLst>
          </c:dPt>
          <c:dLbls>
            <c:dLbl>
              <c:idx val="0"/>
              <c:layout>
                <c:manualLayout>
                  <c:x val="6.8340098644358452E-3"/>
                  <c:y val="3.010313285911022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1778-428D-AF98-E756163594A2}"/>
                </c:ext>
              </c:extLst>
            </c:dLbl>
            <c:dLbl>
              <c:idx val="1"/>
              <c:layout>
                <c:manualLayout>
                  <c:x val="1.0934415783097352E-2"/>
                  <c:y val="2.7594219683403886E-17"/>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1778-428D-AF98-E756163594A2}"/>
                </c:ext>
              </c:extLst>
            </c:dLbl>
            <c:dLbl>
              <c:idx val="2"/>
              <c:layout>
                <c:manualLayout>
                  <c:x val="1.0934415783097352E-2"/>
                  <c:y val="0"/>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1778-428D-AF98-E756163594A2}"/>
                </c:ext>
              </c:extLst>
            </c:dLbl>
            <c:dLbl>
              <c:idx val="3"/>
              <c:layout>
                <c:manualLayout>
                  <c:x val="6.8340098644358452E-3"/>
                  <c:y val="1.3797109841701943E-17"/>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6-1778-428D-AF98-E756163594A2}"/>
                </c:ext>
              </c:extLst>
            </c:dLbl>
            <c:dLbl>
              <c:idx val="4"/>
              <c:layout>
                <c:manualLayout>
                  <c:x val="8.200811837322913E-3"/>
                  <c:y val="0"/>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8-1778-428D-AF98-E756163594A2}"/>
                </c:ext>
              </c:extLst>
            </c:dLbl>
            <c:spPr>
              <a:noFill/>
              <a:ln>
                <a:noFill/>
              </a:ln>
              <a:effectLst/>
            </c:spPr>
            <c:txPr>
              <a:bodyPr/>
              <a:lstStyle/>
              <a:p>
                <a:pPr>
                  <a:defRPr sz="1799" b="1">
                    <a:latin typeface="Bookman Old Style" pitchFamily="18" charset="0"/>
                    <a:cs typeface="Arial" pitchFamily="34" charset="0"/>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Лист2!$E$350:$E$354</c:f>
              <c:strCache>
                <c:ptCount val="5"/>
                <c:pt idx="0">
                  <c:v>Первомайск</c:v>
                </c:pt>
                <c:pt idx="1">
                  <c:v>Лукояновский район</c:v>
                </c:pt>
                <c:pt idx="2">
                  <c:v>Шатковский район</c:v>
                </c:pt>
                <c:pt idx="3">
                  <c:v>Починковский район</c:v>
                </c:pt>
                <c:pt idx="4">
                  <c:v>Арзамасский район</c:v>
                </c:pt>
              </c:strCache>
            </c:strRef>
          </c:cat>
          <c:val>
            <c:numRef>
              <c:f>Лист2!$N$350:$N$354</c:f>
              <c:numCache>
                <c:formatCode>0.0</c:formatCode>
                <c:ptCount val="5"/>
                <c:pt idx="0">
                  <c:v>84.8</c:v>
                </c:pt>
                <c:pt idx="1">
                  <c:v>55.8</c:v>
                </c:pt>
                <c:pt idx="2">
                  <c:v>66</c:v>
                </c:pt>
                <c:pt idx="3">
                  <c:v>61.6</c:v>
                </c:pt>
                <c:pt idx="4">
                  <c:v>59.6</c:v>
                </c:pt>
              </c:numCache>
            </c:numRef>
          </c:val>
          <c:extLst xmlns:c16r2="http://schemas.microsoft.com/office/drawing/2015/06/chart">
            <c:ext xmlns:c16="http://schemas.microsoft.com/office/drawing/2014/chart" uri="{C3380CC4-5D6E-409C-BE32-E72D297353CC}">
              <c16:uniqueId val="{0000000C-1778-428D-AF98-E756163594A2}"/>
            </c:ext>
          </c:extLst>
        </c:ser>
        <c:dLbls>
          <c:showLegendKey val="0"/>
          <c:showVal val="0"/>
          <c:showCatName val="0"/>
          <c:showSerName val="0"/>
          <c:showPercent val="0"/>
          <c:showBubbleSize val="0"/>
        </c:dLbls>
        <c:gapWidth val="150"/>
        <c:shape val="box"/>
        <c:axId val="46434944"/>
        <c:axId val="46440832"/>
        <c:axId val="0"/>
      </c:bar3DChart>
      <c:catAx>
        <c:axId val="46434944"/>
        <c:scaling>
          <c:orientation val="minMax"/>
        </c:scaling>
        <c:delete val="0"/>
        <c:axPos val="b"/>
        <c:numFmt formatCode="General" sourceLinked="1"/>
        <c:majorTickMark val="out"/>
        <c:minorTickMark val="none"/>
        <c:tickLblPos val="nextTo"/>
        <c:txPr>
          <a:bodyPr/>
          <a:lstStyle/>
          <a:p>
            <a:pPr>
              <a:defRPr sz="1100" b="1">
                <a:latin typeface="Bookman Old Style" pitchFamily="18" charset="0"/>
              </a:defRPr>
            </a:pPr>
            <a:endParaRPr lang="ru-RU"/>
          </a:p>
        </c:txPr>
        <c:crossAx val="46440832"/>
        <c:crosses val="autoZero"/>
        <c:auto val="1"/>
        <c:lblAlgn val="ctr"/>
        <c:lblOffset val="100"/>
        <c:noMultiLvlLbl val="0"/>
      </c:catAx>
      <c:valAx>
        <c:axId val="46440832"/>
        <c:scaling>
          <c:orientation val="minMax"/>
        </c:scaling>
        <c:delete val="1"/>
        <c:axPos val="l"/>
        <c:numFmt formatCode="0.0" sourceLinked="1"/>
        <c:majorTickMark val="out"/>
        <c:minorTickMark val="none"/>
        <c:tickLblPos val="nextTo"/>
        <c:crossAx val="46434944"/>
        <c:crosses val="autoZero"/>
        <c:crossBetween val="between"/>
      </c:valAx>
      <c:spPr>
        <a:noFill/>
        <a:ln w="25389">
          <a:noFill/>
        </a:ln>
      </c:spPr>
    </c:plotArea>
    <c:plotVisOnly val="1"/>
    <c:dispBlanksAs val="gap"/>
    <c:showDLblsOverMax val="0"/>
  </c:chart>
  <c:txPr>
    <a:bodyPr/>
    <a:lstStyle/>
    <a:p>
      <a:pPr>
        <a:defRPr sz="1799"/>
      </a:pPr>
      <a:endParaRPr lang="ru-RU"/>
    </a:p>
  </c:tx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spPr>
        <a:noFill/>
        <a:ln w="6350">
          <a:noFill/>
        </a:ln>
      </c:spPr>
    </c:floor>
    <c:sideWall>
      <c:thickness val="0"/>
      <c:spPr>
        <a:noFill/>
      </c:spPr>
    </c:sideWall>
    <c:backWall>
      <c:thickness val="0"/>
      <c:spPr>
        <a:noFill/>
        <a:ln w="25400">
          <a:noFill/>
        </a:ln>
      </c:spPr>
    </c:backWall>
    <c:plotArea>
      <c:layout/>
      <c:bar3DChart>
        <c:barDir val="col"/>
        <c:grouping val="clustered"/>
        <c:varyColors val="0"/>
        <c:ser>
          <c:idx val="0"/>
          <c:order val="0"/>
          <c:tx>
            <c:strRef>
              <c:f>Лист1!$B$1</c:f>
              <c:strCache>
                <c:ptCount val="1"/>
                <c:pt idx="0">
                  <c:v>2024 год</c:v>
                </c:pt>
              </c:strCache>
            </c:strRef>
          </c:tx>
          <c:spPr>
            <a:solidFill>
              <a:srgbClr val="00B050"/>
            </a:solidFill>
            <a:scene3d>
              <a:camera prst="orthographicFront"/>
              <a:lightRig rig="threePt" dir="t"/>
            </a:scene3d>
            <a:sp3d>
              <a:bevelT w="127000" h="127000"/>
              <a:bevelB w="127000" h="127000"/>
            </a:sp3d>
          </c:spPr>
          <c:invertIfNegative val="0"/>
          <c:dLbls>
            <c:dLbl>
              <c:idx val="0"/>
              <c:layout>
                <c:manualLayout>
                  <c:x val="-9.0619308049040038E-3"/>
                  <c:y val="-3.1935964897820281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EC9F-44D4-91BE-846246233FB8}"/>
                </c:ext>
              </c:extLst>
            </c:dLbl>
            <c:dLbl>
              <c:idx val="1"/>
              <c:layout>
                <c:manualLayout>
                  <c:x val="-1.0572252605721337E-2"/>
                  <c:y val="-3.1935964897820281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EC9F-44D4-91BE-846246233FB8}"/>
                </c:ext>
              </c:extLst>
            </c:dLbl>
            <c:dLbl>
              <c:idx val="2"/>
              <c:layout>
                <c:manualLayout>
                  <c:x val="1.2082574406538671E-2"/>
                  <c:y val="-1.7443519024810304E-2"/>
                </c:manualLayout>
              </c:layout>
              <c:tx>
                <c:rich>
                  <a:bodyPr/>
                  <a:lstStyle/>
                  <a:p>
                    <a:r>
                      <a:rPr lang="ru-RU" dirty="0" smtClean="0"/>
                      <a:t>27,9</a:t>
                    </a:r>
                    <a:endParaRPr lang="en-US" dirty="0"/>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02-EC9F-44D4-91BE-846246233FB8}"/>
                </c:ext>
              </c:extLst>
            </c:dLbl>
            <c:numFmt formatCode="#,##0.0" sourceLinked="0"/>
            <c:spPr>
              <a:noFill/>
              <a:ln>
                <a:noFill/>
              </a:ln>
              <a:effectLst/>
            </c:spPr>
            <c:txPr>
              <a:bodyPr/>
              <a:lstStyle/>
              <a:p>
                <a:pPr>
                  <a:defRPr b="1"/>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Лист1!$A$2:$A$4</c:f>
              <c:strCache>
                <c:ptCount val="3"/>
                <c:pt idx="0">
                  <c:v>Доходы</c:v>
                </c:pt>
                <c:pt idx="1">
                  <c:v>Расходы</c:v>
                </c:pt>
                <c:pt idx="2">
                  <c:v>Дефицид (-), Профицит (+)</c:v>
                </c:pt>
              </c:strCache>
            </c:strRef>
          </c:cat>
          <c:val>
            <c:numRef>
              <c:f>Лист1!$B$2:$B$4</c:f>
              <c:numCache>
                <c:formatCode>General</c:formatCode>
                <c:ptCount val="3"/>
                <c:pt idx="0">
                  <c:v>1197.0999999999999</c:v>
                </c:pt>
                <c:pt idx="1">
                  <c:v>1169.2</c:v>
                </c:pt>
                <c:pt idx="2">
                  <c:v>27.899999999999864</c:v>
                </c:pt>
              </c:numCache>
            </c:numRef>
          </c:val>
          <c:extLst xmlns:c16r2="http://schemas.microsoft.com/office/drawing/2015/06/chart">
            <c:ext xmlns:c16="http://schemas.microsoft.com/office/drawing/2014/chart" uri="{C3380CC4-5D6E-409C-BE32-E72D297353CC}">
              <c16:uniqueId val="{00000003-EC9F-44D4-91BE-846246233FB8}"/>
            </c:ext>
          </c:extLst>
        </c:ser>
        <c:ser>
          <c:idx val="1"/>
          <c:order val="1"/>
          <c:tx>
            <c:strRef>
              <c:f>Лист1!$C$1</c:f>
              <c:strCache>
                <c:ptCount val="1"/>
                <c:pt idx="0">
                  <c:v>2025 год</c:v>
                </c:pt>
              </c:strCache>
            </c:strRef>
          </c:tx>
          <c:spPr>
            <a:solidFill>
              <a:srgbClr val="FFC000"/>
            </a:solidFill>
            <a:scene3d>
              <a:camera prst="orthographicFront"/>
              <a:lightRig rig="threePt" dir="t"/>
            </a:scene3d>
            <a:sp3d>
              <a:bevelT w="127000" h="127000"/>
              <a:bevelB w="127000" h="127000"/>
            </a:sp3d>
          </c:spPr>
          <c:invertIfNegative val="0"/>
          <c:dLbls>
            <c:dLbl>
              <c:idx val="0"/>
              <c:layout>
                <c:manualLayout>
                  <c:x val="2.2654827012260036E-2"/>
                  <c:y val="-1.774220272101126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EC9F-44D4-91BE-846246233FB8}"/>
                </c:ext>
              </c:extLst>
            </c:dLbl>
            <c:dLbl>
              <c:idx val="1"/>
              <c:layout>
                <c:manualLayout>
                  <c:x val="2.2654827012260008E-2"/>
                  <c:y val="-2.4839083809415765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EC9F-44D4-91BE-846246233FB8}"/>
                </c:ext>
              </c:extLst>
            </c:dLbl>
            <c:dLbl>
              <c:idx val="2"/>
              <c:layout>
                <c:manualLayout>
                  <c:x val="1.2082574406538671E-2"/>
                  <c:y val="2.7940476726001996E-7"/>
                </c:manualLayout>
              </c:layout>
              <c:tx>
                <c:rich>
                  <a:bodyPr/>
                  <a:lstStyle/>
                  <a:p>
                    <a:r>
                      <a:rPr lang="ru-RU" dirty="0" smtClean="0"/>
                      <a:t>-46,4</a:t>
                    </a:r>
                    <a:endParaRPr lang="en-US" dirty="0"/>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06-EC9F-44D4-91BE-846246233FB8}"/>
                </c:ext>
              </c:extLst>
            </c:dLbl>
            <c:numFmt formatCode="#,##0.0" sourceLinked="0"/>
            <c:spPr>
              <a:noFill/>
              <a:ln>
                <a:noFill/>
              </a:ln>
              <a:effectLst/>
            </c:spPr>
            <c:txPr>
              <a:bodyPr/>
              <a:lstStyle/>
              <a:p>
                <a:pPr>
                  <a:defRPr b="1"/>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Лист1!$A$2:$A$4</c:f>
              <c:strCache>
                <c:ptCount val="3"/>
                <c:pt idx="0">
                  <c:v>Доходы</c:v>
                </c:pt>
                <c:pt idx="1">
                  <c:v>Расходы</c:v>
                </c:pt>
                <c:pt idx="2">
                  <c:v>Дефицид (-), Профицит (+)</c:v>
                </c:pt>
              </c:strCache>
            </c:strRef>
          </c:cat>
          <c:val>
            <c:numRef>
              <c:f>Лист1!$C$2:$C$4</c:f>
              <c:numCache>
                <c:formatCode>General</c:formatCode>
                <c:ptCount val="3"/>
                <c:pt idx="0">
                  <c:v>1400</c:v>
                </c:pt>
                <c:pt idx="1">
                  <c:v>1446.4</c:v>
                </c:pt>
                <c:pt idx="2">
                  <c:v>-46.400000000000091</c:v>
                </c:pt>
              </c:numCache>
            </c:numRef>
          </c:val>
          <c:extLst xmlns:c16r2="http://schemas.microsoft.com/office/drawing/2015/06/chart">
            <c:ext xmlns:c16="http://schemas.microsoft.com/office/drawing/2014/chart" uri="{C3380CC4-5D6E-409C-BE32-E72D297353CC}">
              <c16:uniqueId val="{00000007-EC9F-44D4-91BE-846246233FB8}"/>
            </c:ext>
          </c:extLst>
        </c:ser>
        <c:dLbls>
          <c:showLegendKey val="0"/>
          <c:showVal val="0"/>
          <c:showCatName val="0"/>
          <c:showSerName val="0"/>
          <c:showPercent val="0"/>
          <c:showBubbleSize val="0"/>
        </c:dLbls>
        <c:gapWidth val="150"/>
        <c:shape val="box"/>
        <c:axId val="124431360"/>
        <c:axId val="124433152"/>
        <c:axId val="0"/>
      </c:bar3DChart>
      <c:catAx>
        <c:axId val="124431360"/>
        <c:scaling>
          <c:orientation val="minMax"/>
        </c:scaling>
        <c:delete val="1"/>
        <c:axPos val="b"/>
        <c:numFmt formatCode="General" sourceLinked="0"/>
        <c:majorTickMark val="out"/>
        <c:minorTickMark val="none"/>
        <c:tickLblPos val="nextTo"/>
        <c:crossAx val="124433152"/>
        <c:crosses val="autoZero"/>
        <c:auto val="1"/>
        <c:lblAlgn val="ctr"/>
        <c:lblOffset val="100"/>
        <c:noMultiLvlLbl val="0"/>
      </c:catAx>
      <c:valAx>
        <c:axId val="124433152"/>
        <c:scaling>
          <c:orientation val="minMax"/>
        </c:scaling>
        <c:delete val="1"/>
        <c:axPos val="l"/>
        <c:numFmt formatCode="General" sourceLinked="1"/>
        <c:majorTickMark val="out"/>
        <c:minorTickMark val="none"/>
        <c:tickLblPos val="nextTo"/>
        <c:crossAx val="124431360"/>
        <c:crosses val="autoZero"/>
        <c:crossBetween val="between"/>
      </c:valAx>
      <c:spPr>
        <a:noFill/>
        <a:ln w="25400">
          <a:noFill/>
        </a:ln>
      </c:spPr>
    </c:plotArea>
    <c:legend>
      <c:legendPos val="r"/>
      <c:layout>
        <c:manualLayout>
          <c:xMode val="edge"/>
          <c:yMode val="edge"/>
          <c:x val="0.75169179826286825"/>
          <c:y val="0.18860576182922947"/>
          <c:w val="0.13805471027746632"/>
          <c:h val="0.19697533163250339"/>
        </c:manualLayout>
      </c:layout>
      <c:overlay val="0"/>
    </c:legend>
    <c:plotVisOnly val="1"/>
    <c:dispBlanksAs val="gap"/>
    <c:showDLblsOverMax val="0"/>
  </c:chart>
  <c:txPr>
    <a:bodyPr/>
    <a:lstStyle/>
    <a:p>
      <a:pPr>
        <a:defRPr sz="1800"/>
      </a:pPr>
      <a:endParaRPr lang="ru-RU"/>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view3D>
      <c:rotX val="13"/>
      <c:rotY val="0"/>
      <c:depthPercent val="100"/>
      <c:rAngAx val="0"/>
      <c:perspective val="30"/>
    </c:view3D>
    <c:floor>
      <c:thickness val="0"/>
    </c:floor>
    <c:sideWall>
      <c:thickness val="0"/>
      <c:spPr>
        <a:noFill/>
        <a:ln w="25390">
          <a:noFill/>
        </a:ln>
      </c:spPr>
    </c:sideWall>
    <c:backWall>
      <c:thickness val="0"/>
      <c:spPr>
        <a:noFill/>
        <a:ln w="25390">
          <a:noFill/>
        </a:ln>
      </c:spPr>
    </c:backWall>
    <c:plotArea>
      <c:layout>
        <c:manualLayout>
          <c:layoutTarget val="inner"/>
          <c:xMode val="edge"/>
          <c:yMode val="edge"/>
          <c:x val="3.640385152536809E-2"/>
          <c:y val="0.05"/>
          <c:w val="0.70305912318844654"/>
          <c:h val="0.84479183070866137"/>
        </c:manualLayout>
      </c:layout>
      <c:bar3DChart>
        <c:barDir val="col"/>
        <c:grouping val="stacked"/>
        <c:varyColors val="0"/>
        <c:ser>
          <c:idx val="0"/>
          <c:order val="0"/>
          <c:tx>
            <c:strRef>
              <c:f>Лист1!$B$1</c:f>
              <c:strCache>
                <c:ptCount val="1"/>
                <c:pt idx="0">
                  <c:v>Налогоые доходы</c:v>
                </c:pt>
              </c:strCache>
            </c:strRef>
          </c:tx>
          <c:spPr>
            <a:gradFill flip="none" rotWithShape="1">
              <a:gsLst>
                <a:gs pos="0">
                  <a:srgbClr val="ABFFEF"/>
                </a:gs>
                <a:gs pos="100000">
                  <a:srgbClr val="00FFCC"/>
                </a:gs>
              </a:gsLst>
              <a:lin ang="13500000" scaled="1"/>
              <a:tileRect/>
            </a:gradFill>
            <a:ln w="9497" cap="flat" cmpd="sng" algn="ctr">
              <a:solidFill>
                <a:srgbClr val="ABFFEF"/>
              </a:solidFill>
              <a:prstDash val="solid"/>
            </a:ln>
            <a:effectLst>
              <a:outerShdw sx="1000" sy="1000" rotWithShape="0">
                <a:prstClr val="black"/>
              </a:outerShdw>
            </a:effectLst>
            <a:scene3d>
              <a:camera prst="orthographicFront"/>
              <a:lightRig rig="balanced" dir="tr"/>
            </a:scene3d>
            <a:sp3d prstMaterial="matte">
              <a:bevelT w="127000" h="127000"/>
              <a:bevelB w="0" h="127000"/>
              <a:contourClr>
                <a:srgbClr val="000000"/>
              </a:contourClr>
            </a:sp3d>
          </c:spPr>
          <c:invertIfNegative val="0"/>
          <c:dLbls>
            <c:dLbl>
              <c:idx val="3"/>
              <c:layout>
                <c:manualLayout>
                  <c:x val="5.1163253986982174E-3"/>
                  <c:y val="0"/>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14C2-4E9C-B119-3FDEF264AC29}"/>
                </c:ext>
              </c:extLst>
            </c:dLbl>
            <c:dLbl>
              <c:idx val="4"/>
              <c:layout>
                <c:manualLayout>
                  <c:x val="1.34839028742797E-3"/>
                  <c:y val="2.66045920782837E-3"/>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D341-41A1-AC5D-BFC92C6F554D}"/>
                </c:ext>
              </c:extLst>
            </c:dLbl>
            <c:spPr>
              <a:noFill/>
              <a:ln>
                <a:noFill/>
              </a:ln>
              <a:effectLst/>
            </c:spPr>
            <c:txPr>
              <a:bodyPr/>
              <a:lstStyle/>
              <a:p>
                <a:pPr>
                  <a:defRPr sz="1800" b="1">
                    <a:solidFill>
                      <a:schemeClr val="tx1"/>
                    </a:solidFill>
                    <a:latin typeface="Arial" pitchFamily="34" charset="0"/>
                    <a:cs typeface="Arial" pitchFamily="34" charset="0"/>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Лист1!$A$2:$A$6</c:f>
              <c:strCache>
                <c:ptCount val="5"/>
                <c:pt idx="0">
                  <c:v>2021 год</c:v>
                </c:pt>
                <c:pt idx="1">
                  <c:v>2022 год</c:v>
                </c:pt>
                <c:pt idx="2">
                  <c:v>2023 год</c:v>
                </c:pt>
                <c:pt idx="3">
                  <c:v>2024 год</c:v>
                </c:pt>
                <c:pt idx="4">
                  <c:v>2025 год</c:v>
                </c:pt>
              </c:strCache>
            </c:strRef>
          </c:cat>
          <c:val>
            <c:numRef>
              <c:f>Лист1!$B$2:$B$6</c:f>
              <c:numCache>
                <c:formatCode>0.0</c:formatCode>
                <c:ptCount val="5"/>
                <c:pt idx="0">
                  <c:v>325.89999999999998</c:v>
                </c:pt>
                <c:pt idx="1">
                  <c:v>342.5</c:v>
                </c:pt>
                <c:pt idx="2">
                  <c:v>477.3</c:v>
                </c:pt>
                <c:pt idx="3">
                  <c:v>600.4</c:v>
                </c:pt>
                <c:pt idx="4">
                  <c:v>640.9</c:v>
                </c:pt>
              </c:numCache>
            </c:numRef>
          </c:val>
          <c:extLst xmlns:c16r2="http://schemas.microsoft.com/office/drawing/2015/06/chart">
            <c:ext xmlns:c16="http://schemas.microsoft.com/office/drawing/2014/chart" uri="{C3380CC4-5D6E-409C-BE32-E72D297353CC}">
              <c16:uniqueId val="{00000001-D341-41A1-AC5D-BFC92C6F554D}"/>
            </c:ext>
          </c:extLst>
        </c:ser>
        <c:ser>
          <c:idx val="1"/>
          <c:order val="1"/>
          <c:tx>
            <c:strRef>
              <c:f>Лист1!$C$1</c:f>
              <c:strCache>
                <c:ptCount val="1"/>
                <c:pt idx="0">
                  <c:v>Неналогоые доходы</c:v>
                </c:pt>
              </c:strCache>
            </c:strRef>
          </c:tx>
          <c:spPr>
            <a:gradFill flip="none" rotWithShape="1">
              <a:gsLst>
                <a:gs pos="0">
                  <a:srgbClr val="FFC000">
                    <a:lumMod val="20000"/>
                    <a:lumOff val="80000"/>
                  </a:srgbClr>
                </a:gs>
                <a:gs pos="100000">
                  <a:srgbClr val="FFFF00"/>
                </a:gs>
              </a:gsLst>
              <a:lin ang="18900000" scaled="1"/>
              <a:tileRect/>
            </a:gradFill>
            <a:ln w="9497" cap="flat" cmpd="sng" algn="ctr">
              <a:solidFill>
                <a:srgbClr val="FFFF00"/>
              </a:solidFill>
              <a:prstDash val="solid"/>
            </a:ln>
            <a:effectLst>
              <a:outerShdw blurRad="40005" dist="22984" dir="5400000" rotWithShape="0">
                <a:srgbClr val="000000">
                  <a:alpha val="45000"/>
                </a:srgbClr>
              </a:outerShdw>
            </a:effectLst>
            <a:scene3d>
              <a:camera prst="orthographicFront"/>
              <a:lightRig rig="balanced" dir="tr"/>
            </a:scene3d>
            <a:sp3d prstMaterial="matte">
              <a:bevelT w="127000" h="127000"/>
              <a:bevelB w="0" h="127000"/>
              <a:contourClr>
                <a:srgbClr val="000000"/>
              </a:contourClr>
            </a:sp3d>
          </c:spPr>
          <c:invertIfNegative val="0"/>
          <c:dLbls>
            <c:dLbl>
              <c:idx val="0"/>
              <c:layout>
                <c:manualLayout>
                  <c:x val="2.6967805748559399E-3"/>
                  <c:y val="-6.6511480195709238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D341-41A1-AC5D-BFC92C6F554D}"/>
                </c:ext>
              </c:extLst>
            </c:dLbl>
            <c:dLbl>
              <c:idx val="1"/>
              <c:layout>
                <c:manualLayout>
                  <c:x val="1.348373315704168E-3"/>
                  <c:y val="-7.5966220074065421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D341-41A1-AC5D-BFC92C6F554D}"/>
                </c:ext>
              </c:extLst>
            </c:dLbl>
            <c:dLbl>
              <c:idx val="2"/>
              <c:layout>
                <c:manualLayout>
                  <c:x val="1.4176652817337817E-3"/>
                  <c:y val="-6.8946497612583882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D341-41A1-AC5D-BFC92C6F554D}"/>
                </c:ext>
              </c:extLst>
            </c:dLbl>
            <c:dLbl>
              <c:idx val="3"/>
              <c:layout>
                <c:manualLayout>
                  <c:x val="2.6274546653787226E-3"/>
                  <c:y val="-6.6337956115064822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D341-41A1-AC5D-BFC92C6F554D}"/>
                </c:ext>
              </c:extLst>
            </c:dLbl>
            <c:dLbl>
              <c:idx val="4"/>
              <c:layout>
                <c:manualLayout>
                  <c:x val="0"/>
                  <c:y val="-5.8980667790055653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6-D341-41A1-AC5D-BFC92C6F554D}"/>
                </c:ext>
              </c:extLst>
            </c:dLbl>
            <c:spPr>
              <a:noFill/>
              <a:ln>
                <a:noFill/>
              </a:ln>
              <a:effectLst/>
            </c:spPr>
            <c:txPr>
              <a:bodyPr/>
              <a:lstStyle/>
              <a:p>
                <a:pPr>
                  <a:defRPr sz="1800" b="1">
                    <a:solidFill>
                      <a:srgbClr val="002060"/>
                    </a:solidFill>
                    <a:latin typeface="Arial" pitchFamily="34" charset="0"/>
                    <a:cs typeface="Arial" pitchFamily="34" charset="0"/>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Лист1!$A$2:$A$6</c:f>
              <c:strCache>
                <c:ptCount val="5"/>
                <c:pt idx="0">
                  <c:v>2021 год</c:v>
                </c:pt>
                <c:pt idx="1">
                  <c:v>2022 год</c:v>
                </c:pt>
                <c:pt idx="2">
                  <c:v>2023 год</c:v>
                </c:pt>
                <c:pt idx="3">
                  <c:v>2024 год</c:v>
                </c:pt>
                <c:pt idx="4">
                  <c:v>2025 год</c:v>
                </c:pt>
              </c:strCache>
            </c:strRef>
          </c:cat>
          <c:val>
            <c:numRef>
              <c:f>Лист1!$C$2:$C$6</c:f>
              <c:numCache>
                <c:formatCode>0.0</c:formatCode>
                <c:ptCount val="5"/>
                <c:pt idx="0">
                  <c:v>61.8</c:v>
                </c:pt>
                <c:pt idx="1">
                  <c:v>36.9</c:v>
                </c:pt>
                <c:pt idx="2">
                  <c:v>34</c:v>
                </c:pt>
                <c:pt idx="3">
                  <c:v>19.8</c:v>
                </c:pt>
                <c:pt idx="4">
                  <c:v>33.1</c:v>
                </c:pt>
              </c:numCache>
            </c:numRef>
          </c:val>
          <c:extLst xmlns:c16r2="http://schemas.microsoft.com/office/drawing/2015/06/chart">
            <c:ext xmlns:c16="http://schemas.microsoft.com/office/drawing/2014/chart" uri="{C3380CC4-5D6E-409C-BE32-E72D297353CC}">
              <c16:uniqueId val="{00000007-D341-41A1-AC5D-BFC92C6F554D}"/>
            </c:ext>
          </c:extLst>
        </c:ser>
        <c:dLbls>
          <c:showLegendKey val="0"/>
          <c:showVal val="0"/>
          <c:showCatName val="0"/>
          <c:showSerName val="0"/>
          <c:showPercent val="0"/>
          <c:showBubbleSize val="0"/>
        </c:dLbls>
        <c:gapWidth val="82"/>
        <c:gapDepth val="242"/>
        <c:shape val="box"/>
        <c:axId val="129485824"/>
        <c:axId val="129491712"/>
        <c:axId val="0"/>
      </c:bar3DChart>
      <c:catAx>
        <c:axId val="129485824"/>
        <c:scaling>
          <c:orientation val="minMax"/>
        </c:scaling>
        <c:delete val="0"/>
        <c:axPos val="b"/>
        <c:numFmt formatCode="General" sourceLinked="1"/>
        <c:majorTickMark val="out"/>
        <c:minorTickMark val="none"/>
        <c:tickLblPos val="nextTo"/>
        <c:txPr>
          <a:bodyPr/>
          <a:lstStyle/>
          <a:p>
            <a:pPr>
              <a:defRPr b="1">
                <a:solidFill>
                  <a:schemeClr val="tx1"/>
                </a:solidFill>
                <a:latin typeface="Times New Roman" pitchFamily="18" charset="0"/>
                <a:cs typeface="Times New Roman" pitchFamily="18" charset="0"/>
              </a:defRPr>
            </a:pPr>
            <a:endParaRPr lang="ru-RU"/>
          </a:p>
        </c:txPr>
        <c:crossAx val="129491712"/>
        <c:crosses val="autoZero"/>
        <c:auto val="1"/>
        <c:lblAlgn val="ctr"/>
        <c:lblOffset val="100"/>
        <c:noMultiLvlLbl val="0"/>
      </c:catAx>
      <c:valAx>
        <c:axId val="129491712"/>
        <c:scaling>
          <c:orientation val="minMax"/>
        </c:scaling>
        <c:delete val="1"/>
        <c:axPos val="l"/>
        <c:numFmt formatCode="0.0" sourceLinked="1"/>
        <c:majorTickMark val="out"/>
        <c:minorTickMark val="none"/>
        <c:tickLblPos val="nextTo"/>
        <c:crossAx val="129485824"/>
        <c:crosses val="autoZero"/>
        <c:crossBetween val="between"/>
      </c:valAx>
      <c:spPr>
        <a:noFill/>
        <a:ln w="25390">
          <a:noFill/>
        </a:ln>
      </c:spPr>
    </c:plotArea>
    <c:legend>
      <c:legendPos val="r"/>
      <c:layout>
        <c:manualLayout>
          <c:xMode val="edge"/>
          <c:yMode val="edge"/>
          <c:x val="0.69365175811745805"/>
          <c:y val="0.14531857559559438"/>
          <c:w val="0.2582209023669817"/>
          <c:h val="0.14159927220252849"/>
        </c:manualLayout>
      </c:layout>
      <c:overlay val="0"/>
      <c:txPr>
        <a:bodyPr/>
        <a:lstStyle/>
        <a:p>
          <a:pPr>
            <a:defRPr>
              <a:latin typeface="Times New Roman" pitchFamily="18" charset="0"/>
              <a:cs typeface="Times New Roman" pitchFamily="18" charset="0"/>
            </a:defRPr>
          </a:pPr>
          <a:endParaRPr lang="ru-RU"/>
        </a:p>
      </c:txPr>
    </c:legend>
    <c:plotVisOnly val="1"/>
    <c:dispBlanksAs val="gap"/>
    <c:showDLblsOverMax val="0"/>
  </c:chart>
  <c:txPr>
    <a:bodyPr/>
    <a:lstStyle/>
    <a:p>
      <a:pPr>
        <a:defRPr sz="1792"/>
      </a:pPr>
      <a:endParaRPr lang="ru-RU"/>
    </a:p>
  </c:txPr>
  <c:externalData r:id="rId2">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autoTitleDeleted val="1"/>
    <c:view3D>
      <c:rotX val="70"/>
      <c:rotY val="0"/>
      <c:rAngAx val="0"/>
      <c:perspective val="0"/>
    </c:view3D>
    <c:floor>
      <c:thickness val="0"/>
    </c:floor>
    <c:sideWall>
      <c:thickness val="0"/>
      <c:spPr>
        <a:noFill/>
        <a:ln w="25382">
          <a:noFill/>
        </a:ln>
      </c:spPr>
    </c:sideWall>
    <c:backWall>
      <c:thickness val="0"/>
      <c:spPr>
        <a:noFill/>
        <a:ln w="25382">
          <a:noFill/>
        </a:ln>
      </c:spPr>
    </c:backWall>
    <c:plotArea>
      <c:layout>
        <c:manualLayout>
          <c:layoutTarget val="inner"/>
          <c:xMode val="edge"/>
          <c:yMode val="edge"/>
          <c:x val="0.10427202371269703"/>
          <c:y val="9.5463986367243223E-2"/>
          <c:w val="0.86439818460192397"/>
          <c:h val="0.7787191909017942"/>
        </c:manualLayout>
      </c:layout>
      <c:pie3DChart>
        <c:varyColors val="1"/>
        <c:ser>
          <c:idx val="0"/>
          <c:order val="0"/>
          <c:tx>
            <c:strRef>
              <c:f>'Ark1'!$B$1</c:f>
              <c:strCache>
                <c:ptCount val="1"/>
                <c:pt idx="0">
                  <c:v>Serie 1</c:v>
                </c:pt>
              </c:strCache>
            </c:strRef>
          </c:tx>
          <c:spPr>
            <a:scene3d>
              <a:camera prst="orthographicFront"/>
              <a:lightRig rig="threePt" dir="t"/>
            </a:scene3d>
            <a:sp3d prstMaterial="metal">
              <a:bevelT w="2959100" h="1092200" prst="coolSlant"/>
            </a:sp3d>
          </c:spPr>
          <c:dPt>
            <c:idx val="0"/>
            <c:bubble3D val="0"/>
            <c:spPr>
              <a:solidFill>
                <a:srgbClr val="FF5757"/>
              </a:solidFill>
              <a:effectLst>
                <a:outerShdw blurRad="50800" dist="38100" dir="2700000" algn="tl" rotWithShape="0">
                  <a:prstClr val="black">
                    <a:alpha val="40000"/>
                  </a:prstClr>
                </a:outerShdw>
              </a:effectLst>
              <a:scene3d>
                <a:camera prst="orthographicFront"/>
                <a:lightRig rig="threePt" dir="t"/>
              </a:scene3d>
              <a:sp3d prstMaterial="metal">
                <a:bevelT w="2959100" h="1092200" prst="coolSlant"/>
              </a:sp3d>
            </c:spPr>
            <c:extLst xmlns:c16r2="http://schemas.microsoft.com/office/drawing/2015/06/chart">
              <c:ext xmlns:c16="http://schemas.microsoft.com/office/drawing/2014/chart" uri="{C3380CC4-5D6E-409C-BE32-E72D297353CC}">
                <c16:uniqueId val="{00000001-97EE-4E4A-A691-F0C7A64B30B8}"/>
              </c:ext>
            </c:extLst>
          </c:dPt>
          <c:dPt>
            <c:idx val="1"/>
            <c:bubble3D val="0"/>
            <c:spPr>
              <a:solidFill>
                <a:srgbClr val="00B0F0"/>
              </a:solidFill>
              <a:effectLst>
                <a:outerShdw dir="1500000" algn="ctr" rotWithShape="0">
                  <a:srgbClr val="000000">
                    <a:alpha val="70000"/>
                  </a:srgbClr>
                </a:outerShdw>
              </a:effectLst>
              <a:scene3d>
                <a:camera prst="orthographicFront"/>
                <a:lightRig rig="threePt" dir="t"/>
              </a:scene3d>
              <a:sp3d prstMaterial="metal">
                <a:bevelT w="2959100" h="1092200" prst="coolSlant"/>
              </a:sp3d>
            </c:spPr>
            <c:extLst xmlns:c16r2="http://schemas.microsoft.com/office/drawing/2015/06/chart">
              <c:ext xmlns:c16="http://schemas.microsoft.com/office/drawing/2014/chart" uri="{C3380CC4-5D6E-409C-BE32-E72D297353CC}">
                <c16:uniqueId val="{00000003-97EE-4E4A-A691-F0C7A64B30B8}"/>
              </c:ext>
            </c:extLst>
          </c:dPt>
          <c:dPt>
            <c:idx val="2"/>
            <c:bubble3D val="0"/>
            <c:spPr>
              <a:solidFill>
                <a:srgbClr val="00B050"/>
              </a:solidFill>
              <a:scene3d>
                <a:camera prst="orthographicFront"/>
                <a:lightRig rig="threePt" dir="t"/>
              </a:scene3d>
              <a:sp3d prstMaterial="metal">
                <a:bevelT w="2959100" h="1092200" prst="coolSlant"/>
              </a:sp3d>
            </c:spPr>
            <c:extLst xmlns:c16r2="http://schemas.microsoft.com/office/drawing/2015/06/chart">
              <c:ext xmlns:c16="http://schemas.microsoft.com/office/drawing/2014/chart" uri="{C3380CC4-5D6E-409C-BE32-E72D297353CC}">
                <c16:uniqueId val="{00000005-97EE-4E4A-A691-F0C7A64B30B8}"/>
              </c:ext>
            </c:extLst>
          </c:dPt>
          <c:dPt>
            <c:idx val="3"/>
            <c:bubble3D val="0"/>
            <c:spPr>
              <a:solidFill>
                <a:srgbClr val="CC99FF"/>
              </a:solidFill>
              <a:scene3d>
                <a:camera prst="orthographicFront"/>
                <a:lightRig rig="threePt" dir="t"/>
              </a:scene3d>
              <a:sp3d prstMaterial="metal">
                <a:bevelT w="2959100" h="1092200" prst="coolSlant"/>
              </a:sp3d>
            </c:spPr>
            <c:extLst xmlns:c16r2="http://schemas.microsoft.com/office/drawing/2015/06/chart">
              <c:ext xmlns:c16="http://schemas.microsoft.com/office/drawing/2014/chart" uri="{C3380CC4-5D6E-409C-BE32-E72D297353CC}">
                <c16:uniqueId val="{00000007-97EE-4E4A-A691-F0C7A64B30B8}"/>
              </c:ext>
            </c:extLst>
          </c:dPt>
          <c:dPt>
            <c:idx val="4"/>
            <c:bubble3D val="0"/>
            <c:spPr>
              <a:solidFill>
                <a:srgbClr val="0070C0"/>
              </a:solidFill>
              <a:scene3d>
                <a:camera prst="orthographicFront"/>
                <a:lightRig rig="threePt" dir="t"/>
              </a:scene3d>
              <a:sp3d prstMaterial="metal">
                <a:bevelT w="2959100" h="1092200" prst="coolSlant"/>
              </a:sp3d>
            </c:spPr>
            <c:extLst xmlns:c16r2="http://schemas.microsoft.com/office/drawing/2015/06/chart">
              <c:ext xmlns:c16="http://schemas.microsoft.com/office/drawing/2014/chart" uri="{C3380CC4-5D6E-409C-BE32-E72D297353CC}">
                <c16:uniqueId val="{00000009-97EE-4E4A-A691-F0C7A64B30B8}"/>
              </c:ext>
            </c:extLst>
          </c:dPt>
          <c:dPt>
            <c:idx val="5"/>
            <c:bubble3D val="0"/>
            <c:spPr>
              <a:solidFill>
                <a:srgbClr val="FFFF00"/>
              </a:solidFill>
              <a:scene3d>
                <a:camera prst="orthographicFront"/>
                <a:lightRig rig="threePt" dir="t"/>
              </a:scene3d>
              <a:sp3d prstMaterial="metal">
                <a:bevelT w="2959100" h="1092200" prst="coolSlant"/>
              </a:sp3d>
            </c:spPr>
            <c:extLst xmlns:c16r2="http://schemas.microsoft.com/office/drawing/2015/06/chart">
              <c:ext xmlns:c16="http://schemas.microsoft.com/office/drawing/2014/chart" uri="{C3380CC4-5D6E-409C-BE32-E72D297353CC}">
                <c16:uniqueId val="{0000000B-97EE-4E4A-A691-F0C7A64B30B8}"/>
              </c:ext>
            </c:extLst>
          </c:dPt>
          <c:dPt>
            <c:idx val="6"/>
            <c:bubble3D val="0"/>
            <c:spPr>
              <a:solidFill>
                <a:srgbClr val="7030A0"/>
              </a:solidFill>
              <a:scene3d>
                <a:camera prst="orthographicFront"/>
                <a:lightRig rig="threePt" dir="t"/>
              </a:scene3d>
              <a:sp3d prstMaterial="metal">
                <a:bevelT w="2959100" h="1092200" prst="coolSlant"/>
              </a:sp3d>
            </c:spPr>
            <c:extLst xmlns:c16r2="http://schemas.microsoft.com/office/drawing/2015/06/chart">
              <c:ext xmlns:c16="http://schemas.microsoft.com/office/drawing/2014/chart" uri="{C3380CC4-5D6E-409C-BE32-E72D297353CC}">
                <c16:uniqueId val="{0000000D-97EE-4E4A-A691-F0C7A64B30B8}"/>
              </c:ext>
            </c:extLst>
          </c:dPt>
          <c:dLbls>
            <c:dLbl>
              <c:idx val="0"/>
              <c:layout>
                <c:manualLayout>
                  <c:x val="5.3298849024645052E-2"/>
                  <c:y val="-1.5018737945097643E-2"/>
                </c:manualLayout>
              </c:layout>
              <c:tx>
                <c:rich>
                  <a:bodyPr/>
                  <a:lstStyle/>
                  <a:p>
                    <a:pPr>
                      <a:defRPr lang="da-DK" sz="2000" b="1">
                        <a:solidFill>
                          <a:schemeClr val="tx1"/>
                        </a:solidFill>
                        <a:latin typeface="Times New Roman" pitchFamily="18" charset="0"/>
                        <a:cs typeface="Times New Roman" pitchFamily="18" charset="0"/>
                      </a:defRPr>
                    </a:pPr>
                    <a:r>
                      <a:rPr lang="en-US" sz="2000" dirty="0" smtClean="0">
                        <a:solidFill>
                          <a:schemeClr val="tx1"/>
                        </a:solidFill>
                      </a:rPr>
                      <a:t>9</a:t>
                    </a:r>
                    <a:r>
                      <a:rPr lang="ru-RU" sz="2000" dirty="0" smtClean="0">
                        <a:solidFill>
                          <a:schemeClr val="tx1"/>
                        </a:solidFill>
                      </a:rPr>
                      <a:t>2,1</a:t>
                    </a:r>
                    <a:endParaRPr lang="en-US" sz="3000" dirty="0">
                      <a:solidFill>
                        <a:schemeClr val="tx1"/>
                      </a:solidFill>
                    </a:endParaRPr>
                  </a:p>
                </c:rich>
              </c:tx>
              <c:numFmt formatCode="General" sourceLinked="0"/>
              <c:spPr/>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01-97EE-4E4A-A691-F0C7A64B30B8}"/>
                </c:ext>
              </c:extLst>
            </c:dLbl>
            <c:dLbl>
              <c:idx val="1"/>
              <c:layout>
                <c:manualLayout>
                  <c:x val="-1.8020814219767391E-2"/>
                  <c:y val="2.0620337608905265E-2"/>
                </c:manualLayout>
              </c:layout>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97EE-4E4A-A691-F0C7A64B30B8}"/>
                </c:ext>
              </c:extLst>
            </c:dLbl>
            <c:dLbl>
              <c:idx val="2"/>
              <c:layout>
                <c:manualLayout>
                  <c:x val="-1.4403879626260458E-2"/>
                  <c:y val="-5.6827918840069019E-3"/>
                </c:manualLayout>
              </c:layout>
              <c:numFmt formatCode="General" sourceLinked="0"/>
              <c:spPr/>
              <c:txPr>
                <a:bodyPr/>
                <a:lstStyle/>
                <a:p>
                  <a:pPr>
                    <a:defRPr lang="da-DK" sz="2000" b="1">
                      <a:solidFill>
                        <a:schemeClr val="tx1"/>
                      </a:solidFill>
                      <a:latin typeface="Times New Roman" pitchFamily="18" charset="0"/>
                      <a:cs typeface="Times New Roman" pitchFamily="18" charset="0"/>
                    </a:defRPr>
                  </a:pPr>
                  <a:endParaRPr lang="ru-RU"/>
                </a:p>
              </c:txPr>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97EE-4E4A-A691-F0C7A64B30B8}"/>
                </c:ext>
              </c:extLst>
            </c:dLbl>
            <c:dLbl>
              <c:idx val="3"/>
              <c:layout>
                <c:manualLayout>
                  <c:x val="-7.1702177728432378E-3"/>
                  <c:y val="-2.7257029160010819E-2"/>
                </c:manualLayout>
              </c:layout>
              <c:numFmt formatCode="General" sourceLinked="0"/>
              <c:spPr/>
              <c:txPr>
                <a:bodyPr/>
                <a:lstStyle/>
                <a:p>
                  <a:pPr>
                    <a:defRPr lang="da-DK" sz="2000" b="1">
                      <a:solidFill>
                        <a:schemeClr val="tx1"/>
                      </a:solidFill>
                      <a:latin typeface="Times New Roman" pitchFamily="18" charset="0"/>
                      <a:cs typeface="Times New Roman" pitchFamily="18" charset="0"/>
                    </a:defRPr>
                  </a:pPr>
                  <a:endParaRPr lang="ru-RU"/>
                </a:p>
              </c:txPr>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7-97EE-4E4A-A691-F0C7A64B30B8}"/>
                </c:ext>
              </c:extLst>
            </c:dLbl>
            <c:dLbl>
              <c:idx val="4"/>
              <c:layout>
                <c:manualLayout>
                  <c:x val="1.8495608156089024E-2"/>
                  <c:y val="-9.1398178781169591E-3"/>
                </c:manualLayout>
              </c:layout>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9-97EE-4E4A-A691-F0C7A64B30B8}"/>
                </c:ext>
              </c:extLst>
            </c:dLbl>
            <c:dLbl>
              <c:idx val="5"/>
              <c:layout>
                <c:manualLayout>
                  <c:x val="6.7321011497684602E-2"/>
                  <c:y val="-1.5735903310637494E-2"/>
                </c:manualLayout>
              </c:layout>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B-97EE-4E4A-A691-F0C7A64B30B8}"/>
                </c:ext>
              </c:extLst>
            </c:dLbl>
            <c:dLbl>
              <c:idx val="6"/>
              <c:layout>
                <c:manualLayout>
                  <c:x val="7.2778239095030312E-2"/>
                  <c:y val="1.8394571719008414E-2"/>
                </c:manualLayout>
              </c:layout>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D-97EE-4E4A-A691-F0C7A64B30B8}"/>
                </c:ext>
              </c:extLst>
            </c:dLbl>
            <c:numFmt formatCode="General" sourceLinked="0"/>
            <c:spPr>
              <a:noFill/>
              <a:ln>
                <a:noFill/>
              </a:ln>
              <a:effectLst/>
            </c:spPr>
            <c:txPr>
              <a:bodyPr/>
              <a:lstStyle/>
              <a:p>
                <a:pPr>
                  <a:defRPr lang="da-DK" sz="2000" b="1">
                    <a:solidFill>
                      <a:schemeClr val="tx1"/>
                    </a:solidFill>
                    <a:latin typeface="Times New Roman" pitchFamily="18" charset="0"/>
                    <a:cs typeface="Times New Roman" pitchFamily="18" charset="0"/>
                  </a:defRPr>
                </a:pPr>
                <a:endParaRPr lang="ru-RU"/>
              </a:p>
            </c:txPr>
            <c:dLblPos val="outEnd"/>
            <c:showLegendKey val="0"/>
            <c:showVal val="1"/>
            <c:showCatName val="0"/>
            <c:showSerName val="0"/>
            <c:showPercent val="0"/>
            <c:showBubbleSize val="0"/>
            <c:showLeaderLines val="1"/>
            <c:extLst xmlns:c16r2="http://schemas.microsoft.com/office/drawing/2015/06/chart">
              <c:ext xmlns:c15="http://schemas.microsoft.com/office/drawing/2012/chart" uri="{CE6537A1-D6FC-4f65-9D91-7224C49458BB}"/>
            </c:extLst>
          </c:dLbls>
          <c:cat>
            <c:strRef>
              <c:f>'Ark1'!$A$2:$A$8</c:f>
              <c:strCache>
                <c:ptCount val="7"/>
                <c:pt idx="0">
                  <c:v>Налог на доходы физических лиц</c:v>
                </c:pt>
                <c:pt idx="1">
                  <c:v>Акцизы</c:v>
                </c:pt>
                <c:pt idx="2">
                  <c:v>Налог на имущество физических лиц</c:v>
                </c:pt>
                <c:pt idx="3">
                  <c:v>Земельный налог</c:v>
                </c:pt>
                <c:pt idx="4">
                  <c:v>Налог, взимаемый в свзи с применением упрощенной системы налогообложения</c:v>
                </c:pt>
                <c:pt idx="5">
                  <c:v>Государственная пошлина</c:v>
                </c:pt>
                <c:pt idx="6">
                  <c:v>Иные налоговые доходы</c:v>
                </c:pt>
              </c:strCache>
            </c:strRef>
          </c:cat>
          <c:val>
            <c:numRef>
              <c:f>'Ark1'!$B$2:$B$8</c:f>
              <c:numCache>
                <c:formatCode>#,##0.0</c:formatCode>
                <c:ptCount val="7"/>
                <c:pt idx="0">
                  <c:v>92.1</c:v>
                </c:pt>
                <c:pt idx="1">
                  <c:v>2.1</c:v>
                </c:pt>
                <c:pt idx="2">
                  <c:v>1.3</c:v>
                </c:pt>
                <c:pt idx="3">
                  <c:v>1.9</c:v>
                </c:pt>
                <c:pt idx="4">
                  <c:v>1.3</c:v>
                </c:pt>
                <c:pt idx="5">
                  <c:v>0.8</c:v>
                </c:pt>
                <c:pt idx="6">
                  <c:v>0.5</c:v>
                </c:pt>
              </c:numCache>
            </c:numRef>
          </c:val>
          <c:extLst xmlns:c16r2="http://schemas.microsoft.com/office/drawing/2015/06/chart">
            <c:ext xmlns:c16="http://schemas.microsoft.com/office/drawing/2014/chart" uri="{C3380CC4-5D6E-409C-BE32-E72D297353CC}">
              <c16:uniqueId val="{0000000E-97EE-4E4A-A691-F0C7A64B30B8}"/>
            </c:ext>
          </c:extLst>
        </c:ser>
        <c:dLbls>
          <c:showLegendKey val="0"/>
          <c:showVal val="0"/>
          <c:showCatName val="0"/>
          <c:showSerName val="0"/>
          <c:showPercent val="0"/>
          <c:showBubbleSize val="0"/>
          <c:showLeaderLines val="1"/>
        </c:dLbls>
      </c:pie3DChart>
      <c:spPr>
        <a:noFill/>
        <a:ln w="25400">
          <a:noFill/>
        </a:ln>
      </c:spPr>
    </c:plotArea>
    <c:plotVisOnly val="1"/>
    <c:dispBlanksAs val="zero"/>
    <c:showDLblsOverMax val="0"/>
  </c:chart>
  <c:spPr>
    <a:scene3d>
      <a:camera prst="orthographicFront"/>
      <a:lightRig rig="threePt" dir="t"/>
    </a:scene3d>
  </c:spPr>
  <c:txPr>
    <a:bodyPr/>
    <a:lstStyle/>
    <a:p>
      <a:pPr>
        <a:defRPr sz="1798"/>
      </a:pPr>
      <a:endParaRPr lang="ru-RU"/>
    </a:p>
  </c:txPr>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autoTitleDeleted val="1"/>
    <c:view3D>
      <c:rotX val="70"/>
      <c:rotY val="0"/>
      <c:rAngAx val="0"/>
      <c:perspective val="0"/>
    </c:view3D>
    <c:floor>
      <c:thickness val="0"/>
    </c:floor>
    <c:sideWall>
      <c:thickness val="0"/>
      <c:spPr>
        <a:noFill/>
        <a:ln w="25382">
          <a:noFill/>
        </a:ln>
      </c:spPr>
    </c:sideWall>
    <c:backWall>
      <c:thickness val="0"/>
      <c:spPr>
        <a:noFill/>
        <a:ln w="25382">
          <a:noFill/>
        </a:ln>
      </c:spPr>
    </c:backWall>
    <c:plotArea>
      <c:layout>
        <c:manualLayout>
          <c:layoutTarget val="inner"/>
          <c:xMode val="edge"/>
          <c:yMode val="edge"/>
          <c:x val="0.10427202371269703"/>
          <c:y val="9.5463986367243223E-2"/>
          <c:w val="0.86439818460192397"/>
          <c:h val="0.7787191909017942"/>
        </c:manualLayout>
      </c:layout>
      <c:pie3DChart>
        <c:varyColors val="1"/>
        <c:ser>
          <c:idx val="0"/>
          <c:order val="0"/>
          <c:tx>
            <c:strRef>
              <c:f>'Ark1'!$B$1</c:f>
              <c:strCache>
                <c:ptCount val="1"/>
                <c:pt idx="0">
                  <c:v>Serie 1</c:v>
                </c:pt>
              </c:strCache>
            </c:strRef>
          </c:tx>
          <c:spPr>
            <a:scene3d>
              <a:camera prst="orthographicFront"/>
              <a:lightRig rig="threePt" dir="t"/>
            </a:scene3d>
            <a:sp3d prstMaterial="metal">
              <a:bevelT w="2959100" h="1092200" prst="coolSlant"/>
            </a:sp3d>
          </c:spPr>
          <c:dPt>
            <c:idx val="0"/>
            <c:bubble3D val="0"/>
            <c:spPr>
              <a:solidFill>
                <a:srgbClr val="FF5757"/>
              </a:solidFill>
              <a:effectLst>
                <a:outerShdw blurRad="50800" dist="38100" dir="2700000" algn="tl" rotWithShape="0">
                  <a:prstClr val="black">
                    <a:alpha val="40000"/>
                  </a:prstClr>
                </a:outerShdw>
              </a:effectLst>
              <a:scene3d>
                <a:camera prst="orthographicFront"/>
                <a:lightRig rig="threePt" dir="t"/>
              </a:scene3d>
              <a:sp3d prstMaterial="metal">
                <a:bevelT w="2959100" h="1092200" prst="coolSlant"/>
              </a:sp3d>
            </c:spPr>
            <c:extLst xmlns:c16r2="http://schemas.microsoft.com/office/drawing/2015/06/chart">
              <c:ext xmlns:c16="http://schemas.microsoft.com/office/drawing/2014/chart" uri="{C3380CC4-5D6E-409C-BE32-E72D297353CC}">
                <c16:uniqueId val="{00000001-32C5-4647-B8A3-CD6783C21FB2}"/>
              </c:ext>
            </c:extLst>
          </c:dPt>
          <c:dPt>
            <c:idx val="1"/>
            <c:bubble3D val="0"/>
            <c:spPr>
              <a:solidFill>
                <a:srgbClr val="00B0F0"/>
              </a:solidFill>
              <a:effectLst>
                <a:outerShdw dir="1500000" algn="ctr" rotWithShape="0">
                  <a:srgbClr val="000000">
                    <a:alpha val="70000"/>
                  </a:srgbClr>
                </a:outerShdw>
              </a:effectLst>
              <a:scene3d>
                <a:camera prst="orthographicFront"/>
                <a:lightRig rig="threePt" dir="t"/>
              </a:scene3d>
              <a:sp3d prstMaterial="metal">
                <a:bevelT w="2959100" h="1092200" prst="coolSlant"/>
              </a:sp3d>
            </c:spPr>
            <c:extLst xmlns:c16r2="http://schemas.microsoft.com/office/drawing/2015/06/chart">
              <c:ext xmlns:c16="http://schemas.microsoft.com/office/drawing/2014/chart" uri="{C3380CC4-5D6E-409C-BE32-E72D297353CC}">
                <c16:uniqueId val="{00000003-32C5-4647-B8A3-CD6783C21FB2}"/>
              </c:ext>
            </c:extLst>
          </c:dPt>
          <c:dPt>
            <c:idx val="2"/>
            <c:bubble3D val="0"/>
            <c:spPr>
              <a:solidFill>
                <a:srgbClr val="00B050"/>
              </a:solidFill>
              <a:scene3d>
                <a:camera prst="orthographicFront"/>
                <a:lightRig rig="threePt" dir="t"/>
              </a:scene3d>
              <a:sp3d prstMaterial="metal">
                <a:bevelT w="2959100" h="1092200" prst="coolSlant"/>
              </a:sp3d>
            </c:spPr>
            <c:extLst xmlns:c16r2="http://schemas.microsoft.com/office/drawing/2015/06/chart">
              <c:ext xmlns:c16="http://schemas.microsoft.com/office/drawing/2014/chart" uri="{C3380CC4-5D6E-409C-BE32-E72D297353CC}">
                <c16:uniqueId val="{00000005-32C5-4647-B8A3-CD6783C21FB2}"/>
              </c:ext>
            </c:extLst>
          </c:dPt>
          <c:dPt>
            <c:idx val="3"/>
            <c:bubble3D val="0"/>
            <c:spPr>
              <a:solidFill>
                <a:srgbClr val="CC99FF"/>
              </a:solidFill>
              <a:scene3d>
                <a:camera prst="orthographicFront"/>
                <a:lightRig rig="threePt" dir="t"/>
              </a:scene3d>
              <a:sp3d prstMaterial="metal">
                <a:bevelT w="2959100" h="1092200" prst="coolSlant"/>
              </a:sp3d>
            </c:spPr>
            <c:extLst xmlns:c16r2="http://schemas.microsoft.com/office/drawing/2015/06/chart">
              <c:ext xmlns:c16="http://schemas.microsoft.com/office/drawing/2014/chart" uri="{C3380CC4-5D6E-409C-BE32-E72D297353CC}">
                <c16:uniqueId val="{00000007-32C5-4647-B8A3-CD6783C21FB2}"/>
              </c:ext>
            </c:extLst>
          </c:dPt>
          <c:dPt>
            <c:idx val="4"/>
            <c:bubble3D val="0"/>
            <c:spPr>
              <a:solidFill>
                <a:srgbClr val="0070C0"/>
              </a:solidFill>
              <a:scene3d>
                <a:camera prst="orthographicFront"/>
                <a:lightRig rig="threePt" dir="t"/>
              </a:scene3d>
              <a:sp3d prstMaterial="metal">
                <a:bevelT w="2959100" h="1092200" prst="coolSlant"/>
              </a:sp3d>
            </c:spPr>
            <c:extLst xmlns:c16r2="http://schemas.microsoft.com/office/drawing/2015/06/chart">
              <c:ext xmlns:c16="http://schemas.microsoft.com/office/drawing/2014/chart" uri="{C3380CC4-5D6E-409C-BE32-E72D297353CC}">
                <c16:uniqueId val="{00000009-32C5-4647-B8A3-CD6783C21FB2}"/>
              </c:ext>
            </c:extLst>
          </c:dPt>
          <c:dPt>
            <c:idx val="5"/>
            <c:bubble3D val="0"/>
            <c:spPr>
              <a:solidFill>
                <a:srgbClr val="FFFF00"/>
              </a:solidFill>
              <a:scene3d>
                <a:camera prst="orthographicFront"/>
                <a:lightRig rig="threePt" dir="t"/>
              </a:scene3d>
              <a:sp3d prstMaterial="metal">
                <a:bevelT w="2959100" h="1092200" prst="coolSlant"/>
              </a:sp3d>
            </c:spPr>
            <c:extLst xmlns:c16r2="http://schemas.microsoft.com/office/drawing/2015/06/chart">
              <c:ext xmlns:c16="http://schemas.microsoft.com/office/drawing/2014/chart" uri="{C3380CC4-5D6E-409C-BE32-E72D297353CC}">
                <c16:uniqueId val="{0000000B-32C5-4647-B8A3-CD6783C21FB2}"/>
              </c:ext>
            </c:extLst>
          </c:dPt>
          <c:dPt>
            <c:idx val="6"/>
            <c:bubble3D val="0"/>
            <c:spPr>
              <a:solidFill>
                <a:srgbClr val="7030A0"/>
              </a:solidFill>
              <a:scene3d>
                <a:camera prst="orthographicFront"/>
                <a:lightRig rig="threePt" dir="t"/>
              </a:scene3d>
              <a:sp3d prstMaterial="metal">
                <a:bevelT w="2959100" h="1092200" prst="coolSlant"/>
              </a:sp3d>
            </c:spPr>
            <c:extLst xmlns:c16r2="http://schemas.microsoft.com/office/drawing/2015/06/chart">
              <c:ext xmlns:c16="http://schemas.microsoft.com/office/drawing/2014/chart" uri="{C3380CC4-5D6E-409C-BE32-E72D297353CC}">
                <c16:uniqueId val="{0000000D-32C5-4647-B8A3-CD6783C21FB2}"/>
              </c:ext>
            </c:extLst>
          </c:dPt>
          <c:dLbls>
            <c:dLbl>
              <c:idx val="0"/>
              <c:layout>
                <c:manualLayout>
                  <c:x val="5.3298849024645052E-2"/>
                  <c:y val="-1.5018737945097643E-2"/>
                </c:manualLayout>
              </c:layout>
              <c:tx>
                <c:rich>
                  <a:bodyPr/>
                  <a:lstStyle/>
                  <a:p>
                    <a:pPr>
                      <a:defRPr lang="da-DK" sz="2000" b="1">
                        <a:solidFill>
                          <a:schemeClr val="tx1"/>
                        </a:solidFill>
                        <a:latin typeface="Times New Roman" pitchFamily="18" charset="0"/>
                        <a:cs typeface="Times New Roman" pitchFamily="18" charset="0"/>
                      </a:defRPr>
                    </a:pPr>
                    <a:r>
                      <a:rPr lang="en-US" sz="2000" dirty="0">
                        <a:solidFill>
                          <a:schemeClr val="tx1"/>
                        </a:solidFill>
                      </a:rPr>
                      <a:t>92,1</a:t>
                    </a:r>
                  </a:p>
                </c:rich>
              </c:tx>
              <c:numFmt formatCode="General" sourceLinked="0"/>
              <c:spPr/>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01-32C5-4647-B8A3-CD6783C21FB2}"/>
                </c:ext>
              </c:extLst>
            </c:dLbl>
            <c:dLbl>
              <c:idx val="1"/>
              <c:layout>
                <c:manualLayout>
                  <c:x val="-3.9085918144264452E-2"/>
                  <c:y val="1.2515614954248036E-2"/>
                </c:manualLayout>
              </c:layout>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32C5-4647-B8A3-CD6783C21FB2}"/>
                </c:ext>
              </c:extLst>
            </c:dLbl>
            <c:dLbl>
              <c:idx val="2"/>
              <c:layout>
                <c:manualLayout>
                  <c:x val="-2.031671414089932E-2"/>
                  <c:y val="-2.0024983926796858E-2"/>
                </c:manualLayout>
              </c:layout>
              <c:numFmt formatCode="General" sourceLinked="0"/>
              <c:spPr/>
              <c:txPr>
                <a:bodyPr/>
                <a:lstStyle/>
                <a:p>
                  <a:pPr>
                    <a:defRPr lang="da-DK" sz="2000" b="1">
                      <a:solidFill>
                        <a:schemeClr val="tx1"/>
                      </a:solidFill>
                      <a:latin typeface="Times New Roman" pitchFamily="18" charset="0"/>
                      <a:cs typeface="Times New Roman" pitchFamily="18" charset="0"/>
                    </a:defRPr>
                  </a:pPr>
                  <a:endParaRPr lang="ru-RU"/>
                </a:p>
              </c:txPr>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32C5-4647-B8A3-CD6783C21FB2}"/>
                </c:ext>
              </c:extLst>
            </c:dLbl>
            <c:dLbl>
              <c:idx val="3"/>
              <c:layout>
                <c:manualLayout>
                  <c:x val="-1.2436322351499258E-2"/>
                  <c:y val="-3.7547239055341096E-2"/>
                </c:manualLayout>
              </c:layout>
              <c:numFmt formatCode="General" sourceLinked="0"/>
              <c:spPr/>
              <c:txPr>
                <a:bodyPr/>
                <a:lstStyle/>
                <a:p>
                  <a:pPr>
                    <a:defRPr lang="da-DK" sz="2000" b="1">
                      <a:solidFill>
                        <a:schemeClr val="tx1"/>
                      </a:solidFill>
                      <a:latin typeface="Times New Roman" pitchFamily="18" charset="0"/>
                      <a:cs typeface="Times New Roman" pitchFamily="18" charset="0"/>
                    </a:defRPr>
                  </a:pPr>
                  <a:endParaRPr lang="ru-RU"/>
                </a:p>
              </c:txPr>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7-32C5-4647-B8A3-CD6783C21FB2}"/>
                </c:ext>
              </c:extLst>
            </c:dLbl>
            <c:dLbl>
              <c:idx val="4"/>
              <c:layout>
                <c:manualLayout>
                  <c:x val="1.5215885643048649E-2"/>
                  <c:y val="-1.2515614954248036E-2"/>
                </c:manualLayout>
              </c:layout>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9-32C5-4647-B8A3-CD6783C21FB2}"/>
                </c:ext>
              </c:extLst>
            </c:dLbl>
            <c:dLbl>
              <c:idx val="5"/>
              <c:layout>
                <c:manualLayout>
                  <c:x val="8.1180256713093923E-2"/>
                  <c:y val="-3.7546844862744108E-2"/>
                </c:manualLayout>
              </c:layout>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B-32C5-4647-B8A3-CD6783C21FB2}"/>
                </c:ext>
              </c:extLst>
            </c:dLbl>
            <c:dLbl>
              <c:idx val="6"/>
              <c:layout>
                <c:manualLayout>
                  <c:x val="7.4926385261912004E-2"/>
                  <c:y val="1.5018737945097643E-2"/>
                </c:manualLayout>
              </c:layout>
              <c:dLblPos val="bestFi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D-32C5-4647-B8A3-CD6783C21FB2}"/>
                </c:ext>
              </c:extLst>
            </c:dLbl>
            <c:numFmt formatCode="General" sourceLinked="0"/>
            <c:spPr>
              <a:noFill/>
              <a:ln>
                <a:noFill/>
              </a:ln>
              <a:effectLst/>
            </c:spPr>
            <c:txPr>
              <a:bodyPr/>
              <a:lstStyle/>
              <a:p>
                <a:pPr>
                  <a:defRPr lang="da-DK" sz="2000" b="1">
                    <a:solidFill>
                      <a:schemeClr val="tx1"/>
                    </a:solidFill>
                    <a:latin typeface="Times New Roman" pitchFamily="18" charset="0"/>
                    <a:cs typeface="Times New Roman" pitchFamily="18" charset="0"/>
                  </a:defRPr>
                </a:pPr>
                <a:endParaRPr lang="ru-RU"/>
              </a:p>
            </c:txPr>
            <c:dLblPos val="outEnd"/>
            <c:showLegendKey val="0"/>
            <c:showVal val="1"/>
            <c:showCatName val="0"/>
            <c:showSerName val="0"/>
            <c:showPercent val="0"/>
            <c:showBubbleSize val="0"/>
            <c:showLeaderLines val="1"/>
            <c:extLst xmlns:c16r2="http://schemas.microsoft.com/office/drawing/2015/06/chart">
              <c:ext xmlns:c15="http://schemas.microsoft.com/office/drawing/2012/chart" uri="{CE6537A1-D6FC-4f65-9D91-7224C49458BB}"/>
            </c:extLst>
          </c:dLbls>
          <c:cat>
            <c:strRef>
              <c:f>'Ark1'!$A$2:$A$8</c:f>
              <c:strCache>
                <c:ptCount val="7"/>
                <c:pt idx="0">
                  <c:v>Налог на доходы физических лиц</c:v>
                </c:pt>
                <c:pt idx="1">
                  <c:v>Акцизы</c:v>
                </c:pt>
                <c:pt idx="2">
                  <c:v>Налог на имущество физических лиц</c:v>
                </c:pt>
                <c:pt idx="3">
                  <c:v>Земельный налог</c:v>
                </c:pt>
                <c:pt idx="4">
                  <c:v>Налог, взимаемый в связи с применением упрощенной системы налогообложения</c:v>
                </c:pt>
                <c:pt idx="5">
                  <c:v>Государственная пошлина</c:v>
                </c:pt>
                <c:pt idx="6">
                  <c:v>Иные налоговые доходы</c:v>
                </c:pt>
              </c:strCache>
            </c:strRef>
          </c:cat>
          <c:val>
            <c:numRef>
              <c:f>'Ark1'!$B$2:$B$8</c:f>
              <c:numCache>
                <c:formatCode>#,##0.0</c:formatCode>
                <c:ptCount val="7"/>
                <c:pt idx="0">
                  <c:v>92.1</c:v>
                </c:pt>
                <c:pt idx="1">
                  <c:v>2.1</c:v>
                </c:pt>
                <c:pt idx="2">
                  <c:v>1.5</c:v>
                </c:pt>
                <c:pt idx="3">
                  <c:v>2.2000000000000002</c:v>
                </c:pt>
                <c:pt idx="4">
                  <c:v>1.2</c:v>
                </c:pt>
                <c:pt idx="5">
                  <c:v>0.6</c:v>
                </c:pt>
                <c:pt idx="6">
                  <c:v>0.3</c:v>
                </c:pt>
              </c:numCache>
            </c:numRef>
          </c:val>
          <c:extLst xmlns:c16r2="http://schemas.microsoft.com/office/drawing/2015/06/chart">
            <c:ext xmlns:c16="http://schemas.microsoft.com/office/drawing/2014/chart" uri="{C3380CC4-5D6E-409C-BE32-E72D297353CC}">
              <c16:uniqueId val="{0000000E-32C5-4647-B8A3-CD6783C21FB2}"/>
            </c:ext>
          </c:extLst>
        </c:ser>
        <c:dLbls>
          <c:showLegendKey val="0"/>
          <c:showVal val="0"/>
          <c:showCatName val="0"/>
          <c:showSerName val="0"/>
          <c:showPercent val="0"/>
          <c:showBubbleSize val="0"/>
          <c:showLeaderLines val="1"/>
        </c:dLbls>
      </c:pie3DChart>
      <c:spPr>
        <a:noFill/>
        <a:ln w="25400">
          <a:noFill/>
        </a:ln>
      </c:spPr>
    </c:plotArea>
    <c:plotVisOnly val="1"/>
    <c:dispBlanksAs val="zero"/>
    <c:showDLblsOverMax val="0"/>
  </c:chart>
  <c:spPr>
    <a:scene3d>
      <a:camera prst="orthographicFront"/>
      <a:lightRig rig="threePt" dir="t"/>
    </a:scene3d>
  </c:spPr>
  <c:txPr>
    <a:bodyPr/>
    <a:lstStyle/>
    <a:p>
      <a:pPr>
        <a:defRPr sz="1798"/>
      </a:pPr>
      <a:endParaRPr lang="ru-RU"/>
    </a:p>
  </c:tx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C0E385D-4FB3-452B-AE03-9D51B9E952CA}" type="doc">
      <dgm:prSet loTypeId="urn:microsoft.com/office/officeart/2005/8/layout/gear1" loCatId="cycle" qsTypeId="urn:microsoft.com/office/officeart/2005/8/quickstyle/3d1" qsCatId="3D" csTypeId="urn:microsoft.com/office/officeart/2005/8/colors/colorful1#1" csCatId="colorful" phldr="1"/>
      <dgm:spPr/>
    </dgm:pt>
    <dgm:pt modelId="{1685D353-118F-4280-8869-18AE44A5CB17}">
      <dgm:prSet phldrT="[Text]" custT="1"/>
      <dgm:spPr>
        <a:xfrm>
          <a:off x="1956716" y="1934848"/>
          <a:ext cx="2364815" cy="2364815"/>
        </a:xfrm>
        <a:gradFill rotWithShape="0">
          <a:gsLst>
            <a:gs pos="0">
              <a:srgbClr val="EA157A">
                <a:hueOff val="0"/>
                <a:satOff val="0"/>
                <a:lumOff val="0"/>
                <a:alphaOff val="0"/>
                <a:shade val="15000"/>
                <a:satMod val="180000"/>
              </a:srgbClr>
            </a:gs>
            <a:gs pos="50000">
              <a:srgbClr val="EA157A">
                <a:hueOff val="0"/>
                <a:satOff val="0"/>
                <a:lumOff val="0"/>
                <a:alphaOff val="0"/>
                <a:shade val="45000"/>
                <a:satMod val="170000"/>
              </a:srgbClr>
            </a:gs>
            <a:gs pos="70000">
              <a:srgbClr val="EA157A">
                <a:hueOff val="0"/>
                <a:satOff val="0"/>
                <a:lumOff val="0"/>
                <a:alphaOff val="0"/>
                <a:tint val="99000"/>
                <a:shade val="65000"/>
                <a:satMod val="155000"/>
              </a:srgbClr>
            </a:gs>
            <a:gs pos="100000">
              <a:srgbClr val="EA157A">
                <a:hueOff val="0"/>
                <a:satOff val="0"/>
                <a:lumOff val="0"/>
                <a:alphaOff val="0"/>
                <a:tint val="95500"/>
                <a:shade val="100000"/>
                <a:satMod val="155000"/>
              </a:srgb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endParaRPr lang="en-US" sz="3200" dirty="0">
            <a:solidFill>
              <a:sysClr val="window" lastClr="FFFFFF"/>
            </a:solidFill>
            <a:latin typeface="Corbel"/>
            <a:ea typeface="+mn-ea"/>
            <a:cs typeface="+mn-cs"/>
          </a:endParaRPr>
        </a:p>
      </dgm:t>
    </dgm:pt>
    <dgm:pt modelId="{DE67F068-DE10-4ED2-9E3E-8AE1F62FA9C2}" type="parTrans" cxnId="{25F51065-71B8-4C5A-A30C-B02795AD83BB}">
      <dgm:prSet/>
      <dgm:spPr/>
      <dgm:t>
        <a:bodyPr/>
        <a:lstStyle/>
        <a:p>
          <a:endParaRPr lang="en-US"/>
        </a:p>
      </dgm:t>
    </dgm:pt>
    <dgm:pt modelId="{DA21D61F-BCB2-4F8F-A389-E18408C0BC69}" type="sibTrans" cxnId="{25F51065-71B8-4C5A-A30C-B02795AD83BB}">
      <dgm:prSet/>
      <dgm:spPr>
        <a:xfrm>
          <a:off x="1776034" y="1577345"/>
          <a:ext cx="3026963" cy="3026963"/>
        </a:xfrm>
        <a:noFill/>
        <a:ln>
          <a:noFill/>
        </a:ln>
        <a:effectLst>
          <a:outerShdw blurRad="50800" dist="38100" dir="5400000" rotWithShape="0">
            <a:srgbClr val="000000">
              <a:alpha val="35000"/>
            </a:srgbClr>
          </a:outerShdw>
        </a:effectLst>
        <a:scene3d>
          <a:camera prst="orthographicFront"/>
          <a:lightRig rig="flat" dir="t"/>
        </a:scene3d>
        <a:sp3d z="-80000" prstMaterial="plastic">
          <a:bevelT w="50800" h="50800"/>
          <a:bevelB w="25400" h="25400" prst="angle"/>
        </a:sp3d>
      </dgm:spPr>
      <dgm:t>
        <a:bodyPr/>
        <a:lstStyle/>
        <a:p>
          <a:endParaRPr lang="en-US"/>
        </a:p>
      </dgm:t>
    </dgm:pt>
    <dgm:pt modelId="{DE276109-1D9E-4810-904B-AF3118A37095}">
      <dgm:prSet phldrT="[Text]"/>
      <dgm:spPr>
        <a:xfrm>
          <a:off x="580824" y="1375892"/>
          <a:ext cx="1719865" cy="1719865"/>
        </a:xfrm>
        <a:solidFill>
          <a:srgbClr val="FF6600"/>
        </a:soli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endParaRPr lang="en-US" dirty="0">
            <a:solidFill>
              <a:sysClr val="window" lastClr="FFFFFF"/>
            </a:solidFill>
            <a:latin typeface="Corbel"/>
            <a:ea typeface="+mn-ea"/>
            <a:cs typeface="+mn-cs"/>
          </a:endParaRPr>
        </a:p>
      </dgm:t>
    </dgm:pt>
    <dgm:pt modelId="{FE2C4081-63EA-4F1A-90BD-08634DA3F2A4}" type="parTrans" cxnId="{54B4D348-7467-4E63-B5B3-6E29CCDA2844}">
      <dgm:prSet/>
      <dgm:spPr/>
      <dgm:t>
        <a:bodyPr/>
        <a:lstStyle/>
        <a:p>
          <a:endParaRPr lang="en-US"/>
        </a:p>
      </dgm:t>
    </dgm:pt>
    <dgm:pt modelId="{0A930F62-6D4B-489F-A0A7-414442A622B4}" type="sibTrans" cxnId="{54B4D348-7467-4E63-B5B3-6E29CCDA2844}">
      <dgm:prSet/>
      <dgm:spPr>
        <a:xfrm>
          <a:off x="276239" y="994899"/>
          <a:ext cx="2199278" cy="2199278"/>
        </a:xfrm>
        <a:noFill/>
        <a:ln>
          <a:noFill/>
        </a:ln>
        <a:effectLst>
          <a:outerShdw blurRad="50800" dist="38100" dir="5400000" rotWithShape="0">
            <a:srgbClr val="000000">
              <a:alpha val="35000"/>
            </a:srgbClr>
          </a:outerShdw>
        </a:effectLst>
        <a:scene3d>
          <a:camera prst="orthographicFront"/>
          <a:lightRig rig="flat" dir="t"/>
        </a:scene3d>
        <a:sp3d z="-80000" prstMaterial="plastic">
          <a:bevelT w="50800" h="50800"/>
          <a:bevelB w="25400" h="25400" prst="angle"/>
        </a:sp3d>
      </dgm:spPr>
      <dgm:t>
        <a:bodyPr/>
        <a:lstStyle/>
        <a:p>
          <a:endParaRPr lang="en-US"/>
        </a:p>
      </dgm:t>
    </dgm:pt>
    <dgm:pt modelId="{3224B062-3342-4EB8-8B74-C1CCEF951E45}">
      <dgm:prSet phldrT="[Text]"/>
      <dgm:spPr>
        <a:xfrm rot="20700000">
          <a:off x="1544124" y="189360"/>
          <a:ext cx="1685117" cy="1685117"/>
        </a:xfrm>
        <a:gradFill rotWithShape="0">
          <a:gsLst>
            <a:gs pos="0">
              <a:srgbClr val="00ADDC">
                <a:hueOff val="0"/>
                <a:satOff val="0"/>
                <a:lumOff val="0"/>
                <a:alphaOff val="0"/>
                <a:shade val="15000"/>
                <a:satMod val="180000"/>
              </a:srgbClr>
            </a:gs>
            <a:gs pos="50000">
              <a:srgbClr val="00ADDC">
                <a:hueOff val="0"/>
                <a:satOff val="0"/>
                <a:lumOff val="0"/>
                <a:alphaOff val="0"/>
                <a:shade val="45000"/>
                <a:satMod val="170000"/>
              </a:srgbClr>
            </a:gs>
            <a:gs pos="70000">
              <a:srgbClr val="00ADDC">
                <a:hueOff val="0"/>
                <a:satOff val="0"/>
                <a:lumOff val="0"/>
                <a:alphaOff val="0"/>
                <a:tint val="99000"/>
                <a:shade val="65000"/>
                <a:satMod val="155000"/>
              </a:srgbClr>
            </a:gs>
            <a:gs pos="100000">
              <a:srgbClr val="00ADDC">
                <a:hueOff val="0"/>
                <a:satOff val="0"/>
                <a:lumOff val="0"/>
                <a:alphaOff val="0"/>
                <a:tint val="95500"/>
                <a:shade val="100000"/>
                <a:satMod val="155000"/>
              </a:srgb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endParaRPr lang="en-US" dirty="0">
            <a:solidFill>
              <a:sysClr val="window" lastClr="FFFFFF"/>
            </a:solidFill>
            <a:latin typeface="Corbel"/>
            <a:ea typeface="+mn-ea"/>
            <a:cs typeface="+mn-cs"/>
          </a:endParaRPr>
        </a:p>
      </dgm:t>
    </dgm:pt>
    <dgm:pt modelId="{9006675A-9E8F-47E4-B3B0-D66AD68E8405}" type="parTrans" cxnId="{D2028D5A-7A0D-458F-AA0C-87E3192E00BA}">
      <dgm:prSet/>
      <dgm:spPr/>
      <dgm:t>
        <a:bodyPr/>
        <a:lstStyle/>
        <a:p>
          <a:endParaRPr lang="en-US"/>
        </a:p>
      </dgm:t>
    </dgm:pt>
    <dgm:pt modelId="{4987170A-7596-4ED8-A382-56A48A2F8A4A}" type="sibTrans" cxnId="{D2028D5A-7A0D-458F-AA0C-87E3192E00BA}">
      <dgm:prSet/>
      <dgm:spPr>
        <a:xfrm>
          <a:off x="1154339" y="-180195"/>
          <a:ext cx="2371264" cy="2371264"/>
        </a:xfrm>
        <a:noFill/>
        <a:ln>
          <a:noFill/>
        </a:ln>
        <a:effectLst>
          <a:outerShdw blurRad="50800" dist="38100" dir="5400000" rotWithShape="0">
            <a:srgbClr val="000000">
              <a:alpha val="35000"/>
            </a:srgbClr>
          </a:outerShdw>
        </a:effectLst>
        <a:scene3d>
          <a:camera prst="orthographicFront"/>
          <a:lightRig rig="flat" dir="t"/>
        </a:scene3d>
        <a:sp3d z="-80000" prstMaterial="plastic">
          <a:bevelT w="50800" h="50800"/>
          <a:bevelB w="25400" h="25400" prst="angle"/>
        </a:sp3d>
      </dgm:spPr>
      <dgm:t>
        <a:bodyPr/>
        <a:lstStyle/>
        <a:p>
          <a:endParaRPr lang="en-US"/>
        </a:p>
      </dgm:t>
    </dgm:pt>
    <dgm:pt modelId="{A63773EF-BFF5-4223-8D44-64F7948B387E}" type="pres">
      <dgm:prSet presAssocID="{0C0E385D-4FB3-452B-AE03-9D51B9E952CA}" presName="composite" presStyleCnt="0">
        <dgm:presLayoutVars>
          <dgm:chMax val="3"/>
          <dgm:animLvl val="lvl"/>
          <dgm:resizeHandles val="exact"/>
        </dgm:presLayoutVars>
      </dgm:prSet>
      <dgm:spPr/>
    </dgm:pt>
    <dgm:pt modelId="{F782AE0D-B749-410F-856C-06A593A81F8F}" type="pres">
      <dgm:prSet presAssocID="{1685D353-118F-4280-8869-18AE44A5CB17}" presName="gear1" presStyleLbl="node1" presStyleIdx="0" presStyleCnt="3" custAng="21419805" custScaleX="109943" custScaleY="106359" custLinFactNeighborX="-450" custLinFactNeighborY="-2322">
        <dgm:presLayoutVars>
          <dgm:chMax val="1"/>
          <dgm:bulletEnabled val="1"/>
        </dgm:presLayoutVars>
      </dgm:prSet>
      <dgm:spPr>
        <a:prstGeom prst="gear9">
          <a:avLst/>
        </a:prstGeom>
      </dgm:spPr>
      <dgm:t>
        <a:bodyPr/>
        <a:lstStyle/>
        <a:p>
          <a:endParaRPr lang="ru-RU"/>
        </a:p>
      </dgm:t>
    </dgm:pt>
    <dgm:pt modelId="{E7F8686C-46CF-4EE0-BA97-332755BEFF9F}" type="pres">
      <dgm:prSet presAssocID="{1685D353-118F-4280-8869-18AE44A5CB17}" presName="gear1srcNode" presStyleLbl="node1" presStyleIdx="0" presStyleCnt="3"/>
      <dgm:spPr/>
      <dgm:t>
        <a:bodyPr/>
        <a:lstStyle/>
        <a:p>
          <a:endParaRPr lang="ru-RU"/>
        </a:p>
      </dgm:t>
    </dgm:pt>
    <dgm:pt modelId="{36A05BFF-736B-411D-8023-7C9A167EC611}" type="pres">
      <dgm:prSet presAssocID="{1685D353-118F-4280-8869-18AE44A5CB17}" presName="gear1dstNode" presStyleLbl="node1" presStyleIdx="0" presStyleCnt="3"/>
      <dgm:spPr/>
      <dgm:t>
        <a:bodyPr/>
        <a:lstStyle/>
        <a:p>
          <a:endParaRPr lang="ru-RU"/>
        </a:p>
      </dgm:t>
    </dgm:pt>
    <dgm:pt modelId="{FC46E723-3ED8-46C4-A2CB-54F0B1809519}" type="pres">
      <dgm:prSet presAssocID="{DE276109-1D9E-4810-904B-AF3118A37095}" presName="gear2" presStyleLbl="node1" presStyleIdx="1" presStyleCnt="3" custAng="778412" custScaleX="116231" custScaleY="112735" custLinFactNeighborX="-18910" custLinFactNeighborY="26582">
        <dgm:presLayoutVars>
          <dgm:chMax val="1"/>
          <dgm:bulletEnabled val="1"/>
        </dgm:presLayoutVars>
      </dgm:prSet>
      <dgm:spPr>
        <a:prstGeom prst="gear6">
          <a:avLst/>
        </a:prstGeom>
      </dgm:spPr>
      <dgm:t>
        <a:bodyPr/>
        <a:lstStyle/>
        <a:p>
          <a:endParaRPr lang="ru-RU"/>
        </a:p>
      </dgm:t>
    </dgm:pt>
    <dgm:pt modelId="{F8CF1A5C-C9D6-4A79-9DA1-0C92015F73EF}" type="pres">
      <dgm:prSet presAssocID="{DE276109-1D9E-4810-904B-AF3118A37095}" presName="gear2srcNode" presStyleLbl="node1" presStyleIdx="1" presStyleCnt="3"/>
      <dgm:spPr/>
      <dgm:t>
        <a:bodyPr/>
        <a:lstStyle/>
        <a:p>
          <a:endParaRPr lang="ru-RU"/>
        </a:p>
      </dgm:t>
    </dgm:pt>
    <dgm:pt modelId="{861238B3-3825-454C-A8B0-3F56662B7A81}" type="pres">
      <dgm:prSet presAssocID="{DE276109-1D9E-4810-904B-AF3118A37095}" presName="gear2dstNode" presStyleLbl="node1" presStyleIdx="1" presStyleCnt="3"/>
      <dgm:spPr/>
      <dgm:t>
        <a:bodyPr/>
        <a:lstStyle/>
        <a:p>
          <a:endParaRPr lang="ru-RU"/>
        </a:p>
      </dgm:t>
    </dgm:pt>
    <dgm:pt modelId="{798037BA-0181-419D-86AD-08F90EEC7039}" type="pres">
      <dgm:prSet presAssocID="{3224B062-3342-4EB8-8B74-C1CCEF951E45}" presName="gear3" presStyleLbl="node1" presStyleIdx="2" presStyleCnt="3" custAng="20104823" custScaleX="87437" custScaleY="86815" custLinFactNeighborX="-11847" custLinFactNeighborY="26275"/>
      <dgm:spPr>
        <a:prstGeom prst="gear6">
          <a:avLst/>
        </a:prstGeom>
      </dgm:spPr>
      <dgm:t>
        <a:bodyPr/>
        <a:lstStyle/>
        <a:p>
          <a:endParaRPr lang="ru-RU"/>
        </a:p>
      </dgm:t>
    </dgm:pt>
    <dgm:pt modelId="{3A9D9891-D15D-4545-B1D7-7BBB07BB1934}" type="pres">
      <dgm:prSet presAssocID="{3224B062-3342-4EB8-8B74-C1CCEF951E45}" presName="gear3tx" presStyleLbl="node1" presStyleIdx="2" presStyleCnt="3">
        <dgm:presLayoutVars>
          <dgm:chMax val="1"/>
          <dgm:bulletEnabled val="1"/>
        </dgm:presLayoutVars>
      </dgm:prSet>
      <dgm:spPr/>
      <dgm:t>
        <a:bodyPr/>
        <a:lstStyle/>
        <a:p>
          <a:endParaRPr lang="ru-RU"/>
        </a:p>
      </dgm:t>
    </dgm:pt>
    <dgm:pt modelId="{7D8ACB4F-56FE-41B2-AC3B-366334D6FAF7}" type="pres">
      <dgm:prSet presAssocID="{3224B062-3342-4EB8-8B74-C1CCEF951E45}" presName="gear3srcNode" presStyleLbl="node1" presStyleIdx="2" presStyleCnt="3"/>
      <dgm:spPr/>
      <dgm:t>
        <a:bodyPr/>
        <a:lstStyle/>
        <a:p>
          <a:endParaRPr lang="ru-RU"/>
        </a:p>
      </dgm:t>
    </dgm:pt>
    <dgm:pt modelId="{A8FCEF19-2634-4E14-92B5-FC90BEC91BA3}" type="pres">
      <dgm:prSet presAssocID="{3224B062-3342-4EB8-8B74-C1CCEF951E45}" presName="gear3dstNode" presStyleLbl="node1" presStyleIdx="2" presStyleCnt="3"/>
      <dgm:spPr/>
      <dgm:t>
        <a:bodyPr/>
        <a:lstStyle/>
        <a:p>
          <a:endParaRPr lang="ru-RU"/>
        </a:p>
      </dgm:t>
    </dgm:pt>
    <dgm:pt modelId="{38AF57D2-FC23-4BE8-858F-0456EA801B28}" type="pres">
      <dgm:prSet presAssocID="{DA21D61F-BCB2-4F8F-A389-E18408C0BC69}" presName="connector1" presStyleLbl="sibTrans2D1" presStyleIdx="0" presStyleCnt="3"/>
      <dgm:spPr>
        <a:prstGeom prst="circularArrow">
          <a:avLst>
            <a:gd name="adj1" fmla="val 4687"/>
            <a:gd name="adj2" fmla="val 299029"/>
            <a:gd name="adj3" fmla="val 2518680"/>
            <a:gd name="adj4" fmla="val 15855870"/>
            <a:gd name="adj5" fmla="val 5469"/>
          </a:avLst>
        </a:prstGeom>
      </dgm:spPr>
      <dgm:t>
        <a:bodyPr/>
        <a:lstStyle/>
        <a:p>
          <a:endParaRPr lang="ru-RU"/>
        </a:p>
      </dgm:t>
    </dgm:pt>
    <dgm:pt modelId="{A185B8E8-6E29-4303-AC73-014CD1537843}" type="pres">
      <dgm:prSet presAssocID="{0A930F62-6D4B-489F-A0A7-414442A622B4}" presName="connector2" presStyleLbl="sibTrans2D1" presStyleIdx="1" presStyleCnt="3"/>
      <dgm:spPr>
        <a:prstGeom prst="leftCircularArrow">
          <a:avLst>
            <a:gd name="adj1" fmla="val 6452"/>
            <a:gd name="adj2" fmla="val 429999"/>
            <a:gd name="adj3" fmla="val 10489124"/>
            <a:gd name="adj4" fmla="val 14837806"/>
            <a:gd name="adj5" fmla="val 7527"/>
          </a:avLst>
        </a:prstGeom>
      </dgm:spPr>
      <dgm:t>
        <a:bodyPr/>
        <a:lstStyle/>
        <a:p>
          <a:endParaRPr lang="ru-RU"/>
        </a:p>
      </dgm:t>
    </dgm:pt>
    <dgm:pt modelId="{C268F19F-64BC-4B49-BE35-DAACC0BAB26E}" type="pres">
      <dgm:prSet presAssocID="{4987170A-7596-4ED8-A382-56A48A2F8A4A}" presName="connector3" presStyleLbl="sibTrans2D1" presStyleIdx="2" presStyleCnt="3"/>
      <dgm:spPr>
        <a:prstGeom prst="circularArrow">
          <a:avLst>
            <a:gd name="adj1" fmla="val 5984"/>
            <a:gd name="adj2" fmla="val 394124"/>
            <a:gd name="adj3" fmla="val 13313824"/>
            <a:gd name="adj4" fmla="val 10508221"/>
            <a:gd name="adj5" fmla="val 6981"/>
          </a:avLst>
        </a:prstGeom>
      </dgm:spPr>
      <dgm:t>
        <a:bodyPr/>
        <a:lstStyle/>
        <a:p>
          <a:endParaRPr lang="ru-RU"/>
        </a:p>
      </dgm:t>
    </dgm:pt>
  </dgm:ptLst>
  <dgm:cxnLst>
    <dgm:cxn modelId="{78E1C396-57B8-4059-83E9-588509722312}" type="presOf" srcId="{4987170A-7596-4ED8-A382-56A48A2F8A4A}" destId="{C268F19F-64BC-4B49-BE35-DAACC0BAB26E}" srcOrd="0" destOrd="0" presId="urn:microsoft.com/office/officeart/2005/8/layout/gear1"/>
    <dgm:cxn modelId="{DD69813B-11D7-4E8D-BBAB-16BD024347D5}" type="presOf" srcId="{1685D353-118F-4280-8869-18AE44A5CB17}" destId="{36A05BFF-736B-411D-8023-7C9A167EC611}" srcOrd="2" destOrd="0" presId="urn:microsoft.com/office/officeart/2005/8/layout/gear1"/>
    <dgm:cxn modelId="{93D17568-B198-4C7B-B981-B9A4465D12AF}" type="presOf" srcId="{3224B062-3342-4EB8-8B74-C1CCEF951E45}" destId="{A8FCEF19-2634-4E14-92B5-FC90BEC91BA3}" srcOrd="3" destOrd="0" presId="urn:microsoft.com/office/officeart/2005/8/layout/gear1"/>
    <dgm:cxn modelId="{34AB7B1C-40DB-4F3F-ACB3-AA5524E919A6}" type="presOf" srcId="{DE276109-1D9E-4810-904B-AF3118A37095}" destId="{F8CF1A5C-C9D6-4A79-9DA1-0C92015F73EF}" srcOrd="1" destOrd="0" presId="urn:microsoft.com/office/officeart/2005/8/layout/gear1"/>
    <dgm:cxn modelId="{EC0E79E9-C677-4B57-B28A-4C46571B840A}" type="presOf" srcId="{1685D353-118F-4280-8869-18AE44A5CB17}" destId="{E7F8686C-46CF-4EE0-BA97-332755BEFF9F}" srcOrd="1" destOrd="0" presId="urn:microsoft.com/office/officeart/2005/8/layout/gear1"/>
    <dgm:cxn modelId="{EF25C612-1025-4438-8853-8E7514A2C54C}" type="presOf" srcId="{3224B062-3342-4EB8-8B74-C1CCEF951E45}" destId="{798037BA-0181-419D-86AD-08F90EEC7039}" srcOrd="0" destOrd="0" presId="urn:microsoft.com/office/officeart/2005/8/layout/gear1"/>
    <dgm:cxn modelId="{352FDDAF-02DC-455E-BF6B-33007C51A32D}" type="presOf" srcId="{1685D353-118F-4280-8869-18AE44A5CB17}" destId="{F782AE0D-B749-410F-856C-06A593A81F8F}" srcOrd="0" destOrd="0" presId="urn:microsoft.com/office/officeart/2005/8/layout/gear1"/>
    <dgm:cxn modelId="{B64E0003-E9CD-4F56-9F33-40971E699D67}" type="presOf" srcId="{3224B062-3342-4EB8-8B74-C1CCEF951E45}" destId="{7D8ACB4F-56FE-41B2-AC3B-366334D6FAF7}" srcOrd="2" destOrd="0" presId="urn:microsoft.com/office/officeart/2005/8/layout/gear1"/>
    <dgm:cxn modelId="{D8DD2478-1FEA-45A5-9606-D5907B4A25E1}" type="presOf" srcId="{0C0E385D-4FB3-452B-AE03-9D51B9E952CA}" destId="{A63773EF-BFF5-4223-8D44-64F7948B387E}" srcOrd="0" destOrd="0" presId="urn:microsoft.com/office/officeart/2005/8/layout/gear1"/>
    <dgm:cxn modelId="{25F51065-71B8-4C5A-A30C-B02795AD83BB}" srcId="{0C0E385D-4FB3-452B-AE03-9D51B9E952CA}" destId="{1685D353-118F-4280-8869-18AE44A5CB17}" srcOrd="0" destOrd="0" parTransId="{DE67F068-DE10-4ED2-9E3E-8AE1F62FA9C2}" sibTransId="{DA21D61F-BCB2-4F8F-A389-E18408C0BC69}"/>
    <dgm:cxn modelId="{884676A5-1156-4E4A-893F-CA49E5B77EF2}" type="presOf" srcId="{3224B062-3342-4EB8-8B74-C1CCEF951E45}" destId="{3A9D9891-D15D-4545-B1D7-7BBB07BB1934}" srcOrd="1" destOrd="0" presId="urn:microsoft.com/office/officeart/2005/8/layout/gear1"/>
    <dgm:cxn modelId="{D2028D5A-7A0D-458F-AA0C-87E3192E00BA}" srcId="{0C0E385D-4FB3-452B-AE03-9D51B9E952CA}" destId="{3224B062-3342-4EB8-8B74-C1CCEF951E45}" srcOrd="2" destOrd="0" parTransId="{9006675A-9E8F-47E4-B3B0-D66AD68E8405}" sibTransId="{4987170A-7596-4ED8-A382-56A48A2F8A4A}"/>
    <dgm:cxn modelId="{19F83CDA-D6BE-4B74-9A0C-2F8A414159D1}" type="presOf" srcId="{DE276109-1D9E-4810-904B-AF3118A37095}" destId="{861238B3-3825-454C-A8B0-3F56662B7A81}" srcOrd="2" destOrd="0" presId="urn:microsoft.com/office/officeart/2005/8/layout/gear1"/>
    <dgm:cxn modelId="{5ECDBF2E-9936-4236-A10C-335D5D1D32A3}" type="presOf" srcId="{DE276109-1D9E-4810-904B-AF3118A37095}" destId="{FC46E723-3ED8-46C4-A2CB-54F0B1809519}" srcOrd="0" destOrd="0" presId="urn:microsoft.com/office/officeart/2005/8/layout/gear1"/>
    <dgm:cxn modelId="{58C18390-4E1C-4E8F-8A80-CCBB54AEC648}" type="presOf" srcId="{DA21D61F-BCB2-4F8F-A389-E18408C0BC69}" destId="{38AF57D2-FC23-4BE8-858F-0456EA801B28}" srcOrd="0" destOrd="0" presId="urn:microsoft.com/office/officeart/2005/8/layout/gear1"/>
    <dgm:cxn modelId="{CCE62EC4-FEE3-42A6-A399-9A959046AF30}" type="presOf" srcId="{0A930F62-6D4B-489F-A0A7-414442A622B4}" destId="{A185B8E8-6E29-4303-AC73-014CD1537843}" srcOrd="0" destOrd="0" presId="urn:microsoft.com/office/officeart/2005/8/layout/gear1"/>
    <dgm:cxn modelId="{54B4D348-7467-4E63-B5B3-6E29CCDA2844}" srcId="{0C0E385D-4FB3-452B-AE03-9D51B9E952CA}" destId="{DE276109-1D9E-4810-904B-AF3118A37095}" srcOrd="1" destOrd="0" parTransId="{FE2C4081-63EA-4F1A-90BD-08634DA3F2A4}" sibTransId="{0A930F62-6D4B-489F-A0A7-414442A622B4}"/>
    <dgm:cxn modelId="{C77CCF8D-EBB7-49E0-867D-5B55BCC42AB5}" type="presParOf" srcId="{A63773EF-BFF5-4223-8D44-64F7948B387E}" destId="{F782AE0D-B749-410F-856C-06A593A81F8F}" srcOrd="0" destOrd="0" presId="urn:microsoft.com/office/officeart/2005/8/layout/gear1"/>
    <dgm:cxn modelId="{E1371A32-2E86-4BC9-A846-E27FC8D15920}" type="presParOf" srcId="{A63773EF-BFF5-4223-8D44-64F7948B387E}" destId="{E7F8686C-46CF-4EE0-BA97-332755BEFF9F}" srcOrd="1" destOrd="0" presId="urn:microsoft.com/office/officeart/2005/8/layout/gear1"/>
    <dgm:cxn modelId="{F25C9ACF-AA66-4943-AC32-0BCAF0CAB53E}" type="presParOf" srcId="{A63773EF-BFF5-4223-8D44-64F7948B387E}" destId="{36A05BFF-736B-411D-8023-7C9A167EC611}" srcOrd="2" destOrd="0" presId="urn:microsoft.com/office/officeart/2005/8/layout/gear1"/>
    <dgm:cxn modelId="{702ADB10-FA04-4D90-B597-22A1AB582053}" type="presParOf" srcId="{A63773EF-BFF5-4223-8D44-64F7948B387E}" destId="{FC46E723-3ED8-46C4-A2CB-54F0B1809519}" srcOrd="3" destOrd="0" presId="urn:microsoft.com/office/officeart/2005/8/layout/gear1"/>
    <dgm:cxn modelId="{B90C3CAA-3853-4692-BF62-E8B6F836EFDC}" type="presParOf" srcId="{A63773EF-BFF5-4223-8D44-64F7948B387E}" destId="{F8CF1A5C-C9D6-4A79-9DA1-0C92015F73EF}" srcOrd="4" destOrd="0" presId="urn:microsoft.com/office/officeart/2005/8/layout/gear1"/>
    <dgm:cxn modelId="{413F0541-6181-44C3-AC4A-267DE2F5BE58}" type="presParOf" srcId="{A63773EF-BFF5-4223-8D44-64F7948B387E}" destId="{861238B3-3825-454C-A8B0-3F56662B7A81}" srcOrd="5" destOrd="0" presId="urn:microsoft.com/office/officeart/2005/8/layout/gear1"/>
    <dgm:cxn modelId="{78702CDF-D0FA-4A4D-ACAF-4063E517B713}" type="presParOf" srcId="{A63773EF-BFF5-4223-8D44-64F7948B387E}" destId="{798037BA-0181-419D-86AD-08F90EEC7039}" srcOrd="6" destOrd="0" presId="urn:microsoft.com/office/officeart/2005/8/layout/gear1"/>
    <dgm:cxn modelId="{93B36DE8-2228-438E-B789-AED3C71ECA74}" type="presParOf" srcId="{A63773EF-BFF5-4223-8D44-64F7948B387E}" destId="{3A9D9891-D15D-4545-B1D7-7BBB07BB1934}" srcOrd="7" destOrd="0" presId="urn:microsoft.com/office/officeart/2005/8/layout/gear1"/>
    <dgm:cxn modelId="{9B438B5A-F986-4990-93BE-7E448FDAF50C}" type="presParOf" srcId="{A63773EF-BFF5-4223-8D44-64F7948B387E}" destId="{7D8ACB4F-56FE-41B2-AC3B-366334D6FAF7}" srcOrd="8" destOrd="0" presId="urn:microsoft.com/office/officeart/2005/8/layout/gear1"/>
    <dgm:cxn modelId="{2C1BF539-3003-4065-8704-E33708D4F328}" type="presParOf" srcId="{A63773EF-BFF5-4223-8D44-64F7948B387E}" destId="{A8FCEF19-2634-4E14-92B5-FC90BEC91BA3}" srcOrd="9" destOrd="0" presId="urn:microsoft.com/office/officeart/2005/8/layout/gear1"/>
    <dgm:cxn modelId="{61E70D01-AEBE-4F9F-9676-AFE400A0E0F2}" type="presParOf" srcId="{A63773EF-BFF5-4223-8D44-64F7948B387E}" destId="{38AF57D2-FC23-4BE8-858F-0456EA801B28}" srcOrd="10" destOrd="0" presId="urn:microsoft.com/office/officeart/2005/8/layout/gear1"/>
    <dgm:cxn modelId="{40907906-518C-461C-A9C1-FF2B904699CE}" type="presParOf" srcId="{A63773EF-BFF5-4223-8D44-64F7948B387E}" destId="{A185B8E8-6E29-4303-AC73-014CD1537843}" srcOrd="11" destOrd="0" presId="urn:microsoft.com/office/officeart/2005/8/layout/gear1"/>
    <dgm:cxn modelId="{29CAB62D-1C40-4C8C-94FA-8A3DCF2A6818}" type="presParOf" srcId="{A63773EF-BFF5-4223-8D44-64F7948B387E}" destId="{C268F19F-64BC-4B49-BE35-DAACC0BAB26E}" srcOrd="12" destOrd="0" presId="urn:microsoft.com/office/officeart/2005/8/layout/gear1"/>
  </dgm:cxnLst>
  <dgm:bg>
    <a:effectLst>
      <a:outerShdw blurRad="152400" dist="317500" dir="5400000" sx="90000" sy="-19000" rotWithShape="0">
        <a:prstClr val="black">
          <a:alpha val="15000"/>
        </a:prstClr>
      </a:outerShdw>
    </a:effect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C0E385D-4FB3-452B-AE03-9D51B9E952CA}" type="doc">
      <dgm:prSet loTypeId="urn:microsoft.com/office/officeart/2005/8/layout/gear1" loCatId="cycle" qsTypeId="urn:microsoft.com/office/officeart/2005/8/quickstyle/3d1" qsCatId="3D" csTypeId="urn:microsoft.com/office/officeart/2005/8/colors/colorful1#1" csCatId="colorful" phldr="1"/>
      <dgm:spPr/>
    </dgm:pt>
    <dgm:pt modelId="{1685D353-118F-4280-8869-18AE44A5CB17}">
      <dgm:prSet phldrT="[Text]" custT="1"/>
      <dgm:spPr>
        <a:xfrm>
          <a:off x="1956716" y="1934848"/>
          <a:ext cx="2364815" cy="2364815"/>
        </a:xfrm>
        <a:gradFill rotWithShape="0">
          <a:gsLst>
            <a:gs pos="0">
              <a:srgbClr val="EA157A">
                <a:hueOff val="0"/>
                <a:satOff val="0"/>
                <a:lumOff val="0"/>
                <a:alphaOff val="0"/>
                <a:shade val="15000"/>
                <a:satMod val="180000"/>
              </a:srgbClr>
            </a:gs>
            <a:gs pos="50000">
              <a:srgbClr val="EA157A">
                <a:hueOff val="0"/>
                <a:satOff val="0"/>
                <a:lumOff val="0"/>
                <a:alphaOff val="0"/>
                <a:shade val="45000"/>
                <a:satMod val="170000"/>
              </a:srgbClr>
            </a:gs>
            <a:gs pos="70000">
              <a:srgbClr val="EA157A">
                <a:hueOff val="0"/>
                <a:satOff val="0"/>
                <a:lumOff val="0"/>
                <a:alphaOff val="0"/>
                <a:tint val="99000"/>
                <a:shade val="65000"/>
                <a:satMod val="155000"/>
              </a:srgbClr>
            </a:gs>
            <a:gs pos="100000">
              <a:srgbClr val="EA157A">
                <a:hueOff val="0"/>
                <a:satOff val="0"/>
                <a:lumOff val="0"/>
                <a:alphaOff val="0"/>
                <a:tint val="95500"/>
                <a:shade val="100000"/>
                <a:satMod val="155000"/>
              </a:srgb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endParaRPr lang="en-US" sz="3200" dirty="0">
            <a:solidFill>
              <a:sysClr val="window" lastClr="FFFFFF"/>
            </a:solidFill>
            <a:latin typeface="Corbel"/>
            <a:ea typeface="+mn-ea"/>
            <a:cs typeface="+mn-cs"/>
          </a:endParaRPr>
        </a:p>
      </dgm:t>
    </dgm:pt>
    <dgm:pt modelId="{DE67F068-DE10-4ED2-9E3E-8AE1F62FA9C2}" type="parTrans" cxnId="{25F51065-71B8-4C5A-A30C-B02795AD83BB}">
      <dgm:prSet/>
      <dgm:spPr/>
      <dgm:t>
        <a:bodyPr/>
        <a:lstStyle/>
        <a:p>
          <a:endParaRPr lang="en-US"/>
        </a:p>
      </dgm:t>
    </dgm:pt>
    <dgm:pt modelId="{DA21D61F-BCB2-4F8F-A389-E18408C0BC69}" type="sibTrans" cxnId="{25F51065-71B8-4C5A-A30C-B02795AD83BB}">
      <dgm:prSet/>
      <dgm:spPr>
        <a:xfrm>
          <a:off x="1776034" y="1577345"/>
          <a:ext cx="3026963" cy="3026963"/>
        </a:xfrm>
        <a:noFill/>
        <a:ln>
          <a:noFill/>
        </a:ln>
        <a:effectLst>
          <a:outerShdw blurRad="50800" dist="38100" dir="5400000" rotWithShape="0">
            <a:srgbClr val="000000">
              <a:alpha val="35000"/>
            </a:srgbClr>
          </a:outerShdw>
        </a:effectLst>
        <a:scene3d>
          <a:camera prst="orthographicFront"/>
          <a:lightRig rig="flat" dir="t"/>
        </a:scene3d>
        <a:sp3d z="-80000" prstMaterial="plastic">
          <a:bevelT w="50800" h="50800"/>
          <a:bevelB w="25400" h="25400" prst="angle"/>
        </a:sp3d>
      </dgm:spPr>
      <dgm:t>
        <a:bodyPr/>
        <a:lstStyle/>
        <a:p>
          <a:endParaRPr lang="en-US"/>
        </a:p>
      </dgm:t>
    </dgm:pt>
    <dgm:pt modelId="{DE276109-1D9E-4810-904B-AF3118A37095}">
      <dgm:prSet phldrT="[Text]"/>
      <dgm:spPr>
        <a:xfrm>
          <a:off x="580824" y="1375892"/>
          <a:ext cx="1719865" cy="1719865"/>
        </a:xfrm>
        <a:solidFill>
          <a:srgbClr val="FF6600"/>
        </a:soli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endParaRPr lang="en-US" dirty="0">
            <a:solidFill>
              <a:sysClr val="window" lastClr="FFFFFF"/>
            </a:solidFill>
            <a:latin typeface="Corbel"/>
            <a:ea typeface="+mn-ea"/>
            <a:cs typeface="+mn-cs"/>
          </a:endParaRPr>
        </a:p>
      </dgm:t>
    </dgm:pt>
    <dgm:pt modelId="{FE2C4081-63EA-4F1A-90BD-08634DA3F2A4}" type="parTrans" cxnId="{54B4D348-7467-4E63-B5B3-6E29CCDA2844}">
      <dgm:prSet/>
      <dgm:spPr/>
      <dgm:t>
        <a:bodyPr/>
        <a:lstStyle/>
        <a:p>
          <a:endParaRPr lang="en-US"/>
        </a:p>
      </dgm:t>
    </dgm:pt>
    <dgm:pt modelId="{0A930F62-6D4B-489F-A0A7-414442A622B4}" type="sibTrans" cxnId="{54B4D348-7467-4E63-B5B3-6E29CCDA2844}">
      <dgm:prSet/>
      <dgm:spPr>
        <a:xfrm>
          <a:off x="276239" y="994899"/>
          <a:ext cx="2199278" cy="2199278"/>
        </a:xfrm>
        <a:noFill/>
        <a:ln>
          <a:noFill/>
        </a:ln>
        <a:effectLst>
          <a:outerShdw blurRad="50800" dist="38100" dir="5400000" rotWithShape="0">
            <a:srgbClr val="000000">
              <a:alpha val="35000"/>
            </a:srgbClr>
          </a:outerShdw>
        </a:effectLst>
        <a:scene3d>
          <a:camera prst="orthographicFront"/>
          <a:lightRig rig="flat" dir="t"/>
        </a:scene3d>
        <a:sp3d z="-80000" prstMaterial="plastic">
          <a:bevelT w="50800" h="50800"/>
          <a:bevelB w="25400" h="25400" prst="angle"/>
        </a:sp3d>
      </dgm:spPr>
      <dgm:t>
        <a:bodyPr/>
        <a:lstStyle/>
        <a:p>
          <a:endParaRPr lang="en-US"/>
        </a:p>
      </dgm:t>
    </dgm:pt>
    <dgm:pt modelId="{3224B062-3342-4EB8-8B74-C1CCEF951E45}">
      <dgm:prSet phldrT="[Text]"/>
      <dgm:spPr>
        <a:xfrm rot="20700000">
          <a:off x="1544124" y="189360"/>
          <a:ext cx="1685117" cy="1685117"/>
        </a:xfrm>
        <a:gradFill rotWithShape="0">
          <a:gsLst>
            <a:gs pos="0">
              <a:srgbClr val="00ADDC">
                <a:hueOff val="0"/>
                <a:satOff val="0"/>
                <a:lumOff val="0"/>
                <a:alphaOff val="0"/>
                <a:shade val="15000"/>
                <a:satMod val="180000"/>
              </a:srgbClr>
            </a:gs>
            <a:gs pos="50000">
              <a:srgbClr val="00ADDC">
                <a:hueOff val="0"/>
                <a:satOff val="0"/>
                <a:lumOff val="0"/>
                <a:alphaOff val="0"/>
                <a:shade val="45000"/>
                <a:satMod val="170000"/>
              </a:srgbClr>
            </a:gs>
            <a:gs pos="70000">
              <a:srgbClr val="00ADDC">
                <a:hueOff val="0"/>
                <a:satOff val="0"/>
                <a:lumOff val="0"/>
                <a:alphaOff val="0"/>
                <a:tint val="99000"/>
                <a:shade val="65000"/>
                <a:satMod val="155000"/>
              </a:srgbClr>
            </a:gs>
            <a:gs pos="100000">
              <a:srgbClr val="00ADDC">
                <a:hueOff val="0"/>
                <a:satOff val="0"/>
                <a:lumOff val="0"/>
                <a:alphaOff val="0"/>
                <a:tint val="95500"/>
                <a:shade val="100000"/>
                <a:satMod val="155000"/>
              </a:srgb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endParaRPr lang="en-US" dirty="0">
            <a:solidFill>
              <a:sysClr val="window" lastClr="FFFFFF"/>
            </a:solidFill>
            <a:latin typeface="Corbel"/>
            <a:ea typeface="+mn-ea"/>
            <a:cs typeface="+mn-cs"/>
          </a:endParaRPr>
        </a:p>
      </dgm:t>
    </dgm:pt>
    <dgm:pt modelId="{9006675A-9E8F-47E4-B3B0-D66AD68E8405}" type="parTrans" cxnId="{D2028D5A-7A0D-458F-AA0C-87E3192E00BA}">
      <dgm:prSet/>
      <dgm:spPr/>
      <dgm:t>
        <a:bodyPr/>
        <a:lstStyle/>
        <a:p>
          <a:endParaRPr lang="en-US"/>
        </a:p>
      </dgm:t>
    </dgm:pt>
    <dgm:pt modelId="{4987170A-7596-4ED8-A382-56A48A2F8A4A}" type="sibTrans" cxnId="{D2028D5A-7A0D-458F-AA0C-87E3192E00BA}">
      <dgm:prSet/>
      <dgm:spPr>
        <a:xfrm>
          <a:off x="1154339" y="-180195"/>
          <a:ext cx="2371264" cy="2371264"/>
        </a:xfrm>
        <a:noFill/>
        <a:ln>
          <a:noFill/>
        </a:ln>
        <a:effectLst>
          <a:outerShdw blurRad="50800" dist="38100" dir="5400000" rotWithShape="0">
            <a:srgbClr val="000000">
              <a:alpha val="35000"/>
            </a:srgbClr>
          </a:outerShdw>
        </a:effectLst>
        <a:scene3d>
          <a:camera prst="orthographicFront"/>
          <a:lightRig rig="flat" dir="t"/>
        </a:scene3d>
        <a:sp3d z="-80000" prstMaterial="plastic">
          <a:bevelT w="50800" h="50800"/>
          <a:bevelB w="25400" h="25400" prst="angle"/>
        </a:sp3d>
      </dgm:spPr>
      <dgm:t>
        <a:bodyPr/>
        <a:lstStyle/>
        <a:p>
          <a:endParaRPr lang="en-US"/>
        </a:p>
      </dgm:t>
    </dgm:pt>
    <dgm:pt modelId="{A63773EF-BFF5-4223-8D44-64F7948B387E}" type="pres">
      <dgm:prSet presAssocID="{0C0E385D-4FB3-452B-AE03-9D51B9E952CA}" presName="composite" presStyleCnt="0">
        <dgm:presLayoutVars>
          <dgm:chMax val="3"/>
          <dgm:animLvl val="lvl"/>
          <dgm:resizeHandles val="exact"/>
        </dgm:presLayoutVars>
      </dgm:prSet>
      <dgm:spPr/>
    </dgm:pt>
    <dgm:pt modelId="{F782AE0D-B749-410F-856C-06A593A81F8F}" type="pres">
      <dgm:prSet presAssocID="{1685D353-118F-4280-8869-18AE44A5CB17}" presName="gear1" presStyleLbl="node1" presStyleIdx="0" presStyleCnt="3" custAng="21419805" custScaleX="86146" custScaleY="82789" custLinFactNeighborX="-94104" custLinFactNeighborY="-21851">
        <dgm:presLayoutVars>
          <dgm:chMax val="1"/>
          <dgm:bulletEnabled val="1"/>
        </dgm:presLayoutVars>
      </dgm:prSet>
      <dgm:spPr>
        <a:prstGeom prst="gear9">
          <a:avLst/>
        </a:prstGeom>
      </dgm:spPr>
      <dgm:t>
        <a:bodyPr/>
        <a:lstStyle/>
        <a:p>
          <a:endParaRPr lang="ru-RU"/>
        </a:p>
      </dgm:t>
    </dgm:pt>
    <dgm:pt modelId="{E7F8686C-46CF-4EE0-BA97-332755BEFF9F}" type="pres">
      <dgm:prSet presAssocID="{1685D353-118F-4280-8869-18AE44A5CB17}" presName="gear1srcNode" presStyleLbl="node1" presStyleIdx="0" presStyleCnt="3"/>
      <dgm:spPr/>
      <dgm:t>
        <a:bodyPr/>
        <a:lstStyle/>
        <a:p>
          <a:endParaRPr lang="ru-RU"/>
        </a:p>
      </dgm:t>
    </dgm:pt>
    <dgm:pt modelId="{36A05BFF-736B-411D-8023-7C9A167EC611}" type="pres">
      <dgm:prSet presAssocID="{1685D353-118F-4280-8869-18AE44A5CB17}" presName="gear1dstNode" presStyleLbl="node1" presStyleIdx="0" presStyleCnt="3"/>
      <dgm:spPr/>
      <dgm:t>
        <a:bodyPr/>
        <a:lstStyle/>
        <a:p>
          <a:endParaRPr lang="ru-RU"/>
        </a:p>
      </dgm:t>
    </dgm:pt>
    <dgm:pt modelId="{FC46E723-3ED8-46C4-A2CB-54F0B1809519}" type="pres">
      <dgm:prSet presAssocID="{DE276109-1D9E-4810-904B-AF3118A37095}" presName="gear2" presStyleLbl="node1" presStyleIdx="1" presStyleCnt="3" custAng="0" custScaleX="146170" custScaleY="145128" custLinFactX="2340" custLinFactNeighborX="100000" custLinFactNeighborY="29126">
        <dgm:presLayoutVars>
          <dgm:chMax val="1"/>
          <dgm:bulletEnabled val="1"/>
        </dgm:presLayoutVars>
      </dgm:prSet>
      <dgm:spPr>
        <a:prstGeom prst="gear6">
          <a:avLst/>
        </a:prstGeom>
      </dgm:spPr>
      <dgm:t>
        <a:bodyPr/>
        <a:lstStyle/>
        <a:p>
          <a:endParaRPr lang="ru-RU"/>
        </a:p>
      </dgm:t>
    </dgm:pt>
    <dgm:pt modelId="{F8CF1A5C-C9D6-4A79-9DA1-0C92015F73EF}" type="pres">
      <dgm:prSet presAssocID="{DE276109-1D9E-4810-904B-AF3118A37095}" presName="gear2srcNode" presStyleLbl="node1" presStyleIdx="1" presStyleCnt="3"/>
      <dgm:spPr/>
      <dgm:t>
        <a:bodyPr/>
        <a:lstStyle/>
        <a:p>
          <a:endParaRPr lang="ru-RU"/>
        </a:p>
      </dgm:t>
    </dgm:pt>
    <dgm:pt modelId="{861238B3-3825-454C-A8B0-3F56662B7A81}" type="pres">
      <dgm:prSet presAssocID="{DE276109-1D9E-4810-904B-AF3118A37095}" presName="gear2dstNode" presStyleLbl="node1" presStyleIdx="1" presStyleCnt="3"/>
      <dgm:spPr/>
      <dgm:t>
        <a:bodyPr/>
        <a:lstStyle/>
        <a:p>
          <a:endParaRPr lang="ru-RU"/>
        </a:p>
      </dgm:t>
    </dgm:pt>
    <dgm:pt modelId="{798037BA-0181-419D-86AD-08F90EEC7039}" type="pres">
      <dgm:prSet presAssocID="{3224B062-3342-4EB8-8B74-C1CCEF951E45}" presName="gear3" presStyleLbl="node1" presStyleIdx="2" presStyleCnt="3" custAng="19800402" custScaleX="87437" custScaleY="86815" custLinFactNeighborX="-13935" custLinFactNeighborY="18183"/>
      <dgm:spPr>
        <a:prstGeom prst="gear6">
          <a:avLst/>
        </a:prstGeom>
      </dgm:spPr>
      <dgm:t>
        <a:bodyPr/>
        <a:lstStyle/>
        <a:p>
          <a:endParaRPr lang="ru-RU"/>
        </a:p>
      </dgm:t>
    </dgm:pt>
    <dgm:pt modelId="{3A9D9891-D15D-4545-B1D7-7BBB07BB1934}" type="pres">
      <dgm:prSet presAssocID="{3224B062-3342-4EB8-8B74-C1CCEF951E45}" presName="gear3tx" presStyleLbl="node1" presStyleIdx="2" presStyleCnt="3">
        <dgm:presLayoutVars>
          <dgm:chMax val="1"/>
          <dgm:bulletEnabled val="1"/>
        </dgm:presLayoutVars>
      </dgm:prSet>
      <dgm:spPr/>
      <dgm:t>
        <a:bodyPr/>
        <a:lstStyle/>
        <a:p>
          <a:endParaRPr lang="ru-RU"/>
        </a:p>
      </dgm:t>
    </dgm:pt>
    <dgm:pt modelId="{7D8ACB4F-56FE-41B2-AC3B-366334D6FAF7}" type="pres">
      <dgm:prSet presAssocID="{3224B062-3342-4EB8-8B74-C1CCEF951E45}" presName="gear3srcNode" presStyleLbl="node1" presStyleIdx="2" presStyleCnt="3"/>
      <dgm:spPr/>
      <dgm:t>
        <a:bodyPr/>
        <a:lstStyle/>
        <a:p>
          <a:endParaRPr lang="ru-RU"/>
        </a:p>
      </dgm:t>
    </dgm:pt>
    <dgm:pt modelId="{A8FCEF19-2634-4E14-92B5-FC90BEC91BA3}" type="pres">
      <dgm:prSet presAssocID="{3224B062-3342-4EB8-8B74-C1CCEF951E45}" presName="gear3dstNode" presStyleLbl="node1" presStyleIdx="2" presStyleCnt="3"/>
      <dgm:spPr/>
      <dgm:t>
        <a:bodyPr/>
        <a:lstStyle/>
        <a:p>
          <a:endParaRPr lang="ru-RU"/>
        </a:p>
      </dgm:t>
    </dgm:pt>
    <dgm:pt modelId="{38AF57D2-FC23-4BE8-858F-0456EA801B28}" type="pres">
      <dgm:prSet presAssocID="{DA21D61F-BCB2-4F8F-A389-E18408C0BC69}" presName="connector1" presStyleLbl="sibTrans2D1" presStyleIdx="0" presStyleCnt="3"/>
      <dgm:spPr>
        <a:prstGeom prst="circularArrow">
          <a:avLst>
            <a:gd name="adj1" fmla="val 4687"/>
            <a:gd name="adj2" fmla="val 299029"/>
            <a:gd name="adj3" fmla="val 2518680"/>
            <a:gd name="adj4" fmla="val 15855870"/>
            <a:gd name="adj5" fmla="val 5469"/>
          </a:avLst>
        </a:prstGeom>
      </dgm:spPr>
      <dgm:t>
        <a:bodyPr/>
        <a:lstStyle/>
        <a:p>
          <a:endParaRPr lang="ru-RU"/>
        </a:p>
      </dgm:t>
    </dgm:pt>
    <dgm:pt modelId="{A185B8E8-6E29-4303-AC73-014CD1537843}" type="pres">
      <dgm:prSet presAssocID="{0A930F62-6D4B-489F-A0A7-414442A622B4}" presName="connector2" presStyleLbl="sibTrans2D1" presStyleIdx="1" presStyleCnt="3"/>
      <dgm:spPr>
        <a:prstGeom prst="leftCircularArrow">
          <a:avLst>
            <a:gd name="adj1" fmla="val 6452"/>
            <a:gd name="adj2" fmla="val 429999"/>
            <a:gd name="adj3" fmla="val 10489124"/>
            <a:gd name="adj4" fmla="val 14837806"/>
            <a:gd name="adj5" fmla="val 7527"/>
          </a:avLst>
        </a:prstGeom>
      </dgm:spPr>
      <dgm:t>
        <a:bodyPr/>
        <a:lstStyle/>
        <a:p>
          <a:endParaRPr lang="ru-RU"/>
        </a:p>
      </dgm:t>
    </dgm:pt>
    <dgm:pt modelId="{C268F19F-64BC-4B49-BE35-DAACC0BAB26E}" type="pres">
      <dgm:prSet presAssocID="{4987170A-7596-4ED8-A382-56A48A2F8A4A}" presName="connector3" presStyleLbl="sibTrans2D1" presStyleIdx="2" presStyleCnt="3"/>
      <dgm:spPr>
        <a:prstGeom prst="circularArrow">
          <a:avLst>
            <a:gd name="adj1" fmla="val 5984"/>
            <a:gd name="adj2" fmla="val 394124"/>
            <a:gd name="adj3" fmla="val 13313824"/>
            <a:gd name="adj4" fmla="val 10508221"/>
            <a:gd name="adj5" fmla="val 6981"/>
          </a:avLst>
        </a:prstGeom>
      </dgm:spPr>
      <dgm:t>
        <a:bodyPr/>
        <a:lstStyle/>
        <a:p>
          <a:endParaRPr lang="ru-RU"/>
        </a:p>
      </dgm:t>
    </dgm:pt>
  </dgm:ptLst>
  <dgm:cxnLst>
    <dgm:cxn modelId="{08A5F646-5FC4-45CF-9C36-670E4A26CCDA}" type="presOf" srcId="{4987170A-7596-4ED8-A382-56A48A2F8A4A}" destId="{C268F19F-64BC-4B49-BE35-DAACC0BAB26E}" srcOrd="0" destOrd="0" presId="urn:microsoft.com/office/officeart/2005/8/layout/gear1"/>
    <dgm:cxn modelId="{441BB3F1-076F-4F1E-9084-43113D2513F5}" type="presOf" srcId="{1685D353-118F-4280-8869-18AE44A5CB17}" destId="{E7F8686C-46CF-4EE0-BA97-332755BEFF9F}" srcOrd="1" destOrd="0" presId="urn:microsoft.com/office/officeart/2005/8/layout/gear1"/>
    <dgm:cxn modelId="{A4351AD4-197D-42B0-B84D-DB49E3DA4668}" type="presOf" srcId="{1685D353-118F-4280-8869-18AE44A5CB17}" destId="{36A05BFF-736B-411D-8023-7C9A167EC611}" srcOrd="2" destOrd="0" presId="urn:microsoft.com/office/officeart/2005/8/layout/gear1"/>
    <dgm:cxn modelId="{ABE731A7-9125-4A50-A036-C1C72E73E0AC}" type="presOf" srcId="{3224B062-3342-4EB8-8B74-C1CCEF951E45}" destId="{798037BA-0181-419D-86AD-08F90EEC7039}" srcOrd="0" destOrd="0" presId="urn:microsoft.com/office/officeart/2005/8/layout/gear1"/>
    <dgm:cxn modelId="{27EC97F1-F124-4EEC-B9D5-7711518F94F6}" type="presOf" srcId="{0C0E385D-4FB3-452B-AE03-9D51B9E952CA}" destId="{A63773EF-BFF5-4223-8D44-64F7948B387E}" srcOrd="0" destOrd="0" presId="urn:microsoft.com/office/officeart/2005/8/layout/gear1"/>
    <dgm:cxn modelId="{1E1E0F7E-4508-4584-B42D-1F508A3891F5}" type="presOf" srcId="{DE276109-1D9E-4810-904B-AF3118A37095}" destId="{F8CF1A5C-C9D6-4A79-9DA1-0C92015F73EF}" srcOrd="1" destOrd="0" presId="urn:microsoft.com/office/officeart/2005/8/layout/gear1"/>
    <dgm:cxn modelId="{5D348B11-50F3-4206-83B4-F6B64C7A6137}" type="presOf" srcId="{DE276109-1D9E-4810-904B-AF3118A37095}" destId="{FC46E723-3ED8-46C4-A2CB-54F0B1809519}" srcOrd="0" destOrd="0" presId="urn:microsoft.com/office/officeart/2005/8/layout/gear1"/>
    <dgm:cxn modelId="{25F51065-71B8-4C5A-A30C-B02795AD83BB}" srcId="{0C0E385D-4FB3-452B-AE03-9D51B9E952CA}" destId="{1685D353-118F-4280-8869-18AE44A5CB17}" srcOrd="0" destOrd="0" parTransId="{DE67F068-DE10-4ED2-9E3E-8AE1F62FA9C2}" sibTransId="{DA21D61F-BCB2-4F8F-A389-E18408C0BC69}"/>
    <dgm:cxn modelId="{270FEDE8-9A96-4291-A021-27B9C8AA073E}" type="presOf" srcId="{DE276109-1D9E-4810-904B-AF3118A37095}" destId="{861238B3-3825-454C-A8B0-3F56662B7A81}" srcOrd="2" destOrd="0" presId="urn:microsoft.com/office/officeart/2005/8/layout/gear1"/>
    <dgm:cxn modelId="{629454A8-C5A8-4ADC-9CC4-AE5FFBC83B98}" type="presOf" srcId="{3224B062-3342-4EB8-8B74-C1CCEF951E45}" destId="{3A9D9891-D15D-4545-B1D7-7BBB07BB1934}" srcOrd="1" destOrd="0" presId="urn:microsoft.com/office/officeart/2005/8/layout/gear1"/>
    <dgm:cxn modelId="{6BC664F5-9192-4DD2-84BB-A913A7CC52B3}" type="presOf" srcId="{3224B062-3342-4EB8-8B74-C1CCEF951E45}" destId="{7D8ACB4F-56FE-41B2-AC3B-366334D6FAF7}" srcOrd="2" destOrd="0" presId="urn:microsoft.com/office/officeart/2005/8/layout/gear1"/>
    <dgm:cxn modelId="{ADA14F6A-0D5A-4FD8-B815-692346B3DA29}" type="presOf" srcId="{1685D353-118F-4280-8869-18AE44A5CB17}" destId="{F782AE0D-B749-410F-856C-06A593A81F8F}" srcOrd="0" destOrd="0" presId="urn:microsoft.com/office/officeart/2005/8/layout/gear1"/>
    <dgm:cxn modelId="{24F6DB44-781C-4DE1-9045-DE243D4BE6CE}" type="presOf" srcId="{DA21D61F-BCB2-4F8F-A389-E18408C0BC69}" destId="{38AF57D2-FC23-4BE8-858F-0456EA801B28}" srcOrd="0" destOrd="0" presId="urn:microsoft.com/office/officeart/2005/8/layout/gear1"/>
    <dgm:cxn modelId="{D2028D5A-7A0D-458F-AA0C-87E3192E00BA}" srcId="{0C0E385D-4FB3-452B-AE03-9D51B9E952CA}" destId="{3224B062-3342-4EB8-8B74-C1CCEF951E45}" srcOrd="2" destOrd="0" parTransId="{9006675A-9E8F-47E4-B3B0-D66AD68E8405}" sibTransId="{4987170A-7596-4ED8-A382-56A48A2F8A4A}"/>
    <dgm:cxn modelId="{69F0FAF1-8563-4646-9353-291C50452300}" type="presOf" srcId="{3224B062-3342-4EB8-8B74-C1CCEF951E45}" destId="{A8FCEF19-2634-4E14-92B5-FC90BEC91BA3}" srcOrd="3" destOrd="0" presId="urn:microsoft.com/office/officeart/2005/8/layout/gear1"/>
    <dgm:cxn modelId="{18622124-7812-4FFB-86DC-1631C919FC8A}" type="presOf" srcId="{0A930F62-6D4B-489F-A0A7-414442A622B4}" destId="{A185B8E8-6E29-4303-AC73-014CD1537843}" srcOrd="0" destOrd="0" presId="urn:microsoft.com/office/officeart/2005/8/layout/gear1"/>
    <dgm:cxn modelId="{54B4D348-7467-4E63-B5B3-6E29CCDA2844}" srcId="{0C0E385D-4FB3-452B-AE03-9D51B9E952CA}" destId="{DE276109-1D9E-4810-904B-AF3118A37095}" srcOrd="1" destOrd="0" parTransId="{FE2C4081-63EA-4F1A-90BD-08634DA3F2A4}" sibTransId="{0A930F62-6D4B-489F-A0A7-414442A622B4}"/>
    <dgm:cxn modelId="{2F04793B-1877-48A0-AD89-5F0574B5D21A}" type="presParOf" srcId="{A63773EF-BFF5-4223-8D44-64F7948B387E}" destId="{F782AE0D-B749-410F-856C-06A593A81F8F}" srcOrd="0" destOrd="0" presId="urn:microsoft.com/office/officeart/2005/8/layout/gear1"/>
    <dgm:cxn modelId="{EBA8DE08-9266-45B7-9CCC-AC7DC90189F1}" type="presParOf" srcId="{A63773EF-BFF5-4223-8D44-64F7948B387E}" destId="{E7F8686C-46CF-4EE0-BA97-332755BEFF9F}" srcOrd="1" destOrd="0" presId="urn:microsoft.com/office/officeart/2005/8/layout/gear1"/>
    <dgm:cxn modelId="{F9FD8795-4F33-4D38-8F99-23418DE50E3A}" type="presParOf" srcId="{A63773EF-BFF5-4223-8D44-64F7948B387E}" destId="{36A05BFF-736B-411D-8023-7C9A167EC611}" srcOrd="2" destOrd="0" presId="urn:microsoft.com/office/officeart/2005/8/layout/gear1"/>
    <dgm:cxn modelId="{D9E8EA36-0B13-4E38-9859-51C3214CB3B1}" type="presParOf" srcId="{A63773EF-BFF5-4223-8D44-64F7948B387E}" destId="{FC46E723-3ED8-46C4-A2CB-54F0B1809519}" srcOrd="3" destOrd="0" presId="urn:microsoft.com/office/officeart/2005/8/layout/gear1"/>
    <dgm:cxn modelId="{427FDFFA-4B69-40BD-96D9-F071DF0D7297}" type="presParOf" srcId="{A63773EF-BFF5-4223-8D44-64F7948B387E}" destId="{F8CF1A5C-C9D6-4A79-9DA1-0C92015F73EF}" srcOrd="4" destOrd="0" presId="urn:microsoft.com/office/officeart/2005/8/layout/gear1"/>
    <dgm:cxn modelId="{40F9B16D-F161-45C8-AF01-0CE15AF1CF96}" type="presParOf" srcId="{A63773EF-BFF5-4223-8D44-64F7948B387E}" destId="{861238B3-3825-454C-A8B0-3F56662B7A81}" srcOrd="5" destOrd="0" presId="urn:microsoft.com/office/officeart/2005/8/layout/gear1"/>
    <dgm:cxn modelId="{C4C07AD1-28F5-4857-A9DC-9DE1A067CA49}" type="presParOf" srcId="{A63773EF-BFF5-4223-8D44-64F7948B387E}" destId="{798037BA-0181-419D-86AD-08F90EEC7039}" srcOrd="6" destOrd="0" presId="urn:microsoft.com/office/officeart/2005/8/layout/gear1"/>
    <dgm:cxn modelId="{989D489B-64E2-48DD-B1AB-E9DB1FA3B9E4}" type="presParOf" srcId="{A63773EF-BFF5-4223-8D44-64F7948B387E}" destId="{3A9D9891-D15D-4545-B1D7-7BBB07BB1934}" srcOrd="7" destOrd="0" presId="urn:microsoft.com/office/officeart/2005/8/layout/gear1"/>
    <dgm:cxn modelId="{53537D66-D659-447A-B104-03893EB90405}" type="presParOf" srcId="{A63773EF-BFF5-4223-8D44-64F7948B387E}" destId="{7D8ACB4F-56FE-41B2-AC3B-366334D6FAF7}" srcOrd="8" destOrd="0" presId="urn:microsoft.com/office/officeart/2005/8/layout/gear1"/>
    <dgm:cxn modelId="{1A022455-238C-4A5A-BA4E-4BD17BC67F2A}" type="presParOf" srcId="{A63773EF-BFF5-4223-8D44-64F7948B387E}" destId="{A8FCEF19-2634-4E14-92B5-FC90BEC91BA3}" srcOrd="9" destOrd="0" presId="urn:microsoft.com/office/officeart/2005/8/layout/gear1"/>
    <dgm:cxn modelId="{ACE4A16B-0643-4E1B-8198-57685DA9907E}" type="presParOf" srcId="{A63773EF-BFF5-4223-8D44-64F7948B387E}" destId="{38AF57D2-FC23-4BE8-858F-0456EA801B28}" srcOrd="10" destOrd="0" presId="urn:microsoft.com/office/officeart/2005/8/layout/gear1"/>
    <dgm:cxn modelId="{674B4B29-005E-498D-BCC4-02423AD3BD70}" type="presParOf" srcId="{A63773EF-BFF5-4223-8D44-64F7948B387E}" destId="{A185B8E8-6E29-4303-AC73-014CD1537843}" srcOrd="11" destOrd="0" presId="urn:microsoft.com/office/officeart/2005/8/layout/gear1"/>
    <dgm:cxn modelId="{0BB76ACE-47F5-4FFD-A7A2-CC743CA4984F}" type="presParOf" srcId="{A63773EF-BFF5-4223-8D44-64F7948B387E}" destId="{C268F19F-64BC-4B49-BE35-DAACC0BAB26E}" srcOrd="12" destOrd="0" presId="urn:microsoft.com/office/officeart/2005/8/layout/gear1"/>
  </dgm:cxnLst>
  <dgm:bg>
    <a:effectLst>
      <a:outerShdw blurRad="152400" dist="317500" dir="5400000" sx="90000" sy="-19000" rotWithShape="0">
        <a:prstClr val="black">
          <a:alpha val="15000"/>
        </a:prstClr>
      </a:outerShdw>
    </a:effect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A12EB4B-3971-4B7F-A364-46B7CF13EFF5}" type="doc">
      <dgm:prSet loTypeId="urn:microsoft.com/office/officeart/2005/8/layout/orgChart1" loCatId="hierarchy" qsTypeId="urn:microsoft.com/office/officeart/2005/8/quickstyle/3d3" qsCatId="3D" csTypeId="urn:microsoft.com/office/officeart/2005/8/colors/colorful5" csCatId="colorful" phldr="1"/>
      <dgm:spPr/>
      <dgm:t>
        <a:bodyPr/>
        <a:lstStyle/>
        <a:p>
          <a:endParaRPr lang="ru-RU"/>
        </a:p>
      </dgm:t>
    </dgm:pt>
    <dgm:pt modelId="{9D634ED3-DF1D-42E6-A04B-B1B534D08D13}">
      <dgm:prSet phldrT="[Текст]" custT="1"/>
      <dgm:spPr>
        <a:solidFill>
          <a:schemeClr val="accent4">
            <a:lumMod val="60000"/>
            <a:lumOff val="40000"/>
          </a:schemeClr>
        </a:solidFill>
        <a:ln>
          <a:solidFill>
            <a:srgbClr val="FFFF66"/>
          </a:solidFill>
        </a:ln>
      </dgm:spPr>
      <dgm:t>
        <a:bodyPr/>
        <a:lstStyle/>
        <a:p>
          <a:r>
            <a:rPr lang="ru-RU" sz="3000" b="1" dirty="0">
              <a:solidFill>
                <a:srgbClr val="002060"/>
              </a:solidFill>
            </a:rPr>
            <a:t>Источники финансирования дефицита бюджета </a:t>
          </a:r>
        </a:p>
      </dgm:t>
    </dgm:pt>
    <dgm:pt modelId="{4EE00BA9-AEDD-48E4-9901-DAB70DDEB33E}" type="parTrans" cxnId="{DDAD71C3-A095-451F-9701-B12F0F23ED63}">
      <dgm:prSet/>
      <dgm:spPr/>
      <dgm:t>
        <a:bodyPr/>
        <a:lstStyle/>
        <a:p>
          <a:endParaRPr lang="ru-RU"/>
        </a:p>
      </dgm:t>
    </dgm:pt>
    <dgm:pt modelId="{EEF4D480-CCF5-40A9-B160-E474D4B10353}" type="sibTrans" cxnId="{DDAD71C3-A095-451F-9701-B12F0F23ED63}">
      <dgm:prSet/>
      <dgm:spPr/>
      <dgm:t>
        <a:bodyPr/>
        <a:lstStyle/>
        <a:p>
          <a:endParaRPr lang="ru-RU"/>
        </a:p>
      </dgm:t>
    </dgm:pt>
    <dgm:pt modelId="{9BD9B60F-5DC8-47BB-9BA7-240291E412AD}">
      <dgm:prSet phldrT="[Текст]"/>
      <dgm:spPr>
        <a:solidFill>
          <a:srgbClr val="7CBF33"/>
        </a:solidFill>
        <a:ln>
          <a:solidFill>
            <a:srgbClr val="7CBF33"/>
          </a:solidFill>
        </a:ln>
      </dgm:spPr>
      <dgm:t>
        <a:bodyPr/>
        <a:lstStyle/>
        <a:p>
          <a:r>
            <a:rPr lang="ru-RU" b="1" dirty="0">
              <a:solidFill>
                <a:srgbClr val="C00000"/>
              </a:solidFill>
            </a:rPr>
            <a:t>Муниципальные займы</a:t>
          </a:r>
          <a:r>
            <a:rPr lang="ru-RU" dirty="0">
              <a:solidFill>
                <a:srgbClr val="C00000"/>
              </a:solidFill>
            </a:rPr>
            <a:t>, </a:t>
          </a:r>
          <a:r>
            <a:rPr lang="ru-RU" dirty="0"/>
            <a:t>осуществляемые путем выпуска ценных бумаг от имени муниципального образования</a:t>
          </a:r>
        </a:p>
      </dgm:t>
    </dgm:pt>
    <dgm:pt modelId="{4DDD84D3-366D-41D6-BD0E-1088F9058A1B}" type="parTrans" cxnId="{DF1DA603-4F66-4DED-9E73-7939CBC0C27E}">
      <dgm:prSet/>
      <dgm:spPr/>
      <dgm:t>
        <a:bodyPr/>
        <a:lstStyle/>
        <a:p>
          <a:endParaRPr lang="ru-RU"/>
        </a:p>
      </dgm:t>
    </dgm:pt>
    <dgm:pt modelId="{10933C44-9C21-4388-9EC7-0AA263FDA1EC}" type="sibTrans" cxnId="{DF1DA603-4F66-4DED-9E73-7939CBC0C27E}">
      <dgm:prSet/>
      <dgm:spPr/>
      <dgm:t>
        <a:bodyPr/>
        <a:lstStyle/>
        <a:p>
          <a:endParaRPr lang="ru-RU"/>
        </a:p>
      </dgm:t>
    </dgm:pt>
    <dgm:pt modelId="{909473AF-8AF2-45D8-99B2-12E09F83E44A}">
      <dgm:prSet/>
      <dgm:spPr>
        <a:solidFill>
          <a:srgbClr val="7CBF33"/>
        </a:solidFill>
        <a:ln>
          <a:solidFill>
            <a:srgbClr val="7CBF33"/>
          </a:solidFill>
        </a:ln>
      </dgm:spPr>
      <dgm:t>
        <a:bodyPr/>
        <a:lstStyle/>
        <a:p>
          <a:r>
            <a:rPr lang="ru-RU" b="1" dirty="0">
              <a:solidFill>
                <a:srgbClr val="C00000"/>
              </a:solidFill>
            </a:rPr>
            <a:t>Бюджетные кредиты</a:t>
          </a:r>
          <a:r>
            <a:rPr lang="ru-RU" dirty="0">
              <a:solidFill>
                <a:srgbClr val="C00000"/>
              </a:solidFill>
            </a:rPr>
            <a:t>, </a:t>
          </a:r>
          <a:r>
            <a:rPr lang="ru-RU" dirty="0"/>
            <a:t>полученные от бюджетов других уровней бюджетной системы</a:t>
          </a:r>
        </a:p>
      </dgm:t>
    </dgm:pt>
    <dgm:pt modelId="{3915BC98-9C99-4A9D-A8F0-2D2A313BF7AC}" type="parTrans" cxnId="{ABCA19AD-C043-404B-A877-D4671DF49EAE}">
      <dgm:prSet/>
      <dgm:spPr/>
      <dgm:t>
        <a:bodyPr/>
        <a:lstStyle/>
        <a:p>
          <a:endParaRPr lang="ru-RU"/>
        </a:p>
      </dgm:t>
    </dgm:pt>
    <dgm:pt modelId="{0C9AC22B-4974-4BBE-BF8B-F708EB0EB51A}" type="sibTrans" cxnId="{ABCA19AD-C043-404B-A877-D4671DF49EAE}">
      <dgm:prSet/>
      <dgm:spPr/>
      <dgm:t>
        <a:bodyPr/>
        <a:lstStyle/>
        <a:p>
          <a:endParaRPr lang="ru-RU"/>
        </a:p>
      </dgm:t>
    </dgm:pt>
    <dgm:pt modelId="{D375140C-EF42-4293-A17F-985C1C2A9C4F}">
      <dgm:prSet/>
      <dgm:spPr>
        <a:solidFill>
          <a:srgbClr val="7CBF33"/>
        </a:solidFill>
        <a:ln>
          <a:solidFill>
            <a:srgbClr val="7CBF33"/>
          </a:solidFill>
        </a:ln>
      </dgm:spPr>
      <dgm:t>
        <a:bodyPr/>
        <a:lstStyle/>
        <a:p>
          <a:r>
            <a:rPr lang="ru-RU" b="1" dirty="0">
              <a:solidFill>
                <a:srgbClr val="C00000"/>
              </a:solidFill>
            </a:rPr>
            <a:t>Кредиты</a:t>
          </a:r>
          <a:r>
            <a:rPr lang="ru-RU" dirty="0">
              <a:solidFill>
                <a:srgbClr val="C00000"/>
              </a:solidFill>
            </a:rPr>
            <a:t>, </a:t>
          </a:r>
          <a:r>
            <a:rPr lang="ru-RU" dirty="0"/>
            <a:t>полученные от кредитных организаций</a:t>
          </a:r>
        </a:p>
      </dgm:t>
    </dgm:pt>
    <dgm:pt modelId="{C4B7B7B1-72D1-4F62-B4C2-03B6DF65A1BF}" type="parTrans" cxnId="{D1B5BA73-BA8D-4A3D-9EBE-8B0AA6692318}">
      <dgm:prSet/>
      <dgm:spPr/>
      <dgm:t>
        <a:bodyPr/>
        <a:lstStyle/>
        <a:p>
          <a:endParaRPr lang="ru-RU"/>
        </a:p>
      </dgm:t>
    </dgm:pt>
    <dgm:pt modelId="{66B24DFA-9801-4C98-B92B-2A421FFEE6B8}" type="sibTrans" cxnId="{D1B5BA73-BA8D-4A3D-9EBE-8B0AA6692318}">
      <dgm:prSet/>
      <dgm:spPr/>
      <dgm:t>
        <a:bodyPr/>
        <a:lstStyle/>
        <a:p>
          <a:endParaRPr lang="ru-RU"/>
        </a:p>
      </dgm:t>
    </dgm:pt>
    <dgm:pt modelId="{7105A7F0-B5A2-4756-B877-30BCA513029E}">
      <dgm:prSet/>
      <dgm:spPr>
        <a:solidFill>
          <a:srgbClr val="7CBF33"/>
        </a:solidFill>
        <a:ln>
          <a:solidFill>
            <a:srgbClr val="7CBF33"/>
          </a:solidFill>
        </a:ln>
      </dgm:spPr>
      <dgm:t>
        <a:bodyPr/>
        <a:lstStyle/>
        <a:p>
          <a:pPr>
            <a:lnSpc>
              <a:spcPct val="100000"/>
            </a:lnSpc>
          </a:pPr>
          <a:r>
            <a:rPr lang="ru-RU" b="1" dirty="0">
              <a:solidFill>
                <a:srgbClr val="7030A0"/>
              </a:solidFill>
            </a:rPr>
            <a:t>Изменение остатков</a:t>
          </a:r>
          <a:r>
            <a:rPr lang="ru-RU" dirty="0"/>
            <a:t> средств на счетах по учету средств местного бюджета</a:t>
          </a:r>
        </a:p>
      </dgm:t>
    </dgm:pt>
    <dgm:pt modelId="{4CA0324C-8787-42D0-9B87-6AC89672D68A}" type="sibTrans" cxnId="{06EC4CE3-B57A-4C14-AB65-EF94D36AC753}">
      <dgm:prSet/>
      <dgm:spPr/>
      <dgm:t>
        <a:bodyPr/>
        <a:lstStyle/>
        <a:p>
          <a:endParaRPr lang="ru-RU"/>
        </a:p>
      </dgm:t>
    </dgm:pt>
    <dgm:pt modelId="{78A9E538-5420-4E65-864F-A3A41B3CA921}" type="parTrans" cxnId="{06EC4CE3-B57A-4C14-AB65-EF94D36AC753}">
      <dgm:prSet/>
      <dgm:spPr/>
      <dgm:t>
        <a:bodyPr/>
        <a:lstStyle/>
        <a:p>
          <a:endParaRPr lang="ru-RU"/>
        </a:p>
      </dgm:t>
    </dgm:pt>
    <dgm:pt modelId="{A31C2969-D819-4046-AEAF-265976A53F95}" type="pres">
      <dgm:prSet presAssocID="{8A12EB4B-3971-4B7F-A364-46B7CF13EFF5}" presName="hierChild1" presStyleCnt="0">
        <dgm:presLayoutVars>
          <dgm:orgChart val="1"/>
          <dgm:chPref val="1"/>
          <dgm:dir/>
          <dgm:animOne val="branch"/>
          <dgm:animLvl val="lvl"/>
          <dgm:resizeHandles/>
        </dgm:presLayoutVars>
      </dgm:prSet>
      <dgm:spPr/>
      <dgm:t>
        <a:bodyPr/>
        <a:lstStyle/>
        <a:p>
          <a:endParaRPr lang="ru-RU"/>
        </a:p>
      </dgm:t>
    </dgm:pt>
    <dgm:pt modelId="{835F7545-B583-40E6-8058-6CF292BBE885}" type="pres">
      <dgm:prSet presAssocID="{9D634ED3-DF1D-42E6-A04B-B1B534D08D13}" presName="hierRoot1" presStyleCnt="0">
        <dgm:presLayoutVars>
          <dgm:hierBranch val="init"/>
        </dgm:presLayoutVars>
      </dgm:prSet>
      <dgm:spPr/>
    </dgm:pt>
    <dgm:pt modelId="{90F91FFE-A244-4F3C-89B3-15AF1CB0CCAA}" type="pres">
      <dgm:prSet presAssocID="{9D634ED3-DF1D-42E6-A04B-B1B534D08D13}" presName="rootComposite1" presStyleCnt="0"/>
      <dgm:spPr/>
    </dgm:pt>
    <dgm:pt modelId="{1D1D0D9F-81AE-42B7-935F-361CE9E875AF}" type="pres">
      <dgm:prSet presAssocID="{9D634ED3-DF1D-42E6-A04B-B1B534D08D13}" presName="rootText1" presStyleLbl="node0" presStyleIdx="0" presStyleCnt="1" custScaleX="319053">
        <dgm:presLayoutVars>
          <dgm:chPref val="3"/>
        </dgm:presLayoutVars>
      </dgm:prSet>
      <dgm:spPr/>
      <dgm:t>
        <a:bodyPr/>
        <a:lstStyle/>
        <a:p>
          <a:endParaRPr lang="ru-RU"/>
        </a:p>
      </dgm:t>
    </dgm:pt>
    <dgm:pt modelId="{CC8C8E8A-D89A-49C1-8FB4-EAB155870EC0}" type="pres">
      <dgm:prSet presAssocID="{9D634ED3-DF1D-42E6-A04B-B1B534D08D13}" presName="rootConnector1" presStyleLbl="node1" presStyleIdx="0" presStyleCnt="0"/>
      <dgm:spPr/>
      <dgm:t>
        <a:bodyPr/>
        <a:lstStyle/>
        <a:p>
          <a:endParaRPr lang="ru-RU"/>
        </a:p>
      </dgm:t>
    </dgm:pt>
    <dgm:pt modelId="{CDBFDA04-9F44-40FF-BB17-A6FFD595E47E}" type="pres">
      <dgm:prSet presAssocID="{9D634ED3-DF1D-42E6-A04B-B1B534D08D13}" presName="hierChild2" presStyleCnt="0"/>
      <dgm:spPr/>
    </dgm:pt>
    <dgm:pt modelId="{21599FC8-2A6B-4332-8F50-E5024F676F96}" type="pres">
      <dgm:prSet presAssocID="{4DDD84D3-366D-41D6-BD0E-1088F9058A1B}" presName="Name37" presStyleLbl="parChTrans1D2" presStyleIdx="0" presStyleCnt="4"/>
      <dgm:spPr/>
      <dgm:t>
        <a:bodyPr/>
        <a:lstStyle/>
        <a:p>
          <a:endParaRPr lang="ru-RU"/>
        </a:p>
      </dgm:t>
    </dgm:pt>
    <dgm:pt modelId="{9E882D26-CC31-496A-96BD-52510114A2EC}" type="pres">
      <dgm:prSet presAssocID="{9BD9B60F-5DC8-47BB-9BA7-240291E412AD}" presName="hierRoot2" presStyleCnt="0">
        <dgm:presLayoutVars>
          <dgm:hierBranch val="init"/>
        </dgm:presLayoutVars>
      </dgm:prSet>
      <dgm:spPr/>
    </dgm:pt>
    <dgm:pt modelId="{625CCDAC-1AD9-4E9C-BE71-E9C9EDAFCEDD}" type="pres">
      <dgm:prSet presAssocID="{9BD9B60F-5DC8-47BB-9BA7-240291E412AD}" presName="rootComposite" presStyleCnt="0"/>
      <dgm:spPr/>
    </dgm:pt>
    <dgm:pt modelId="{774755A4-832F-44CB-AE96-D2EE340FE31D}" type="pres">
      <dgm:prSet presAssocID="{9BD9B60F-5DC8-47BB-9BA7-240291E412AD}" presName="rootText" presStyleLbl="node2" presStyleIdx="0" presStyleCnt="4" custScaleY="245193">
        <dgm:presLayoutVars>
          <dgm:chPref val="3"/>
        </dgm:presLayoutVars>
      </dgm:prSet>
      <dgm:spPr/>
      <dgm:t>
        <a:bodyPr/>
        <a:lstStyle/>
        <a:p>
          <a:endParaRPr lang="ru-RU"/>
        </a:p>
      </dgm:t>
    </dgm:pt>
    <dgm:pt modelId="{73636592-3D43-4ABF-AE3C-A1751522889E}" type="pres">
      <dgm:prSet presAssocID="{9BD9B60F-5DC8-47BB-9BA7-240291E412AD}" presName="rootConnector" presStyleLbl="node2" presStyleIdx="0" presStyleCnt="4"/>
      <dgm:spPr/>
      <dgm:t>
        <a:bodyPr/>
        <a:lstStyle/>
        <a:p>
          <a:endParaRPr lang="ru-RU"/>
        </a:p>
      </dgm:t>
    </dgm:pt>
    <dgm:pt modelId="{0F035AD8-07C7-4B67-A0FF-5AC69B1C637E}" type="pres">
      <dgm:prSet presAssocID="{9BD9B60F-5DC8-47BB-9BA7-240291E412AD}" presName="hierChild4" presStyleCnt="0"/>
      <dgm:spPr/>
    </dgm:pt>
    <dgm:pt modelId="{71B6B397-0C8B-4217-8E5C-1F92B6FDA238}" type="pres">
      <dgm:prSet presAssocID="{9BD9B60F-5DC8-47BB-9BA7-240291E412AD}" presName="hierChild5" presStyleCnt="0"/>
      <dgm:spPr/>
    </dgm:pt>
    <dgm:pt modelId="{5684B2FC-9C14-4B54-B0E6-A08D710A7D05}" type="pres">
      <dgm:prSet presAssocID="{3915BC98-9C99-4A9D-A8F0-2D2A313BF7AC}" presName="Name37" presStyleLbl="parChTrans1D2" presStyleIdx="1" presStyleCnt="4"/>
      <dgm:spPr/>
      <dgm:t>
        <a:bodyPr/>
        <a:lstStyle/>
        <a:p>
          <a:endParaRPr lang="ru-RU"/>
        </a:p>
      </dgm:t>
    </dgm:pt>
    <dgm:pt modelId="{02E41083-028E-4EEB-A3AB-00C42051DA78}" type="pres">
      <dgm:prSet presAssocID="{909473AF-8AF2-45D8-99B2-12E09F83E44A}" presName="hierRoot2" presStyleCnt="0">
        <dgm:presLayoutVars>
          <dgm:hierBranch val="init"/>
        </dgm:presLayoutVars>
      </dgm:prSet>
      <dgm:spPr/>
    </dgm:pt>
    <dgm:pt modelId="{3AC7D67C-3F09-42ED-A3D3-5278FC2D297E}" type="pres">
      <dgm:prSet presAssocID="{909473AF-8AF2-45D8-99B2-12E09F83E44A}" presName="rootComposite" presStyleCnt="0"/>
      <dgm:spPr/>
    </dgm:pt>
    <dgm:pt modelId="{3F4E3F40-8113-451F-93C6-7DB80A19B103}" type="pres">
      <dgm:prSet presAssocID="{909473AF-8AF2-45D8-99B2-12E09F83E44A}" presName="rootText" presStyleLbl="node2" presStyleIdx="1" presStyleCnt="4" custScaleY="245853">
        <dgm:presLayoutVars>
          <dgm:chPref val="3"/>
        </dgm:presLayoutVars>
      </dgm:prSet>
      <dgm:spPr/>
      <dgm:t>
        <a:bodyPr/>
        <a:lstStyle/>
        <a:p>
          <a:endParaRPr lang="ru-RU"/>
        </a:p>
      </dgm:t>
    </dgm:pt>
    <dgm:pt modelId="{0D16201A-E851-4165-941C-281F9C77030E}" type="pres">
      <dgm:prSet presAssocID="{909473AF-8AF2-45D8-99B2-12E09F83E44A}" presName="rootConnector" presStyleLbl="node2" presStyleIdx="1" presStyleCnt="4"/>
      <dgm:spPr/>
      <dgm:t>
        <a:bodyPr/>
        <a:lstStyle/>
        <a:p>
          <a:endParaRPr lang="ru-RU"/>
        </a:p>
      </dgm:t>
    </dgm:pt>
    <dgm:pt modelId="{BD124D2E-7BF7-4EDA-88B3-BCBC368A3BCC}" type="pres">
      <dgm:prSet presAssocID="{909473AF-8AF2-45D8-99B2-12E09F83E44A}" presName="hierChild4" presStyleCnt="0"/>
      <dgm:spPr/>
    </dgm:pt>
    <dgm:pt modelId="{43CEFBF1-141B-41E5-91F0-33ACF87DBF6C}" type="pres">
      <dgm:prSet presAssocID="{909473AF-8AF2-45D8-99B2-12E09F83E44A}" presName="hierChild5" presStyleCnt="0"/>
      <dgm:spPr/>
    </dgm:pt>
    <dgm:pt modelId="{2C77BAF4-1D30-4494-B5EF-9D769BB3DEEB}" type="pres">
      <dgm:prSet presAssocID="{C4B7B7B1-72D1-4F62-B4C2-03B6DF65A1BF}" presName="Name37" presStyleLbl="parChTrans1D2" presStyleIdx="2" presStyleCnt="4"/>
      <dgm:spPr/>
      <dgm:t>
        <a:bodyPr/>
        <a:lstStyle/>
        <a:p>
          <a:endParaRPr lang="ru-RU"/>
        </a:p>
      </dgm:t>
    </dgm:pt>
    <dgm:pt modelId="{5542B1D5-AB46-4F71-960D-3054A6CF6F52}" type="pres">
      <dgm:prSet presAssocID="{D375140C-EF42-4293-A17F-985C1C2A9C4F}" presName="hierRoot2" presStyleCnt="0">
        <dgm:presLayoutVars>
          <dgm:hierBranch val="init"/>
        </dgm:presLayoutVars>
      </dgm:prSet>
      <dgm:spPr/>
    </dgm:pt>
    <dgm:pt modelId="{6C91311E-350D-4C03-BA26-E7320AD5CB33}" type="pres">
      <dgm:prSet presAssocID="{D375140C-EF42-4293-A17F-985C1C2A9C4F}" presName="rootComposite" presStyleCnt="0"/>
      <dgm:spPr/>
    </dgm:pt>
    <dgm:pt modelId="{386F44C8-0666-4E4D-A0FE-080C4D6192F4}" type="pres">
      <dgm:prSet presAssocID="{D375140C-EF42-4293-A17F-985C1C2A9C4F}" presName="rootText" presStyleLbl="node2" presStyleIdx="2" presStyleCnt="4" custScaleY="245853">
        <dgm:presLayoutVars>
          <dgm:chPref val="3"/>
        </dgm:presLayoutVars>
      </dgm:prSet>
      <dgm:spPr/>
      <dgm:t>
        <a:bodyPr/>
        <a:lstStyle/>
        <a:p>
          <a:endParaRPr lang="ru-RU"/>
        </a:p>
      </dgm:t>
    </dgm:pt>
    <dgm:pt modelId="{527BAC52-24F1-475C-AEAD-77C8460099C4}" type="pres">
      <dgm:prSet presAssocID="{D375140C-EF42-4293-A17F-985C1C2A9C4F}" presName="rootConnector" presStyleLbl="node2" presStyleIdx="2" presStyleCnt="4"/>
      <dgm:spPr/>
      <dgm:t>
        <a:bodyPr/>
        <a:lstStyle/>
        <a:p>
          <a:endParaRPr lang="ru-RU"/>
        </a:p>
      </dgm:t>
    </dgm:pt>
    <dgm:pt modelId="{C118BFA1-EF01-4B4A-8530-FBED4AEEB7D1}" type="pres">
      <dgm:prSet presAssocID="{D375140C-EF42-4293-A17F-985C1C2A9C4F}" presName="hierChild4" presStyleCnt="0"/>
      <dgm:spPr/>
    </dgm:pt>
    <dgm:pt modelId="{F7C746A9-3EBE-4F44-B6AF-0DC64D99460F}" type="pres">
      <dgm:prSet presAssocID="{D375140C-EF42-4293-A17F-985C1C2A9C4F}" presName="hierChild5" presStyleCnt="0"/>
      <dgm:spPr/>
    </dgm:pt>
    <dgm:pt modelId="{59EB9AD4-F64C-427D-B1D9-142B46683861}" type="pres">
      <dgm:prSet presAssocID="{78A9E538-5420-4E65-864F-A3A41B3CA921}" presName="Name37" presStyleLbl="parChTrans1D2" presStyleIdx="3" presStyleCnt="4"/>
      <dgm:spPr/>
      <dgm:t>
        <a:bodyPr/>
        <a:lstStyle/>
        <a:p>
          <a:endParaRPr lang="ru-RU"/>
        </a:p>
      </dgm:t>
    </dgm:pt>
    <dgm:pt modelId="{7E3D30AD-4EDD-4E14-8578-8EDD19E1ED41}" type="pres">
      <dgm:prSet presAssocID="{7105A7F0-B5A2-4756-B877-30BCA513029E}" presName="hierRoot2" presStyleCnt="0">
        <dgm:presLayoutVars>
          <dgm:hierBranch val="init"/>
        </dgm:presLayoutVars>
      </dgm:prSet>
      <dgm:spPr/>
    </dgm:pt>
    <dgm:pt modelId="{3456E12D-D66B-4380-B325-754EB08E2795}" type="pres">
      <dgm:prSet presAssocID="{7105A7F0-B5A2-4756-B877-30BCA513029E}" presName="rootComposite" presStyleCnt="0"/>
      <dgm:spPr/>
    </dgm:pt>
    <dgm:pt modelId="{54238DBC-0D6C-430F-A996-53108395B07D}" type="pres">
      <dgm:prSet presAssocID="{7105A7F0-B5A2-4756-B877-30BCA513029E}" presName="rootText" presStyleLbl="node2" presStyleIdx="3" presStyleCnt="4" custScaleY="245853">
        <dgm:presLayoutVars>
          <dgm:chPref val="3"/>
        </dgm:presLayoutVars>
      </dgm:prSet>
      <dgm:spPr/>
      <dgm:t>
        <a:bodyPr/>
        <a:lstStyle/>
        <a:p>
          <a:endParaRPr lang="ru-RU"/>
        </a:p>
      </dgm:t>
    </dgm:pt>
    <dgm:pt modelId="{BDD161CF-E7FD-4592-BA48-29D2C499DCEA}" type="pres">
      <dgm:prSet presAssocID="{7105A7F0-B5A2-4756-B877-30BCA513029E}" presName="rootConnector" presStyleLbl="node2" presStyleIdx="3" presStyleCnt="4"/>
      <dgm:spPr/>
      <dgm:t>
        <a:bodyPr/>
        <a:lstStyle/>
        <a:p>
          <a:endParaRPr lang="ru-RU"/>
        </a:p>
      </dgm:t>
    </dgm:pt>
    <dgm:pt modelId="{51862886-E4EA-4D3A-9BB8-FB3FEF15B7AF}" type="pres">
      <dgm:prSet presAssocID="{7105A7F0-B5A2-4756-B877-30BCA513029E}" presName="hierChild4" presStyleCnt="0"/>
      <dgm:spPr/>
    </dgm:pt>
    <dgm:pt modelId="{DE6E97ED-3C4E-499A-A079-7AD97CD01630}" type="pres">
      <dgm:prSet presAssocID="{7105A7F0-B5A2-4756-B877-30BCA513029E}" presName="hierChild5" presStyleCnt="0"/>
      <dgm:spPr/>
    </dgm:pt>
    <dgm:pt modelId="{FD5FE099-65C3-4033-B008-EA09F4B8510B}" type="pres">
      <dgm:prSet presAssocID="{9D634ED3-DF1D-42E6-A04B-B1B534D08D13}" presName="hierChild3" presStyleCnt="0"/>
      <dgm:spPr/>
    </dgm:pt>
  </dgm:ptLst>
  <dgm:cxnLst>
    <dgm:cxn modelId="{122D05A9-8982-43FB-AD2C-B6A4F3A5326C}" type="presOf" srcId="{D375140C-EF42-4293-A17F-985C1C2A9C4F}" destId="{386F44C8-0666-4E4D-A0FE-080C4D6192F4}" srcOrd="0" destOrd="0" presId="urn:microsoft.com/office/officeart/2005/8/layout/orgChart1"/>
    <dgm:cxn modelId="{DDAD71C3-A095-451F-9701-B12F0F23ED63}" srcId="{8A12EB4B-3971-4B7F-A364-46B7CF13EFF5}" destId="{9D634ED3-DF1D-42E6-A04B-B1B534D08D13}" srcOrd="0" destOrd="0" parTransId="{4EE00BA9-AEDD-48E4-9901-DAB70DDEB33E}" sibTransId="{EEF4D480-CCF5-40A9-B160-E474D4B10353}"/>
    <dgm:cxn modelId="{FEEEF00A-B85D-4E7B-AC88-DDB53394DCE6}" type="presOf" srcId="{4DDD84D3-366D-41D6-BD0E-1088F9058A1B}" destId="{21599FC8-2A6B-4332-8F50-E5024F676F96}" srcOrd="0" destOrd="0" presId="urn:microsoft.com/office/officeart/2005/8/layout/orgChart1"/>
    <dgm:cxn modelId="{06EC4CE3-B57A-4C14-AB65-EF94D36AC753}" srcId="{9D634ED3-DF1D-42E6-A04B-B1B534D08D13}" destId="{7105A7F0-B5A2-4756-B877-30BCA513029E}" srcOrd="3" destOrd="0" parTransId="{78A9E538-5420-4E65-864F-A3A41B3CA921}" sibTransId="{4CA0324C-8787-42D0-9B87-6AC89672D68A}"/>
    <dgm:cxn modelId="{BC3C65C9-8DAA-4157-8884-29F9D980774A}" type="presOf" srcId="{7105A7F0-B5A2-4756-B877-30BCA513029E}" destId="{54238DBC-0D6C-430F-A996-53108395B07D}" srcOrd="0" destOrd="0" presId="urn:microsoft.com/office/officeart/2005/8/layout/orgChart1"/>
    <dgm:cxn modelId="{C231C868-BDA2-4C34-B64F-AFD955DA237D}" type="presOf" srcId="{9D634ED3-DF1D-42E6-A04B-B1B534D08D13}" destId="{1D1D0D9F-81AE-42B7-935F-361CE9E875AF}" srcOrd="0" destOrd="0" presId="urn:microsoft.com/office/officeart/2005/8/layout/orgChart1"/>
    <dgm:cxn modelId="{4CE72EF8-2161-4491-A3D7-5176871229A3}" type="presOf" srcId="{9BD9B60F-5DC8-47BB-9BA7-240291E412AD}" destId="{774755A4-832F-44CB-AE96-D2EE340FE31D}" srcOrd="0" destOrd="0" presId="urn:microsoft.com/office/officeart/2005/8/layout/orgChart1"/>
    <dgm:cxn modelId="{AF0E02B3-80E0-442A-B34F-5796C0E90CCE}" type="presOf" srcId="{3915BC98-9C99-4A9D-A8F0-2D2A313BF7AC}" destId="{5684B2FC-9C14-4B54-B0E6-A08D710A7D05}" srcOrd="0" destOrd="0" presId="urn:microsoft.com/office/officeart/2005/8/layout/orgChart1"/>
    <dgm:cxn modelId="{EBBEBCF3-356B-4C90-8104-FE1E9B739C41}" type="presOf" srcId="{78A9E538-5420-4E65-864F-A3A41B3CA921}" destId="{59EB9AD4-F64C-427D-B1D9-142B46683861}" srcOrd="0" destOrd="0" presId="urn:microsoft.com/office/officeart/2005/8/layout/orgChart1"/>
    <dgm:cxn modelId="{3F3C56A6-8468-4C75-80F1-3241D38630A0}" type="presOf" srcId="{9BD9B60F-5DC8-47BB-9BA7-240291E412AD}" destId="{73636592-3D43-4ABF-AE3C-A1751522889E}" srcOrd="1" destOrd="0" presId="urn:microsoft.com/office/officeart/2005/8/layout/orgChart1"/>
    <dgm:cxn modelId="{62BB12B7-98AE-407D-AB69-94FBDF216DC4}" type="presOf" srcId="{9D634ED3-DF1D-42E6-A04B-B1B534D08D13}" destId="{CC8C8E8A-D89A-49C1-8FB4-EAB155870EC0}" srcOrd="1" destOrd="0" presId="urn:microsoft.com/office/officeart/2005/8/layout/orgChart1"/>
    <dgm:cxn modelId="{2114649F-A26A-4A14-BCEE-B75B0E33EBAC}" type="presOf" srcId="{C4B7B7B1-72D1-4F62-B4C2-03B6DF65A1BF}" destId="{2C77BAF4-1D30-4494-B5EF-9D769BB3DEEB}" srcOrd="0" destOrd="0" presId="urn:microsoft.com/office/officeart/2005/8/layout/orgChart1"/>
    <dgm:cxn modelId="{D1B5BA73-BA8D-4A3D-9EBE-8B0AA6692318}" srcId="{9D634ED3-DF1D-42E6-A04B-B1B534D08D13}" destId="{D375140C-EF42-4293-A17F-985C1C2A9C4F}" srcOrd="2" destOrd="0" parTransId="{C4B7B7B1-72D1-4F62-B4C2-03B6DF65A1BF}" sibTransId="{66B24DFA-9801-4C98-B92B-2A421FFEE6B8}"/>
    <dgm:cxn modelId="{624E30A1-E50A-404F-B628-5DFE3A57B970}" type="presOf" srcId="{909473AF-8AF2-45D8-99B2-12E09F83E44A}" destId="{0D16201A-E851-4165-941C-281F9C77030E}" srcOrd="1" destOrd="0" presId="urn:microsoft.com/office/officeart/2005/8/layout/orgChart1"/>
    <dgm:cxn modelId="{ABCA19AD-C043-404B-A877-D4671DF49EAE}" srcId="{9D634ED3-DF1D-42E6-A04B-B1B534D08D13}" destId="{909473AF-8AF2-45D8-99B2-12E09F83E44A}" srcOrd="1" destOrd="0" parTransId="{3915BC98-9C99-4A9D-A8F0-2D2A313BF7AC}" sibTransId="{0C9AC22B-4974-4BBE-BF8B-F708EB0EB51A}"/>
    <dgm:cxn modelId="{84B417F6-89B3-4F98-A726-F155C8D0D4DA}" type="presOf" srcId="{D375140C-EF42-4293-A17F-985C1C2A9C4F}" destId="{527BAC52-24F1-475C-AEAD-77C8460099C4}" srcOrd="1" destOrd="0" presId="urn:microsoft.com/office/officeart/2005/8/layout/orgChart1"/>
    <dgm:cxn modelId="{5AEE6550-D06D-4C0C-A55B-452432A97E95}" type="presOf" srcId="{8A12EB4B-3971-4B7F-A364-46B7CF13EFF5}" destId="{A31C2969-D819-4046-AEAF-265976A53F95}" srcOrd="0" destOrd="0" presId="urn:microsoft.com/office/officeart/2005/8/layout/orgChart1"/>
    <dgm:cxn modelId="{9B256A24-A6EF-4ACA-8691-F4FF1FF26669}" type="presOf" srcId="{909473AF-8AF2-45D8-99B2-12E09F83E44A}" destId="{3F4E3F40-8113-451F-93C6-7DB80A19B103}" srcOrd="0" destOrd="0" presId="urn:microsoft.com/office/officeart/2005/8/layout/orgChart1"/>
    <dgm:cxn modelId="{77B8F0FE-39B2-4406-9CB8-DE9E5F3F28F0}" type="presOf" srcId="{7105A7F0-B5A2-4756-B877-30BCA513029E}" destId="{BDD161CF-E7FD-4592-BA48-29D2C499DCEA}" srcOrd="1" destOrd="0" presId="urn:microsoft.com/office/officeart/2005/8/layout/orgChart1"/>
    <dgm:cxn modelId="{DF1DA603-4F66-4DED-9E73-7939CBC0C27E}" srcId="{9D634ED3-DF1D-42E6-A04B-B1B534D08D13}" destId="{9BD9B60F-5DC8-47BB-9BA7-240291E412AD}" srcOrd="0" destOrd="0" parTransId="{4DDD84D3-366D-41D6-BD0E-1088F9058A1B}" sibTransId="{10933C44-9C21-4388-9EC7-0AA263FDA1EC}"/>
    <dgm:cxn modelId="{DBD5A488-ECAC-48C9-8D3C-82B01F6C9B8F}" type="presParOf" srcId="{A31C2969-D819-4046-AEAF-265976A53F95}" destId="{835F7545-B583-40E6-8058-6CF292BBE885}" srcOrd="0" destOrd="0" presId="urn:microsoft.com/office/officeart/2005/8/layout/orgChart1"/>
    <dgm:cxn modelId="{DF468882-3DB9-498B-BC88-DE38D8F6E0BD}" type="presParOf" srcId="{835F7545-B583-40E6-8058-6CF292BBE885}" destId="{90F91FFE-A244-4F3C-89B3-15AF1CB0CCAA}" srcOrd="0" destOrd="0" presId="urn:microsoft.com/office/officeart/2005/8/layout/orgChart1"/>
    <dgm:cxn modelId="{FAC52B0E-12C7-4A1F-9713-EC2755BD9EEE}" type="presParOf" srcId="{90F91FFE-A244-4F3C-89B3-15AF1CB0CCAA}" destId="{1D1D0D9F-81AE-42B7-935F-361CE9E875AF}" srcOrd="0" destOrd="0" presId="urn:microsoft.com/office/officeart/2005/8/layout/orgChart1"/>
    <dgm:cxn modelId="{57CBCB5B-3081-40BE-AB0C-7C890C09A68C}" type="presParOf" srcId="{90F91FFE-A244-4F3C-89B3-15AF1CB0CCAA}" destId="{CC8C8E8A-D89A-49C1-8FB4-EAB155870EC0}" srcOrd="1" destOrd="0" presId="urn:microsoft.com/office/officeart/2005/8/layout/orgChart1"/>
    <dgm:cxn modelId="{348E67C1-CFE7-4276-9F46-647BB6E1B34B}" type="presParOf" srcId="{835F7545-B583-40E6-8058-6CF292BBE885}" destId="{CDBFDA04-9F44-40FF-BB17-A6FFD595E47E}" srcOrd="1" destOrd="0" presId="urn:microsoft.com/office/officeart/2005/8/layout/orgChart1"/>
    <dgm:cxn modelId="{C7FA56BC-D753-426C-B82A-C949E5FFC9DC}" type="presParOf" srcId="{CDBFDA04-9F44-40FF-BB17-A6FFD595E47E}" destId="{21599FC8-2A6B-4332-8F50-E5024F676F96}" srcOrd="0" destOrd="0" presId="urn:microsoft.com/office/officeart/2005/8/layout/orgChart1"/>
    <dgm:cxn modelId="{44C9DDFC-AAD2-41CB-B9EE-77B9AB6FCBFE}" type="presParOf" srcId="{CDBFDA04-9F44-40FF-BB17-A6FFD595E47E}" destId="{9E882D26-CC31-496A-96BD-52510114A2EC}" srcOrd="1" destOrd="0" presId="urn:microsoft.com/office/officeart/2005/8/layout/orgChart1"/>
    <dgm:cxn modelId="{07F3DB61-380D-45DC-9BA6-14A8C37E31D4}" type="presParOf" srcId="{9E882D26-CC31-496A-96BD-52510114A2EC}" destId="{625CCDAC-1AD9-4E9C-BE71-E9C9EDAFCEDD}" srcOrd="0" destOrd="0" presId="urn:microsoft.com/office/officeart/2005/8/layout/orgChart1"/>
    <dgm:cxn modelId="{7CBFC59A-C2E1-4DC9-B510-32A24A210B3A}" type="presParOf" srcId="{625CCDAC-1AD9-4E9C-BE71-E9C9EDAFCEDD}" destId="{774755A4-832F-44CB-AE96-D2EE340FE31D}" srcOrd="0" destOrd="0" presId="urn:microsoft.com/office/officeart/2005/8/layout/orgChart1"/>
    <dgm:cxn modelId="{92897212-447B-4543-9539-10E197359162}" type="presParOf" srcId="{625CCDAC-1AD9-4E9C-BE71-E9C9EDAFCEDD}" destId="{73636592-3D43-4ABF-AE3C-A1751522889E}" srcOrd="1" destOrd="0" presId="urn:microsoft.com/office/officeart/2005/8/layout/orgChart1"/>
    <dgm:cxn modelId="{7800091C-6BE6-4D58-8935-E1BE83841784}" type="presParOf" srcId="{9E882D26-CC31-496A-96BD-52510114A2EC}" destId="{0F035AD8-07C7-4B67-A0FF-5AC69B1C637E}" srcOrd="1" destOrd="0" presId="urn:microsoft.com/office/officeart/2005/8/layout/orgChart1"/>
    <dgm:cxn modelId="{3370214B-4471-4348-9C72-D814FAAA538F}" type="presParOf" srcId="{9E882D26-CC31-496A-96BD-52510114A2EC}" destId="{71B6B397-0C8B-4217-8E5C-1F92B6FDA238}" srcOrd="2" destOrd="0" presId="urn:microsoft.com/office/officeart/2005/8/layout/orgChart1"/>
    <dgm:cxn modelId="{A21DFC29-B3EA-4097-A46D-A7834DF4A9FA}" type="presParOf" srcId="{CDBFDA04-9F44-40FF-BB17-A6FFD595E47E}" destId="{5684B2FC-9C14-4B54-B0E6-A08D710A7D05}" srcOrd="2" destOrd="0" presId="urn:microsoft.com/office/officeart/2005/8/layout/orgChart1"/>
    <dgm:cxn modelId="{CED0E799-68E5-4099-9D43-795B1472B843}" type="presParOf" srcId="{CDBFDA04-9F44-40FF-BB17-A6FFD595E47E}" destId="{02E41083-028E-4EEB-A3AB-00C42051DA78}" srcOrd="3" destOrd="0" presId="urn:microsoft.com/office/officeart/2005/8/layout/orgChart1"/>
    <dgm:cxn modelId="{E8046B39-F1DA-4AA1-8E56-F18B24C3A05D}" type="presParOf" srcId="{02E41083-028E-4EEB-A3AB-00C42051DA78}" destId="{3AC7D67C-3F09-42ED-A3D3-5278FC2D297E}" srcOrd="0" destOrd="0" presId="urn:microsoft.com/office/officeart/2005/8/layout/orgChart1"/>
    <dgm:cxn modelId="{1C149FA5-AD4F-4681-B68D-41CA11608B3D}" type="presParOf" srcId="{3AC7D67C-3F09-42ED-A3D3-5278FC2D297E}" destId="{3F4E3F40-8113-451F-93C6-7DB80A19B103}" srcOrd="0" destOrd="0" presId="urn:microsoft.com/office/officeart/2005/8/layout/orgChart1"/>
    <dgm:cxn modelId="{1BC58522-B8C8-4E51-8C5C-525541338085}" type="presParOf" srcId="{3AC7D67C-3F09-42ED-A3D3-5278FC2D297E}" destId="{0D16201A-E851-4165-941C-281F9C77030E}" srcOrd="1" destOrd="0" presId="urn:microsoft.com/office/officeart/2005/8/layout/orgChart1"/>
    <dgm:cxn modelId="{B7852B3A-34EB-41E5-8AE5-F4187DDB3681}" type="presParOf" srcId="{02E41083-028E-4EEB-A3AB-00C42051DA78}" destId="{BD124D2E-7BF7-4EDA-88B3-BCBC368A3BCC}" srcOrd="1" destOrd="0" presId="urn:microsoft.com/office/officeart/2005/8/layout/orgChart1"/>
    <dgm:cxn modelId="{CAE1FF2A-9DCF-4E9D-9DDC-C18AC602D90F}" type="presParOf" srcId="{02E41083-028E-4EEB-A3AB-00C42051DA78}" destId="{43CEFBF1-141B-41E5-91F0-33ACF87DBF6C}" srcOrd="2" destOrd="0" presId="urn:microsoft.com/office/officeart/2005/8/layout/orgChart1"/>
    <dgm:cxn modelId="{98E7CD77-4F26-449B-9928-82446EBED732}" type="presParOf" srcId="{CDBFDA04-9F44-40FF-BB17-A6FFD595E47E}" destId="{2C77BAF4-1D30-4494-B5EF-9D769BB3DEEB}" srcOrd="4" destOrd="0" presId="urn:microsoft.com/office/officeart/2005/8/layout/orgChart1"/>
    <dgm:cxn modelId="{295B47CC-2E89-43EB-8194-7D7FC22D00F1}" type="presParOf" srcId="{CDBFDA04-9F44-40FF-BB17-A6FFD595E47E}" destId="{5542B1D5-AB46-4F71-960D-3054A6CF6F52}" srcOrd="5" destOrd="0" presId="urn:microsoft.com/office/officeart/2005/8/layout/orgChart1"/>
    <dgm:cxn modelId="{9C72BCBA-8FBA-4B4D-AC8C-CBA3C20BB23F}" type="presParOf" srcId="{5542B1D5-AB46-4F71-960D-3054A6CF6F52}" destId="{6C91311E-350D-4C03-BA26-E7320AD5CB33}" srcOrd="0" destOrd="0" presId="urn:microsoft.com/office/officeart/2005/8/layout/orgChart1"/>
    <dgm:cxn modelId="{BC32D9D8-F377-441C-BE92-92058226975D}" type="presParOf" srcId="{6C91311E-350D-4C03-BA26-E7320AD5CB33}" destId="{386F44C8-0666-4E4D-A0FE-080C4D6192F4}" srcOrd="0" destOrd="0" presId="urn:microsoft.com/office/officeart/2005/8/layout/orgChart1"/>
    <dgm:cxn modelId="{C8BB856A-A6E8-4D90-BB2A-5CA6A1CC35D0}" type="presParOf" srcId="{6C91311E-350D-4C03-BA26-E7320AD5CB33}" destId="{527BAC52-24F1-475C-AEAD-77C8460099C4}" srcOrd="1" destOrd="0" presId="urn:microsoft.com/office/officeart/2005/8/layout/orgChart1"/>
    <dgm:cxn modelId="{5617250E-0028-4178-85EF-916BF244918D}" type="presParOf" srcId="{5542B1D5-AB46-4F71-960D-3054A6CF6F52}" destId="{C118BFA1-EF01-4B4A-8530-FBED4AEEB7D1}" srcOrd="1" destOrd="0" presId="urn:microsoft.com/office/officeart/2005/8/layout/orgChart1"/>
    <dgm:cxn modelId="{E6BFAAB2-8809-40E9-8558-89BA364A934A}" type="presParOf" srcId="{5542B1D5-AB46-4F71-960D-3054A6CF6F52}" destId="{F7C746A9-3EBE-4F44-B6AF-0DC64D99460F}" srcOrd="2" destOrd="0" presId="urn:microsoft.com/office/officeart/2005/8/layout/orgChart1"/>
    <dgm:cxn modelId="{C570C480-205D-4AA1-B130-9A51FD0492FC}" type="presParOf" srcId="{CDBFDA04-9F44-40FF-BB17-A6FFD595E47E}" destId="{59EB9AD4-F64C-427D-B1D9-142B46683861}" srcOrd="6" destOrd="0" presId="urn:microsoft.com/office/officeart/2005/8/layout/orgChart1"/>
    <dgm:cxn modelId="{888B4D09-0E0A-43BC-BA86-636CC3EEFE96}" type="presParOf" srcId="{CDBFDA04-9F44-40FF-BB17-A6FFD595E47E}" destId="{7E3D30AD-4EDD-4E14-8578-8EDD19E1ED41}" srcOrd="7" destOrd="0" presId="urn:microsoft.com/office/officeart/2005/8/layout/orgChart1"/>
    <dgm:cxn modelId="{9DE2B515-D2D4-4B89-A27B-1EB508970190}" type="presParOf" srcId="{7E3D30AD-4EDD-4E14-8578-8EDD19E1ED41}" destId="{3456E12D-D66B-4380-B325-754EB08E2795}" srcOrd="0" destOrd="0" presId="urn:microsoft.com/office/officeart/2005/8/layout/orgChart1"/>
    <dgm:cxn modelId="{178E13DA-1807-4985-8572-7E4DB0EC0AC1}" type="presParOf" srcId="{3456E12D-D66B-4380-B325-754EB08E2795}" destId="{54238DBC-0D6C-430F-A996-53108395B07D}" srcOrd="0" destOrd="0" presId="urn:microsoft.com/office/officeart/2005/8/layout/orgChart1"/>
    <dgm:cxn modelId="{3C942F57-7866-4BCB-A9BB-2F3298DED182}" type="presParOf" srcId="{3456E12D-D66B-4380-B325-754EB08E2795}" destId="{BDD161CF-E7FD-4592-BA48-29D2C499DCEA}" srcOrd="1" destOrd="0" presId="urn:microsoft.com/office/officeart/2005/8/layout/orgChart1"/>
    <dgm:cxn modelId="{F0BCF1A5-99F6-4AA2-AEFA-DE18843AC401}" type="presParOf" srcId="{7E3D30AD-4EDD-4E14-8578-8EDD19E1ED41}" destId="{51862886-E4EA-4D3A-9BB8-FB3FEF15B7AF}" srcOrd="1" destOrd="0" presId="urn:microsoft.com/office/officeart/2005/8/layout/orgChart1"/>
    <dgm:cxn modelId="{EC170E9A-2CFD-4A08-835C-63D8CE0DB6D1}" type="presParOf" srcId="{7E3D30AD-4EDD-4E14-8578-8EDD19E1ED41}" destId="{DE6E97ED-3C4E-499A-A079-7AD97CD01630}" srcOrd="2" destOrd="0" presId="urn:microsoft.com/office/officeart/2005/8/layout/orgChart1"/>
    <dgm:cxn modelId="{2AC3A33B-4A7F-444F-BFB9-7199001C3AFD}" type="presParOf" srcId="{835F7545-B583-40E6-8058-6CF292BBE885}" destId="{FD5FE099-65C3-4033-B008-EA09F4B8510B}" srcOrd="2" destOrd="0" presId="urn:microsoft.com/office/officeart/2005/8/layout/orgChar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82AE0D-B749-410F-856C-06A593A81F8F}">
      <dsp:nvSpPr>
        <dsp:cNvPr id="0" name=""/>
        <dsp:cNvSpPr/>
      </dsp:nvSpPr>
      <dsp:spPr>
        <a:xfrm rot="21419805">
          <a:off x="1769724" y="1767153"/>
          <a:ext cx="2599948" cy="2515193"/>
        </a:xfrm>
        <a:prstGeom prst="gear9">
          <a:avLst/>
        </a:prstGeom>
        <a:gradFill rotWithShape="0">
          <a:gsLst>
            <a:gs pos="0">
              <a:srgbClr val="EA157A">
                <a:hueOff val="0"/>
                <a:satOff val="0"/>
                <a:lumOff val="0"/>
                <a:alphaOff val="0"/>
                <a:shade val="15000"/>
                <a:satMod val="180000"/>
              </a:srgbClr>
            </a:gs>
            <a:gs pos="50000">
              <a:srgbClr val="EA157A">
                <a:hueOff val="0"/>
                <a:satOff val="0"/>
                <a:lumOff val="0"/>
                <a:alphaOff val="0"/>
                <a:shade val="45000"/>
                <a:satMod val="170000"/>
              </a:srgbClr>
            </a:gs>
            <a:gs pos="70000">
              <a:srgbClr val="EA157A">
                <a:hueOff val="0"/>
                <a:satOff val="0"/>
                <a:lumOff val="0"/>
                <a:alphaOff val="0"/>
                <a:tint val="99000"/>
                <a:shade val="65000"/>
                <a:satMod val="155000"/>
              </a:srgbClr>
            </a:gs>
            <a:gs pos="100000">
              <a:srgbClr val="EA157A">
                <a:hueOff val="0"/>
                <a:satOff val="0"/>
                <a:lumOff val="0"/>
                <a:alphaOff val="0"/>
                <a:tint val="95500"/>
                <a:shade val="100000"/>
                <a:satMod val="155000"/>
              </a:srgb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endParaRPr lang="en-US" sz="3200" kern="1200" dirty="0">
            <a:solidFill>
              <a:sysClr val="window" lastClr="FFFFFF"/>
            </a:solidFill>
            <a:latin typeface="Corbel"/>
            <a:ea typeface="+mn-ea"/>
            <a:cs typeface="+mn-cs"/>
          </a:endParaRPr>
        </a:p>
      </dsp:txBody>
      <dsp:txXfrm>
        <a:off x="2284943" y="2356355"/>
        <a:ext cx="1567206" cy="1292861"/>
      </dsp:txXfrm>
    </dsp:sp>
    <dsp:sp modelId="{FC46E723-3ED8-46C4-A2CB-54F0B1809519}">
      <dsp:nvSpPr>
        <dsp:cNvPr id="0" name=""/>
        <dsp:cNvSpPr/>
      </dsp:nvSpPr>
      <dsp:spPr>
        <a:xfrm rot="778412">
          <a:off x="57238" y="1685960"/>
          <a:ext cx="1999016" cy="1938890"/>
        </a:xfrm>
        <a:prstGeom prst="gear6">
          <a:avLst/>
        </a:prstGeom>
        <a:solidFill>
          <a:srgbClr val="FF6600"/>
        </a:soli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3660" tIns="73660" rIns="73660" bIns="73660" numCol="1" spcCol="1270" anchor="ctr" anchorCtr="0">
          <a:noAutofit/>
        </a:bodyPr>
        <a:lstStyle/>
        <a:p>
          <a:pPr lvl="0" algn="ctr" defTabSz="2578100">
            <a:lnSpc>
              <a:spcPct val="90000"/>
            </a:lnSpc>
            <a:spcBef>
              <a:spcPct val="0"/>
            </a:spcBef>
            <a:spcAft>
              <a:spcPct val="35000"/>
            </a:spcAft>
          </a:pPr>
          <a:endParaRPr lang="en-US" sz="5800" kern="1200" dirty="0">
            <a:solidFill>
              <a:sysClr val="window" lastClr="FFFFFF"/>
            </a:solidFill>
            <a:latin typeface="Corbel"/>
            <a:ea typeface="+mn-ea"/>
            <a:cs typeface="+mn-cs"/>
          </a:endParaRPr>
        </a:p>
      </dsp:txBody>
      <dsp:txXfrm>
        <a:off x="554099" y="2177032"/>
        <a:ext cx="1005294" cy="956746"/>
      </dsp:txXfrm>
    </dsp:sp>
    <dsp:sp modelId="{798037BA-0181-419D-86AD-08F90EEC7039}">
      <dsp:nvSpPr>
        <dsp:cNvPr id="0" name=""/>
        <dsp:cNvSpPr/>
      </dsp:nvSpPr>
      <dsp:spPr>
        <a:xfrm rot="19204823">
          <a:off x="1344770" y="807049"/>
          <a:ext cx="1477252" cy="1459098"/>
        </a:xfrm>
        <a:prstGeom prst="gear6">
          <a:avLst/>
        </a:prstGeom>
        <a:gradFill rotWithShape="0">
          <a:gsLst>
            <a:gs pos="0">
              <a:srgbClr val="00ADDC">
                <a:hueOff val="0"/>
                <a:satOff val="0"/>
                <a:lumOff val="0"/>
                <a:alphaOff val="0"/>
                <a:shade val="15000"/>
                <a:satMod val="180000"/>
              </a:srgbClr>
            </a:gs>
            <a:gs pos="50000">
              <a:srgbClr val="00ADDC">
                <a:hueOff val="0"/>
                <a:satOff val="0"/>
                <a:lumOff val="0"/>
                <a:alphaOff val="0"/>
                <a:shade val="45000"/>
                <a:satMod val="170000"/>
              </a:srgbClr>
            </a:gs>
            <a:gs pos="70000">
              <a:srgbClr val="00ADDC">
                <a:hueOff val="0"/>
                <a:satOff val="0"/>
                <a:lumOff val="0"/>
                <a:alphaOff val="0"/>
                <a:tint val="99000"/>
                <a:shade val="65000"/>
                <a:satMod val="155000"/>
              </a:srgbClr>
            </a:gs>
            <a:gs pos="100000">
              <a:srgbClr val="00ADDC">
                <a:hueOff val="0"/>
                <a:satOff val="0"/>
                <a:lumOff val="0"/>
                <a:alphaOff val="0"/>
                <a:tint val="95500"/>
                <a:shade val="100000"/>
                <a:satMod val="155000"/>
              </a:srgb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2230" tIns="62230" rIns="62230" bIns="62230" numCol="1" spcCol="1270" anchor="ctr" anchorCtr="0">
          <a:noAutofit/>
        </a:bodyPr>
        <a:lstStyle/>
        <a:p>
          <a:pPr lvl="0" algn="ctr" defTabSz="2178050">
            <a:lnSpc>
              <a:spcPct val="90000"/>
            </a:lnSpc>
            <a:spcBef>
              <a:spcPct val="0"/>
            </a:spcBef>
            <a:spcAft>
              <a:spcPct val="35000"/>
            </a:spcAft>
          </a:pPr>
          <a:endParaRPr lang="en-US" sz="4900" kern="1200" dirty="0">
            <a:solidFill>
              <a:sysClr val="window" lastClr="FFFFFF"/>
            </a:solidFill>
            <a:latin typeface="Corbel"/>
            <a:ea typeface="+mn-ea"/>
            <a:cs typeface="+mn-cs"/>
          </a:endParaRPr>
        </a:p>
      </dsp:txBody>
      <dsp:txXfrm rot="900000">
        <a:off x="1669852" y="1125995"/>
        <a:ext cx="827089" cy="821205"/>
      </dsp:txXfrm>
    </dsp:sp>
    <dsp:sp modelId="{38AF57D2-FC23-4BE8-858F-0456EA801B28}">
      <dsp:nvSpPr>
        <dsp:cNvPr id="0" name=""/>
        <dsp:cNvSpPr/>
      </dsp:nvSpPr>
      <dsp:spPr>
        <a:xfrm>
          <a:off x="1717251" y="1539750"/>
          <a:ext cx="3026963" cy="3026963"/>
        </a:xfrm>
        <a:prstGeom prst="circularArrow">
          <a:avLst>
            <a:gd name="adj1" fmla="val 4687"/>
            <a:gd name="adj2" fmla="val 299029"/>
            <a:gd name="adj3" fmla="val 2518680"/>
            <a:gd name="adj4" fmla="val 15855870"/>
            <a:gd name="adj5" fmla="val 5469"/>
          </a:avLst>
        </a:prstGeom>
        <a:noFill/>
        <a:ln>
          <a:noFill/>
        </a:ln>
        <a:effectLst>
          <a:outerShdw blurRad="50800" dist="381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A185B8E8-6E29-4303-AC73-014CD1537843}">
      <dsp:nvSpPr>
        <dsp:cNvPr id="0" name=""/>
        <dsp:cNvSpPr/>
      </dsp:nvSpPr>
      <dsp:spPr>
        <a:xfrm>
          <a:off x="217456" y="957304"/>
          <a:ext cx="2199278" cy="2199278"/>
        </a:xfrm>
        <a:prstGeom prst="leftCircularArrow">
          <a:avLst>
            <a:gd name="adj1" fmla="val 6452"/>
            <a:gd name="adj2" fmla="val 429999"/>
            <a:gd name="adj3" fmla="val 10489124"/>
            <a:gd name="adj4" fmla="val 14837806"/>
            <a:gd name="adj5" fmla="val 7527"/>
          </a:avLst>
        </a:prstGeom>
        <a:noFill/>
        <a:ln>
          <a:noFill/>
        </a:ln>
        <a:effectLst>
          <a:outerShdw blurRad="50800" dist="381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C268F19F-64BC-4B49-BE35-DAACC0BAB26E}">
      <dsp:nvSpPr>
        <dsp:cNvPr id="0" name=""/>
        <dsp:cNvSpPr/>
      </dsp:nvSpPr>
      <dsp:spPr>
        <a:xfrm>
          <a:off x="1095556" y="-217790"/>
          <a:ext cx="2371264" cy="2371264"/>
        </a:xfrm>
        <a:prstGeom prst="circularArrow">
          <a:avLst>
            <a:gd name="adj1" fmla="val 5984"/>
            <a:gd name="adj2" fmla="val 394124"/>
            <a:gd name="adj3" fmla="val 13313824"/>
            <a:gd name="adj4" fmla="val 10508221"/>
            <a:gd name="adj5" fmla="val 6981"/>
          </a:avLst>
        </a:prstGeom>
        <a:noFill/>
        <a:ln>
          <a:noFill/>
        </a:ln>
        <a:effectLst>
          <a:outerShdw blurRad="50800" dist="381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82AE0D-B749-410F-856C-06A593A81F8F}">
      <dsp:nvSpPr>
        <dsp:cNvPr id="0" name=""/>
        <dsp:cNvSpPr/>
      </dsp:nvSpPr>
      <dsp:spPr>
        <a:xfrm rot="21419805">
          <a:off x="49888" y="1711108"/>
          <a:ext cx="2037193" cy="1957806"/>
        </a:xfrm>
        <a:prstGeom prst="gear9">
          <a:avLst/>
        </a:prstGeom>
        <a:gradFill rotWithShape="0">
          <a:gsLst>
            <a:gs pos="0">
              <a:srgbClr val="EA157A">
                <a:hueOff val="0"/>
                <a:satOff val="0"/>
                <a:lumOff val="0"/>
                <a:alphaOff val="0"/>
                <a:shade val="15000"/>
                <a:satMod val="180000"/>
              </a:srgbClr>
            </a:gs>
            <a:gs pos="50000">
              <a:srgbClr val="EA157A">
                <a:hueOff val="0"/>
                <a:satOff val="0"/>
                <a:lumOff val="0"/>
                <a:alphaOff val="0"/>
                <a:shade val="45000"/>
                <a:satMod val="170000"/>
              </a:srgbClr>
            </a:gs>
            <a:gs pos="70000">
              <a:srgbClr val="EA157A">
                <a:hueOff val="0"/>
                <a:satOff val="0"/>
                <a:lumOff val="0"/>
                <a:alphaOff val="0"/>
                <a:tint val="99000"/>
                <a:shade val="65000"/>
                <a:satMod val="155000"/>
              </a:srgbClr>
            </a:gs>
            <a:gs pos="100000">
              <a:srgbClr val="EA157A">
                <a:hueOff val="0"/>
                <a:satOff val="0"/>
                <a:lumOff val="0"/>
                <a:alphaOff val="0"/>
                <a:tint val="95500"/>
                <a:shade val="100000"/>
                <a:satMod val="155000"/>
              </a:srgb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endParaRPr lang="en-US" sz="3200" kern="1200" dirty="0">
            <a:solidFill>
              <a:sysClr val="window" lastClr="FFFFFF"/>
            </a:solidFill>
            <a:latin typeface="Corbel"/>
            <a:ea typeface="+mn-ea"/>
            <a:cs typeface="+mn-cs"/>
          </a:endParaRPr>
        </a:p>
      </dsp:txBody>
      <dsp:txXfrm>
        <a:off x="452624" y="2169739"/>
        <a:ext cx="1229927" cy="1006352"/>
      </dsp:txXfrm>
    </dsp:sp>
    <dsp:sp modelId="{FC46E723-3ED8-46C4-A2CB-54F0B1809519}">
      <dsp:nvSpPr>
        <dsp:cNvPr id="0" name=""/>
        <dsp:cNvSpPr/>
      </dsp:nvSpPr>
      <dsp:spPr>
        <a:xfrm>
          <a:off x="1946310" y="1578241"/>
          <a:ext cx="2513927" cy="2496006"/>
        </a:xfrm>
        <a:prstGeom prst="gear6">
          <a:avLst/>
        </a:prstGeom>
        <a:solidFill>
          <a:srgbClr val="FF6600"/>
        </a:soli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1280" tIns="81280" rIns="81280" bIns="81280" numCol="1" spcCol="1270" anchor="ctr" anchorCtr="0">
          <a:noAutofit/>
        </a:bodyPr>
        <a:lstStyle/>
        <a:p>
          <a:pPr lvl="0" algn="ctr" defTabSz="2844800">
            <a:lnSpc>
              <a:spcPct val="90000"/>
            </a:lnSpc>
            <a:spcBef>
              <a:spcPct val="0"/>
            </a:spcBef>
            <a:spcAft>
              <a:spcPct val="35000"/>
            </a:spcAft>
          </a:pPr>
          <a:endParaRPr lang="en-US" sz="6400" kern="1200" dirty="0">
            <a:solidFill>
              <a:sysClr val="window" lastClr="FFFFFF"/>
            </a:solidFill>
            <a:latin typeface="Corbel"/>
            <a:ea typeface="+mn-ea"/>
            <a:cs typeface="+mn-cs"/>
          </a:endParaRPr>
        </a:p>
      </dsp:txBody>
      <dsp:txXfrm>
        <a:off x="2577292" y="2210416"/>
        <a:ext cx="1251963" cy="1231656"/>
      </dsp:txXfrm>
    </dsp:sp>
    <dsp:sp modelId="{798037BA-0181-419D-86AD-08F90EEC7039}">
      <dsp:nvSpPr>
        <dsp:cNvPr id="0" name=""/>
        <dsp:cNvSpPr/>
      </dsp:nvSpPr>
      <dsp:spPr>
        <a:xfrm rot="18900402">
          <a:off x="1461876" y="767129"/>
          <a:ext cx="1477252" cy="1459098"/>
        </a:xfrm>
        <a:prstGeom prst="gear6">
          <a:avLst/>
        </a:prstGeom>
        <a:gradFill rotWithShape="0">
          <a:gsLst>
            <a:gs pos="0">
              <a:srgbClr val="00ADDC">
                <a:hueOff val="0"/>
                <a:satOff val="0"/>
                <a:lumOff val="0"/>
                <a:alphaOff val="0"/>
                <a:shade val="15000"/>
                <a:satMod val="180000"/>
              </a:srgbClr>
            </a:gs>
            <a:gs pos="50000">
              <a:srgbClr val="00ADDC">
                <a:hueOff val="0"/>
                <a:satOff val="0"/>
                <a:lumOff val="0"/>
                <a:alphaOff val="0"/>
                <a:shade val="45000"/>
                <a:satMod val="170000"/>
              </a:srgbClr>
            </a:gs>
            <a:gs pos="70000">
              <a:srgbClr val="00ADDC">
                <a:hueOff val="0"/>
                <a:satOff val="0"/>
                <a:lumOff val="0"/>
                <a:alphaOff val="0"/>
                <a:tint val="99000"/>
                <a:shade val="65000"/>
                <a:satMod val="155000"/>
              </a:srgbClr>
            </a:gs>
            <a:gs pos="100000">
              <a:srgbClr val="00ADDC">
                <a:hueOff val="0"/>
                <a:satOff val="0"/>
                <a:lumOff val="0"/>
                <a:alphaOff val="0"/>
                <a:tint val="95500"/>
                <a:shade val="100000"/>
                <a:satMod val="155000"/>
              </a:srgb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2230" tIns="62230" rIns="62230" bIns="62230" numCol="1" spcCol="1270" anchor="ctr" anchorCtr="0">
          <a:noAutofit/>
        </a:bodyPr>
        <a:lstStyle/>
        <a:p>
          <a:pPr lvl="0" algn="ctr" defTabSz="2178050">
            <a:lnSpc>
              <a:spcPct val="90000"/>
            </a:lnSpc>
            <a:spcBef>
              <a:spcPct val="0"/>
            </a:spcBef>
            <a:spcAft>
              <a:spcPct val="35000"/>
            </a:spcAft>
          </a:pPr>
          <a:endParaRPr lang="en-US" sz="4900" kern="1200" dirty="0">
            <a:solidFill>
              <a:sysClr val="window" lastClr="FFFFFF"/>
            </a:solidFill>
            <a:latin typeface="Corbel"/>
            <a:ea typeface="+mn-ea"/>
            <a:cs typeface="+mn-cs"/>
          </a:endParaRPr>
        </a:p>
      </dsp:txBody>
      <dsp:txXfrm rot="900000">
        <a:off x="1786958" y="1086075"/>
        <a:ext cx="827089" cy="821205"/>
      </dsp:txXfrm>
    </dsp:sp>
    <dsp:sp modelId="{38AF57D2-FC23-4BE8-858F-0456EA801B28}">
      <dsp:nvSpPr>
        <dsp:cNvPr id="0" name=""/>
        <dsp:cNvSpPr/>
      </dsp:nvSpPr>
      <dsp:spPr>
        <a:xfrm>
          <a:off x="1877450" y="1666837"/>
          <a:ext cx="3026963" cy="3026963"/>
        </a:xfrm>
        <a:prstGeom prst="circularArrow">
          <a:avLst>
            <a:gd name="adj1" fmla="val 4687"/>
            <a:gd name="adj2" fmla="val 299029"/>
            <a:gd name="adj3" fmla="val 2518680"/>
            <a:gd name="adj4" fmla="val 15855870"/>
            <a:gd name="adj5" fmla="val 5469"/>
          </a:avLst>
        </a:prstGeom>
        <a:noFill/>
        <a:ln>
          <a:noFill/>
        </a:ln>
        <a:effectLst>
          <a:outerShdw blurRad="50800" dist="381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A185B8E8-6E29-4303-AC73-014CD1537843}">
      <dsp:nvSpPr>
        <dsp:cNvPr id="0" name=""/>
        <dsp:cNvSpPr/>
      </dsp:nvSpPr>
      <dsp:spPr>
        <a:xfrm>
          <a:off x="377655" y="1084390"/>
          <a:ext cx="2199278" cy="2199278"/>
        </a:xfrm>
        <a:prstGeom prst="leftCircularArrow">
          <a:avLst>
            <a:gd name="adj1" fmla="val 6452"/>
            <a:gd name="adj2" fmla="val 429999"/>
            <a:gd name="adj3" fmla="val 10489124"/>
            <a:gd name="adj4" fmla="val 14837806"/>
            <a:gd name="adj5" fmla="val 7527"/>
          </a:avLst>
        </a:prstGeom>
        <a:noFill/>
        <a:ln>
          <a:noFill/>
        </a:ln>
        <a:effectLst>
          <a:outerShdw blurRad="50800" dist="381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C268F19F-64BC-4B49-BE35-DAACC0BAB26E}">
      <dsp:nvSpPr>
        <dsp:cNvPr id="0" name=""/>
        <dsp:cNvSpPr/>
      </dsp:nvSpPr>
      <dsp:spPr>
        <a:xfrm>
          <a:off x="1255755" y="-90703"/>
          <a:ext cx="2371264" cy="2371264"/>
        </a:xfrm>
        <a:prstGeom prst="circularArrow">
          <a:avLst>
            <a:gd name="adj1" fmla="val 5984"/>
            <a:gd name="adj2" fmla="val 394124"/>
            <a:gd name="adj3" fmla="val 13313824"/>
            <a:gd name="adj4" fmla="val 10508221"/>
            <a:gd name="adj5" fmla="val 6981"/>
          </a:avLst>
        </a:prstGeom>
        <a:noFill/>
        <a:ln>
          <a:noFill/>
        </a:ln>
        <a:effectLst>
          <a:outerShdw blurRad="50800" dist="381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EB9AD4-F64C-427D-B1D9-142B46683861}">
      <dsp:nvSpPr>
        <dsp:cNvPr id="0" name=""/>
        <dsp:cNvSpPr/>
      </dsp:nvSpPr>
      <dsp:spPr>
        <a:xfrm>
          <a:off x="4094531" y="1363778"/>
          <a:ext cx="3206862" cy="371041"/>
        </a:xfrm>
        <a:custGeom>
          <a:avLst/>
          <a:gdLst/>
          <a:ahLst/>
          <a:cxnLst/>
          <a:rect l="0" t="0" r="0" b="0"/>
          <a:pathLst>
            <a:path>
              <a:moveTo>
                <a:pt x="0" y="0"/>
              </a:moveTo>
              <a:lnTo>
                <a:pt x="0" y="185520"/>
              </a:lnTo>
              <a:lnTo>
                <a:pt x="3206862" y="185520"/>
              </a:lnTo>
              <a:lnTo>
                <a:pt x="3206862" y="371041"/>
              </a:lnTo>
            </a:path>
          </a:pathLst>
        </a:custGeom>
        <a:noFill/>
        <a:ln w="12700" cap="flat" cmpd="sng" algn="ctr">
          <a:solidFill>
            <a:schemeClr val="accent6">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2C77BAF4-1D30-4494-B5EF-9D769BB3DEEB}">
      <dsp:nvSpPr>
        <dsp:cNvPr id="0" name=""/>
        <dsp:cNvSpPr/>
      </dsp:nvSpPr>
      <dsp:spPr>
        <a:xfrm>
          <a:off x="4094531" y="1363778"/>
          <a:ext cx="1068954" cy="371041"/>
        </a:xfrm>
        <a:custGeom>
          <a:avLst/>
          <a:gdLst/>
          <a:ahLst/>
          <a:cxnLst/>
          <a:rect l="0" t="0" r="0" b="0"/>
          <a:pathLst>
            <a:path>
              <a:moveTo>
                <a:pt x="0" y="0"/>
              </a:moveTo>
              <a:lnTo>
                <a:pt x="0" y="185520"/>
              </a:lnTo>
              <a:lnTo>
                <a:pt x="1068954" y="185520"/>
              </a:lnTo>
              <a:lnTo>
                <a:pt x="1068954" y="371041"/>
              </a:lnTo>
            </a:path>
          </a:pathLst>
        </a:custGeom>
        <a:noFill/>
        <a:ln w="12700" cap="flat" cmpd="sng" algn="ctr">
          <a:solidFill>
            <a:schemeClr val="accent6">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5684B2FC-9C14-4B54-B0E6-A08D710A7D05}">
      <dsp:nvSpPr>
        <dsp:cNvPr id="0" name=""/>
        <dsp:cNvSpPr/>
      </dsp:nvSpPr>
      <dsp:spPr>
        <a:xfrm>
          <a:off x="3025577" y="1363778"/>
          <a:ext cx="1068954" cy="371041"/>
        </a:xfrm>
        <a:custGeom>
          <a:avLst/>
          <a:gdLst/>
          <a:ahLst/>
          <a:cxnLst/>
          <a:rect l="0" t="0" r="0" b="0"/>
          <a:pathLst>
            <a:path>
              <a:moveTo>
                <a:pt x="1068954" y="0"/>
              </a:moveTo>
              <a:lnTo>
                <a:pt x="1068954" y="185520"/>
              </a:lnTo>
              <a:lnTo>
                <a:pt x="0" y="185520"/>
              </a:lnTo>
              <a:lnTo>
                <a:pt x="0" y="371041"/>
              </a:lnTo>
            </a:path>
          </a:pathLst>
        </a:custGeom>
        <a:noFill/>
        <a:ln w="12700" cap="flat" cmpd="sng" algn="ctr">
          <a:solidFill>
            <a:schemeClr val="accent6">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21599FC8-2A6B-4332-8F50-E5024F676F96}">
      <dsp:nvSpPr>
        <dsp:cNvPr id="0" name=""/>
        <dsp:cNvSpPr/>
      </dsp:nvSpPr>
      <dsp:spPr>
        <a:xfrm>
          <a:off x="887669" y="1363778"/>
          <a:ext cx="3206862" cy="371041"/>
        </a:xfrm>
        <a:custGeom>
          <a:avLst/>
          <a:gdLst/>
          <a:ahLst/>
          <a:cxnLst/>
          <a:rect l="0" t="0" r="0" b="0"/>
          <a:pathLst>
            <a:path>
              <a:moveTo>
                <a:pt x="3206862" y="0"/>
              </a:moveTo>
              <a:lnTo>
                <a:pt x="3206862" y="185520"/>
              </a:lnTo>
              <a:lnTo>
                <a:pt x="0" y="185520"/>
              </a:lnTo>
              <a:lnTo>
                <a:pt x="0" y="371041"/>
              </a:lnTo>
            </a:path>
          </a:pathLst>
        </a:custGeom>
        <a:noFill/>
        <a:ln w="12700" cap="flat" cmpd="sng" algn="ctr">
          <a:solidFill>
            <a:schemeClr val="accent6">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1D1D0D9F-81AE-42B7-935F-361CE9E875AF}">
      <dsp:nvSpPr>
        <dsp:cNvPr id="0" name=""/>
        <dsp:cNvSpPr/>
      </dsp:nvSpPr>
      <dsp:spPr>
        <a:xfrm>
          <a:off x="1275911" y="480345"/>
          <a:ext cx="5637240" cy="883433"/>
        </a:xfrm>
        <a:prstGeom prst="rect">
          <a:avLst/>
        </a:prstGeom>
        <a:solidFill>
          <a:schemeClr val="accent4">
            <a:lumMod val="60000"/>
            <a:lumOff val="40000"/>
          </a:schemeClr>
        </a:solidFill>
        <a:ln>
          <a:solidFill>
            <a:srgbClr val="FFFF66"/>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lvl="0" algn="ctr" defTabSz="1333500">
            <a:lnSpc>
              <a:spcPct val="90000"/>
            </a:lnSpc>
            <a:spcBef>
              <a:spcPct val="0"/>
            </a:spcBef>
            <a:spcAft>
              <a:spcPct val="35000"/>
            </a:spcAft>
          </a:pPr>
          <a:r>
            <a:rPr lang="ru-RU" sz="3000" b="1" kern="1200" dirty="0">
              <a:solidFill>
                <a:srgbClr val="002060"/>
              </a:solidFill>
            </a:rPr>
            <a:t>Источники финансирования дефицита бюджета </a:t>
          </a:r>
        </a:p>
      </dsp:txBody>
      <dsp:txXfrm>
        <a:off x="1275911" y="480345"/>
        <a:ext cx="5637240" cy="883433"/>
      </dsp:txXfrm>
    </dsp:sp>
    <dsp:sp modelId="{774755A4-832F-44CB-AE96-D2EE340FE31D}">
      <dsp:nvSpPr>
        <dsp:cNvPr id="0" name=""/>
        <dsp:cNvSpPr/>
      </dsp:nvSpPr>
      <dsp:spPr>
        <a:xfrm>
          <a:off x="4235" y="1734820"/>
          <a:ext cx="1766866" cy="2166116"/>
        </a:xfrm>
        <a:prstGeom prst="rect">
          <a:avLst/>
        </a:prstGeom>
        <a:solidFill>
          <a:srgbClr val="7CBF33"/>
        </a:solidFill>
        <a:ln>
          <a:solidFill>
            <a:srgbClr val="7CBF33"/>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ru-RU" sz="1800" b="1" kern="1200" dirty="0">
              <a:solidFill>
                <a:srgbClr val="C00000"/>
              </a:solidFill>
            </a:rPr>
            <a:t>Муниципальные займы</a:t>
          </a:r>
          <a:r>
            <a:rPr lang="ru-RU" sz="1800" kern="1200" dirty="0">
              <a:solidFill>
                <a:srgbClr val="C00000"/>
              </a:solidFill>
            </a:rPr>
            <a:t>, </a:t>
          </a:r>
          <a:r>
            <a:rPr lang="ru-RU" sz="1800" kern="1200" dirty="0"/>
            <a:t>осуществляемые путем выпуска ценных бумаг от имени муниципального образования</a:t>
          </a:r>
        </a:p>
      </dsp:txBody>
      <dsp:txXfrm>
        <a:off x="4235" y="1734820"/>
        <a:ext cx="1766866" cy="2166116"/>
      </dsp:txXfrm>
    </dsp:sp>
    <dsp:sp modelId="{3F4E3F40-8113-451F-93C6-7DB80A19B103}">
      <dsp:nvSpPr>
        <dsp:cNvPr id="0" name=""/>
        <dsp:cNvSpPr/>
      </dsp:nvSpPr>
      <dsp:spPr>
        <a:xfrm>
          <a:off x="2142144" y="1734820"/>
          <a:ext cx="1766866" cy="2171947"/>
        </a:xfrm>
        <a:prstGeom prst="rect">
          <a:avLst/>
        </a:prstGeom>
        <a:solidFill>
          <a:srgbClr val="7CBF33"/>
        </a:solidFill>
        <a:ln>
          <a:solidFill>
            <a:srgbClr val="7CBF33"/>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ru-RU" sz="1800" b="1" kern="1200" dirty="0">
              <a:solidFill>
                <a:srgbClr val="C00000"/>
              </a:solidFill>
            </a:rPr>
            <a:t>Бюджетные кредиты</a:t>
          </a:r>
          <a:r>
            <a:rPr lang="ru-RU" sz="1800" kern="1200" dirty="0">
              <a:solidFill>
                <a:srgbClr val="C00000"/>
              </a:solidFill>
            </a:rPr>
            <a:t>, </a:t>
          </a:r>
          <a:r>
            <a:rPr lang="ru-RU" sz="1800" kern="1200" dirty="0"/>
            <a:t>полученные от бюджетов других уровней бюджетной системы</a:t>
          </a:r>
        </a:p>
      </dsp:txBody>
      <dsp:txXfrm>
        <a:off x="2142144" y="1734820"/>
        <a:ext cx="1766866" cy="2171947"/>
      </dsp:txXfrm>
    </dsp:sp>
    <dsp:sp modelId="{386F44C8-0666-4E4D-A0FE-080C4D6192F4}">
      <dsp:nvSpPr>
        <dsp:cNvPr id="0" name=""/>
        <dsp:cNvSpPr/>
      </dsp:nvSpPr>
      <dsp:spPr>
        <a:xfrm>
          <a:off x="4280052" y="1734820"/>
          <a:ext cx="1766866" cy="2171947"/>
        </a:xfrm>
        <a:prstGeom prst="rect">
          <a:avLst/>
        </a:prstGeom>
        <a:solidFill>
          <a:srgbClr val="7CBF33"/>
        </a:solidFill>
        <a:ln>
          <a:solidFill>
            <a:srgbClr val="7CBF33"/>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ru-RU" sz="1800" b="1" kern="1200" dirty="0">
              <a:solidFill>
                <a:srgbClr val="C00000"/>
              </a:solidFill>
            </a:rPr>
            <a:t>Кредиты</a:t>
          </a:r>
          <a:r>
            <a:rPr lang="ru-RU" sz="1800" kern="1200" dirty="0">
              <a:solidFill>
                <a:srgbClr val="C00000"/>
              </a:solidFill>
            </a:rPr>
            <a:t>, </a:t>
          </a:r>
          <a:r>
            <a:rPr lang="ru-RU" sz="1800" kern="1200" dirty="0"/>
            <a:t>полученные от кредитных организаций</a:t>
          </a:r>
        </a:p>
      </dsp:txBody>
      <dsp:txXfrm>
        <a:off x="4280052" y="1734820"/>
        <a:ext cx="1766866" cy="2171947"/>
      </dsp:txXfrm>
    </dsp:sp>
    <dsp:sp modelId="{54238DBC-0D6C-430F-A996-53108395B07D}">
      <dsp:nvSpPr>
        <dsp:cNvPr id="0" name=""/>
        <dsp:cNvSpPr/>
      </dsp:nvSpPr>
      <dsp:spPr>
        <a:xfrm>
          <a:off x="6417961" y="1734820"/>
          <a:ext cx="1766866" cy="2171947"/>
        </a:xfrm>
        <a:prstGeom prst="rect">
          <a:avLst/>
        </a:prstGeom>
        <a:solidFill>
          <a:srgbClr val="7CBF33"/>
        </a:solidFill>
        <a:ln>
          <a:solidFill>
            <a:srgbClr val="7CBF33"/>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ct val="35000"/>
            </a:spcAft>
          </a:pPr>
          <a:r>
            <a:rPr lang="ru-RU" sz="1800" b="1" kern="1200" dirty="0">
              <a:solidFill>
                <a:srgbClr val="7030A0"/>
              </a:solidFill>
            </a:rPr>
            <a:t>Изменение остатков</a:t>
          </a:r>
          <a:r>
            <a:rPr lang="ru-RU" sz="1800" kern="1200" dirty="0"/>
            <a:t> средств на счетах по учету средств местного бюджета</a:t>
          </a:r>
        </a:p>
      </dsp:txBody>
      <dsp:txXfrm>
        <a:off x="6417961" y="1734820"/>
        <a:ext cx="1766866" cy="2171947"/>
      </dsp:txXfrm>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0.24393</cdr:x>
      <cdr:y>0.20588</cdr:y>
    </cdr:from>
    <cdr:to>
      <cdr:x>0.45044</cdr:x>
      <cdr:y>0.57937</cdr:y>
    </cdr:to>
    <cdr:sp macro="" textlink="">
      <cdr:nvSpPr>
        <cdr:cNvPr id="2" name="TextBox 1"/>
        <cdr:cNvSpPr txBox="1"/>
      </cdr:nvSpPr>
      <cdr:spPr>
        <a:xfrm xmlns:a="http://schemas.openxmlformats.org/drawingml/2006/main">
          <a:off x="1080120" y="504056"/>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dirty="0"/>
        </a:p>
      </cdr:txBody>
    </cdr:sp>
  </cdr:relSizeAnchor>
</c:userShapes>
</file>

<file path=ppt/drawings/drawing2.xml><?xml version="1.0" encoding="utf-8"?>
<c:userShapes xmlns:c="http://schemas.openxmlformats.org/drawingml/2006/chart">
  <cdr:relSizeAnchor xmlns:cdr="http://schemas.openxmlformats.org/drawingml/2006/chartDrawing">
    <cdr:from>
      <cdr:x>0.40923</cdr:x>
      <cdr:y>0.37872</cdr:y>
    </cdr:from>
    <cdr:to>
      <cdr:x>0.59077</cdr:x>
      <cdr:y>0.5866</cdr:y>
    </cdr:to>
    <cdr:sp macro="" textlink="">
      <cdr:nvSpPr>
        <cdr:cNvPr id="2" name="TextBox 13">
          <a:extLst xmlns:a="http://schemas.openxmlformats.org/drawingml/2006/main">
            <a:ext uri="{FF2B5EF4-FFF2-40B4-BE49-F238E27FC236}">
              <a16:creationId xmlns:a16="http://schemas.microsoft.com/office/drawing/2014/main" xmlns="" id="{EBF34270-A115-A2A5-546A-E72D88A823DA}"/>
            </a:ext>
          </a:extLst>
        </cdr:cNvPr>
        <cdr:cNvSpPr txBox="1"/>
      </cdr:nvSpPr>
      <cdr:spPr>
        <a:xfrm xmlns:a="http://schemas.openxmlformats.org/drawingml/2006/main">
          <a:off x="1815492" y="1401814"/>
          <a:ext cx="805342" cy="769441"/>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xmlns:a="http://schemas.openxmlformats.org/drawingml/2006/main">
          <a:pPr algn="ctr"/>
          <a:r>
            <a:rPr lang="ru-RU" sz="4400" b="1" dirty="0">
              <a:latin typeface="Times New Roman" panose="02020603050405020304" pitchFamily="18" charset="0"/>
              <a:cs typeface="Times New Roman" panose="02020603050405020304" pitchFamily="18" charset="0"/>
            </a:rPr>
            <a:t>12</a:t>
          </a:r>
        </a:p>
      </cdr:txBody>
    </cdr:sp>
  </cdr:relSizeAnchor>
</c:userShapes>
</file>

<file path=ppt/drawings/drawing3.xml><?xml version="1.0" encoding="utf-8"?>
<c:userShapes xmlns:c="http://schemas.openxmlformats.org/drawingml/2006/chart">
  <cdr:relSizeAnchor xmlns:cdr="http://schemas.openxmlformats.org/drawingml/2006/chartDrawing">
    <cdr:from>
      <cdr:x>0.21473</cdr:x>
      <cdr:y>0.19737</cdr:y>
    </cdr:from>
    <cdr:to>
      <cdr:x>0.27949</cdr:x>
      <cdr:y>0.30263</cdr:y>
    </cdr:to>
    <cdr:sp macro="" textlink="">
      <cdr:nvSpPr>
        <cdr:cNvPr id="2" name="TextBox 1"/>
        <cdr:cNvSpPr txBox="1"/>
      </cdr:nvSpPr>
      <cdr:spPr>
        <a:xfrm xmlns:a="http://schemas.openxmlformats.org/drawingml/2006/main">
          <a:off x="1909924" y="1080120"/>
          <a:ext cx="576064" cy="57606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defRPr sz="2000" b="0" i="0" u="none" strike="noStrike" kern="1200" baseline="0">
              <a:solidFill>
                <a:prstClr val="black"/>
              </a:solidFill>
              <a:latin typeface="+mj-lt"/>
              <a:ea typeface="+mn-ea"/>
              <a:cs typeface="+mn-cs"/>
            </a:defRPr>
          </a:pPr>
          <a:endParaRPr lang="ru-RU" sz="2000" kern="1200" dirty="0">
            <a:solidFill>
              <a:schemeClr val="tx1"/>
            </a:solidFill>
            <a:latin typeface="+mj-lt"/>
          </a:endParaRPr>
        </a:p>
      </cdr:txBody>
    </cdr:sp>
  </cdr:relSizeAnchor>
  <cdr:relSizeAnchor xmlns:cdr="http://schemas.openxmlformats.org/drawingml/2006/chartDrawing">
    <cdr:from>
      <cdr:x>0.4495</cdr:x>
      <cdr:y>0.28947</cdr:y>
    </cdr:from>
    <cdr:to>
      <cdr:x>0.51426</cdr:x>
      <cdr:y>0.39474</cdr:y>
    </cdr:to>
    <cdr:sp macro="" textlink="">
      <cdr:nvSpPr>
        <cdr:cNvPr id="3" name="TextBox 2"/>
        <cdr:cNvSpPr txBox="1"/>
      </cdr:nvSpPr>
      <cdr:spPr>
        <a:xfrm xmlns:a="http://schemas.openxmlformats.org/drawingml/2006/main">
          <a:off x="3998156" y="1584176"/>
          <a:ext cx="576064" cy="57606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0.4414</cdr:x>
      <cdr:y>0.31579</cdr:y>
    </cdr:from>
    <cdr:to>
      <cdr:x>0.58468</cdr:x>
      <cdr:y>0.52235</cdr:y>
    </cdr:to>
    <cdr:sp macro="" textlink="">
      <cdr:nvSpPr>
        <cdr:cNvPr id="4" name="TextBox 3"/>
        <cdr:cNvSpPr txBox="1"/>
      </cdr:nvSpPr>
      <cdr:spPr>
        <a:xfrm xmlns:a="http://schemas.openxmlformats.org/drawingml/2006/main">
          <a:off x="3926148" y="1728192"/>
          <a:ext cx="1274440" cy="113042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2000" kern="1200" dirty="0">
            <a:solidFill>
              <a:schemeClr val="tx1"/>
            </a:solidFill>
            <a:latin typeface="+mj-lt"/>
          </a:endParaRPr>
        </a:p>
      </cdr:txBody>
    </cdr:sp>
  </cdr:relSizeAnchor>
  <cdr:relSizeAnchor xmlns:cdr="http://schemas.openxmlformats.org/drawingml/2006/chartDrawing">
    <cdr:from>
      <cdr:x>0.26025</cdr:x>
      <cdr:y>0.54428</cdr:y>
    </cdr:from>
    <cdr:to>
      <cdr:x>0.36039</cdr:x>
      <cdr:y>0.70501</cdr:y>
    </cdr:to>
    <cdr:sp macro="" textlink="">
      <cdr:nvSpPr>
        <cdr:cNvPr id="5" name="TextBox 4"/>
        <cdr:cNvSpPr txBox="1"/>
      </cdr:nvSpPr>
      <cdr:spPr>
        <a:xfrm xmlns:a="http://schemas.openxmlformats.org/drawingml/2006/main">
          <a:off x="2376264" y="3096344"/>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2000" b="1" dirty="0"/>
        </a:p>
      </cdr:txBody>
    </cdr:sp>
  </cdr:relSizeAnchor>
  <cdr:relSizeAnchor xmlns:cdr="http://schemas.openxmlformats.org/drawingml/2006/chartDrawing">
    <cdr:from>
      <cdr:x>0.50472</cdr:x>
      <cdr:y>0.67085</cdr:y>
    </cdr:from>
    <cdr:to>
      <cdr:x>0.60487</cdr:x>
      <cdr:y>0.83158</cdr:y>
    </cdr:to>
    <cdr:sp macro="" textlink="">
      <cdr:nvSpPr>
        <cdr:cNvPr id="6" name="TextBox 5"/>
        <cdr:cNvSpPr txBox="1"/>
      </cdr:nvSpPr>
      <cdr:spPr>
        <a:xfrm xmlns:a="http://schemas.openxmlformats.org/drawingml/2006/main">
          <a:off x="4608512" y="3816424"/>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2000" b="1" dirty="0"/>
        </a:p>
      </cdr:txBody>
    </cdr:sp>
  </cdr:relSizeAnchor>
</c:userShape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8" name="Рисунок 7">
            <a:extLst>
              <a:ext uri="{FF2B5EF4-FFF2-40B4-BE49-F238E27FC236}">
                <a16:creationId xmlns:a16="http://schemas.microsoft.com/office/drawing/2014/main" xmlns="" id="{83352004-6398-43C5-93D9-6F487C2D01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1122363"/>
            <a:ext cx="7772400" cy="2387600"/>
          </a:xfrm>
        </p:spPr>
        <p:txBody>
          <a:bodyPr anchor="b"/>
          <a:lstStyle>
            <a:lvl1pPr algn="ctr">
              <a:defRPr sz="6000"/>
            </a:lvl1pPr>
          </a:lstStyle>
          <a:p>
            <a:r>
              <a:rPr lang="ru-RU"/>
              <a:t>Образец заголовка</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t>5/26/2026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AC23847-3544-4E8A-AC60-28010C8CBF8C}" type="slidenum">
              <a:rPr lang="en-US" smtClean="0"/>
              <a:t>‹#›</a:t>
            </a:fld>
            <a:endParaRPr lang="en-US" dirty="0"/>
          </a:p>
        </p:txBody>
      </p:sp>
    </p:spTree>
    <p:extLst>
      <p:ext uri="{BB962C8B-B14F-4D97-AF65-F5344CB8AC3E}">
        <p14:creationId xmlns:p14="http://schemas.microsoft.com/office/powerpoint/2010/main" val="28601224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t>5/26/2026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AC23847-3544-4E8A-AC60-28010C8CBF8C}" type="slidenum">
              <a:rPr lang="en-US" smtClean="0"/>
              <a:t>‹#›</a:t>
            </a:fld>
            <a:endParaRPr lang="en-US" dirty="0"/>
          </a:p>
        </p:txBody>
      </p:sp>
    </p:spTree>
    <p:extLst>
      <p:ext uri="{BB962C8B-B14F-4D97-AF65-F5344CB8AC3E}">
        <p14:creationId xmlns:p14="http://schemas.microsoft.com/office/powerpoint/2010/main" val="14210919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t>5/26/2026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AC23847-3544-4E8A-AC60-28010C8CBF8C}" type="slidenum">
              <a:rPr lang="en-US" smtClean="0"/>
              <a:t>‹#›</a:t>
            </a:fld>
            <a:endParaRPr lang="en-US" dirty="0"/>
          </a:p>
        </p:txBody>
      </p:sp>
    </p:spTree>
    <p:extLst>
      <p:ext uri="{BB962C8B-B14F-4D97-AF65-F5344CB8AC3E}">
        <p14:creationId xmlns:p14="http://schemas.microsoft.com/office/powerpoint/2010/main" val="19792338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8" name="Рисунок 7">
            <a:extLst>
              <a:ext uri="{FF2B5EF4-FFF2-40B4-BE49-F238E27FC236}">
                <a16:creationId xmlns:a16="http://schemas.microsoft.com/office/drawing/2014/main" xmlns="" id="{83352004-6398-43C5-93D9-6F487C2D01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1122363"/>
            <a:ext cx="7772400" cy="2387600"/>
          </a:xfrm>
        </p:spPr>
        <p:txBody>
          <a:bodyPr anchor="b"/>
          <a:lstStyle>
            <a:lvl1pPr algn="ctr">
              <a:defRPr sz="6000"/>
            </a:lvl1pPr>
          </a:lstStyle>
          <a:p>
            <a:r>
              <a:rPr lang="ru-RU"/>
              <a:t>Образец заголовка</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7584492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34817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ru-RU"/>
              <a:t>Образец заголовка</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341827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2473543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ru-RU"/>
              <a:t>Образец заголовка</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29842" y="2505075"/>
            <a:ext cx="3868340"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4629150" y="2505075"/>
            <a:ext cx="3887391"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2690930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3354418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31013073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1965114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t>5/26/2026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AC23847-3544-4E8A-AC60-28010C8CBF8C}" type="slidenum">
              <a:rPr lang="en-US" smtClean="0"/>
              <a:t>‹#›</a:t>
            </a:fld>
            <a:endParaRPr lang="en-US" dirty="0"/>
          </a:p>
        </p:txBody>
      </p:sp>
    </p:spTree>
    <p:extLst>
      <p:ext uri="{BB962C8B-B14F-4D97-AF65-F5344CB8AC3E}">
        <p14:creationId xmlns:p14="http://schemas.microsoft.com/office/powerpoint/2010/main" val="8611594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a:t>Вставка рисунка</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5117730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48990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2867766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8" name="Рисунок 7">
            <a:extLst>
              <a:ext uri="{FF2B5EF4-FFF2-40B4-BE49-F238E27FC236}">
                <a16:creationId xmlns:a16="http://schemas.microsoft.com/office/drawing/2014/main" xmlns="" id="{83352004-6398-43C5-93D9-6F487C2D01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1122363"/>
            <a:ext cx="7772400" cy="2387600"/>
          </a:xfrm>
        </p:spPr>
        <p:txBody>
          <a:bodyPr anchor="b"/>
          <a:lstStyle>
            <a:lvl1pPr algn="ctr">
              <a:defRPr sz="6000"/>
            </a:lvl1pPr>
          </a:lstStyle>
          <a:p>
            <a:r>
              <a:rPr lang="ru-RU"/>
              <a:t>Образец заголовка</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69851288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76160051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ru-RU"/>
              <a:t>Образец заголовка</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5812075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21220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ru-RU"/>
              <a:t>Образец заголовка</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29842" y="2505075"/>
            <a:ext cx="3868340"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4629150" y="2505075"/>
            <a:ext cx="3887391"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04943258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93476781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3684281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ru-RU"/>
              <a:t>Образец заголовка</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A964FFC2-5FAE-4926-9CE2-DEDFCA3AEB95}" type="datetimeFigureOut">
              <a:rPr lang="en-US" smtClean="0"/>
              <a:t>5/26/2026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AC23847-3544-4E8A-AC60-28010C8CBF8C}" type="slidenum">
              <a:rPr lang="en-US" smtClean="0"/>
              <a:t>‹#›</a:t>
            </a:fld>
            <a:endParaRPr lang="en-US" dirty="0"/>
          </a:p>
        </p:txBody>
      </p:sp>
    </p:spTree>
    <p:extLst>
      <p:ext uri="{BB962C8B-B14F-4D97-AF65-F5344CB8AC3E}">
        <p14:creationId xmlns:p14="http://schemas.microsoft.com/office/powerpoint/2010/main" val="320881295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9534440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a:t>Вставка рисунка</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95626716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634363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25781935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8" name="Рисунок 7">
            <a:extLst>
              <a:ext uri="{FF2B5EF4-FFF2-40B4-BE49-F238E27FC236}">
                <a16:creationId xmlns:a16="http://schemas.microsoft.com/office/drawing/2014/main" xmlns="" id="{83352004-6398-43C5-93D9-6F487C2D01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1122363"/>
            <a:ext cx="7772400" cy="2387600"/>
          </a:xfrm>
        </p:spPr>
        <p:txBody>
          <a:bodyPr anchor="b"/>
          <a:lstStyle>
            <a:lvl1pPr algn="ctr">
              <a:defRPr sz="6000"/>
            </a:lvl1pPr>
          </a:lstStyle>
          <a:p>
            <a:r>
              <a:rPr lang="ru-RU"/>
              <a:t>Образец заголовка</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78448447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88156428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ru-RU"/>
              <a:t>Образец заголовка</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4153359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48943372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ru-RU"/>
              <a:t>Образец заголовка</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29842" y="2505075"/>
            <a:ext cx="3868340"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4629150" y="2505075"/>
            <a:ext cx="3887391"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95303076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5328172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A964FFC2-5FAE-4926-9CE2-DEDFCA3AEB95}" type="datetimeFigureOut">
              <a:rPr lang="en-US" smtClean="0"/>
              <a:t>5/26/2026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AC23847-3544-4E8A-AC60-28010C8CBF8C}" type="slidenum">
              <a:rPr lang="en-US" smtClean="0"/>
              <a:t>‹#›</a:t>
            </a:fld>
            <a:endParaRPr lang="en-US" dirty="0"/>
          </a:p>
        </p:txBody>
      </p:sp>
    </p:spTree>
    <p:extLst>
      <p:ext uri="{BB962C8B-B14F-4D97-AF65-F5344CB8AC3E}">
        <p14:creationId xmlns:p14="http://schemas.microsoft.com/office/powerpoint/2010/main" val="108421624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3103952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22045588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a:t>Вставка рисунка</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72953852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80212471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91234560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8" name="Рисунок 7">
            <a:extLst>
              <a:ext uri="{FF2B5EF4-FFF2-40B4-BE49-F238E27FC236}">
                <a16:creationId xmlns:a16="http://schemas.microsoft.com/office/drawing/2014/main" xmlns="" id="{83352004-6398-43C5-93D9-6F487C2D01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1122363"/>
            <a:ext cx="7772400" cy="2387600"/>
          </a:xfrm>
        </p:spPr>
        <p:txBody>
          <a:bodyPr anchor="b"/>
          <a:lstStyle>
            <a:lvl1pPr algn="ctr">
              <a:defRPr sz="6000"/>
            </a:lvl1pPr>
          </a:lstStyle>
          <a:p>
            <a:r>
              <a:rPr lang="ru-RU"/>
              <a:t>Образец заголовка</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8975914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67486165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ru-RU"/>
              <a:t>Образец заголовка</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83446070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19124634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ru-RU"/>
              <a:t>Образец заголовка</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29842" y="2505075"/>
            <a:ext cx="3868340"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4629150" y="2505075"/>
            <a:ext cx="3887391"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7734907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ru-RU"/>
              <a:t>Образец заголовка</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29842" y="2505075"/>
            <a:ext cx="3868340"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4629150" y="2505075"/>
            <a:ext cx="3887391"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A964FFC2-5FAE-4926-9CE2-DEDFCA3AEB95}" type="datetimeFigureOut">
              <a:rPr lang="en-US" smtClean="0"/>
              <a:t>5/26/2026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AC23847-3544-4E8A-AC60-28010C8CBF8C}" type="slidenum">
              <a:rPr lang="en-US" smtClean="0"/>
              <a:t>‹#›</a:t>
            </a:fld>
            <a:endParaRPr lang="en-US" dirty="0"/>
          </a:p>
        </p:txBody>
      </p:sp>
    </p:spTree>
    <p:extLst>
      <p:ext uri="{BB962C8B-B14F-4D97-AF65-F5344CB8AC3E}">
        <p14:creationId xmlns:p14="http://schemas.microsoft.com/office/powerpoint/2010/main" val="393642583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86653049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64848321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40050511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a:t>Вставка рисунка</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02762551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25010643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63501013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8" name="Рисунок 7">
            <a:extLst>
              <a:ext uri="{FF2B5EF4-FFF2-40B4-BE49-F238E27FC236}">
                <a16:creationId xmlns:a16="http://schemas.microsoft.com/office/drawing/2014/main" xmlns="" id="{83352004-6398-43C5-93D9-6F487C2D01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1122363"/>
            <a:ext cx="7772400" cy="2387600"/>
          </a:xfrm>
        </p:spPr>
        <p:txBody>
          <a:bodyPr anchor="b"/>
          <a:lstStyle>
            <a:lvl1pPr algn="ctr">
              <a:defRPr sz="6000"/>
            </a:lvl1pPr>
          </a:lstStyle>
          <a:p>
            <a:r>
              <a:rPr lang="ru-RU"/>
              <a:t>Образец заголовка</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79144831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2665082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ru-RU"/>
              <a:t>Образец заголовка</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59119051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4181895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A964FFC2-5FAE-4926-9CE2-DEDFCA3AEB95}" type="datetimeFigureOut">
              <a:rPr lang="en-US" smtClean="0"/>
              <a:t>5/26/2026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AC23847-3544-4E8A-AC60-28010C8CBF8C}" type="slidenum">
              <a:rPr lang="en-US" smtClean="0"/>
              <a:t>‹#›</a:t>
            </a:fld>
            <a:endParaRPr lang="en-US" dirty="0"/>
          </a:p>
        </p:txBody>
      </p:sp>
    </p:spTree>
    <p:extLst>
      <p:ext uri="{BB962C8B-B14F-4D97-AF65-F5344CB8AC3E}">
        <p14:creationId xmlns:p14="http://schemas.microsoft.com/office/powerpoint/2010/main" val="393877177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ru-RU"/>
              <a:t>Образец заголовка</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29842" y="2505075"/>
            <a:ext cx="3868340"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4629150" y="2505075"/>
            <a:ext cx="3887391"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20377418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07738139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70318357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821768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a:t>Вставка рисунка</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03488981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30137819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06631996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8" name="Рисунок 7">
            <a:extLst>
              <a:ext uri="{FF2B5EF4-FFF2-40B4-BE49-F238E27FC236}">
                <a16:creationId xmlns:a16="http://schemas.microsoft.com/office/drawing/2014/main" xmlns="" id="{83352004-6398-43C5-93D9-6F487C2D01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1122363"/>
            <a:ext cx="7772400" cy="2387600"/>
          </a:xfrm>
        </p:spPr>
        <p:txBody>
          <a:bodyPr anchor="b"/>
          <a:lstStyle>
            <a:lvl1pPr algn="ctr">
              <a:defRPr sz="6000"/>
            </a:lvl1pPr>
          </a:lstStyle>
          <a:p>
            <a:r>
              <a:rPr lang="ru-RU"/>
              <a:t>Образец заголовка</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99766933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74807333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ru-RU"/>
              <a:t>Образец заголовка</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7796458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64FFC2-5FAE-4926-9CE2-DEDFCA3AEB95}" type="datetimeFigureOut">
              <a:rPr lang="en-US" smtClean="0"/>
              <a:t>5/26/2026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AC23847-3544-4E8A-AC60-28010C8CBF8C}" type="slidenum">
              <a:rPr lang="en-US" smtClean="0"/>
              <a:t>‹#›</a:t>
            </a:fld>
            <a:endParaRPr lang="en-US" dirty="0"/>
          </a:p>
        </p:txBody>
      </p:sp>
    </p:spTree>
    <p:extLst>
      <p:ext uri="{BB962C8B-B14F-4D97-AF65-F5344CB8AC3E}">
        <p14:creationId xmlns:p14="http://schemas.microsoft.com/office/powerpoint/2010/main" val="138558454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09808215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ru-RU"/>
              <a:t>Образец заголовка</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29842" y="2505075"/>
            <a:ext cx="3868340"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4629150" y="2505075"/>
            <a:ext cx="3887391"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33119831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26079300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23978871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39799032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a:t>Вставка рисунка</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12649647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62913613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45495585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8" name="Рисунок 7">
            <a:extLst>
              <a:ext uri="{FF2B5EF4-FFF2-40B4-BE49-F238E27FC236}">
                <a16:creationId xmlns:a16="http://schemas.microsoft.com/office/drawing/2014/main" xmlns="" id="{83352004-6398-43C5-93D9-6F487C2D01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1122363"/>
            <a:ext cx="7772400" cy="2387600"/>
          </a:xfrm>
        </p:spPr>
        <p:txBody>
          <a:bodyPr anchor="b"/>
          <a:lstStyle>
            <a:lvl1pPr algn="ctr">
              <a:defRPr sz="6000"/>
            </a:lvl1pPr>
          </a:lstStyle>
          <a:p>
            <a:r>
              <a:rPr lang="ru-RU"/>
              <a:t>Образец заголовка</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4583818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7015167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A964FFC2-5FAE-4926-9CE2-DEDFCA3AEB95}" type="datetimeFigureOut">
              <a:rPr lang="en-US" smtClean="0"/>
              <a:t>5/26/2026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AC23847-3544-4E8A-AC60-28010C8CBF8C}" type="slidenum">
              <a:rPr lang="en-US" smtClean="0"/>
              <a:t>‹#›</a:t>
            </a:fld>
            <a:endParaRPr lang="en-US" dirty="0"/>
          </a:p>
        </p:txBody>
      </p:sp>
    </p:spTree>
    <p:extLst>
      <p:ext uri="{BB962C8B-B14F-4D97-AF65-F5344CB8AC3E}">
        <p14:creationId xmlns:p14="http://schemas.microsoft.com/office/powerpoint/2010/main" val="422726376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ru-RU"/>
              <a:t>Образец заголовка</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23362423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30436328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ru-RU"/>
              <a:t>Образец заголовка</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29842" y="2505075"/>
            <a:ext cx="3868340"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4629150" y="2505075"/>
            <a:ext cx="3887391"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34076676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06056024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8271716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4699024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a:t>Вставка рисунка</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73649105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43202287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7007942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a:t>Вставка рисунка</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A964FFC2-5FAE-4926-9CE2-DEDFCA3AEB95}" type="datetimeFigureOut">
              <a:rPr lang="en-US" smtClean="0"/>
              <a:t>5/26/2026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AC23847-3544-4E8A-AC60-28010C8CBF8C}" type="slidenum">
              <a:rPr lang="en-US" smtClean="0"/>
              <a:t>‹#›</a:t>
            </a:fld>
            <a:endParaRPr lang="en-US" dirty="0"/>
          </a:p>
        </p:txBody>
      </p:sp>
    </p:spTree>
    <p:extLst>
      <p:ext uri="{BB962C8B-B14F-4D97-AF65-F5344CB8AC3E}">
        <p14:creationId xmlns:p14="http://schemas.microsoft.com/office/powerpoint/2010/main" val="24415814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jp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2.jp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pn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image" Target="../media/image2.jp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1.pn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image" Target="../media/image2.jp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1.pn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image" Target="../media/image2.jp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1.png"/><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pic>
        <p:nvPicPr>
          <p:cNvPr id="8" name="Рисунок 7">
            <a:extLst>
              <a:ext uri="{FF2B5EF4-FFF2-40B4-BE49-F238E27FC236}">
                <a16:creationId xmlns:a16="http://schemas.microsoft.com/office/drawing/2014/main" xmlns="" id="{50648383-9260-4E47-A449-193DA6F17E21}"/>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64FFC2-5FAE-4926-9CE2-DEDFCA3AEB95}" type="datetimeFigureOut">
              <a:rPr lang="en-US" smtClean="0"/>
              <a:t>5/26/2026</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C23847-3544-4E8A-AC60-28010C8CBF8C}" type="slidenum">
              <a:rPr lang="en-US" smtClean="0"/>
              <a:t>‹#›</a:t>
            </a:fld>
            <a:endParaRPr lang="en-US" dirty="0"/>
          </a:p>
        </p:txBody>
      </p:sp>
    </p:spTree>
    <p:extLst>
      <p:ext uri="{BB962C8B-B14F-4D97-AF65-F5344CB8AC3E}">
        <p14:creationId xmlns:p14="http://schemas.microsoft.com/office/powerpoint/2010/main" val="268098736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pic>
        <p:nvPicPr>
          <p:cNvPr id="8" name="Рисунок 7">
            <a:extLst>
              <a:ext uri="{FF2B5EF4-FFF2-40B4-BE49-F238E27FC236}">
                <a16:creationId xmlns:a16="http://schemas.microsoft.com/office/drawing/2014/main" xmlns="" id="{50648383-9260-4E47-A449-193DA6F17E21}"/>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19540499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pic>
        <p:nvPicPr>
          <p:cNvPr id="8" name="Рисунок 7">
            <a:extLst>
              <a:ext uri="{FF2B5EF4-FFF2-40B4-BE49-F238E27FC236}">
                <a16:creationId xmlns:a16="http://schemas.microsoft.com/office/drawing/2014/main" xmlns="" id="{50648383-9260-4E47-A449-193DA6F17E21}"/>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92546516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pic>
        <p:nvPicPr>
          <p:cNvPr id="8" name="Рисунок 7">
            <a:extLst>
              <a:ext uri="{FF2B5EF4-FFF2-40B4-BE49-F238E27FC236}">
                <a16:creationId xmlns:a16="http://schemas.microsoft.com/office/drawing/2014/main" xmlns="" id="{50648383-9260-4E47-A449-193DA6F17E21}"/>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79775876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pic>
        <p:nvPicPr>
          <p:cNvPr id="8" name="Рисунок 7">
            <a:extLst>
              <a:ext uri="{FF2B5EF4-FFF2-40B4-BE49-F238E27FC236}">
                <a16:creationId xmlns:a16="http://schemas.microsoft.com/office/drawing/2014/main" xmlns="" id="{50648383-9260-4E47-A449-193DA6F17E21}"/>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29475814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pic>
        <p:nvPicPr>
          <p:cNvPr id="8" name="Рисунок 7">
            <a:extLst>
              <a:ext uri="{FF2B5EF4-FFF2-40B4-BE49-F238E27FC236}">
                <a16:creationId xmlns:a16="http://schemas.microsoft.com/office/drawing/2014/main" xmlns="" id="{50648383-9260-4E47-A449-193DA6F17E21}"/>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124375514"/>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pic>
        <p:nvPicPr>
          <p:cNvPr id="8" name="Рисунок 7">
            <a:extLst>
              <a:ext uri="{FF2B5EF4-FFF2-40B4-BE49-F238E27FC236}">
                <a16:creationId xmlns:a16="http://schemas.microsoft.com/office/drawing/2014/main" xmlns="" id="{50648383-9260-4E47-A449-193DA6F17E21}"/>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725684969"/>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pic>
        <p:nvPicPr>
          <p:cNvPr id="8" name="Рисунок 7">
            <a:extLst>
              <a:ext uri="{FF2B5EF4-FFF2-40B4-BE49-F238E27FC236}">
                <a16:creationId xmlns:a16="http://schemas.microsoft.com/office/drawing/2014/main" xmlns="" id="{50648383-9260-4E47-A449-193DA6F17E21}"/>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772058893"/>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microsoft.com/office/2007/relationships/hdphoto" Target="../media/hdphoto22.wdp"/><Relationship Id="rId4" Type="http://schemas.openxmlformats.org/officeDocument/2006/relationships/image" Target="../media/image153.png"/></Relationships>
</file>

<file path=ppt/slides/_rels/slide102.xml.rels><?xml version="1.0" encoding="UTF-8" standalone="yes"?>
<Relationships xmlns="http://schemas.openxmlformats.org/package/2006/relationships"><Relationship Id="rId8" Type="http://schemas.openxmlformats.org/officeDocument/2006/relationships/image" Target="../media/image157.png"/><Relationship Id="rId3" Type="http://schemas.openxmlformats.org/officeDocument/2006/relationships/image" Target="../media/image5.png"/><Relationship Id="rId7" Type="http://schemas.openxmlformats.org/officeDocument/2006/relationships/image" Target="../media/image156.jp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155.jpg"/><Relationship Id="rId11" Type="http://schemas.microsoft.com/office/2007/relationships/hdphoto" Target="../media/hdphoto24.wdp"/><Relationship Id="rId5" Type="http://schemas.openxmlformats.org/officeDocument/2006/relationships/image" Target="../media/image154.jpeg"/><Relationship Id="rId10" Type="http://schemas.openxmlformats.org/officeDocument/2006/relationships/image" Target="../media/image158.png"/><Relationship Id="rId4" Type="http://schemas.openxmlformats.org/officeDocument/2006/relationships/chart" Target="../charts/chart38.xml"/><Relationship Id="rId9" Type="http://schemas.microsoft.com/office/2007/relationships/hdphoto" Target="../media/hdphoto23.wdp"/></Relationships>
</file>

<file path=ppt/slides/_rels/slide10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59.jpeg"/></Relationships>
</file>

<file path=ppt/slides/_rels/slide11.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5.png"/><Relationship Id="rId7" Type="http://schemas.openxmlformats.org/officeDocument/2006/relationships/image" Target="../media/image27.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26.jpg"/><Relationship Id="rId5" Type="http://schemas.openxmlformats.org/officeDocument/2006/relationships/image" Target="../media/image25.jpeg"/><Relationship Id="rId4" Type="http://schemas.openxmlformats.org/officeDocument/2006/relationships/image" Target="../media/image24.jpeg"/><Relationship Id="rId9" Type="http://schemas.openxmlformats.org/officeDocument/2006/relationships/image" Target="../media/image29.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jpe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chart" Target="../charts/chart5.xml"/><Relationship Id="rId4" Type="http://schemas.openxmlformats.org/officeDocument/2006/relationships/chart" Target="../charts/chart4.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4.xml"/><Relationship Id="rId4" Type="http://schemas.openxmlformats.org/officeDocument/2006/relationships/chart" Target="../charts/chart6.xml"/></Relationships>
</file>

<file path=ppt/slides/_rels/slide17.xml.rels><?xml version="1.0" encoding="UTF-8" standalone="yes"?>
<Relationships xmlns="http://schemas.openxmlformats.org/package/2006/relationships"><Relationship Id="rId8" Type="http://schemas.openxmlformats.org/officeDocument/2006/relationships/image" Target="../media/image36.jpeg"/><Relationship Id="rId13" Type="http://schemas.openxmlformats.org/officeDocument/2006/relationships/image" Target="../media/image41.jpeg"/><Relationship Id="rId18" Type="http://schemas.openxmlformats.org/officeDocument/2006/relationships/image" Target="../media/image46.jpeg"/><Relationship Id="rId26" Type="http://schemas.microsoft.com/office/2007/relationships/hdphoto" Target="../media/hdphoto2.wdp"/><Relationship Id="rId3" Type="http://schemas.openxmlformats.org/officeDocument/2006/relationships/image" Target="../media/image5.png"/><Relationship Id="rId21" Type="http://schemas.openxmlformats.org/officeDocument/2006/relationships/image" Target="../media/image49.jpeg"/><Relationship Id="rId7" Type="http://schemas.openxmlformats.org/officeDocument/2006/relationships/image" Target="../media/image35.jpeg"/><Relationship Id="rId12" Type="http://schemas.openxmlformats.org/officeDocument/2006/relationships/image" Target="../media/image40.jpeg"/><Relationship Id="rId17" Type="http://schemas.openxmlformats.org/officeDocument/2006/relationships/image" Target="../media/image45.jpeg"/><Relationship Id="rId25" Type="http://schemas.openxmlformats.org/officeDocument/2006/relationships/image" Target="../media/image52.png"/><Relationship Id="rId2" Type="http://schemas.openxmlformats.org/officeDocument/2006/relationships/image" Target="../media/image4.png"/><Relationship Id="rId16" Type="http://schemas.openxmlformats.org/officeDocument/2006/relationships/image" Target="../media/image44.jpeg"/><Relationship Id="rId20" Type="http://schemas.openxmlformats.org/officeDocument/2006/relationships/image" Target="../media/image48.jpeg"/><Relationship Id="rId29" Type="http://schemas.microsoft.com/office/2007/relationships/hdphoto" Target="../media/hdphoto3.wdp"/><Relationship Id="rId1" Type="http://schemas.openxmlformats.org/officeDocument/2006/relationships/slideLayout" Target="../slideLayouts/slideLayout2.xml"/><Relationship Id="rId6" Type="http://schemas.openxmlformats.org/officeDocument/2006/relationships/image" Target="../media/image34.jpeg"/><Relationship Id="rId11" Type="http://schemas.openxmlformats.org/officeDocument/2006/relationships/image" Target="../media/image39.jpeg"/><Relationship Id="rId24" Type="http://schemas.microsoft.com/office/2007/relationships/hdphoto" Target="../media/hdphoto1.wdp"/><Relationship Id="rId5" Type="http://schemas.openxmlformats.org/officeDocument/2006/relationships/image" Target="../media/image33.jpeg"/><Relationship Id="rId15" Type="http://schemas.openxmlformats.org/officeDocument/2006/relationships/image" Target="../media/image43.jpeg"/><Relationship Id="rId23" Type="http://schemas.openxmlformats.org/officeDocument/2006/relationships/image" Target="../media/image51.png"/><Relationship Id="rId28" Type="http://schemas.openxmlformats.org/officeDocument/2006/relationships/image" Target="../media/image54.png"/><Relationship Id="rId10" Type="http://schemas.openxmlformats.org/officeDocument/2006/relationships/image" Target="../media/image38.jpeg"/><Relationship Id="rId19" Type="http://schemas.openxmlformats.org/officeDocument/2006/relationships/image" Target="../media/image47.jpeg"/><Relationship Id="rId4" Type="http://schemas.openxmlformats.org/officeDocument/2006/relationships/image" Target="../media/image32.png"/><Relationship Id="rId9" Type="http://schemas.openxmlformats.org/officeDocument/2006/relationships/image" Target="../media/image37.jpeg"/><Relationship Id="rId14" Type="http://schemas.openxmlformats.org/officeDocument/2006/relationships/image" Target="../media/image42.jpeg"/><Relationship Id="rId22" Type="http://schemas.openxmlformats.org/officeDocument/2006/relationships/image" Target="../media/image50.jpeg"/><Relationship Id="rId27" Type="http://schemas.openxmlformats.org/officeDocument/2006/relationships/image" Target="../media/image53.png"/></Relationships>
</file>

<file path=ppt/slides/_rels/slide18.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3" Type="http://schemas.openxmlformats.org/officeDocument/2006/relationships/image" Target="../media/image5.png"/><Relationship Id="rId7" Type="http://schemas.openxmlformats.org/officeDocument/2006/relationships/diagramColors" Target="../diagrams/colors1.xml"/><Relationship Id="rId12" Type="http://schemas.openxmlformats.org/officeDocument/2006/relationships/diagramColors" Target="../diagrams/colors2.xml"/><Relationship Id="rId2" Type="http://schemas.openxmlformats.org/officeDocument/2006/relationships/image" Target="../media/image4.png"/><Relationship Id="rId1" Type="http://schemas.openxmlformats.org/officeDocument/2006/relationships/slideLayout" Target="../slideLayouts/slideLayout35.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0" Type="http://schemas.openxmlformats.org/officeDocument/2006/relationships/diagramLayout" Target="../diagrams/layout2.xml"/><Relationship Id="rId4" Type="http://schemas.openxmlformats.org/officeDocument/2006/relationships/diagramData" Target="../diagrams/data1.xml"/><Relationship Id="rId9" Type="http://schemas.openxmlformats.org/officeDocument/2006/relationships/diagramData" Target="../diagrams/data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6.xml"/><Relationship Id="rId4" Type="http://schemas.openxmlformats.org/officeDocument/2006/relationships/chart" Target="../charts/char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57.xml"/><Relationship Id="rId5" Type="http://schemas.openxmlformats.org/officeDocument/2006/relationships/chart" Target="../charts/chart9.xml"/><Relationship Id="rId4" Type="http://schemas.openxmlformats.org/officeDocument/2006/relationships/chart" Target="../charts/chart8.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8.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8.xml"/><Relationship Id="rId4" Type="http://schemas.openxmlformats.org/officeDocument/2006/relationships/chart" Target="../charts/chart10.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8.xml"/><Relationship Id="rId5" Type="http://schemas.openxmlformats.org/officeDocument/2006/relationships/chart" Target="../charts/chart12.xml"/><Relationship Id="rId4" Type="http://schemas.openxmlformats.org/officeDocument/2006/relationships/chart" Target="../charts/chart11.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8.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8.xml"/><Relationship Id="rId5" Type="http://schemas.openxmlformats.org/officeDocument/2006/relationships/chart" Target="../charts/chart14.xml"/><Relationship Id="rId4" Type="http://schemas.openxmlformats.org/officeDocument/2006/relationships/chart" Target="../charts/chart13.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8.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8.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8.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jpeg"/></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8.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8.xml"/><Relationship Id="rId4" Type="http://schemas.openxmlformats.org/officeDocument/2006/relationships/chart" Target="../charts/chart15.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8.xml"/><Relationship Id="rId5" Type="http://schemas.openxmlformats.org/officeDocument/2006/relationships/chart" Target="../charts/chart17.xml"/><Relationship Id="rId4" Type="http://schemas.openxmlformats.org/officeDocument/2006/relationships/chart" Target="../charts/chart16.xml"/></Relationships>
</file>

<file path=ppt/slides/_rels/slide32.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5.png"/><Relationship Id="rId7" Type="http://schemas.openxmlformats.org/officeDocument/2006/relationships/image" Target="../media/image63.png"/><Relationship Id="rId2" Type="http://schemas.openxmlformats.org/officeDocument/2006/relationships/image" Target="../media/image4.png"/><Relationship Id="rId1" Type="http://schemas.openxmlformats.org/officeDocument/2006/relationships/slideLayout" Target="../slideLayouts/slideLayout7.xml"/><Relationship Id="rId6" Type="http://schemas.microsoft.com/office/2007/relationships/hdphoto" Target="../media/hdphoto4.wdp"/><Relationship Id="rId5" Type="http://schemas.openxmlformats.org/officeDocument/2006/relationships/image" Target="../media/image62.png"/><Relationship Id="rId4" Type="http://schemas.openxmlformats.org/officeDocument/2006/relationships/image" Target="../media/image61.png"/></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chart" Target="../charts/chart19.xml"/><Relationship Id="rId4" Type="http://schemas.openxmlformats.org/officeDocument/2006/relationships/chart" Target="../charts/chart18.xml"/></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chart" Target="../charts/chart20.xml"/></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chart" Target="../charts/chart22.xml"/><Relationship Id="rId4" Type="http://schemas.openxmlformats.org/officeDocument/2006/relationships/chart" Target="../charts/chart2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chart" Target="../charts/chart24.xml"/><Relationship Id="rId4" Type="http://schemas.openxmlformats.org/officeDocument/2006/relationships/chart" Target="../charts/chart23.xml"/></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chart" Target="../charts/chart26.xml"/><Relationship Id="rId4" Type="http://schemas.openxmlformats.org/officeDocument/2006/relationships/chart" Target="../charts/chart25.xml"/></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chart" Target="../charts/chart28.xml"/><Relationship Id="rId4" Type="http://schemas.openxmlformats.org/officeDocument/2006/relationships/chart" Target="../charts/chart27.xml"/></Relationships>
</file>

<file path=ppt/slides/_rels/slide46.xml.rels><?xml version="1.0" encoding="UTF-8" standalone="yes"?>
<Relationships xmlns="http://schemas.openxmlformats.org/package/2006/relationships"><Relationship Id="rId8" Type="http://schemas.openxmlformats.org/officeDocument/2006/relationships/image" Target="../media/image68.jpeg"/><Relationship Id="rId3" Type="http://schemas.openxmlformats.org/officeDocument/2006/relationships/image" Target="../media/image5.png"/><Relationship Id="rId7" Type="http://schemas.openxmlformats.org/officeDocument/2006/relationships/image" Target="../media/image67.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6.jpeg"/><Relationship Id="rId5" Type="http://schemas.openxmlformats.org/officeDocument/2006/relationships/image" Target="../media/image65.jpeg"/><Relationship Id="rId4" Type="http://schemas.openxmlformats.org/officeDocument/2006/relationships/image" Target="../media/image64.jpg"/></Relationships>
</file>

<file path=ppt/slides/_rels/slide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5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8" Type="http://schemas.openxmlformats.org/officeDocument/2006/relationships/image" Target="../media/image71.jpeg"/><Relationship Id="rId3" Type="http://schemas.openxmlformats.org/officeDocument/2006/relationships/image" Target="../media/image5.png"/><Relationship Id="rId7" Type="http://schemas.openxmlformats.org/officeDocument/2006/relationships/image" Target="../media/image65.jpe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67.jpeg"/><Relationship Id="rId5" Type="http://schemas.openxmlformats.org/officeDocument/2006/relationships/image" Target="../media/image70.png"/><Relationship Id="rId4" Type="http://schemas.openxmlformats.org/officeDocument/2006/relationships/image" Target="../media/image69.png"/><Relationship Id="rId9" Type="http://schemas.openxmlformats.org/officeDocument/2006/relationships/image" Target="../media/image72.png"/></Relationships>
</file>

<file path=ppt/slides/_rels/slide52.xml.rels><?xml version="1.0" encoding="UTF-8" standalone="yes"?>
<Relationships xmlns="http://schemas.openxmlformats.org/package/2006/relationships"><Relationship Id="rId3" Type="http://schemas.openxmlformats.org/officeDocument/2006/relationships/image" Target="../media/image5.png"/><Relationship Id="rId7" Type="http://schemas.microsoft.com/office/2007/relationships/hdphoto" Target="../media/hdphoto6.wdp"/><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image" Target="../media/image78.jpeg"/><Relationship Id="rId3" Type="http://schemas.openxmlformats.org/officeDocument/2006/relationships/tags" Target="../tags/tag3.xml"/><Relationship Id="rId21" Type="http://schemas.openxmlformats.org/officeDocument/2006/relationships/slideLayout" Target="../slideLayouts/slideLayout2.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image" Target="../media/image77.jpeg"/><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image" Target="../media/image76.jpeg"/><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image" Target="../media/image5.png"/><Relationship Id="rId10" Type="http://schemas.openxmlformats.org/officeDocument/2006/relationships/tags" Target="../tags/tag10.xml"/><Relationship Id="rId19" Type="http://schemas.openxmlformats.org/officeDocument/2006/relationships/tags" Target="../tags/tag19.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image" Target="../media/image4.png"/><Relationship Id="rId27" Type="http://schemas.openxmlformats.org/officeDocument/2006/relationships/image" Target="../media/image79.jpeg"/></Relationships>
</file>

<file path=ppt/slides/_rels/slide5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2.jpeg"/><Relationship Id="rId5" Type="http://schemas.openxmlformats.org/officeDocument/2006/relationships/image" Target="../media/image81.jpeg"/><Relationship Id="rId4" Type="http://schemas.openxmlformats.org/officeDocument/2006/relationships/image" Target="../media/image80.jpeg"/></Relationships>
</file>

<file path=ppt/slides/_rels/slide5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0.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6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21.xml"/><Relationship Id="rId5" Type="http://schemas.openxmlformats.org/officeDocument/2006/relationships/image" Target="../media/image83.jpeg"/><Relationship Id="rId4" Type="http://schemas.openxmlformats.org/officeDocument/2006/relationships/image" Target="../media/image5.png"/></Relationships>
</file>

<file path=ppt/slides/_rels/slide63.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5.png"/><Relationship Id="rId7" Type="http://schemas.microsoft.com/office/2007/relationships/hdphoto" Target="../media/hdphoto8.wdp"/><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5.png"/><Relationship Id="rId5" Type="http://schemas.microsoft.com/office/2007/relationships/hdphoto" Target="../media/hdphoto7.wdp"/><Relationship Id="rId4" Type="http://schemas.openxmlformats.org/officeDocument/2006/relationships/image" Target="../media/image84.png"/><Relationship Id="rId9" Type="http://schemas.microsoft.com/office/2007/relationships/hdphoto" Target="../media/hdphoto9.wdp"/></Relationships>
</file>

<file path=ppt/slides/_rels/slide6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8.png"/><Relationship Id="rId5" Type="http://schemas.microsoft.com/office/2007/relationships/hdphoto" Target="../media/hdphoto10.wdp"/><Relationship Id="rId4" Type="http://schemas.openxmlformats.org/officeDocument/2006/relationships/image" Target="../media/image87.png"/></Relationships>
</file>

<file path=ppt/slides/_rels/slide6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91.jpeg"/><Relationship Id="rId5" Type="http://schemas.openxmlformats.org/officeDocument/2006/relationships/image" Target="../media/image90.jpeg"/><Relationship Id="rId4" Type="http://schemas.openxmlformats.org/officeDocument/2006/relationships/image" Target="../media/image89.jpg"/></Relationships>
</file>

<file path=ppt/slides/_rels/slide6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microsoft.com/office/2007/relationships/hdphoto" Target="../media/hdphoto11.wdp"/><Relationship Id="rId4" Type="http://schemas.openxmlformats.org/officeDocument/2006/relationships/image" Target="../media/image92.png"/></Relationships>
</file>

<file path=ppt/slides/_rels/slide6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8" Type="http://schemas.openxmlformats.org/officeDocument/2006/relationships/image" Target="../media/image97.jpeg"/><Relationship Id="rId3" Type="http://schemas.openxmlformats.org/officeDocument/2006/relationships/image" Target="../media/image5.png"/><Relationship Id="rId7" Type="http://schemas.openxmlformats.org/officeDocument/2006/relationships/image" Target="../media/image96.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95.png"/><Relationship Id="rId5" Type="http://schemas.openxmlformats.org/officeDocument/2006/relationships/image" Target="../media/image94.jpeg"/><Relationship Id="rId4" Type="http://schemas.openxmlformats.org/officeDocument/2006/relationships/image" Target="../media/image93.jp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7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98.jpg"/></Relationships>
</file>

<file path=ppt/slides/_rels/slide7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100.jpeg"/><Relationship Id="rId4" Type="http://schemas.openxmlformats.org/officeDocument/2006/relationships/image" Target="../media/image99.png"/></Relationships>
</file>

<file path=ppt/slides/_rels/slide7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102.jpeg"/><Relationship Id="rId4" Type="http://schemas.openxmlformats.org/officeDocument/2006/relationships/image" Target="../media/image101.png"/></Relationships>
</file>

<file path=ppt/slides/_rels/slide7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104.png"/><Relationship Id="rId4" Type="http://schemas.openxmlformats.org/officeDocument/2006/relationships/image" Target="../media/image103.png"/></Relationships>
</file>

<file path=ppt/slides/_rels/slide7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106.png"/><Relationship Id="rId4" Type="http://schemas.openxmlformats.org/officeDocument/2006/relationships/image" Target="../media/image105.jpeg"/></Relationships>
</file>

<file path=ppt/slides/_rels/slide7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108.jpeg"/><Relationship Id="rId4" Type="http://schemas.openxmlformats.org/officeDocument/2006/relationships/image" Target="../media/image107.jpeg"/></Relationships>
</file>

<file path=ppt/slides/_rels/slide7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110.jpeg"/><Relationship Id="rId4" Type="http://schemas.openxmlformats.org/officeDocument/2006/relationships/image" Target="../media/image109.png"/></Relationships>
</file>

<file path=ppt/slides/_rels/slide7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112.png"/><Relationship Id="rId4" Type="http://schemas.openxmlformats.org/officeDocument/2006/relationships/image" Target="../media/image111.png"/></Relationships>
</file>

<file path=ppt/slides/_rels/slide78.xml.rels><?xml version="1.0" encoding="UTF-8" standalone="yes"?>
<Relationships xmlns="http://schemas.openxmlformats.org/package/2006/relationships"><Relationship Id="rId8" Type="http://schemas.openxmlformats.org/officeDocument/2006/relationships/image" Target="../media/image117.jpeg"/><Relationship Id="rId3" Type="http://schemas.openxmlformats.org/officeDocument/2006/relationships/image" Target="../media/image5.png"/><Relationship Id="rId7" Type="http://schemas.openxmlformats.org/officeDocument/2006/relationships/image" Target="../media/image116.jpe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15.jpeg"/><Relationship Id="rId5" Type="http://schemas.openxmlformats.org/officeDocument/2006/relationships/image" Target="../media/image114.png"/><Relationship Id="rId10" Type="http://schemas.openxmlformats.org/officeDocument/2006/relationships/image" Target="../media/image119.jpeg"/><Relationship Id="rId4" Type="http://schemas.openxmlformats.org/officeDocument/2006/relationships/image" Target="../media/image113.jpeg"/><Relationship Id="rId9" Type="http://schemas.openxmlformats.org/officeDocument/2006/relationships/image" Target="../media/image118.jpeg"/></Relationships>
</file>

<file path=ppt/slides/_rels/slide7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120.png"/></Relationships>
</file>

<file path=ppt/slides/_rels/slide8.xml.rels><?xml version="1.0" encoding="UTF-8" standalone="yes"?>
<Relationships xmlns="http://schemas.openxmlformats.org/package/2006/relationships"><Relationship Id="rId8" Type="http://schemas.openxmlformats.org/officeDocument/2006/relationships/image" Target="../media/image16.jpeg"/><Relationship Id="rId13" Type="http://schemas.openxmlformats.org/officeDocument/2006/relationships/image" Target="../media/image21.jpeg"/><Relationship Id="rId3" Type="http://schemas.openxmlformats.org/officeDocument/2006/relationships/image" Target="../media/image5.png"/><Relationship Id="rId7" Type="http://schemas.openxmlformats.org/officeDocument/2006/relationships/image" Target="../media/image15.jpeg"/><Relationship Id="rId12" Type="http://schemas.openxmlformats.org/officeDocument/2006/relationships/image" Target="../media/image20.jpeg"/><Relationship Id="rId2" Type="http://schemas.openxmlformats.org/officeDocument/2006/relationships/image" Target="../media/image4.png"/><Relationship Id="rId1" Type="http://schemas.openxmlformats.org/officeDocument/2006/relationships/slideLayout" Target="../slideLayouts/slideLayout13.xml"/><Relationship Id="rId6" Type="http://schemas.openxmlformats.org/officeDocument/2006/relationships/image" Target="../media/image14.jpeg"/><Relationship Id="rId11" Type="http://schemas.openxmlformats.org/officeDocument/2006/relationships/image" Target="../media/image19.jpeg"/><Relationship Id="rId5" Type="http://schemas.openxmlformats.org/officeDocument/2006/relationships/image" Target="../media/image13.jpeg"/><Relationship Id="rId10" Type="http://schemas.openxmlformats.org/officeDocument/2006/relationships/image" Target="../media/image18.jpeg"/><Relationship Id="rId4" Type="http://schemas.openxmlformats.org/officeDocument/2006/relationships/image" Target="../media/image12.jpeg"/><Relationship Id="rId9" Type="http://schemas.openxmlformats.org/officeDocument/2006/relationships/image" Target="../media/image17.jpeg"/></Relationships>
</file>

<file path=ppt/slides/_rels/slide80.xml.rels><?xml version="1.0" encoding="UTF-8" standalone="yes"?>
<Relationships xmlns="http://schemas.openxmlformats.org/package/2006/relationships"><Relationship Id="rId8" Type="http://schemas.openxmlformats.org/officeDocument/2006/relationships/image" Target="../media/image123.jpeg"/><Relationship Id="rId3" Type="http://schemas.openxmlformats.org/officeDocument/2006/relationships/image" Target="../media/image5.png"/><Relationship Id="rId7" Type="http://schemas.microsoft.com/office/2007/relationships/hdphoto" Target="../media/hdphoto13.wdp"/><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122.png"/><Relationship Id="rId11" Type="http://schemas.microsoft.com/office/2007/relationships/hdphoto" Target="../media/hdphoto15.wdp"/><Relationship Id="rId5" Type="http://schemas.microsoft.com/office/2007/relationships/hdphoto" Target="../media/hdphoto12.wdp"/><Relationship Id="rId10" Type="http://schemas.openxmlformats.org/officeDocument/2006/relationships/image" Target="../media/image124.png"/><Relationship Id="rId4" Type="http://schemas.openxmlformats.org/officeDocument/2006/relationships/image" Target="../media/image121.jpeg"/><Relationship Id="rId9" Type="http://schemas.microsoft.com/office/2007/relationships/hdphoto" Target="../media/hdphoto14.wdp"/></Relationships>
</file>

<file path=ppt/slides/_rels/slide8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28.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127.png"/><Relationship Id="rId5" Type="http://schemas.openxmlformats.org/officeDocument/2006/relationships/image" Target="../media/image126.png"/><Relationship Id="rId4" Type="http://schemas.openxmlformats.org/officeDocument/2006/relationships/image" Target="../media/image125.png"/></Relationships>
</file>

<file path=ppt/slides/_rels/slide8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129.png"/></Relationships>
</file>

<file path=ppt/slides/_rels/slide83.xml.rels><?xml version="1.0" encoding="UTF-8" standalone="yes"?>
<Relationships xmlns="http://schemas.openxmlformats.org/package/2006/relationships"><Relationship Id="rId8" Type="http://schemas.openxmlformats.org/officeDocument/2006/relationships/image" Target="../media/image133.png"/><Relationship Id="rId3" Type="http://schemas.openxmlformats.org/officeDocument/2006/relationships/image" Target="../media/image5.png"/><Relationship Id="rId7" Type="http://schemas.openxmlformats.org/officeDocument/2006/relationships/image" Target="../media/image132.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131.png"/><Relationship Id="rId5" Type="http://schemas.microsoft.com/office/2007/relationships/hdphoto" Target="../media/hdphoto16.wdp"/><Relationship Id="rId4" Type="http://schemas.openxmlformats.org/officeDocument/2006/relationships/image" Target="../media/image130.png"/></Relationships>
</file>

<file path=ppt/slides/_rels/slide8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37.png"/><Relationship Id="rId2" Type="http://schemas.openxmlformats.org/officeDocument/2006/relationships/image" Target="../media/image4.png"/><Relationship Id="rId1" Type="http://schemas.openxmlformats.org/officeDocument/2006/relationships/slideLayout" Target="../slideLayouts/slideLayout51.xml"/><Relationship Id="rId6" Type="http://schemas.openxmlformats.org/officeDocument/2006/relationships/image" Target="../media/image136.jpeg"/><Relationship Id="rId5" Type="http://schemas.openxmlformats.org/officeDocument/2006/relationships/image" Target="../media/image135.jpeg"/><Relationship Id="rId4" Type="http://schemas.openxmlformats.org/officeDocument/2006/relationships/image" Target="../media/image134.jpeg"/></Relationships>
</file>

<file path=ppt/slides/_rels/slide8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5" Type="http://schemas.microsoft.com/office/2007/relationships/hdphoto" Target="../media/hdphoto17.wdp"/><Relationship Id="rId4" Type="http://schemas.openxmlformats.org/officeDocument/2006/relationships/image" Target="../media/image138.png"/></Relationships>
</file>

<file path=ppt/slides/_rels/slide86.xml.rels><?xml version="1.0" encoding="UTF-8" standalone="yes"?>
<Relationships xmlns="http://schemas.openxmlformats.org/package/2006/relationships"><Relationship Id="rId8" Type="http://schemas.openxmlformats.org/officeDocument/2006/relationships/image" Target="../media/image142.png"/><Relationship Id="rId3" Type="http://schemas.openxmlformats.org/officeDocument/2006/relationships/image" Target="../media/image5.png"/><Relationship Id="rId7" Type="http://schemas.openxmlformats.org/officeDocument/2006/relationships/image" Target="../media/image141.png"/><Relationship Id="rId2" Type="http://schemas.openxmlformats.org/officeDocument/2006/relationships/image" Target="../media/image4.png"/><Relationship Id="rId1" Type="http://schemas.openxmlformats.org/officeDocument/2006/relationships/slideLayout" Target="../slideLayouts/slideLayout7.xml"/><Relationship Id="rId6" Type="http://schemas.microsoft.com/office/2007/relationships/hdphoto" Target="../media/hdphoto18.wdp"/><Relationship Id="rId5" Type="http://schemas.openxmlformats.org/officeDocument/2006/relationships/image" Target="../media/image140.png"/><Relationship Id="rId4" Type="http://schemas.openxmlformats.org/officeDocument/2006/relationships/image" Target="../media/image139.jpeg"/></Relationships>
</file>

<file path=ppt/slides/_rels/slide8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143.png"/></Relationships>
</file>

<file path=ppt/slides/_rels/slide88.xml.rels><?xml version="1.0" encoding="UTF-8" standalone="yes"?>
<Relationships xmlns="http://schemas.openxmlformats.org/package/2006/relationships"><Relationship Id="rId8" Type="http://schemas.openxmlformats.org/officeDocument/2006/relationships/image" Target="../media/image146.jpeg"/><Relationship Id="rId3" Type="http://schemas.openxmlformats.org/officeDocument/2006/relationships/slideLayout" Target="../slideLayouts/slideLayout7.xml"/><Relationship Id="rId7" Type="http://schemas.openxmlformats.org/officeDocument/2006/relationships/image" Target="../media/image145.png"/><Relationship Id="rId12" Type="http://schemas.microsoft.com/office/2007/relationships/hdphoto" Target="../media/hdphoto20.wdp"/><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image" Target="../media/image144.png"/><Relationship Id="rId11" Type="http://schemas.openxmlformats.org/officeDocument/2006/relationships/image" Target="../media/image148.png"/><Relationship Id="rId5" Type="http://schemas.openxmlformats.org/officeDocument/2006/relationships/image" Target="../media/image5.png"/><Relationship Id="rId10" Type="http://schemas.microsoft.com/office/2007/relationships/hdphoto" Target="../media/hdphoto19.wdp"/><Relationship Id="rId4" Type="http://schemas.openxmlformats.org/officeDocument/2006/relationships/image" Target="../media/image4.png"/><Relationship Id="rId9" Type="http://schemas.openxmlformats.org/officeDocument/2006/relationships/image" Target="../media/image147.png"/></Relationships>
</file>

<file path=ppt/slides/_rels/slide8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0.xml"/></Relationships>
</file>

<file path=ppt/slides/_rels/slide90.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5.png"/><Relationship Id="rId7" Type="http://schemas.openxmlformats.org/officeDocument/2006/relationships/diagramColors" Target="../diagrams/colors3.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9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9.xml"/><Relationship Id="rId4" Type="http://schemas.openxmlformats.org/officeDocument/2006/relationships/chart" Target="../charts/chart29.xml"/></Relationships>
</file>

<file path=ppt/slides/_rels/slide9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9.xml"/><Relationship Id="rId5" Type="http://schemas.microsoft.com/office/2007/relationships/hdphoto" Target="../media/hdphoto21.wdp"/><Relationship Id="rId4" Type="http://schemas.openxmlformats.org/officeDocument/2006/relationships/image" Target="../media/image149.png"/></Relationships>
</file>

<file path=ppt/slides/_rels/slide9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9.xml"/><Relationship Id="rId6" Type="http://schemas.openxmlformats.org/officeDocument/2006/relationships/image" Target="../media/image152.png"/><Relationship Id="rId5" Type="http://schemas.openxmlformats.org/officeDocument/2006/relationships/image" Target="../media/image151.png"/><Relationship Id="rId4" Type="http://schemas.openxmlformats.org/officeDocument/2006/relationships/image" Target="../media/image150.png"/></Relationships>
</file>

<file path=ppt/slides/_rels/slide9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9.xml"/></Relationships>
</file>

<file path=ppt/slides/_rels/slide9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9.xml"/></Relationships>
</file>

<file path=ppt/slides/_rels/slide9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chart" Target="../charts/chart32.xml"/><Relationship Id="rId5" Type="http://schemas.openxmlformats.org/officeDocument/2006/relationships/chart" Target="../charts/chart31.xml"/><Relationship Id="rId4" Type="http://schemas.openxmlformats.org/officeDocument/2006/relationships/chart" Target="../charts/chart30.xml"/></Relationships>
</file>

<file path=ppt/slides/_rels/slide9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chart" Target="../charts/chart34.xml"/><Relationship Id="rId4" Type="http://schemas.openxmlformats.org/officeDocument/2006/relationships/chart" Target="../charts/chart33.xml"/></Relationships>
</file>

<file path=ppt/slides/_rels/slide9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chart" Target="../charts/chart36.xml"/><Relationship Id="rId4" Type="http://schemas.openxmlformats.org/officeDocument/2006/relationships/chart" Target="../charts/chart35.xml"/></Relationships>
</file>

<file path=ppt/slides/_rels/slide9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chart" Target="../charts/chart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ChangeArrowheads="1"/>
          </p:cNvSpPr>
          <p:nvPr/>
        </p:nvSpPr>
        <p:spPr bwMode="auto">
          <a:xfrm>
            <a:off x="54790" y="2701571"/>
            <a:ext cx="5301761" cy="375047"/>
          </a:xfrm>
          <a:prstGeom prst="rect">
            <a:avLst/>
          </a:prstGeom>
          <a:noFill/>
          <a:ln w="9525">
            <a:noFill/>
            <a:miter lim="800000"/>
            <a:headEnd/>
            <a:tailEnd/>
          </a:ln>
        </p:spPr>
        <p:txBody>
          <a:bodyPr lIns="0" tIns="28574" rIns="0" bIns="0" anchor="b">
            <a:scene3d>
              <a:camera prst="orthographicFront"/>
              <a:lightRig rig="flat" dir="tl">
                <a:rot lat="0" lon="0" rev="6600000"/>
              </a:lightRig>
            </a:scene3d>
            <a:sp3d extrusionH="25400" contourW="8890">
              <a:bevelT w="38100" h="31750"/>
              <a:contourClr>
                <a:schemeClr val="accent2">
                  <a:shade val="75000"/>
                </a:schemeClr>
              </a:contourClr>
            </a:sp3d>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defRPr/>
            </a:pPr>
            <a:r>
              <a:rPr lang="ru-RU" sz="3200" b="1" dirty="0">
                <a:ln w="11430"/>
                <a:solidFill>
                  <a:srgbClr val="C00000"/>
                </a:solidFill>
                <a:effectLst>
                  <a:outerShdw blurRad="50800" dist="39000" dir="5460000" algn="tl">
                    <a:srgbClr val="000000">
                      <a:alpha val="38000"/>
                    </a:srgbClr>
                  </a:outerShdw>
                </a:effectLst>
                <a:latin typeface="Arial" charset="0"/>
              </a:rPr>
              <a:t>БЮДЖЕТ ДЛЯ ГРАЖДАН</a:t>
            </a:r>
          </a:p>
        </p:txBody>
      </p:sp>
      <p:sp>
        <p:nvSpPr>
          <p:cNvPr id="7" name="Rectangle 2"/>
          <p:cNvSpPr>
            <a:spLocks noChangeArrowheads="1"/>
          </p:cNvSpPr>
          <p:nvPr/>
        </p:nvSpPr>
        <p:spPr bwMode="auto">
          <a:xfrm>
            <a:off x="-228600" y="3436764"/>
            <a:ext cx="5347028" cy="1259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28574" rIns="0" bIns="0" anchor="b">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defRPr/>
            </a:pPr>
            <a:r>
              <a:rPr lang="ru-RU" sz="1600" b="1" dirty="0">
                <a:ln w="11430"/>
                <a:solidFill>
                  <a:srgbClr val="C00000"/>
                </a:solidFill>
                <a:effectLst>
                  <a:outerShdw blurRad="50800" dist="39000" dir="5460000" algn="tl">
                    <a:srgbClr val="000000">
                      <a:alpha val="38000"/>
                    </a:srgbClr>
                  </a:outerShdw>
                </a:effectLst>
                <a:latin typeface="Arial" charset="0"/>
              </a:rPr>
              <a:t>по проекту решения городской Думы </a:t>
            </a:r>
          </a:p>
          <a:p>
            <a:pPr algn="ctr" fontAlgn="base">
              <a:spcBef>
                <a:spcPct val="0"/>
              </a:spcBef>
              <a:spcAft>
                <a:spcPct val="0"/>
              </a:spcAft>
              <a:defRPr/>
            </a:pPr>
            <a:r>
              <a:rPr lang="ru-RU" sz="1600" b="1" dirty="0" smtClean="0">
                <a:ln w="11430"/>
                <a:solidFill>
                  <a:srgbClr val="C00000"/>
                </a:solidFill>
                <a:effectLst>
                  <a:outerShdw blurRad="50800" dist="39000" dir="5460000" algn="tl">
                    <a:srgbClr val="000000">
                      <a:alpha val="38000"/>
                    </a:srgbClr>
                  </a:outerShdw>
                </a:effectLst>
                <a:latin typeface="Arial" charset="0"/>
              </a:rPr>
              <a:t>муниципального </a:t>
            </a:r>
            <a:r>
              <a:rPr lang="ru-RU" sz="1600" b="1" dirty="0">
                <a:ln w="11430"/>
                <a:solidFill>
                  <a:srgbClr val="C00000"/>
                </a:solidFill>
                <a:effectLst>
                  <a:outerShdw blurRad="50800" dist="39000" dir="5460000" algn="tl">
                    <a:srgbClr val="000000">
                      <a:alpha val="38000"/>
                    </a:srgbClr>
                  </a:outerShdw>
                </a:effectLst>
                <a:latin typeface="Arial" charset="0"/>
              </a:rPr>
              <a:t>округа город Первомайск</a:t>
            </a:r>
          </a:p>
          <a:p>
            <a:pPr algn="ctr" fontAlgn="base">
              <a:spcBef>
                <a:spcPct val="0"/>
              </a:spcBef>
              <a:spcAft>
                <a:spcPct val="0"/>
              </a:spcAft>
              <a:defRPr/>
            </a:pPr>
            <a:r>
              <a:rPr lang="ru-RU" sz="1600" b="1" dirty="0">
                <a:ln w="11430"/>
                <a:solidFill>
                  <a:srgbClr val="C00000"/>
                </a:solidFill>
                <a:effectLst>
                  <a:outerShdw blurRad="50800" dist="39000" dir="5460000" algn="tl">
                    <a:srgbClr val="000000">
                      <a:alpha val="38000"/>
                    </a:srgbClr>
                  </a:outerShdw>
                </a:effectLst>
                <a:latin typeface="Arial" charset="0"/>
              </a:rPr>
              <a:t> «Об исполнении бюджета городского округа</a:t>
            </a:r>
          </a:p>
          <a:p>
            <a:pPr algn="ctr" fontAlgn="base">
              <a:spcBef>
                <a:spcPct val="0"/>
              </a:spcBef>
              <a:spcAft>
                <a:spcPct val="0"/>
              </a:spcAft>
              <a:defRPr/>
            </a:pPr>
            <a:r>
              <a:rPr lang="ru-RU" sz="1600" b="1" dirty="0">
                <a:ln w="11430"/>
                <a:solidFill>
                  <a:srgbClr val="C00000"/>
                </a:solidFill>
                <a:effectLst>
                  <a:outerShdw blurRad="50800" dist="39000" dir="5460000" algn="tl">
                    <a:srgbClr val="000000">
                      <a:alpha val="38000"/>
                    </a:srgbClr>
                  </a:outerShdw>
                </a:effectLst>
                <a:latin typeface="Arial" charset="0"/>
              </a:rPr>
              <a:t> город Первомайск Нижегородской области</a:t>
            </a:r>
          </a:p>
          <a:p>
            <a:pPr algn="ctr" fontAlgn="base">
              <a:spcBef>
                <a:spcPct val="0"/>
              </a:spcBef>
              <a:spcAft>
                <a:spcPct val="0"/>
              </a:spcAft>
              <a:defRPr/>
            </a:pPr>
            <a:r>
              <a:rPr lang="ru-RU" sz="1600" b="1" dirty="0">
                <a:ln w="11430"/>
                <a:solidFill>
                  <a:srgbClr val="C00000"/>
                </a:solidFill>
                <a:effectLst>
                  <a:outerShdw blurRad="50800" dist="39000" dir="5460000" algn="tl">
                    <a:srgbClr val="000000">
                      <a:alpha val="38000"/>
                    </a:srgbClr>
                  </a:outerShdw>
                </a:effectLst>
                <a:latin typeface="Arial" charset="0"/>
              </a:rPr>
              <a:t> за 2025 год»</a:t>
            </a:r>
          </a:p>
        </p:txBody>
      </p:sp>
      <p:sp>
        <p:nvSpPr>
          <p:cNvPr id="8" name="TextBox 3"/>
          <p:cNvSpPr txBox="1">
            <a:spLocks noChangeArrowheads="1"/>
          </p:cNvSpPr>
          <p:nvPr/>
        </p:nvSpPr>
        <p:spPr bwMode="auto">
          <a:xfrm>
            <a:off x="1648327" y="10994"/>
            <a:ext cx="3113349" cy="611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71477" fontAlgn="base">
              <a:spcBef>
                <a:spcPct val="0"/>
              </a:spcBef>
              <a:spcAft>
                <a:spcPct val="0"/>
              </a:spcAft>
              <a:defRPr/>
            </a:pPr>
            <a:r>
              <a:rPr lang="ru-RU" sz="1200" b="1" i="1" dirty="0">
                <a:solidFill>
                  <a:prstClr val="black"/>
                </a:solidFill>
                <a:latin typeface="Times New Roman" pitchFamily="18" charset="0"/>
                <a:cs typeface="Times New Roman" pitchFamily="18" charset="0"/>
              </a:rPr>
              <a:t>Финансовое управление</a:t>
            </a:r>
          </a:p>
          <a:p>
            <a:pPr algn="ctr" defTabSz="571477" fontAlgn="base">
              <a:spcBef>
                <a:spcPct val="0"/>
              </a:spcBef>
              <a:spcAft>
                <a:spcPct val="0"/>
              </a:spcAft>
              <a:defRPr/>
            </a:pPr>
            <a:r>
              <a:rPr lang="ru-RU" sz="1200" b="1" i="1" dirty="0">
                <a:solidFill>
                  <a:prstClr val="black"/>
                </a:solidFill>
                <a:latin typeface="Times New Roman" pitchFamily="18" charset="0"/>
                <a:cs typeface="Times New Roman" pitchFamily="18" charset="0"/>
              </a:rPr>
              <a:t>администрации </a:t>
            </a:r>
            <a:r>
              <a:rPr lang="ru-RU" sz="1200" b="1" i="1" dirty="0" smtClean="0">
                <a:solidFill>
                  <a:prstClr val="black"/>
                </a:solidFill>
                <a:latin typeface="Times New Roman" pitchFamily="18" charset="0"/>
                <a:cs typeface="Times New Roman" pitchFamily="18" charset="0"/>
              </a:rPr>
              <a:t>муниципального</a:t>
            </a:r>
            <a:r>
              <a:rPr lang="ru-RU" sz="1200" b="1" i="1" dirty="0" smtClean="0">
                <a:solidFill>
                  <a:prstClr val="black"/>
                </a:solidFill>
                <a:latin typeface="Times New Roman" pitchFamily="18" charset="0"/>
                <a:cs typeface="Times New Roman" pitchFamily="18" charset="0"/>
              </a:rPr>
              <a:t> </a:t>
            </a:r>
            <a:r>
              <a:rPr lang="ru-RU" sz="1200" b="1" i="1" dirty="0">
                <a:solidFill>
                  <a:prstClr val="black"/>
                </a:solidFill>
                <a:latin typeface="Times New Roman" pitchFamily="18" charset="0"/>
                <a:cs typeface="Times New Roman" pitchFamily="18" charset="0"/>
              </a:rPr>
              <a:t>округа </a:t>
            </a:r>
          </a:p>
          <a:p>
            <a:pPr algn="ctr" defTabSz="571477" fontAlgn="base">
              <a:spcBef>
                <a:spcPct val="0"/>
              </a:spcBef>
              <a:spcAft>
                <a:spcPct val="0"/>
              </a:spcAft>
              <a:defRPr/>
            </a:pPr>
            <a:r>
              <a:rPr lang="ru-RU" sz="1200" b="1" i="1" dirty="0">
                <a:solidFill>
                  <a:prstClr val="black"/>
                </a:solidFill>
                <a:latin typeface="Times New Roman" pitchFamily="18" charset="0"/>
                <a:cs typeface="Times New Roman" pitchFamily="18" charset="0"/>
              </a:rPr>
              <a:t>город Первомайск  Нижегородской области</a:t>
            </a:r>
          </a:p>
        </p:txBody>
      </p:sp>
    </p:spTree>
    <p:extLst>
      <p:ext uri="{BB962C8B-B14F-4D97-AF65-F5344CB8AC3E}">
        <p14:creationId xmlns:p14="http://schemas.microsoft.com/office/powerpoint/2010/main" val="13099628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1182324" y="240358"/>
            <a:ext cx="6779351" cy="442427"/>
          </a:xfrm>
          <a:prstGeom prst="rect">
            <a:avLst/>
          </a:prstGeom>
        </p:spPr>
        <p:txBody>
          <a:bodyPr wrap="non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5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Что такое отчет об исполнении бюджета?</a:t>
            </a:r>
          </a:p>
        </p:txBody>
      </p:sp>
      <p:sp>
        <p:nvSpPr>
          <p:cNvPr id="8" name="Скругленный прямоугольник 7"/>
          <p:cNvSpPr/>
          <p:nvPr/>
        </p:nvSpPr>
        <p:spPr>
          <a:xfrm>
            <a:off x="313660" y="1032546"/>
            <a:ext cx="8443912" cy="1030170"/>
          </a:xfrm>
          <a:prstGeom prst="roundRect">
            <a:avLst/>
          </a:prstGeom>
          <a:gradFill>
            <a:gsLst>
              <a:gs pos="0">
                <a:srgbClr val="4472C4">
                  <a:tint val="66000"/>
                  <a:satMod val="160000"/>
                  <a:alpha val="3000"/>
                </a:srgbClr>
              </a:gs>
              <a:gs pos="50000">
                <a:srgbClr val="4472C4">
                  <a:tint val="44500"/>
                  <a:satMod val="160000"/>
                </a:srgbClr>
              </a:gs>
              <a:gs pos="100000">
                <a:srgbClr val="4472C4">
                  <a:tint val="23500"/>
                  <a:satMod val="160000"/>
                </a:srgbClr>
              </a:gs>
            </a:gsLst>
            <a:lin ang="5400000" scaled="0"/>
          </a:gradFill>
          <a:ln w="15875" cap="flat" cmpd="sng" algn="ctr">
            <a:solidFill>
              <a:srgbClr val="5B9BD5">
                <a:lumMod val="40000"/>
                <a:lumOff val="60000"/>
              </a:srgbClr>
            </a:solidFill>
            <a:prstDash val="solid"/>
          </a:ln>
          <a:effectLst/>
        </p:spPr>
        <p:txBody>
          <a:bodyPr lIns="57148" tIns="28574" rIns="57148" bIns="2857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800" b="1" i="1" u="none" strike="noStrike" kern="0" cap="none" spc="0" normalizeH="0" baseline="0" noProof="0" dirty="0">
                <a:ln>
                  <a:noFill/>
                </a:ln>
                <a:solidFill>
                  <a:srgbClr val="C00000"/>
                </a:solidFill>
                <a:effectLst/>
                <a:uLnTx/>
                <a:uFillTx/>
                <a:latin typeface="Times New Roman" pitchFamily="18" charset="0"/>
                <a:cs typeface="Times New Roman" pitchFamily="18" charset="0"/>
              </a:rPr>
              <a:t>Исполнение бюджета </a:t>
            </a:r>
            <a:r>
              <a:rPr kumimoji="0" lang="ru-RU" sz="1800" b="1" i="1" u="none" strike="noStrike" kern="0" cap="none" spc="0" normalizeH="0" baseline="0" noProof="0" dirty="0">
                <a:ln>
                  <a:noFill/>
                </a:ln>
                <a:solidFill>
                  <a:sysClr val="windowText" lastClr="000000"/>
                </a:solidFill>
                <a:effectLst/>
                <a:uLnTx/>
                <a:uFillTx/>
                <a:latin typeface="Times New Roman" pitchFamily="18" charset="0"/>
                <a:cs typeface="Times New Roman" pitchFamily="18" charset="0"/>
              </a:rPr>
              <a:t>– процесс сбора и учета доходов и осуществление расходов на основе сводной бюджетной росписи и кассового плана.</a:t>
            </a:r>
            <a:endParaRPr kumimoji="0" lang="ru-RU" sz="1800" b="0" i="0" u="none" strike="noStrike" kern="0" cap="none" spc="0" normalizeH="0" baseline="0" noProof="0" dirty="0">
              <a:ln>
                <a:noFill/>
              </a:ln>
              <a:solidFill>
                <a:sysClr val="windowText" lastClr="000000"/>
              </a:solidFill>
              <a:effectLst/>
              <a:uLnTx/>
              <a:uFillTx/>
              <a:latin typeface="Times New Roman" pitchFamily="18" charset="0"/>
              <a:cs typeface="Times New Roman" pitchFamily="18" charset="0"/>
            </a:endParaRPr>
          </a:p>
        </p:txBody>
      </p:sp>
      <p:sp>
        <p:nvSpPr>
          <p:cNvPr id="9" name="TextBox 8"/>
          <p:cNvSpPr txBox="1"/>
          <p:nvPr/>
        </p:nvSpPr>
        <p:spPr>
          <a:xfrm>
            <a:off x="2061757" y="2502246"/>
            <a:ext cx="5284177" cy="303927"/>
          </a:xfrm>
          <a:prstGeom prst="rect">
            <a:avLst/>
          </a:prstGeom>
          <a:noFill/>
        </p:spPr>
        <p:txBody>
          <a:bodyPr wrap="square" lIns="57148" tIns="28574" rIns="57148" bIns="28574" rtlCol="0">
            <a:spAutoFit/>
          </a:bodyPr>
          <a:lstStyle/>
          <a:p>
            <a:pPr marL="114097" indent="-114097" algn="ctr">
              <a:lnSpc>
                <a:spcPct val="80000"/>
              </a:lnSpc>
            </a:pPr>
            <a:r>
              <a:rPr lang="ru-RU" sz="2000" b="1" i="1" u="sng" dirty="0">
                <a:latin typeface="Times New Roman" pitchFamily="18" charset="0"/>
              </a:rPr>
              <a:t>Основные этапы исполнения бюджета: </a:t>
            </a:r>
          </a:p>
        </p:txBody>
      </p:sp>
      <p:grpSp>
        <p:nvGrpSpPr>
          <p:cNvPr id="10" name="Группа 9"/>
          <p:cNvGrpSpPr/>
          <p:nvPr/>
        </p:nvGrpSpPr>
        <p:grpSpPr>
          <a:xfrm>
            <a:off x="666750" y="3152776"/>
            <a:ext cx="3121206" cy="2784704"/>
            <a:chOff x="1434120" y="3261201"/>
            <a:chExt cx="4040381" cy="3344639"/>
          </a:xfrm>
        </p:grpSpPr>
        <p:sp>
          <p:nvSpPr>
            <p:cNvPr id="11" name="Freeform 1710"/>
            <p:cNvSpPr/>
            <p:nvPr/>
          </p:nvSpPr>
          <p:spPr>
            <a:xfrm>
              <a:off x="1560001" y="3624793"/>
              <a:ext cx="3914500" cy="2981047"/>
            </a:xfrm>
            <a:custGeom>
              <a:avLst/>
              <a:gdLst/>
              <a:ahLst/>
              <a:cxnLst>
                <a:cxn ang="0">
                  <a:pos x="wd2" y="hd2"/>
                </a:cxn>
                <a:cxn ang="5400000">
                  <a:pos x="wd2" y="hd2"/>
                </a:cxn>
                <a:cxn ang="10800000">
                  <a:pos x="wd2" y="hd2"/>
                </a:cxn>
                <a:cxn ang="16200000">
                  <a:pos x="wd2" y="hd2"/>
                </a:cxn>
              </a:cxnLst>
              <a:rect l="0" t="0" r="r" b="b"/>
              <a:pathLst>
                <a:path w="21599" h="21589" extrusionOk="0">
                  <a:moveTo>
                    <a:pt x="18518" y="21589"/>
                  </a:moveTo>
                  <a:lnTo>
                    <a:pt x="904" y="21589"/>
                  </a:lnTo>
                  <a:cubicBezTo>
                    <a:pt x="413" y="21599"/>
                    <a:pt x="8" y="21134"/>
                    <a:pt x="0" y="20551"/>
                  </a:cubicBezTo>
                  <a:cubicBezTo>
                    <a:pt x="-1" y="20500"/>
                    <a:pt x="1" y="20448"/>
                    <a:pt x="7" y="20398"/>
                  </a:cubicBezTo>
                  <a:lnTo>
                    <a:pt x="2217" y="900"/>
                  </a:lnTo>
                  <a:cubicBezTo>
                    <a:pt x="2283" y="382"/>
                    <a:pt x="2658" y="-1"/>
                    <a:pt x="3099" y="0"/>
                  </a:cubicBezTo>
                  <a:lnTo>
                    <a:pt x="20709" y="0"/>
                  </a:lnTo>
                  <a:cubicBezTo>
                    <a:pt x="21200" y="0"/>
                    <a:pt x="21599" y="473"/>
                    <a:pt x="21599" y="1056"/>
                  </a:cubicBezTo>
                  <a:cubicBezTo>
                    <a:pt x="21599" y="1104"/>
                    <a:pt x="21596" y="1153"/>
                    <a:pt x="21591" y="1201"/>
                  </a:cubicBezTo>
                  <a:lnTo>
                    <a:pt x="19384" y="20695"/>
                  </a:lnTo>
                  <a:cubicBezTo>
                    <a:pt x="19316" y="21203"/>
                    <a:pt x="18951" y="21580"/>
                    <a:pt x="18518" y="21589"/>
                  </a:cubicBezTo>
                  <a:close/>
                </a:path>
              </a:pathLst>
            </a:custGeom>
            <a:gradFill>
              <a:gsLst>
                <a:gs pos="22846">
                  <a:srgbClr val="FFFFFF"/>
                </a:gs>
                <a:gs pos="63322">
                  <a:srgbClr val="E6EAEB"/>
                </a:gs>
                <a:gs pos="99960">
                  <a:srgbClr val="CDD5D8"/>
                </a:gs>
              </a:gsLst>
              <a:lin ang="2089255"/>
            </a:gradFill>
            <a:ln w="12700">
              <a:miter lim="400000"/>
            </a:ln>
            <a:effectLst>
              <a:outerShdw blurRad="50800" dist="35191" dir="2315233" rotWithShape="0">
                <a:srgbClr val="000000">
                  <a:alpha val="38297"/>
                </a:srgbClr>
              </a:outerShdw>
            </a:effectLst>
          </p:spPr>
          <p:txBody>
            <a:bodyPr lIns="45718" tIns="45718" rIns="45718" bIns="45718" anchor="ctr"/>
            <a:lstStyle/>
            <a:p>
              <a:pPr marL="0" marR="0" lvl="0" indent="0" algn="ctr" defTabSz="914400" eaLnBrk="1" fontAlgn="auto" latinLnBrk="0" hangingPunct="1">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dirty="0">
                <a:ln>
                  <a:noFill/>
                </a:ln>
                <a:solidFill>
                  <a:srgbClr val="FFFFFF"/>
                </a:solidFill>
                <a:effectLst/>
                <a:uLnTx/>
                <a:uFillTx/>
              </a:endParaRPr>
            </a:p>
          </p:txBody>
        </p:sp>
        <p:grpSp>
          <p:nvGrpSpPr>
            <p:cNvPr id="12" name="Группа 11"/>
            <p:cNvGrpSpPr/>
            <p:nvPr/>
          </p:nvGrpSpPr>
          <p:grpSpPr>
            <a:xfrm>
              <a:off x="1434120" y="3261201"/>
              <a:ext cx="3605797" cy="1227008"/>
              <a:chOff x="1434120" y="3085356"/>
              <a:chExt cx="3605797" cy="1227008"/>
            </a:xfrm>
          </p:grpSpPr>
          <p:sp>
            <p:nvSpPr>
              <p:cNvPr id="14" name="Freeform 1712"/>
              <p:cNvSpPr/>
              <p:nvPr/>
            </p:nvSpPr>
            <p:spPr>
              <a:xfrm>
                <a:off x="1434120" y="3085356"/>
                <a:ext cx="3375965" cy="1227008"/>
              </a:xfrm>
              <a:custGeom>
                <a:avLst/>
                <a:gdLst/>
                <a:ahLst/>
                <a:cxnLst>
                  <a:cxn ang="0">
                    <a:pos x="wd2" y="hd2"/>
                  </a:cxn>
                  <a:cxn ang="5400000">
                    <a:pos x="wd2" y="hd2"/>
                  </a:cxn>
                  <a:cxn ang="10800000">
                    <a:pos x="wd2" y="hd2"/>
                  </a:cxn>
                  <a:cxn ang="16200000">
                    <a:pos x="wd2" y="hd2"/>
                  </a:cxn>
                </a:cxnLst>
                <a:rect l="0" t="0" r="r" b="b"/>
                <a:pathLst>
                  <a:path w="21599" h="21592" extrusionOk="0">
                    <a:moveTo>
                      <a:pt x="19979" y="17391"/>
                    </a:moveTo>
                    <a:lnTo>
                      <a:pt x="722" y="21592"/>
                    </a:lnTo>
                    <a:cubicBezTo>
                      <a:pt x="325" y="21595"/>
                      <a:pt x="2" y="21035"/>
                      <a:pt x="0" y="20342"/>
                    </a:cubicBezTo>
                    <a:cubicBezTo>
                      <a:pt x="0" y="20283"/>
                      <a:pt x="2" y="20224"/>
                      <a:pt x="7" y="20166"/>
                    </a:cubicBezTo>
                    <a:lnTo>
                      <a:pt x="701" y="1091"/>
                    </a:lnTo>
                    <a:cubicBezTo>
                      <a:pt x="747" y="464"/>
                      <a:pt x="1054" y="-5"/>
                      <a:pt x="1416" y="0"/>
                    </a:cubicBezTo>
                    <a:lnTo>
                      <a:pt x="20874" y="5849"/>
                    </a:lnTo>
                    <a:cubicBezTo>
                      <a:pt x="21275" y="5851"/>
                      <a:pt x="21600" y="6421"/>
                      <a:pt x="21599" y="7122"/>
                    </a:cubicBezTo>
                    <a:cubicBezTo>
                      <a:pt x="21599" y="7193"/>
                      <a:pt x="21595" y="7263"/>
                      <a:pt x="21589" y="7333"/>
                    </a:cubicBezTo>
                    <a:lnTo>
                      <a:pt x="20690" y="16342"/>
                    </a:lnTo>
                    <a:cubicBezTo>
                      <a:pt x="20630" y="16947"/>
                      <a:pt x="20330" y="17389"/>
                      <a:pt x="19979" y="17391"/>
                    </a:cubicBezTo>
                    <a:close/>
                  </a:path>
                </a:pathLst>
              </a:custGeom>
              <a:gradFill>
                <a:gsLst>
                  <a:gs pos="0">
                    <a:srgbClr val="0CB100"/>
                  </a:gs>
                  <a:gs pos="46821">
                    <a:srgbClr val="67CE02"/>
                  </a:gs>
                  <a:gs pos="99075">
                    <a:srgbClr val="C3EA03"/>
                  </a:gs>
                </a:gsLst>
              </a:gradFill>
              <a:ln w="12700">
                <a:miter lim="400000"/>
              </a:ln>
            </p:spPr>
            <p:txBody>
              <a:bodyPr lIns="45718" tIns="45718" rIns="45718" bIns="45718" anchor="ctr"/>
              <a:lstStyle/>
              <a:p>
                <a:pPr marL="0" marR="0" lvl="0" indent="0" algn="ctr" defTabSz="914400" eaLnBrk="1" fontAlgn="auto" latinLnBrk="0" hangingPunct="1">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dirty="0">
                  <a:ln>
                    <a:noFill/>
                  </a:ln>
                  <a:solidFill>
                    <a:srgbClr val="FFFFFF"/>
                  </a:solidFill>
                  <a:effectLst/>
                  <a:uLnTx/>
                  <a:uFillTx/>
                </a:endParaRPr>
              </a:p>
            </p:txBody>
          </p:sp>
          <p:sp>
            <p:nvSpPr>
              <p:cNvPr id="15" name="Freeform 1713"/>
              <p:cNvSpPr/>
              <p:nvPr/>
            </p:nvSpPr>
            <p:spPr>
              <a:xfrm>
                <a:off x="1663938" y="3398969"/>
                <a:ext cx="3375979" cy="746166"/>
              </a:xfrm>
              <a:custGeom>
                <a:avLst/>
                <a:gdLst/>
                <a:ahLst/>
                <a:cxnLst>
                  <a:cxn ang="0">
                    <a:pos x="wd2" y="hd2"/>
                  </a:cxn>
                  <a:cxn ang="5400000">
                    <a:pos x="wd2" y="hd2"/>
                  </a:cxn>
                  <a:cxn ang="10800000">
                    <a:pos x="wd2" y="hd2"/>
                  </a:cxn>
                  <a:cxn ang="16200000">
                    <a:pos x="wd2" y="hd2"/>
                  </a:cxn>
                </a:cxnLst>
                <a:rect l="0" t="0" r="r" b="b"/>
                <a:pathLst>
                  <a:path w="21600" h="21591" extrusionOk="0">
                    <a:moveTo>
                      <a:pt x="19980" y="21591"/>
                    </a:moveTo>
                    <a:lnTo>
                      <a:pt x="722" y="21591"/>
                    </a:lnTo>
                    <a:cubicBezTo>
                      <a:pt x="325" y="21596"/>
                      <a:pt x="2" y="20548"/>
                      <a:pt x="0" y="19250"/>
                    </a:cubicBezTo>
                    <a:cubicBezTo>
                      <a:pt x="0" y="19140"/>
                      <a:pt x="2" y="19030"/>
                      <a:pt x="7" y="18921"/>
                    </a:cubicBezTo>
                    <a:lnTo>
                      <a:pt x="701" y="2056"/>
                    </a:lnTo>
                    <a:cubicBezTo>
                      <a:pt x="747" y="879"/>
                      <a:pt x="1054" y="-2"/>
                      <a:pt x="1417" y="0"/>
                    </a:cubicBezTo>
                    <a:lnTo>
                      <a:pt x="20874" y="0"/>
                    </a:lnTo>
                    <a:cubicBezTo>
                      <a:pt x="21274" y="-4"/>
                      <a:pt x="21599" y="1051"/>
                      <a:pt x="21600" y="2356"/>
                    </a:cubicBezTo>
                    <a:cubicBezTo>
                      <a:pt x="21600" y="2493"/>
                      <a:pt x="21596" y="2629"/>
                      <a:pt x="21589" y="2764"/>
                    </a:cubicBezTo>
                    <a:lnTo>
                      <a:pt x="20690" y="19629"/>
                    </a:lnTo>
                    <a:cubicBezTo>
                      <a:pt x="20631" y="20760"/>
                      <a:pt x="20331" y="21588"/>
                      <a:pt x="19980" y="21591"/>
                    </a:cubicBezTo>
                    <a:close/>
                  </a:path>
                </a:pathLst>
              </a:custGeom>
              <a:gradFill>
                <a:gsLst>
                  <a:gs pos="40920">
                    <a:srgbClr val="FFFFFF"/>
                  </a:gs>
                  <a:gs pos="73713">
                    <a:srgbClr val="E6EAEB"/>
                  </a:gs>
                  <a:gs pos="99960">
                    <a:srgbClr val="CDD5D8"/>
                  </a:gs>
                </a:gsLst>
                <a:lin ang="2089253"/>
              </a:gradFill>
              <a:ln w="12700">
                <a:miter lim="400000"/>
              </a:ln>
              <a:effectLst>
                <a:outerShdw blurRad="63500" dist="50724" dir="2315233" rotWithShape="0">
                  <a:srgbClr val="000000">
                    <a:alpha val="38297"/>
                  </a:srgbClr>
                </a:outerShdw>
              </a:effectLst>
            </p:spPr>
            <p:txBody>
              <a:bodyPr lIns="45718" tIns="45718" rIns="45718" bIns="45718" anchor="ctr"/>
              <a:lstStyle/>
              <a:p>
                <a:pPr marL="0" marR="0" lvl="0" indent="0" algn="ctr" defTabSz="914400" eaLnBrk="1" fontAlgn="auto" latinLnBrk="0" hangingPunct="1">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dirty="0">
                  <a:ln>
                    <a:noFill/>
                  </a:ln>
                  <a:solidFill>
                    <a:srgbClr val="FFFFFF"/>
                  </a:solidFill>
                  <a:effectLst/>
                  <a:uLnTx/>
                  <a:uFillTx/>
                </a:endParaRPr>
              </a:p>
            </p:txBody>
          </p:sp>
          <p:sp>
            <p:nvSpPr>
              <p:cNvPr id="16" name="TextBox 34"/>
              <p:cNvSpPr txBox="1"/>
              <p:nvPr/>
            </p:nvSpPr>
            <p:spPr>
              <a:xfrm>
                <a:off x="1934308" y="3449004"/>
                <a:ext cx="2684584" cy="5334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lvl1pPr>
                  <a:defRPr sz="5000">
                    <a:solidFill>
                      <a:srgbClr val="0CB100"/>
                    </a:solidFill>
                    <a:latin typeface="Arial Rounded MT Bold"/>
                    <a:ea typeface="Arial Rounded MT Bold"/>
                    <a:cs typeface="Arial Rounded MT Bold"/>
                    <a:sym typeface="Arial Rounded MT Bold"/>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000" b="1" i="0" u="none" strike="noStrike" kern="0" cap="none" spc="0" normalizeH="0" baseline="0" noProof="0" dirty="0">
                    <a:ln>
                      <a:noFill/>
                    </a:ln>
                    <a:solidFill>
                      <a:srgbClr val="0CB100"/>
                    </a:solidFill>
                    <a:effectLst/>
                    <a:uLnTx/>
                    <a:uFillTx/>
                    <a:latin typeface="Times New Roman" pitchFamily="18" charset="0"/>
                    <a:cs typeface="Times New Roman" pitchFamily="18" charset="0"/>
                    <a:sym typeface="Arial Rounded MT Bold"/>
                  </a:rPr>
                  <a:t>Доходы</a:t>
                </a:r>
                <a:endParaRPr kumimoji="0" sz="2000" b="1" i="0" u="none" strike="noStrike" kern="0" cap="none" spc="0" normalizeH="0" baseline="0" noProof="0" dirty="0">
                  <a:ln>
                    <a:noFill/>
                  </a:ln>
                  <a:solidFill>
                    <a:srgbClr val="0CB100"/>
                  </a:solidFill>
                  <a:effectLst/>
                  <a:uLnTx/>
                  <a:uFillTx/>
                  <a:latin typeface="Times New Roman" pitchFamily="18" charset="0"/>
                  <a:cs typeface="Times New Roman" pitchFamily="18" charset="0"/>
                  <a:sym typeface="Arial Rounded MT Bold"/>
                </a:endParaRPr>
              </a:p>
            </p:txBody>
          </p:sp>
        </p:grpSp>
        <p:sp>
          <p:nvSpPr>
            <p:cNvPr id="13" name="TextBox 12"/>
            <p:cNvSpPr txBox="1"/>
            <p:nvPr/>
          </p:nvSpPr>
          <p:spPr>
            <a:xfrm>
              <a:off x="1769447" y="4457770"/>
              <a:ext cx="3375978" cy="1885280"/>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200" b="1" i="0" u="none" strike="noStrike" kern="0" cap="none" spc="0" normalizeH="0" baseline="0" noProof="0" dirty="0">
                  <a:ln>
                    <a:noFill/>
                  </a:ln>
                  <a:solidFill>
                    <a:sysClr val="windowText" lastClr="000000"/>
                  </a:solidFill>
                  <a:effectLst/>
                  <a:uLnTx/>
                  <a:uFillTx/>
                  <a:latin typeface="Times New Roman" pitchFamily="18" charset="0"/>
                </a:rPr>
                <a:t> исполнение бюджета по доходам (обеспечение полного  и     своевременного поступления в бюджет налогов, сборов, доходов  от использования имущества и других обязательных платежей, в соответствии с утвержденными бюджетными назначениями)</a:t>
              </a:r>
              <a:endParaRPr kumimoji="0" lang="ru-RU" sz="1200" b="0" i="0" u="none" strike="noStrike" kern="0" cap="none" spc="0" normalizeH="0" baseline="0" noProof="0" dirty="0">
                <a:ln>
                  <a:noFill/>
                </a:ln>
                <a:solidFill>
                  <a:sysClr val="windowText" lastClr="000000"/>
                </a:solidFill>
                <a:effectLst/>
                <a:uLnTx/>
                <a:uFillTx/>
              </a:endParaRPr>
            </a:p>
          </p:txBody>
        </p:sp>
      </p:grpSp>
      <p:grpSp>
        <p:nvGrpSpPr>
          <p:cNvPr id="17" name="Группа 16"/>
          <p:cNvGrpSpPr/>
          <p:nvPr/>
        </p:nvGrpSpPr>
        <p:grpSpPr>
          <a:xfrm>
            <a:off x="4886325" y="3152776"/>
            <a:ext cx="3109267" cy="2802091"/>
            <a:chOff x="6177155" y="3132247"/>
            <a:chExt cx="3899349" cy="3473593"/>
          </a:xfrm>
        </p:grpSpPr>
        <p:sp>
          <p:nvSpPr>
            <p:cNvPr id="18" name="Freeform 1722"/>
            <p:cNvSpPr/>
            <p:nvPr/>
          </p:nvSpPr>
          <p:spPr>
            <a:xfrm>
              <a:off x="6177155" y="3610330"/>
              <a:ext cx="3899349" cy="2995510"/>
            </a:xfrm>
            <a:custGeom>
              <a:avLst/>
              <a:gdLst/>
              <a:ahLst/>
              <a:cxnLst>
                <a:cxn ang="0">
                  <a:pos x="wd2" y="hd2"/>
                </a:cxn>
                <a:cxn ang="5400000">
                  <a:pos x="wd2" y="hd2"/>
                </a:cxn>
                <a:cxn ang="10800000">
                  <a:pos x="wd2" y="hd2"/>
                </a:cxn>
                <a:cxn ang="16200000">
                  <a:pos x="wd2" y="hd2"/>
                </a:cxn>
              </a:cxnLst>
              <a:rect l="0" t="0" r="r" b="b"/>
              <a:pathLst>
                <a:path w="21598" h="21597" extrusionOk="0">
                  <a:moveTo>
                    <a:pt x="18506" y="21597"/>
                  </a:moveTo>
                  <a:lnTo>
                    <a:pt x="890" y="21597"/>
                  </a:lnTo>
                  <a:cubicBezTo>
                    <a:pt x="401" y="21600"/>
                    <a:pt x="3" y="21131"/>
                    <a:pt x="0" y="20550"/>
                  </a:cubicBezTo>
                  <a:cubicBezTo>
                    <a:pt x="0" y="20500"/>
                    <a:pt x="3" y="20450"/>
                    <a:pt x="9" y="20401"/>
                  </a:cubicBezTo>
                  <a:lnTo>
                    <a:pt x="2215" y="899"/>
                  </a:lnTo>
                  <a:cubicBezTo>
                    <a:pt x="2282" y="382"/>
                    <a:pt x="2656" y="1"/>
                    <a:pt x="3096" y="0"/>
                  </a:cubicBezTo>
                  <a:lnTo>
                    <a:pt x="20709" y="0"/>
                  </a:lnTo>
                  <a:cubicBezTo>
                    <a:pt x="21202" y="2"/>
                    <a:pt x="21600" y="479"/>
                    <a:pt x="21598" y="1065"/>
                  </a:cubicBezTo>
                  <a:cubicBezTo>
                    <a:pt x="21598" y="1111"/>
                    <a:pt x="21595" y="1156"/>
                    <a:pt x="21590" y="1201"/>
                  </a:cubicBezTo>
                  <a:lnTo>
                    <a:pt x="19380" y="20698"/>
                  </a:lnTo>
                  <a:cubicBezTo>
                    <a:pt x="19315" y="21212"/>
                    <a:pt x="18944" y="21594"/>
                    <a:pt x="18506" y="21597"/>
                  </a:cubicBezTo>
                  <a:close/>
                </a:path>
              </a:pathLst>
            </a:custGeom>
            <a:gradFill>
              <a:gsLst>
                <a:gs pos="22846">
                  <a:srgbClr val="FFFFFF"/>
                </a:gs>
                <a:gs pos="63322">
                  <a:srgbClr val="E6EAEB"/>
                </a:gs>
                <a:gs pos="99960">
                  <a:srgbClr val="CDD5D8"/>
                </a:gs>
              </a:gsLst>
              <a:lin ang="2089255"/>
            </a:gradFill>
            <a:ln w="12700">
              <a:miter lim="400000"/>
            </a:ln>
            <a:effectLst>
              <a:outerShdw blurRad="50800" dist="35191" dir="2315233" rotWithShape="0">
                <a:srgbClr val="000000">
                  <a:alpha val="38297"/>
                </a:srgbClr>
              </a:outerShdw>
            </a:effectLst>
          </p:spPr>
          <p:txBody>
            <a:bodyPr lIns="45718" tIns="45718" rIns="45718" bIns="45718" anchor="ct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a:ln>
                  <a:noFill/>
                </a:ln>
                <a:solidFill>
                  <a:sysClr val="windowText" lastClr="000000"/>
                </a:solidFill>
                <a:effectLst/>
                <a:uLnTx/>
                <a:uFillTx/>
              </a:endParaRPr>
            </a:p>
          </p:txBody>
        </p:sp>
        <p:grpSp>
          <p:nvGrpSpPr>
            <p:cNvPr id="19" name="Группа 18"/>
            <p:cNvGrpSpPr/>
            <p:nvPr/>
          </p:nvGrpSpPr>
          <p:grpSpPr>
            <a:xfrm>
              <a:off x="6177155" y="3132247"/>
              <a:ext cx="3530253" cy="1231797"/>
              <a:chOff x="6130263" y="2980627"/>
              <a:chExt cx="3577145" cy="1361205"/>
            </a:xfrm>
          </p:grpSpPr>
          <p:sp>
            <p:nvSpPr>
              <p:cNvPr id="21" name="Freeform 1725"/>
              <p:cNvSpPr/>
              <p:nvPr/>
            </p:nvSpPr>
            <p:spPr>
              <a:xfrm>
                <a:off x="6130263" y="2980627"/>
                <a:ext cx="3133803" cy="1361205"/>
              </a:xfrm>
              <a:custGeom>
                <a:avLst/>
                <a:gdLst/>
                <a:ahLst/>
                <a:cxnLst>
                  <a:cxn ang="0">
                    <a:pos x="wd2" y="hd2"/>
                  </a:cxn>
                  <a:cxn ang="5400000">
                    <a:pos x="wd2" y="hd2"/>
                  </a:cxn>
                  <a:cxn ang="10800000">
                    <a:pos x="wd2" y="hd2"/>
                  </a:cxn>
                  <a:cxn ang="16200000">
                    <a:pos x="wd2" y="hd2"/>
                  </a:cxn>
                </a:cxnLst>
                <a:rect l="0" t="0" r="r" b="b"/>
                <a:pathLst>
                  <a:path w="21599" h="21597" extrusionOk="0">
                    <a:moveTo>
                      <a:pt x="19978" y="17395"/>
                    </a:moveTo>
                    <a:lnTo>
                      <a:pt x="722" y="21597"/>
                    </a:lnTo>
                    <a:cubicBezTo>
                      <a:pt x="325" y="21600"/>
                      <a:pt x="2" y="21040"/>
                      <a:pt x="0" y="20346"/>
                    </a:cubicBezTo>
                    <a:cubicBezTo>
                      <a:pt x="0" y="20287"/>
                      <a:pt x="2" y="20229"/>
                      <a:pt x="7" y="20170"/>
                    </a:cubicBezTo>
                    <a:lnTo>
                      <a:pt x="701" y="1092"/>
                    </a:lnTo>
                    <a:cubicBezTo>
                      <a:pt x="750" y="467"/>
                      <a:pt x="1055" y="1"/>
                      <a:pt x="1416" y="0"/>
                    </a:cubicBezTo>
                    <a:lnTo>
                      <a:pt x="20877" y="5851"/>
                    </a:lnTo>
                    <a:cubicBezTo>
                      <a:pt x="21277" y="5852"/>
                      <a:pt x="21600" y="6418"/>
                      <a:pt x="21599" y="7115"/>
                    </a:cubicBezTo>
                    <a:cubicBezTo>
                      <a:pt x="21599" y="7189"/>
                      <a:pt x="21596" y="7262"/>
                      <a:pt x="21588" y="7335"/>
                    </a:cubicBezTo>
                    <a:lnTo>
                      <a:pt x="20689" y="16346"/>
                    </a:lnTo>
                    <a:cubicBezTo>
                      <a:pt x="20631" y="16952"/>
                      <a:pt x="20330" y="17396"/>
                      <a:pt x="19978" y="17395"/>
                    </a:cubicBezTo>
                    <a:close/>
                  </a:path>
                </a:pathLst>
              </a:custGeom>
              <a:gradFill>
                <a:gsLst>
                  <a:gs pos="0">
                    <a:srgbClr val="8016EF"/>
                  </a:gs>
                  <a:gs pos="52282">
                    <a:srgbClr val="6761F7"/>
                  </a:gs>
                  <a:gs pos="100000">
                    <a:srgbClr val="4FACFE"/>
                  </a:gs>
                </a:gsLst>
              </a:gradFill>
              <a:ln w="12700">
                <a:miter lim="400000"/>
              </a:ln>
            </p:spPr>
            <p:txBody>
              <a:bodyPr lIns="45718" tIns="45718" rIns="45718" bIns="45718" anchor="ctr"/>
              <a:lstStyle/>
              <a:p>
                <a:pPr marL="0" marR="0" lvl="0" indent="0" algn="ctr" defTabSz="914400" eaLnBrk="1" fontAlgn="auto" latinLnBrk="0" hangingPunct="1">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dirty="0">
                  <a:ln>
                    <a:noFill/>
                  </a:ln>
                  <a:solidFill>
                    <a:srgbClr val="FFFFFF"/>
                  </a:solidFill>
                  <a:effectLst/>
                  <a:uLnTx/>
                  <a:uFillTx/>
                </a:endParaRPr>
              </a:p>
            </p:txBody>
          </p:sp>
          <p:sp>
            <p:nvSpPr>
              <p:cNvPr id="22" name="Freeform 1724"/>
              <p:cNvSpPr/>
              <p:nvPr/>
            </p:nvSpPr>
            <p:spPr>
              <a:xfrm>
                <a:off x="6331429" y="3396919"/>
                <a:ext cx="3375979" cy="724356"/>
              </a:xfrm>
              <a:custGeom>
                <a:avLst/>
                <a:gdLst/>
                <a:ahLst/>
                <a:cxnLst>
                  <a:cxn ang="0">
                    <a:pos x="wd2" y="hd2"/>
                  </a:cxn>
                  <a:cxn ang="5400000">
                    <a:pos x="wd2" y="hd2"/>
                  </a:cxn>
                  <a:cxn ang="10800000">
                    <a:pos x="wd2" y="hd2"/>
                  </a:cxn>
                  <a:cxn ang="16200000">
                    <a:pos x="wd2" y="hd2"/>
                  </a:cxn>
                </a:cxnLst>
                <a:rect l="0" t="0" r="r" b="b"/>
                <a:pathLst>
                  <a:path w="21600" h="21591" extrusionOk="0">
                    <a:moveTo>
                      <a:pt x="19979" y="21591"/>
                    </a:moveTo>
                    <a:lnTo>
                      <a:pt x="725" y="21591"/>
                    </a:lnTo>
                    <a:cubicBezTo>
                      <a:pt x="326" y="21595"/>
                      <a:pt x="1" y="20540"/>
                      <a:pt x="0" y="19235"/>
                    </a:cubicBezTo>
                    <a:cubicBezTo>
                      <a:pt x="0" y="19130"/>
                      <a:pt x="2" y="19025"/>
                      <a:pt x="6" y="18921"/>
                    </a:cubicBezTo>
                    <a:lnTo>
                      <a:pt x="701" y="2057"/>
                    </a:lnTo>
                    <a:cubicBezTo>
                      <a:pt x="750" y="881"/>
                      <a:pt x="1057" y="3"/>
                      <a:pt x="1420" y="0"/>
                    </a:cubicBezTo>
                    <a:lnTo>
                      <a:pt x="20878" y="0"/>
                    </a:lnTo>
                    <a:cubicBezTo>
                      <a:pt x="21275" y="-5"/>
                      <a:pt x="21598" y="1043"/>
                      <a:pt x="21600" y="2341"/>
                    </a:cubicBezTo>
                    <a:cubicBezTo>
                      <a:pt x="21600" y="2483"/>
                      <a:pt x="21596" y="2625"/>
                      <a:pt x="21589" y="2764"/>
                    </a:cubicBezTo>
                    <a:lnTo>
                      <a:pt x="20694" y="19629"/>
                    </a:lnTo>
                    <a:cubicBezTo>
                      <a:pt x="20632" y="20762"/>
                      <a:pt x="20331" y="21590"/>
                      <a:pt x="19979" y="21591"/>
                    </a:cubicBezTo>
                    <a:close/>
                  </a:path>
                </a:pathLst>
              </a:custGeom>
              <a:gradFill>
                <a:gsLst>
                  <a:gs pos="40920">
                    <a:srgbClr val="FFFFFF"/>
                  </a:gs>
                  <a:gs pos="73713">
                    <a:srgbClr val="E6EAEB"/>
                  </a:gs>
                  <a:gs pos="99960">
                    <a:srgbClr val="CDD5D8"/>
                  </a:gs>
                </a:gsLst>
                <a:lin ang="2089253"/>
              </a:gradFill>
              <a:ln w="12700">
                <a:miter lim="400000"/>
              </a:ln>
              <a:effectLst>
                <a:outerShdw blurRad="63500" dist="50724" dir="2315233" rotWithShape="0">
                  <a:srgbClr val="000000">
                    <a:alpha val="38297"/>
                  </a:srgbClr>
                </a:outerShdw>
              </a:effectLst>
            </p:spPr>
            <p:txBody>
              <a:bodyPr lIns="45718" tIns="45718" rIns="45718" bIns="45718" anchor="ctr"/>
              <a:lstStyle/>
              <a:p>
                <a:pPr marL="0" marR="0" lvl="0" indent="0" algn="ctr" defTabSz="914400" eaLnBrk="1" fontAlgn="auto" latinLnBrk="0" hangingPunct="1">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dirty="0">
                  <a:ln>
                    <a:noFill/>
                  </a:ln>
                  <a:solidFill>
                    <a:srgbClr val="FFFFFF"/>
                  </a:solidFill>
                  <a:effectLst/>
                  <a:uLnTx/>
                  <a:uFillTx/>
                </a:endParaRPr>
              </a:p>
            </p:txBody>
          </p:sp>
          <p:sp>
            <p:nvSpPr>
              <p:cNvPr id="23" name="TextBox 34"/>
              <p:cNvSpPr txBox="1"/>
              <p:nvPr/>
            </p:nvSpPr>
            <p:spPr>
              <a:xfrm>
                <a:off x="6989592" y="3479666"/>
                <a:ext cx="2274475" cy="5895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lvl1pPr>
                  <a:defRPr sz="5000">
                    <a:solidFill>
                      <a:srgbClr val="8016EF"/>
                    </a:solidFill>
                    <a:latin typeface="Arial Rounded MT Bold"/>
                    <a:ea typeface="Arial Rounded MT Bold"/>
                    <a:cs typeface="Arial Rounded MT Bold"/>
                    <a:sym typeface="Arial Rounded MT Bold"/>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000" b="1" i="0" u="none" strike="noStrike" kern="0" cap="none" spc="0" normalizeH="0" baseline="0" noProof="0" dirty="0">
                    <a:ln>
                      <a:noFill/>
                    </a:ln>
                    <a:solidFill>
                      <a:srgbClr val="8016EF"/>
                    </a:solidFill>
                    <a:effectLst/>
                    <a:uLnTx/>
                    <a:uFillTx/>
                    <a:latin typeface="Times New Roman" pitchFamily="18" charset="0"/>
                    <a:cs typeface="Times New Roman" pitchFamily="18" charset="0"/>
                    <a:sym typeface="Arial Rounded MT Bold"/>
                  </a:rPr>
                  <a:t>Расходы</a:t>
                </a:r>
                <a:endParaRPr kumimoji="0" sz="2000" b="1" i="0" u="none" strike="noStrike" kern="0" cap="none" spc="0" normalizeH="0" baseline="0" noProof="0" dirty="0">
                  <a:ln>
                    <a:noFill/>
                  </a:ln>
                  <a:solidFill>
                    <a:srgbClr val="8016EF"/>
                  </a:solidFill>
                  <a:effectLst/>
                  <a:uLnTx/>
                  <a:uFillTx/>
                  <a:latin typeface="Times New Roman" pitchFamily="18" charset="0"/>
                  <a:cs typeface="Times New Roman" pitchFamily="18" charset="0"/>
                  <a:sym typeface="Arial Rounded MT Bold"/>
                </a:endParaRPr>
              </a:p>
            </p:txBody>
          </p:sp>
        </p:grpSp>
        <p:sp>
          <p:nvSpPr>
            <p:cNvPr id="20" name="TextBox 19"/>
            <p:cNvSpPr txBox="1"/>
            <p:nvPr/>
          </p:nvSpPr>
          <p:spPr>
            <a:xfrm>
              <a:off x="6407188" y="4270162"/>
              <a:ext cx="3364524" cy="2174739"/>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200" b="1" i="0" u="none" strike="noStrike" kern="0" cap="none" spc="0" normalizeH="0" baseline="0" noProof="0" dirty="0">
                  <a:ln>
                    <a:noFill/>
                  </a:ln>
                  <a:solidFill>
                    <a:sysClr val="windowText" lastClr="000000"/>
                  </a:solidFill>
                  <a:effectLst/>
                  <a:uLnTx/>
                  <a:uFillTx/>
                  <a:latin typeface="Times New Roman" pitchFamily="18" charset="0"/>
                </a:rPr>
                <a:t> исполнение бюджета по расходам (обеспечение последовательного финансирования мероприятий, предусмотренных решением о</a:t>
              </a:r>
            </a:p>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200" b="1" i="0" u="none" strike="noStrike" kern="0" cap="none" spc="0" normalizeH="0" baseline="0" noProof="0" dirty="0">
                  <a:ln>
                    <a:noFill/>
                  </a:ln>
                  <a:solidFill>
                    <a:sysClr val="windowText" lastClr="000000"/>
                  </a:solidFill>
                  <a:effectLst/>
                  <a:uLnTx/>
                  <a:uFillTx/>
                  <a:latin typeface="Times New Roman" pitchFamily="18" charset="0"/>
                </a:rPr>
                <a:t> бюджете, в пределах утвержденных сумм с целью исполнения принятых муниципальным образованием расходных обязательств)</a:t>
              </a:r>
              <a:endParaRPr kumimoji="0" lang="ru-RU" sz="1200" b="0" i="0" u="none" strike="noStrike" kern="0" cap="none" spc="0" normalizeH="0" baseline="0" noProof="0" dirty="0">
                <a:ln>
                  <a:noFill/>
                </a:ln>
                <a:solidFill>
                  <a:sysClr val="windowText" lastClr="000000"/>
                </a:solidFill>
                <a:effectLst/>
                <a:uLnTx/>
                <a:uFillTx/>
              </a:endParaRPr>
            </a:p>
          </p:txBody>
        </p:sp>
      </p:grpSp>
      <p:sp>
        <p:nvSpPr>
          <p:cNvPr id="24" name="Oval 13"/>
          <p:cNvSpPr>
            <a:spLocks noChangeArrowheads="1"/>
          </p:cNvSpPr>
          <p:nvPr/>
        </p:nvSpPr>
        <p:spPr bwMode="auto">
          <a:xfrm>
            <a:off x="8172450" y="6453188"/>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10</a:t>
            </a:r>
          </a:p>
        </p:txBody>
      </p:sp>
    </p:spTree>
    <p:extLst>
      <p:ext uri="{BB962C8B-B14F-4D97-AF65-F5344CB8AC3E}">
        <p14:creationId xmlns:p14="http://schemas.microsoft.com/office/powerpoint/2010/main" val="165999302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0" y="-6396"/>
            <a:ext cx="8894999" cy="923330"/>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Индикаторы достижения подпрограммы </a:t>
            </a:r>
          </a:p>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повышения эффективности бюджетных расходов</a:t>
            </a:r>
          </a:p>
        </p:txBody>
      </p:sp>
      <p:graphicFrame>
        <p:nvGraphicFramePr>
          <p:cNvPr id="8" name="Group 49"/>
          <p:cNvGraphicFramePr>
            <a:graphicFrameLocks/>
          </p:cNvGraphicFramePr>
          <p:nvPr>
            <p:extLst>
              <p:ext uri="{D42A27DB-BD31-4B8C-83A1-F6EECF244321}">
                <p14:modId xmlns:p14="http://schemas.microsoft.com/office/powerpoint/2010/main" val="1724773301"/>
              </p:ext>
            </p:extLst>
          </p:nvPr>
        </p:nvGraphicFramePr>
        <p:xfrm>
          <a:off x="250825" y="914284"/>
          <a:ext cx="8642350" cy="5668422"/>
        </p:xfrm>
        <a:graphic>
          <a:graphicData uri="http://schemas.openxmlformats.org/drawingml/2006/table">
            <a:tbl>
              <a:tblPr>
                <a:tableStyleId>{C4B1156A-380E-4F78-BDF5-A606A8083BF9}</a:tableStyleId>
              </a:tblPr>
              <a:tblGrid>
                <a:gridCol w="5150515">
                  <a:extLst>
                    <a:ext uri="{9D8B030D-6E8A-4147-A177-3AD203B41FA5}">
                      <a16:colId xmlns:a16="http://schemas.microsoft.com/office/drawing/2014/main" xmlns="" val="20000"/>
                    </a:ext>
                  </a:extLst>
                </a:gridCol>
                <a:gridCol w="1394748">
                  <a:extLst>
                    <a:ext uri="{9D8B030D-6E8A-4147-A177-3AD203B41FA5}">
                      <a16:colId xmlns:a16="http://schemas.microsoft.com/office/drawing/2014/main" xmlns="" val="20001"/>
                    </a:ext>
                  </a:extLst>
                </a:gridCol>
                <a:gridCol w="1088280">
                  <a:extLst>
                    <a:ext uri="{9D8B030D-6E8A-4147-A177-3AD203B41FA5}">
                      <a16:colId xmlns:a16="http://schemas.microsoft.com/office/drawing/2014/main" xmlns="" val="20002"/>
                    </a:ext>
                  </a:extLst>
                </a:gridCol>
                <a:gridCol w="1008807">
                  <a:extLst>
                    <a:ext uri="{9D8B030D-6E8A-4147-A177-3AD203B41FA5}">
                      <a16:colId xmlns:a16="http://schemas.microsoft.com/office/drawing/2014/main" xmlns="" val="20003"/>
                    </a:ext>
                  </a:extLst>
                </a:gridCol>
              </a:tblGrid>
              <a:tr h="514211">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350" u="none" strike="noStrike" cap="none" normalizeH="0" baseline="0" dirty="0">
                          <a:ln>
                            <a:noFill/>
                          </a:ln>
                          <a:effectLst/>
                          <a:latin typeface="Times New Roman" panose="02020603050405020304" pitchFamily="18" charset="0"/>
                          <a:cs typeface="Times New Roman" panose="02020603050405020304" pitchFamily="18" charset="0"/>
                        </a:rPr>
                        <a:t>Индикаторы</a:t>
                      </a:r>
                      <a:endParaRPr kumimoji="0" lang="ru-RU" sz="1350" b="1"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anchor="ctr" horzOverflow="overflow">
                    <a:gradFill>
                      <a:gsLst>
                        <a:gs pos="0">
                          <a:srgbClr val="FFC000"/>
                        </a:gs>
                        <a:gs pos="100000">
                          <a:srgbClr val="FFD966"/>
                        </a:gs>
                        <a:gs pos="51000">
                          <a:schemeClr val="accent4">
                            <a:lumMod val="20000"/>
                            <a:lumOff val="80000"/>
                          </a:schemeClr>
                        </a:gs>
                      </a:gsLst>
                      <a:lin ang="16200000" scaled="1"/>
                    </a:gradFill>
                  </a:tcPr>
                </a:tc>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350" u="none" strike="noStrike" cap="none" normalizeH="0" baseline="0" dirty="0">
                          <a:ln>
                            <a:noFill/>
                          </a:ln>
                          <a:effectLst/>
                          <a:latin typeface="Times New Roman" panose="02020603050405020304" pitchFamily="18" charset="0"/>
                          <a:cs typeface="Times New Roman" panose="02020603050405020304" pitchFamily="18" charset="0"/>
                        </a:rPr>
                        <a:t>Значение показателей </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350" u="none" strike="noStrike" cap="none" normalizeH="0" baseline="0" dirty="0">
                          <a:ln>
                            <a:noFill/>
                          </a:ln>
                          <a:effectLst/>
                          <a:latin typeface="Times New Roman" panose="02020603050405020304" pitchFamily="18" charset="0"/>
                          <a:cs typeface="Times New Roman" panose="02020603050405020304" pitchFamily="18" charset="0"/>
                        </a:rPr>
                        <a:t>на 1 января 2026 года</a:t>
                      </a:r>
                      <a:endParaRPr kumimoji="0" lang="ru-RU" sz="1350" b="1"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anchor="ctr" horzOverflow="overflow">
                    <a:gradFill>
                      <a:gsLst>
                        <a:gs pos="0">
                          <a:srgbClr val="FFC000"/>
                        </a:gs>
                        <a:gs pos="100000">
                          <a:srgbClr val="FFD966"/>
                        </a:gs>
                        <a:gs pos="51000">
                          <a:schemeClr val="accent4">
                            <a:lumMod val="20000"/>
                            <a:lumOff val="80000"/>
                          </a:schemeClr>
                        </a:gs>
                      </a:gsLst>
                      <a:lin ang="16200000" scaled="1"/>
                    </a:gradFill>
                  </a:tcPr>
                </a:tc>
                <a:tc hMerge="1">
                  <a:txBody>
                    <a:bodyPr/>
                    <a:lstStyle/>
                    <a:p>
                      <a:endParaRPr lang="ru-RU"/>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35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350" u="none" strike="noStrike" cap="none" normalizeH="0" baseline="0" dirty="0">
                          <a:ln>
                            <a:noFill/>
                          </a:ln>
                          <a:effectLst/>
                          <a:latin typeface="Times New Roman" panose="02020603050405020304" pitchFamily="18" charset="0"/>
                          <a:cs typeface="Times New Roman" panose="02020603050405020304" pitchFamily="18" charset="0"/>
                        </a:rPr>
                        <a:t>Результат</a:t>
                      </a:r>
                      <a:endParaRPr kumimoji="0" lang="ru-RU" sz="1350" b="1"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anchor="ctr" horzOverflow="overflow">
                    <a:gradFill>
                      <a:gsLst>
                        <a:gs pos="0">
                          <a:srgbClr val="FFC000"/>
                        </a:gs>
                        <a:gs pos="100000">
                          <a:srgbClr val="FFD966"/>
                        </a:gs>
                        <a:gs pos="51000">
                          <a:schemeClr val="accent4">
                            <a:lumMod val="20000"/>
                            <a:lumOff val="80000"/>
                          </a:schemeClr>
                        </a:gs>
                      </a:gsLst>
                      <a:lin ang="16200000" scaled="1"/>
                    </a:gradFill>
                  </a:tcPr>
                </a:tc>
                <a:extLst>
                  <a:ext uri="{0D108BD9-81ED-4DB2-BD59-A6C34878D82A}">
                    <a16:rowId xmlns:a16="http://schemas.microsoft.com/office/drawing/2014/main" xmlns="" val="10000"/>
                  </a:ext>
                </a:extLst>
              </a:tr>
              <a:tr h="476120">
                <a:tc vMerge="1">
                  <a:txBody>
                    <a:bodyPr/>
                    <a:lstStyle/>
                    <a:p>
                      <a:endParaRPr lang="ru-RU"/>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350" u="none" strike="noStrike" cap="none" normalizeH="0" baseline="0" dirty="0">
                          <a:ln>
                            <a:noFill/>
                          </a:ln>
                          <a:effectLst/>
                          <a:latin typeface="Times New Roman" panose="02020603050405020304" pitchFamily="18" charset="0"/>
                          <a:cs typeface="Times New Roman" panose="02020603050405020304" pitchFamily="18" charset="0"/>
                        </a:rPr>
                        <a:t>Предусмотрено программой</a:t>
                      </a:r>
                      <a:endParaRPr kumimoji="0" lang="ru-RU" sz="1350" b="1"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anchor="ctr" horzOverflow="overflow">
                    <a:gradFill>
                      <a:gsLst>
                        <a:gs pos="0">
                          <a:srgbClr val="FFC000"/>
                        </a:gs>
                        <a:gs pos="100000">
                          <a:srgbClr val="FFD966"/>
                        </a:gs>
                        <a:gs pos="51000">
                          <a:schemeClr val="accent4">
                            <a:lumMod val="20000"/>
                            <a:lumOff val="80000"/>
                          </a:schemeClr>
                        </a:gs>
                      </a:gsLst>
                      <a:lin ang="16200000" scaled="1"/>
                    </a:gra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350" u="none" strike="noStrike" cap="none" normalizeH="0" baseline="0" dirty="0">
                          <a:ln>
                            <a:noFill/>
                          </a:ln>
                          <a:effectLst/>
                          <a:latin typeface="Times New Roman" panose="02020603050405020304" pitchFamily="18" charset="0"/>
                          <a:cs typeface="Times New Roman" panose="02020603050405020304" pitchFamily="18" charset="0"/>
                        </a:rPr>
                        <a:t>Выполнено</a:t>
                      </a:r>
                      <a:endParaRPr kumimoji="0" lang="ru-RU" sz="1350" b="1"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anchor="ctr" horzOverflow="overflow">
                    <a:gradFill>
                      <a:gsLst>
                        <a:gs pos="0">
                          <a:srgbClr val="FFC000"/>
                        </a:gs>
                        <a:gs pos="100000">
                          <a:srgbClr val="FFD966"/>
                        </a:gs>
                        <a:gs pos="51000">
                          <a:schemeClr val="accent4">
                            <a:lumMod val="20000"/>
                            <a:lumOff val="80000"/>
                          </a:schemeClr>
                        </a:gs>
                      </a:gsLst>
                      <a:lin ang="16200000" scaled="1"/>
                    </a:gradFill>
                  </a:tcPr>
                </a:tc>
                <a:tc vMerge="1">
                  <a:txBody>
                    <a:bodyPr/>
                    <a:lstStyle/>
                    <a:p>
                      <a:endParaRPr lang="ru-RU"/>
                    </a:p>
                  </a:txBody>
                  <a:tcPr/>
                </a:tc>
                <a:extLst>
                  <a:ext uri="{0D108BD9-81ED-4DB2-BD59-A6C34878D82A}">
                    <a16:rowId xmlns:a16="http://schemas.microsoft.com/office/drawing/2014/main" xmlns="" val="10001"/>
                  </a:ext>
                </a:extLst>
              </a:tr>
              <a:tr h="82293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u="none" strike="noStrike" cap="none" normalizeH="0" baseline="0" dirty="0">
                          <a:ln>
                            <a:noFill/>
                          </a:ln>
                          <a:effectLst/>
                          <a:latin typeface="Times New Roman" panose="02020603050405020304" pitchFamily="18" charset="0"/>
                          <a:cs typeface="Times New Roman" panose="02020603050405020304" pitchFamily="18" charset="0"/>
                        </a:rPr>
                        <a:t>Удельный вес муниципального долга по отношению к доходам бюджета городского округа город Первомайск без учета утвержденного объема безвозмездных поступлений и (или) поступлений налоговых доходов по дополнительным нормативам отчислений, %</a:t>
                      </a: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40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400" u="none" strike="noStrike" cap="none" normalizeH="0" baseline="0" dirty="0">
                          <a:ln>
                            <a:noFill/>
                          </a:ln>
                          <a:effectLst/>
                          <a:latin typeface="Times New Roman" panose="02020603050405020304" pitchFamily="18" charset="0"/>
                          <a:cs typeface="Times New Roman" panose="02020603050405020304" pitchFamily="18" charset="0"/>
                        </a:rPr>
                        <a:t>менее 50</a:t>
                      </a:r>
                      <a:endParaRPr kumimoji="0" lang="ru-RU" sz="1400" b="1"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horzOverflow="overflow">
                    <a:cell3D prstMaterial="dkEdge">
                      <a:bevel w="77470" h="12700" prst="softRound"/>
                      <a:lightRig rig="flood" dir="t"/>
                    </a:cell3D>
                    <a:solidFill>
                      <a:schemeClr val="accent4">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40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400" u="none" strike="noStrike" cap="none" normalizeH="0" baseline="0" dirty="0">
                          <a:ln>
                            <a:noFill/>
                          </a:ln>
                          <a:effectLst/>
                          <a:latin typeface="Times New Roman" panose="02020603050405020304" pitchFamily="18" charset="0"/>
                          <a:cs typeface="Times New Roman" panose="02020603050405020304" pitchFamily="18" charset="0"/>
                        </a:rPr>
                        <a:t>0,9</a:t>
                      </a:r>
                      <a:endParaRPr kumimoji="0" lang="ru-RU" sz="1400" b="1"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horzOverflow="overflow">
                    <a:cell3D prstMaterial="dkEdge">
                      <a:bevel w="77470" h="12700" prst="softRound"/>
                      <a:lightRig rig="flood" dir="t"/>
                    </a:cell3D>
                    <a:solidFill>
                      <a:schemeClr val="accent4">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200" u="none" strike="noStrike" cap="none" normalizeH="0" baseline="0" dirty="0">
                          <a:ln>
                            <a:noFill/>
                          </a:ln>
                          <a:effectLst/>
                          <a:latin typeface="Times New Roman" panose="02020603050405020304" pitchFamily="18" charset="0"/>
                          <a:cs typeface="Times New Roman" panose="02020603050405020304" pitchFamily="18" charset="0"/>
                        </a:rPr>
                        <a:t>Индикатор  выполнен</a:t>
                      </a: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anchor="ctr" horzOverflow="overflow"/>
                </a:tc>
                <a:extLst>
                  <a:ext uri="{0D108BD9-81ED-4DB2-BD59-A6C34878D82A}">
                    <a16:rowId xmlns:a16="http://schemas.microsoft.com/office/drawing/2014/main" xmlns="" val="10002"/>
                  </a:ext>
                </a:extLst>
              </a:tr>
              <a:tr h="70465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u="none" strike="noStrike" cap="none" normalizeH="0" baseline="0" dirty="0">
                          <a:ln>
                            <a:noFill/>
                          </a:ln>
                          <a:effectLst/>
                          <a:latin typeface="Times New Roman" panose="02020603050405020304" pitchFamily="18" charset="0"/>
                          <a:cs typeface="Times New Roman" panose="02020603050405020304" pitchFamily="18" charset="0"/>
                        </a:rPr>
                        <a:t>Объем невыполненных бюджетных обязательств (просроченная кредиторская задолженность бюджета городского округа город Первомайск), рублей</a:t>
                      </a: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40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400" u="none" strike="noStrike" cap="none" normalizeH="0" baseline="0" dirty="0">
                          <a:ln>
                            <a:noFill/>
                          </a:ln>
                          <a:effectLst/>
                          <a:latin typeface="Times New Roman" panose="02020603050405020304" pitchFamily="18" charset="0"/>
                          <a:cs typeface="Times New Roman" panose="02020603050405020304" pitchFamily="18" charset="0"/>
                        </a:rPr>
                        <a:t>0</a:t>
                      </a:r>
                      <a:endParaRPr kumimoji="0" lang="ru-RU" sz="1400" b="1"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horzOverflow="overflow">
                    <a:cell3D prstMaterial="dkEdge">
                      <a:bevel w="77470" h="12700" prst="softRound"/>
                      <a:lightRig rig="flood" dir="t"/>
                    </a:cell3D>
                    <a:solidFill>
                      <a:schemeClr val="accent4">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40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400" u="none" strike="noStrike" cap="none" normalizeH="0" baseline="0" dirty="0">
                          <a:ln>
                            <a:noFill/>
                          </a:ln>
                          <a:effectLst/>
                          <a:latin typeface="Times New Roman" panose="02020603050405020304" pitchFamily="18" charset="0"/>
                          <a:cs typeface="Times New Roman" panose="02020603050405020304" pitchFamily="18" charset="0"/>
                        </a:rPr>
                        <a:t>0</a:t>
                      </a:r>
                      <a:endParaRPr kumimoji="0" lang="ru-RU" sz="1400" b="1"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horzOverflow="overflow">
                    <a:cell3D prstMaterial="dkEdge">
                      <a:bevel w="77470" h="12700" prst="softRound"/>
                      <a:lightRig rig="flood" dir="t"/>
                    </a:cell3D>
                    <a:solidFill>
                      <a:schemeClr val="accent4">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200" u="none" strike="noStrike" cap="none" normalizeH="0" baseline="0" dirty="0">
                          <a:ln>
                            <a:noFill/>
                          </a:ln>
                          <a:effectLst/>
                          <a:latin typeface="Times New Roman" panose="02020603050405020304" pitchFamily="18" charset="0"/>
                          <a:cs typeface="Times New Roman" panose="02020603050405020304" pitchFamily="18" charset="0"/>
                        </a:rPr>
                        <a:t>Индикатор выполнен</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anchor="ctr" horzOverflow="overflow"/>
                </a:tc>
                <a:extLst>
                  <a:ext uri="{0D108BD9-81ED-4DB2-BD59-A6C34878D82A}">
                    <a16:rowId xmlns:a16="http://schemas.microsoft.com/office/drawing/2014/main" xmlns="" val="10003"/>
                  </a:ext>
                </a:extLst>
              </a:tr>
              <a:tr h="67663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u="none" strike="noStrike" cap="none" normalizeH="0" baseline="0" dirty="0">
                          <a:ln>
                            <a:noFill/>
                          </a:ln>
                          <a:effectLst/>
                          <a:latin typeface="Times New Roman" panose="02020603050405020304" pitchFamily="18" charset="0"/>
                          <a:cs typeface="Times New Roman" panose="02020603050405020304" pitchFamily="18" charset="0"/>
                        </a:rPr>
                        <a:t>Отклонение планируемых показателей расходов бюджета городского округа город Первомайск (за исключением расходов, осуществляемых за счет целевых межбюджетных трансфертов) от фактических расходов, %</a:t>
                      </a: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40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400" u="none" strike="noStrike" cap="none" normalizeH="0" baseline="0" dirty="0">
                          <a:ln>
                            <a:noFill/>
                          </a:ln>
                          <a:effectLst/>
                          <a:latin typeface="Times New Roman" panose="02020603050405020304" pitchFamily="18" charset="0"/>
                          <a:cs typeface="Times New Roman" panose="02020603050405020304" pitchFamily="18" charset="0"/>
                        </a:rPr>
                        <a:t>не  более 3</a:t>
                      </a:r>
                      <a:endParaRPr kumimoji="0" lang="ru-RU" sz="1400" b="1"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horzOverflow="overflow">
                    <a:cell3D prstMaterial="dkEdge">
                      <a:bevel w="77470" h="12700" prst="softRound"/>
                      <a:lightRig rig="flood" dir="t"/>
                    </a:cell3D>
                    <a:solidFill>
                      <a:schemeClr val="accent4">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40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400" u="none" strike="noStrike" cap="none" normalizeH="0" baseline="0" dirty="0">
                          <a:ln>
                            <a:noFill/>
                          </a:ln>
                          <a:effectLst/>
                          <a:latin typeface="Times New Roman" panose="02020603050405020304" pitchFamily="18" charset="0"/>
                          <a:cs typeface="Times New Roman" panose="02020603050405020304" pitchFamily="18" charset="0"/>
                        </a:rPr>
                        <a:t>1,7</a:t>
                      </a:r>
                      <a:endParaRPr kumimoji="0" lang="ru-RU" sz="1400" b="1"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horzOverflow="overflow">
                    <a:cell3D prstMaterial="dkEdge">
                      <a:bevel w="77470" h="12700" prst="softRound"/>
                      <a:lightRig rig="flood" dir="t"/>
                    </a:cell3D>
                    <a:solidFill>
                      <a:schemeClr val="accent4">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200" u="none" strike="noStrike" cap="none" normalizeH="0" baseline="0" dirty="0">
                          <a:ln>
                            <a:noFill/>
                          </a:ln>
                          <a:effectLst/>
                          <a:latin typeface="Times New Roman" panose="02020603050405020304" pitchFamily="18" charset="0"/>
                          <a:cs typeface="Times New Roman" panose="02020603050405020304" pitchFamily="18" charset="0"/>
                        </a:rPr>
                        <a:t>Индикатор выполнен</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anchor="ctr" horzOverflow="overflow"/>
                </a:tc>
                <a:extLst>
                  <a:ext uri="{0D108BD9-81ED-4DB2-BD59-A6C34878D82A}">
                    <a16:rowId xmlns:a16="http://schemas.microsoft.com/office/drawing/2014/main" xmlns="" val="10004"/>
                  </a:ext>
                </a:extLst>
              </a:tr>
              <a:tr h="100581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u="none" strike="noStrike" cap="none" normalizeH="0" baseline="0" dirty="0">
                          <a:ln>
                            <a:noFill/>
                          </a:ln>
                          <a:effectLst/>
                          <a:latin typeface="Times New Roman" panose="02020603050405020304" pitchFamily="18" charset="0"/>
                          <a:cs typeface="Times New Roman" panose="02020603050405020304" pitchFamily="18" charset="0"/>
                        </a:rPr>
                        <a:t>Уровень дефицита бюджета городского округа город Первомайск по отношению к доходам бюджета городского округа город Первомайск без учета утвержденного объема безвозмездных поступлений и (или) поступлений налоговых доходов по дополнительным нормативам отчислений, %</a:t>
                      </a: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40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400" u="none" strike="noStrike" cap="none" normalizeH="0" baseline="0" dirty="0">
                          <a:ln>
                            <a:noFill/>
                          </a:ln>
                          <a:effectLst/>
                          <a:latin typeface="Times New Roman" panose="02020603050405020304" pitchFamily="18" charset="0"/>
                          <a:cs typeface="Times New Roman" panose="02020603050405020304" pitchFamily="18" charset="0"/>
                        </a:rPr>
                        <a:t>не более </a:t>
                      </a:r>
                      <a:r>
                        <a:rPr kumimoji="0" lang="en-US" sz="1400" u="none" strike="noStrike" cap="none" normalizeH="0" baseline="0" dirty="0">
                          <a:ln>
                            <a:noFill/>
                          </a:ln>
                          <a:effectLst/>
                          <a:latin typeface="Times New Roman" panose="02020603050405020304" pitchFamily="18" charset="0"/>
                          <a:cs typeface="Times New Roman" panose="02020603050405020304" pitchFamily="18" charset="0"/>
                        </a:rPr>
                        <a:t>10,0</a:t>
                      </a:r>
                      <a:endParaRPr kumimoji="0" lang="ru-RU" sz="1400" b="1"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horzOverflow="overflow">
                    <a:cell3D prstMaterial="dkEdge">
                      <a:bevel w="77470" h="12700" prst="softRound"/>
                      <a:lightRig rig="flood" dir="t"/>
                    </a:cell3D>
                    <a:solidFill>
                      <a:schemeClr val="accent4">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40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400" u="none" strike="noStrike" cap="none" normalizeH="0" baseline="0" dirty="0">
                          <a:ln>
                            <a:noFill/>
                          </a:ln>
                          <a:effectLst/>
                          <a:latin typeface="Times New Roman" panose="02020603050405020304" pitchFamily="18" charset="0"/>
                          <a:cs typeface="Times New Roman" panose="02020603050405020304" pitchFamily="18" charset="0"/>
                        </a:rPr>
                        <a:t>3,3</a:t>
                      </a:r>
                      <a:endParaRPr kumimoji="0" lang="ru-RU" sz="1400" b="1"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horzOverflow="overflow">
                    <a:cell3D prstMaterial="dkEdge">
                      <a:bevel w="77470" h="12700" prst="softRound"/>
                      <a:lightRig rig="flood" dir="t"/>
                    </a:cell3D>
                    <a:solidFill>
                      <a:schemeClr val="accent4">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200" u="none" strike="noStrike" cap="none" normalizeH="0" baseline="0" dirty="0">
                          <a:ln>
                            <a:noFill/>
                          </a:ln>
                          <a:effectLst/>
                          <a:latin typeface="Times New Roman" panose="02020603050405020304" pitchFamily="18" charset="0"/>
                          <a:cs typeface="Times New Roman" panose="02020603050405020304" pitchFamily="18" charset="0"/>
                        </a:rPr>
                        <a:t>Индикатор выполнен</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anchor="ctr" horzOverflow="overflow"/>
                </a:tc>
                <a:extLst>
                  <a:ext uri="{0D108BD9-81ED-4DB2-BD59-A6C34878D82A}">
                    <a16:rowId xmlns:a16="http://schemas.microsoft.com/office/drawing/2014/main" xmlns="" val="10005"/>
                  </a:ext>
                </a:extLst>
              </a:tr>
              <a:tr h="7067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u="none" strike="noStrike" cap="none" normalizeH="0" baseline="0" dirty="0">
                          <a:ln>
                            <a:noFill/>
                          </a:ln>
                          <a:effectLst/>
                          <a:latin typeface="Times New Roman" panose="02020603050405020304" pitchFamily="18" charset="0"/>
                          <a:cs typeface="Times New Roman" panose="02020603050405020304" pitchFamily="18" charset="0"/>
                        </a:rPr>
                        <a:t>Доля расходов на очередной финансовый год, увязанных с реестром расходных обязательств городского округа город Первомайск, в общем объеме расходов бюджета городского округа город Первомайск, %</a:t>
                      </a: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40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400" u="none" strike="noStrike" cap="none" normalizeH="0" baseline="0" dirty="0">
                          <a:ln>
                            <a:noFill/>
                          </a:ln>
                          <a:effectLst/>
                          <a:latin typeface="Times New Roman" panose="02020603050405020304" pitchFamily="18" charset="0"/>
                          <a:cs typeface="Times New Roman" panose="02020603050405020304" pitchFamily="18" charset="0"/>
                        </a:rPr>
                        <a:t>100</a:t>
                      </a:r>
                      <a:endParaRPr kumimoji="0" lang="ru-RU" sz="1400" b="1"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horzOverflow="overflow">
                    <a:cell3D prstMaterial="dkEdge">
                      <a:bevel w="77470" h="12700" prst="softRound"/>
                      <a:lightRig rig="flood" dir="t"/>
                    </a:cell3D>
                    <a:solidFill>
                      <a:schemeClr val="accent4">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40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400" u="none" strike="noStrike" cap="none" normalizeH="0" baseline="0" dirty="0">
                          <a:ln>
                            <a:noFill/>
                          </a:ln>
                          <a:effectLst/>
                          <a:latin typeface="Times New Roman" panose="02020603050405020304" pitchFamily="18" charset="0"/>
                          <a:cs typeface="Times New Roman" panose="02020603050405020304" pitchFamily="18" charset="0"/>
                        </a:rPr>
                        <a:t>100</a:t>
                      </a:r>
                      <a:endParaRPr kumimoji="0" lang="ru-RU" sz="1400" b="1"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horzOverflow="overflow">
                    <a:cell3D prstMaterial="dkEdge">
                      <a:bevel w="77470" h="12700" prst="softRound"/>
                      <a:lightRig rig="flood" dir="t"/>
                    </a:cell3D>
                    <a:solidFill>
                      <a:schemeClr val="accent4">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200" u="none" strike="noStrike" cap="none" normalizeH="0" baseline="0" dirty="0">
                          <a:ln>
                            <a:noFill/>
                          </a:ln>
                          <a:effectLst/>
                          <a:latin typeface="Times New Roman" panose="02020603050405020304" pitchFamily="18" charset="0"/>
                          <a:cs typeface="Times New Roman" panose="02020603050405020304" pitchFamily="18" charset="0"/>
                        </a:rPr>
                        <a:t>Индикатор выполнен</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anchor="ctr" horzOverflow="overflow"/>
                </a:tc>
                <a:extLst>
                  <a:ext uri="{0D108BD9-81ED-4DB2-BD59-A6C34878D82A}">
                    <a16:rowId xmlns:a16="http://schemas.microsoft.com/office/drawing/2014/main" xmlns="" val="10006"/>
                  </a:ext>
                </a:extLst>
              </a:tr>
              <a:tr h="70465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u="none" strike="noStrike" cap="none" normalizeH="0" baseline="0" dirty="0">
                          <a:ln>
                            <a:noFill/>
                          </a:ln>
                          <a:effectLst/>
                          <a:latin typeface="Times New Roman" panose="02020603050405020304" pitchFamily="18" charset="0"/>
                          <a:cs typeface="Times New Roman" panose="02020603050405020304" pitchFamily="18" charset="0"/>
                        </a:rPr>
                        <a:t>Доля расходов бюджета городского округа город Первомайск, формируемых в рамках муниципальных программ, в общем объеме расходов бюджета городского округа город Первомайск, %</a:t>
                      </a: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40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u="none" strike="noStrike" cap="none" normalizeH="0" baseline="0" dirty="0">
                          <a:ln>
                            <a:noFill/>
                          </a:ln>
                          <a:effectLst/>
                          <a:latin typeface="Times New Roman" panose="02020603050405020304" pitchFamily="18" charset="0"/>
                          <a:cs typeface="Times New Roman" panose="02020603050405020304" pitchFamily="18" charset="0"/>
                        </a:rPr>
                        <a:t>9</a:t>
                      </a:r>
                      <a:r>
                        <a:rPr kumimoji="0" lang="ru-RU" sz="1400" u="none" strike="noStrike" cap="none" normalizeH="0" baseline="0" dirty="0">
                          <a:ln>
                            <a:noFill/>
                          </a:ln>
                          <a:effectLst/>
                          <a:latin typeface="Times New Roman" panose="02020603050405020304" pitchFamily="18" charset="0"/>
                          <a:cs typeface="Times New Roman" panose="02020603050405020304" pitchFamily="18" charset="0"/>
                        </a:rPr>
                        <a:t>0</a:t>
                      </a:r>
                      <a:r>
                        <a:rPr kumimoji="0" lang="en-US" sz="1400" u="none" strike="noStrike" cap="none" normalizeH="0" baseline="0" dirty="0">
                          <a:ln>
                            <a:noFill/>
                          </a:ln>
                          <a:effectLst/>
                          <a:latin typeface="Times New Roman" panose="02020603050405020304" pitchFamily="18" charset="0"/>
                          <a:cs typeface="Times New Roman" panose="02020603050405020304" pitchFamily="18" charset="0"/>
                        </a:rPr>
                        <a:t>,0</a:t>
                      </a:r>
                      <a:endParaRPr kumimoji="0" lang="ru-RU" sz="1400" b="1"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horzOverflow="overflow">
                    <a:cell3D prstMaterial="dkEdge">
                      <a:bevel w="77470" h="12700" prst="softRound"/>
                      <a:lightRig rig="flood" dir="t"/>
                    </a:cell3D>
                    <a:solidFill>
                      <a:schemeClr val="accent4">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40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400" u="none" strike="noStrike" cap="none" normalizeH="0" baseline="0" dirty="0">
                          <a:ln>
                            <a:noFill/>
                          </a:ln>
                          <a:effectLst/>
                          <a:latin typeface="Times New Roman" panose="02020603050405020304" pitchFamily="18" charset="0"/>
                          <a:cs typeface="Times New Roman" panose="02020603050405020304" pitchFamily="18" charset="0"/>
                        </a:rPr>
                        <a:t>99,5</a:t>
                      </a:r>
                      <a:endParaRPr kumimoji="0" lang="ru-RU" sz="1400" b="1"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horzOverflow="overflow">
                    <a:cell3D prstMaterial="dkEdge">
                      <a:bevel w="77470" h="12700" prst="softRound"/>
                      <a:lightRig rig="flood" dir="t"/>
                    </a:cell3D>
                    <a:solidFill>
                      <a:schemeClr val="accent4">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200" u="none" strike="noStrike" cap="none" normalizeH="0" baseline="0" dirty="0">
                          <a:ln>
                            <a:noFill/>
                          </a:ln>
                          <a:effectLst/>
                          <a:latin typeface="Times New Roman" panose="02020603050405020304" pitchFamily="18" charset="0"/>
                          <a:cs typeface="Times New Roman" panose="02020603050405020304" pitchFamily="18" charset="0"/>
                        </a:rPr>
                        <a:t>Индикатор выполнен</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anchor="ctr" horzOverflow="overflow"/>
                </a:tc>
                <a:extLst>
                  <a:ext uri="{0D108BD9-81ED-4DB2-BD59-A6C34878D82A}">
                    <a16:rowId xmlns:a16="http://schemas.microsoft.com/office/drawing/2014/main" xmlns="" val="10007"/>
                  </a:ext>
                </a:extLst>
              </a:tr>
            </a:tbl>
          </a:graphicData>
        </a:graphic>
      </p:graphicFrame>
      <p:sp>
        <p:nvSpPr>
          <p:cNvPr id="9"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73</a:t>
            </a:r>
          </a:p>
        </p:txBody>
      </p:sp>
    </p:spTree>
    <p:extLst>
      <p:ext uri="{BB962C8B-B14F-4D97-AF65-F5344CB8AC3E}">
        <p14:creationId xmlns:p14="http://schemas.microsoft.com/office/powerpoint/2010/main" val="1555293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Группа 67">
            <a:extLst>
              <a:ext uri="{FF2B5EF4-FFF2-40B4-BE49-F238E27FC236}">
                <a16:creationId xmlns:a16="http://schemas.microsoft.com/office/drawing/2014/main" xmlns="" id="{BF0A3673-EA7F-BD9F-5A5E-09798529E507}"/>
              </a:ext>
            </a:extLst>
          </p:cNvPr>
          <p:cNvGrpSpPr/>
          <p:nvPr/>
        </p:nvGrpSpPr>
        <p:grpSpPr>
          <a:xfrm>
            <a:off x="0" y="0"/>
            <a:ext cx="9144000" cy="6858000"/>
            <a:chOff x="0" y="0"/>
            <a:chExt cx="9144000" cy="6858000"/>
          </a:xfrm>
        </p:grpSpPr>
        <p:pic>
          <p:nvPicPr>
            <p:cNvPr id="69" name="Picture 3" descr="C:\Users\fu7\Desktop\Безымянный.png">
              <a:extLst>
                <a:ext uri="{FF2B5EF4-FFF2-40B4-BE49-F238E27FC236}">
                  <a16:creationId xmlns:a16="http://schemas.microsoft.com/office/drawing/2014/main" xmlns="" id="{913AABCA-6362-6608-E709-4ACF465F71D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2" descr="C:\Users\fu7\Desktop\Безымянный.png">
              <a:extLst>
                <a:ext uri="{FF2B5EF4-FFF2-40B4-BE49-F238E27FC236}">
                  <a16:creationId xmlns:a16="http://schemas.microsoft.com/office/drawing/2014/main" xmlns="" id="{217AF8D1-8148-A5BA-E966-2AE6DC7CD5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0" y="-5381"/>
            <a:ext cx="9144000" cy="857925"/>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6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Рейтинговая оценка открытости бюджетных </a:t>
            </a:r>
          </a:p>
          <a:p>
            <a:pPr algn="ctr" fontAlgn="base">
              <a:spcBef>
                <a:spcPct val="0"/>
              </a:spcBef>
              <a:spcAft>
                <a:spcPct val="0"/>
              </a:spcAft>
            </a:pPr>
            <a:r>
              <a:rPr lang="ru-RU" sz="26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данных</a:t>
            </a:r>
          </a:p>
        </p:txBody>
      </p:sp>
      <p:sp>
        <p:nvSpPr>
          <p:cNvPr id="28"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74</a:t>
            </a:r>
          </a:p>
        </p:txBody>
      </p:sp>
      <p:grpSp>
        <p:nvGrpSpPr>
          <p:cNvPr id="2" name="Группа 1">
            <a:extLst>
              <a:ext uri="{FF2B5EF4-FFF2-40B4-BE49-F238E27FC236}">
                <a16:creationId xmlns:a16="http://schemas.microsoft.com/office/drawing/2014/main" xmlns="" id="{43C64CF6-7A61-EA95-CB39-0414D06EB133}"/>
              </a:ext>
            </a:extLst>
          </p:cNvPr>
          <p:cNvGrpSpPr/>
          <p:nvPr/>
        </p:nvGrpSpPr>
        <p:grpSpPr>
          <a:xfrm>
            <a:off x="1873444" y="941208"/>
            <a:ext cx="5634703" cy="5827245"/>
            <a:chOff x="1907704" y="1226434"/>
            <a:chExt cx="5273189" cy="5827245"/>
          </a:xfrm>
        </p:grpSpPr>
        <p:sp>
          <p:nvSpPr>
            <p:cNvPr id="3" name="Овал 2">
              <a:extLst>
                <a:ext uri="{FF2B5EF4-FFF2-40B4-BE49-F238E27FC236}">
                  <a16:creationId xmlns:a16="http://schemas.microsoft.com/office/drawing/2014/main" xmlns="" id="{AFB2BDF9-583D-1BE8-99EE-DAAE063184F8}"/>
                </a:ext>
              </a:extLst>
            </p:cNvPr>
            <p:cNvSpPr/>
            <p:nvPr/>
          </p:nvSpPr>
          <p:spPr>
            <a:xfrm>
              <a:off x="3397650" y="2894018"/>
              <a:ext cx="2297733" cy="21091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3000" dirty="0">
                <a:solidFill>
                  <a:srgbClr val="002060"/>
                </a:solidFill>
              </a:endParaRPr>
            </a:p>
          </p:txBody>
        </p:sp>
        <p:grpSp>
          <p:nvGrpSpPr>
            <p:cNvPr id="8" name="Группа 7">
              <a:extLst>
                <a:ext uri="{FF2B5EF4-FFF2-40B4-BE49-F238E27FC236}">
                  <a16:creationId xmlns:a16="http://schemas.microsoft.com/office/drawing/2014/main" xmlns="" id="{48262EBA-7704-FDCB-CA85-74628996589A}"/>
                </a:ext>
              </a:extLst>
            </p:cNvPr>
            <p:cNvGrpSpPr/>
            <p:nvPr/>
          </p:nvGrpSpPr>
          <p:grpSpPr>
            <a:xfrm>
              <a:off x="1907704" y="1226434"/>
              <a:ext cx="5273189" cy="5398775"/>
              <a:chOff x="7317581" y="1664018"/>
              <a:chExt cx="9748838" cy="10387964"/>
            </a:xfrm>
          </p:grpSpPr>
          <p:sp>
            <p:nvSpPr>
              <p:cNvPr id="22" name="Freeform 6">
                <a:extLst>
                  <a:ext uri="{FF2B5EF4-FFF2-40B4-BE49-F238E27FC236}">
                    <a16:creationId xmlns:a16="http://schemas.microsoft.com/office/drawing/2014/main" xmlns="" id="{028B1490-60B6-E0A3-AE6E-58AA885190FC}"/>
                  </a:ext>
                </a:extLst>
              </p:cNvPr>
              <p:cNvSpPr/>
              <p:nvPr/>
            </p:nvSpPr>
            <p:spPr>
              <a:xfrm>
                <a:off x="12696191" y="4785676"/>
                <a:ext cx="1949451" cy="132524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9672" y="16684"/>
                      <a:pt x="16731" y="17750"/>
                      <a:pt x="12158" y="12720"/>
                    </a:cubicBezTo>
                    <a:lnTo>
                      <a:pt x="0" y="0"/>
                    </a:lnTo>
                    <a:cubicBezTo>
                      <a:pt x="851" y="735"/>
                      <a:pt x="1731" y="1377"/>
                      <a:pt x="2645" y="1915"/>
                    </a:cubicBezTo>
                    <a:cubicBezTo>
                      <a:pt x="9168" y="5796"/>
                      <a:pt x="14860" y="4409"/>
                      <a:pt x="16309" y="8104"/>
                    </a:cubicBezTo>
                    <a:lnTo>
                      <a:pt x="21600" y="21600"/>
                    </a:lnTo>
                    <a:close/>
                  </a:path>
                </a:pathLst>
              </a:custGeom>
              <a:gradFill>
                <a:gsLst>
                  <a:gs pos="0">
                    <a:srgbClr val="FFC203"/>
                  </a:gs>
                  <a:gs pos="36657">
                    <a:srgbClr val="FF7D25"/>
                  </a:gs>
                  <a:gs pos="77153">
                    <a:srgbClr val="FF3847"/>
                  </a:gs>
                </a:gsLst>
              </a:gradFill>
              <a:ln w="12700">
                <a:miter lim="400000"/>
              </a:ln>
            </p:spPr>
            <p:txBody>
              <a:bodyPr tIns="91439" bIns="91439" anchor="ctr"/>
              <a:lstStyle/>
              <a:p>
                <a:pPr algn="ctr" defTabSz="1828800">
                  <a:defRPr sz="3600">
                    <a:solidFill>
                      <a:srgbClr val="FFFFFF"/>
                    </a:solidFill>
                    <a:latin typeface="Helvetica"/>
                    <a:ea typeface="Helvetica"/>
                    <a:cs typeface="Helvetica"/>
                    <a:sym typeface="Helvetica"/>
                  </a:defRPr>
                </a:pPr>
                <a:endParaRPr/>
              </a:p>
            </p:txBody>
          </p:sp>
          <p:sp>
            <p:nvSpPr>
              <p:cNvPr id="23" name="Freeform 7">
                <a:extLst>
                  <a:ext uri="{FF2B5EF4-FFF2-40B4-BE49-F238E27FC236}">
                    <a16:creationId xmlns:a16="http://schemas.microsoft.com/office/drawing/2014/main" xmlns="" id="{967AE081-F6B5-C3C2-D892-4A5ECFADE272}"/>
                  </a:ext>
                </a:extLst>
              </p:cNvPr>
              <p:cNvSpPr/>
              <p:nvPr/>
            </p:nvSpPr>
            <p:spPr>
              <a:xfrm>
                <a:off x="14065885" y="6259512"/>
                <a:ext cx="508381" cy="2350137"/>
              </a:xfrm>
              <a:custGeom>
                <a:avLst/>
                <a:gdLst/>
                <a:ahLst/>
                <a:cxnLst>
                  <a:cxn ang="0">
                    <a:pos x="wd2" y="hd2"/>
                  </a:cxn>
                  <a:cxn ang="5400000">
                    <a:pos x="wd2" y="hd2"/>
                  </a:cxn>
                  <a:cxn ang="10800000">
                    <a:pos x="wd2" y="hd2"/>
                  </a:cxn>
                  <a:cxn ang="16200000">
                    <a:pos x="wd2" y="hd2"/>
                  </a:cxn>
                </a:cxnLst>
                <a:rect l="0" t="0" r="r" b="b"/>
                <a:pathLst>
                  <a:path w="17610" h="21600" extrusionOk="0">
                    <a:moveTo>
                      <a:pt x="0" y="21600"/>
                    </a:moveTo>
                    <a:cubicBezTo>
                      <a:pt x="6027" y="18834"/>
                      <a:pt x="-506" y="17019"/>
                      <a:pt x="1584" y="12315"/>
                    </a:cubicBezTo>
                    <a:cubicBezTo>
                      <a:pt x="1584" y="12315"/>
                      <a:pt x="3981" y="5620"/>
                      <a:pt x="5983" y="0"/>
                    </a:cubicBezTo>
                    <a:cubicBezTo>
                      <a:pt x="5961" y="817"/>
                      <a:pt x="6159" y="1634"/>
                      <a:pt x="6599" y="2440"/>
                    </a:cubicBezTo>
                    <a:cubicBezTo>
                      <a:pt x="9634" y="8217"/>
                      <a:pt x="21094" y="11918"/>
                      <a:pt x="16563" y="13995"/>
                    </a:cubicBezTo>
                    <a:lnTo>
                      <a:pt x="0" y="21600"/>
                    </a:lnTo>
                    <a:close/>
                  </a:path>
                </a:pathLst>
              </a:custGeom>
              <a:gradFill>
                <a:gsLst>
                  <a:gs pos="2372">
                    <a:srgbClr val="FF0040"/>
                  </a:gs>
                  <a:gs pos="37053">
                    <a:srgbClr val="FF0071"/>
                  </a:gs>
                  <a:gs pos="99150">
                    <a:srgbClr val="FF00A2"/>
                  </a:gs>
                </a:gsLst>
              </a:gradFill>
              <a:ln w="12700">
                <a:miter lim="400000"/>
              </a:ln>
            </p:spPr>
            <p:txBody>
              <a:bodyPr tIns="91439" bIns="91439" anchor="ctr"/>
              <a:lstStyle/>
              <a:p>
                <a:pPr algn="ctr" defTabSz="1828800">
                  <a:defRPr sz="3600">
                    <a:solidFill>
                      <a:srgbClr val="FFFFFF"/>
                    </a:solidFill>
                    <a:latin typeface="Helvetica"/>
                    <a:ea typeface="Helvetica"/>
                    <a:cs typeface="Helvetica"/>
                    <a:sym typeface="Helvetica"/>
                  </a:defRPr>
                </a:pPr>
                <a:endParaRPr/>
              </a:p>
            </p:txBody>
          </p:sp>
          <p:sp>
            <p:nvSpPr>
              <p:cNvPr id="24" name="Freeform 8">
                <a:extLst>
                  <a:ext uri="{FF2B5EF4-FFF2-40B4-BE49-F238E27FC236}">
                    <a16:creationId xmlns:a16="http://schemas.microsoft.com/office/drawing/2014/main" xmlns="" id="{2E3E12F7-0892-8EFA-83A5-CBCEB5AAB307}"/>
                  </a:ext>
                </a:extLst>
              </p:cNvPr>
              <p:cNvSpPr/>
              <p:nvPr/>
            </p:nvSpPr>
            <p:spPr>
              <a:xfrm>
                <a:off x="11612879" y="8330882"/>
                <a:ext cx="2122171" cy="102616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3542" y="21600"/>
                      <a:pt x="4317" y="16080"/>
                      <a:pt x="9139" y="11789"/>
                    </a:cubicBezTo>
                    <a:lnTo>
                      <a:pt x="21600" y="0"/>
                    </a:lnTo>
                    <a:cubicBezTo>
                      <a:pt x="20811" y="922"/>
                      <a:pt x="20062" y="1965"/>
                      <a:pt x="19351" y="3114"/>
                    </a:cubicBezTo>
                    <a:cubicBezTo>
                      <a:pt x="14258" y="11335"/>
                      <a:pt x="12390" y="21600"/>
                      <a:pt x="9734" y="21600"/>
                    </a:cubicBezTo>
                    <a:lnTo>
                      <a:pt x="0" y="21600"/>
                    </a:lnTo>
                    <a:close/>
                  </a:path>
                </a:pathLst>
              </a:custGeom>
              <a:gradFill>
                <a:gsLst>
                  <a:gs pos="0">
                    <a:srgbClr val="F000C6"/>
                  </a:gs>
                  <a:gs pos="46532">
                    <a:srgbClr val="B800C4"/>
                  </a:gs>
                  <a:gs pos="100000">
                    <a:srgbClr val="8000C2"/>
                  </a:gs>
                </a:gsLst>
              </a:gradFill>
              <a:ln w="12700">
                <a:miter lim="400000"/>
              </a:ln>
            </p:spPr>
            <p:txBody>
              <a:bodyPr tIns="91439" bIns="91439" anchor="ctr"/>
              <a:lstStyle/>
              <a:p>
                <a:pPr algn="ctr" defTabSz="1828800">
                  <a:defRPr sz="3600">
                    <a:solidFill>
                      <a:srgbClr val="FFFFFF"/>
                    </a:solidFill>
                    <a:latin typeface="Helvetica"/>
                    <a:ea typeface="Helvetica"/>
                    <a:cs typeface="Helvetica"/>
                    <a:sym typeface="Helvetica"/>
                  </a:defRPr>
                </a:pPr>
                <a:endParaRPr/>
              </a:p>
            </p:txBody>
          </p:sp>
          <p:sp>
            <p:nvSpPr>
              <p:cNvPr id="25" name="Freeform 9">
                <a:extLst>
                  <a:ext uri="{FF2B5EF4-FFF2-40B4-BE49-F238E27FC236}">
                    <a16:creationId xmlns:a16="http://schemas.microsoft.com/office/drawing/2014/main" xmlns="" id="{613A5D37-63DB-5E45-0A3A-7850A664C69B}"/>
                  </a:ext>
                </a:extLst>
              </p:cNvPr>
              <p:cNvSpPr/>
              <p:nvPr/>
            </p:nvSpPr>
            <p:spPr>
              <a:xfrm>
                <a:off x="9738359" y="7605712"/>
                <a:ext cx="1949451" cy="132524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928" y="4906"/>
                      <a:pt x="4869" y="3850"/>
                      <a:pt x="9442" y="8880"/>
                    </a:cubicBezTo>
                    <a:lnTo>
                      <a:pt x="21600" y="21600"/>
                    </a:lnTo>
                    <a:cubicBezTo>
                      <a:pt x="20749" y="20865"/>
                      <a:pt x="19869" y="20223"/>
                      <a:pt x="18955" y="19685"/>
                    </a:cubicBezTo>
                    <a:cubicBezTo>
                      <a:pt x="12432" y="15804"/>
                      <a:pt x="6740" y="17191"/>
                      <a:pt x="5291" y="13496"/>
                    </a:cubicBezTo>
                    <a:lnTo>
                      <a:pt x="0" y="0"/>
                    </a:lnTo>
                    <a:close/>
                  </a:path>
                </a:pathLst>
              </a:custGeom>
              <a:gradFill>
                <a:gsLst>
                  <a:gs pos="0">
                    <a:srgbClr val="8016EF"/>
                  </a:gs>
                  <a:gs pos="52282">
                    <a:srgbClr val="6761F7"/>
                  </a:gs>
                  <a:gs pos="100000">
                    <a:srgbClr val="4FACFE"/>
                  </a:gs>
                </a:gsLst>
              </a:gradFill>
              <a:ln w="12700">
                <a:miter lim="400000"/>
              </a:ln>
            </p:spPr>
            <p:txBody>
              <a:bodyPr tIns="91439" bIns="91439" anchor="ctr"/>
              <a:lstStyle/>
              <a:p>
                <a:pPr algn="ctr" defTabSz="1828800">
                  <a:defRPr sz="3600">
                    <a:solidFill>
                      <a:srgbClr val="FFFFFF"/>
                    </a:solidFill>
                    <a:latin typeface="Helvetica"/>
                    <a:ea typeface="Helvetica"/>
                    <a:cs typeface="Helvetica"/>
                    <a:sym typeface="Helvetica"/>
                  </a:defRPr>
                </a:pPr>
                <a:endParaRPr/>
              </a:p>
            </p:txBody>
          </p:sp>
          <p:sp>
            <p:nvSpPr>
              <p:cNvPr id="26" name="Freeform 10">
                <a:extLst>
                  <a:ext uri="{FF2B5EF4-FFF2-40B4-BE49-F238E27FC236}">
                    <a16:creationId xmlns:a16="http://schemas.microsoft.com/office/drawing/2014/main" xmlns="" id="{41F0C788-14FF-5D26-0CB8-2D0F753FD589}"/>
                  </a:ext>
                </a:extLst>
              </p:cNvPr>
              <p:cNvSpPr/>
              <p:nvPr/>
            </p:nvSpPr>
            <p:spPr>
              <a:xfrm>
                <a:off x="9809735" y="5106988"/>
                <a:ext cx="508381" cy="2350771"/>
              </a:xfrm>
              <a:custGeom>
                <a:avLst/>
                <a:gdLst/>
                <a:ahLst/>
                <a:cxnLst>
                  <a:cxn ang="0">
                    <a:pos x="wd2" y="hd2"/>
                  </a:cxn>
                  <a:cxn ang="5400000">
                    <a:pos x="wd2" y="hd2"/>
                  </a:cxn>
                  <a:cxn ang="10800000">
                    <a:pos x="wd2" y="hd2"/>
                  </a:cxn>
                  <a:cxn ang="16200000">
                    <a:pos x="wd2" y="hd2"/>
                  </a:cxn>
                </a:cxnLst>
                <a:rect l="0" t="0" r="r" b="b"/>
                <a:pathLst>
                  <a:path w="17610" h="21600" extrusionOk="0">
                    <a:moveTo>
                      <a:pt x="17610" y="0"/>
                    </a:moveTo>
                    <a:cubicBezTo>
                      <a:pt x="11583" y="2771"/>
                      <a:pt x="18116" y="4580"/>
                      <a:pt x="16026" y="9283"/>
                    </a:cubicBezTo>
                    <a:cubicBezTo>
                      <a:pt x="16026" y="9283"/>
                      <a:pt x="13629" y="15975"/>
                      <a:pt x="11627" y="21600"/>
                    </a:cubicBezTo>
                    <a:cubicBezTo>
                      <a:pt x="11649" y="20783"/>
                      <a:pt x="11451" y="19966"/>
                      <a:pt x="11011" y="19161"/>
                    </a:cubicBezTo>
                    <a:cubicBezTo>
                      <a:pt x="7976" y="13385"/>
                      <a:pt x="-3484" y="9686"/>
                      <a:pt x="1047" y="7608"/>
                    </a:cubicBezTo>
                    <a:lnTo>
                      <a:pt x="17610" y="0"/>
                    </a:lnTo>
                    <a:close/>
                  </a:path>
                </a:pathLst>
              </a:custGeom>
              <a:gradFill>
                <a:gsLst>
                  <a:gs pos="0">
                    <a:srgbClr val="00F2FE"/>
                  </a:gs>
                  <a:gs pos="41897">
                    <a:srgbClr val="28CFFE"/>
                  </a:gs>
                  <a:gs pos="97514">
                    <a:srgbClr val="4FACFE"/>
                  </a:gs>
                </a:gsLst>
              </a:gradFill>
              <a:ln w="12700">
                <a:miter lim="400000"/>
              </a:ln>
            </p:spPr>
            <p:txBody>
              <a:bodyPr tIns="91439" bIns="91439" anchor="ctr"/>
              <a:lstStyle/>
              <a:p>
                <a:pPr algn="ctr" defTabSz="1828800">
                  <a:defRPr sz="3600">
                    <a:solidFill>
                      <a:srgbClr val="FFFFFF"/>
                    </a:solidFill>
                    <a:latin typeface="Helvetica"/>
                    <a:ea typeface="Helvetica"/>
                    <a:cs typeface="Helvetica"/>
                    <a:sym typeface="Helvetica"/>
                  </a:defRPr>
                </a:pPr>
                <a:endParaRPr/>
              </a:p>
            </p:txBody>
          </p:sp>
          <p:sp>
            <p:nvSpPr>
              <p:cNvPr id="27" name="Freeform 11">
                <a:extLst>
                  <a:ext uri="{FF2B5EF4-FFF2-40B4-BE49-F238E27FC236}">
                    <a16:creationId xmlns:a16="http://schemas.microsoft.com/office/drawing/2014/main" xmlns="" id="{AF29470A-87DC-DDAF-1534-050FC5D11BDA}"/>
                  </a:ext>
                </a:extLst>
              </p:cNvPr>
              <p:cNvSpPr/>
              <p:nvPr/>
            </p:nvSpPr>
            <p:spPr>
              <a:xfrm>
                <a:off x="10648951" y="4359592"/>
                <a:ext cx="2122171" cy="102616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8058" y="0"/>
                      <a:pt x="17283" y="5520"/>
                      <a:pt x="12461" y="9811"/>
                    </a:cubicBezTo>
                    <a:lnTo>
                      <a:pt x="0" y="21600"/>
                    </a:lnTo>
                    <a:cubicBezTo>
                      <a:pt x="789" y="20678"/>
                      <a:pt x="1538" y="19635"/>
                      <a:pt x="2249" y="18486"/>
                    </a:cubicBezTo>
                    <a:cubicBezTo>
                      <a:pt x="7342" y="10265"/>
                      <a:pt x="9210" y="0"/>
                      <a:pt x="11866" y="0"/>
                    </a:cubicBezTo>
                    <a:lnTo>
                      <a:pt x="21600" y="0"/>
                    </a:lnTo>
                    <a:close/>
                  </a:path>
                </a:pathLst>
              </a:custGeom>
              <a:gradFill>
                <a:gsLst>
                  <a:gs pos="0">
                    <a:srgbClr val="0CB100"/>
                  </a:gs>
                  <a:gs pos="46821">
                    <a:srgbClr val="67CE02"/>
                  </a:gs>
                  <a:gs pos="99075">
                    <a:srgbClr val="C3EA03"/>
                  </a:gs>
                </a:gsLst>
              </a:gradFill>
              <a:ln w="12700">
                <a:miter lim="400000"/>
              </a:ln>
            </p:spPr>
            <p:txBody>
              <a:bodyPr tIns="91439" bIns="91439" anchor="ctr"/>
              <a:lstStyle/>
              <a:p>
                <a:pPr algn="ctr" defTabSz="1828800">
                  <a:defRPr sz="3600">
                    <a:solidFill>
                      <a:srgbClr val="FFFFFF"/>
                    </a:solidFill>
                    <a:latin typeface="Helvetica"/>
                    <a:ea typeface="Helvetica"/>
                    <a:cs typeface="Helvetica"/>
                    <a:sym typeface="Helvetica"/>
                  </a:defRPr>
                </a:pPr>
                <a:endParaRPr/>
              </a:p>
            </p:txBody>
          </p:sp>
          <p:sp>
            <p:nvSpPr>
              <p:cNvPr id="29" name="Freeform 12">
                <a:extLst>
                  <a:ext uri="{FF2B5EF4-FFF2-40B4-BE49-F238E27FC236}">
                    <a16:creationId xmlns:a16="http://schemas.microsoft.com/office/drawing/2014/main" xmlns="" id="{42B29124-3358-4646-F9D7-4F1BB22AFDE3}"/>
                  </a:ext>
                </a:extLst>
              </p:cNvPr>
              <p:cNvSpPr/>
              <p:nvPr/>
            </p:nvSpPr>
            <p:spPr>
              <a:xfrm>
                <a:off x="10457657" y="8916351"/>
                <a:ext cx="3468688" cy="3135631"/>
              </a:xfrm>
              <a:custGeom>
                <a:avLst/>
                <a:gdLst/>
                <a:ahLst/>
                <a:cxnLst>
                  <a:cxn ang="0">
                    <a:pos x="wd2" y="hd2"/>
                  </a:cxn>
                  <a:cxn ang="5400000">
                    <a:pos x="wd2" y="hd2"/>
                  </a:cxn>
                  <a:cxn ang="10800000">
                    <a:pos x="wd2" y="hd2"/>
                  </a:cxn>
                  <a:cxn ang="16200000">
                    <a:pos x="wd2" y="hd2"/>
                  </a:cxn>
                </a:cxnLst>
                <a:rect l="0" t="0" r="r" b="b"/>
                <a:pathLst>
                  <a:path w="21329" h="21600" extrusionOk="0">
                    <a:moveTo>
                      <a:pt x="14479" y="0"/>
                    </a:moveTo>
                    <a:lnTo>
                      <a:pt x="6849" y="0"/>
                    </a:lnTo>
                    <a:cubicBezTo>
                      <a:pt x="5764" y="0"/>
                      <a:pt x="4764" y="647"/>
                      <a:pt x="4221" y="1697"/>
                    </a:cubicBezTo>
                    <a:lnTo>
                      <a:pt x="407" y="9098"/>
                    </a:lnTo>
                    <a:cubicBezTo>
                      <a:pt x="-136" y="10148"/>
                      <a:pt x="-136" y="11443"/>
                      <a:pt x="407" y="12497"/>
                    </a:cubicBezTo>
                    <a:lnTo>
                      <a:pt x="4221" y="19898"/>
                    </a:lnTo>
                    <a:cubicBezTo>
                      <a:pt x="4764" y="20953"/>
                      <a:pt x="5764" y="21600"/>
                      <a:pt x="6849" y="21600"/>
                    </a:cubicBezTo>
                    <a:lnTo>
                      <a:pt x="14479" y="21600"/>
                    </a:lnTo>
                    <a:cubicBezTo>
                      <a:pt x="15564" y="21600"/>
                      <a:pt x="16564" y="20953"/>
                      <a:pt x="17107" y="19903"/>
                    </a:cubicBezTo>
                    <a:lnTo>
                      <a:pt x="20921" y="12502"/>
                    </a:lnTo>
                    <a:cubicBezTo>
                      <a:pt x="21464" y="11452"/>
                      <a:pt x="21464" y="10157"/>
                      <a:pt x="20921" y="9103"/>
                    </a:cubicBezTo>
                    <a:lnTo>
                      <a:pt x="17107" y="1697"/>
                    </a:lnTo>
                    <a:cubicBezTo>
                      <a:pt x="16564" y="647"/>
                      <a:pt x="15564" y="0"/>
                      <a:pt x="14479" y="0"/>
                    </a:cubicBezTo>
                    <a:close/>
                  </a:path>
                </a:pathLst>
              </a:custGeom>
              <a:gradFill>
                <a:gsLst>
                  <a:gs pos="22846">
                    <a:srgbClr val="FFFFFF"/>
                  </a:gs>
                  <a:gs pos="63322">
                    <a:srgbClr val="E6EAEB"/>
                  </a:gs>
                  <a:gs pos="99960">
                    <a:srgbClr val="CDD5D8"/>
                  </a:gs>
                </a:gsLst>
                <a:lin ang="2089253"/>
              </a:gradFill>
              <a:ln w="25400">
                <a:solidFill>
                  <a:srgbClr val="FFFFFF"/>
                </a:solidFill>
                <a:miter lim="400000"/>
              </a:ln>
              <a:effectLst>
                <a:outerShdw blurRad="1193800" dist="635000" dir="2767676" rotWithShape="0">
                  <a:srgbClr val="000000">
                    <a:alpha val="35229"/>
                  </a:srgbClr>
                </a:outerShdw>
              </a:effectLst>
            </p:spPr>
            <p:txBody>
              <a:bodyPr tIns="91439" bIns="91439" anchor="ctr"/>
              <a:lstStyle/>
              <a:p>
                <a:pPr algn="ctr" defTabSz="1828800">
                  <a:defRPr sz="3600">
                    <a:solidFill>
                      <a:srgbClr val="FFFFFF"/>
                    </a:solidFill>
                    <a:latin typeface="Avenir Next Regular"/>
                    <a:ea typeface="Avenir Next Regular"/>
                    <a:cs typeface="Avenir Next Regular"/>
                    <a:sym typeface="Avenir Next Regular"/>
                  </a:defRPr>
                </a:pPr>
                <a:endParaRPr/>
              </a:p>
            </p:txBody>
          </p:sp>
          <p:sp>
            <p:nvSpPr>
              <p:cNvPr id="30" name="Freeform 13">
                <a:extLst>
                  <a:ext uri="{FF2B5EF4-FFF2-40B4-BE49-F238E27FC236}">
                    <a16:creationId xmlns:a16="http://schemas.microsoft.com/office/drawing/2014/main" xmlns="" id="{F91905BD-E90E-9797-09F4-4C27CA161AC0}"/>
                  </a:ext>
                </a:extLst>
              </p:cNvPr>
              <p:cNvSpPr/>
              <p:nvPr/>
            </p:nvSpPr>
            <p:spPr>
              <a:xfrm>
                <a:off x="13597731" y="7103426"/>
                <a:ext cx="3468688" cy="3134997"/>
              </a:xfrm>
              <a:custGeom>
                <a:avLst/>
                <a:gdLst/>
                <a:ahLst/>
                <a:cxnLst>
                  <a:cxn ang="0">
                    <a:pos x="wd2" y="hd2"/>
                  </a:cxn>
                  <a:cxn ang="5400000">
                    <a:pos x="wd2" y="hd2"/>
                  </a:cxn>
                  <a:cxn ang="10800000">
                    <a:pos x="wd2" y="hd2"/>
                  </a:cxn>
                  <a:cxn ang="16200000">
                    <a:pos x="wd2" y="hd2"/>
                  </a:cxn>
                </a:cxnLst>
                <a:rect l="0" t="0" r="r" b="b"/>
                <a:pathLst>
                  <a:path w="21329" h="21600" extrusionOk="0">
                    <a:moveTo>
                      <a:pt x="14479" y="0"/>
                    </a:moveTo>
                    <a:lnTo>
                      <a:pt x="6849" y="0"/>
                    </a:lnTo>
                    <a:cubicBezTo>
                      <a:pt x="5764" y="0"/>
                      <a:pt x="4764" y="648"/>
                      <a:pt x="4221" y="1698"/>
                    </a:cubicBezTo>
                    <a:lnTo>
                      <a:pt x="407" y="9100"/>
                    </a:lnTo>
                    <a:cubicBezTo>
                      <a:pt x="-136" y="10150"/>
                      <a:pt x="-136" y="11445"/>
                      <a:pt x="407" y="12500"/>
                    </a:cubicBezTo>
                    <a:lnTo>
                      <a:pt x="4221" y="19902"/>
                    </a:lnTo>
                    <a:cubicBezTo>
                      <a:pt x="4764" y="20952"/>
                      <a:pt x="5764" y="21600"/>
                      <a:pt x="6849" y="21600"/>
                    </a:cubicBezTo>
                    <a:lnTo>
                      <a:pt x="14479" y="21600"/>
                    </a:lnTo>
                    <a:cubicBezTo>
                      <a:pt x="15564" y="21600"/>
                      <a:pt x="16564" y="20952"/>
                      <a:pt x="17107" y="19902"/>
                    </a:cubicBezTo>
                    <a:lnTo>
                      <a:pt x="20921" y="12500"/>
                    </a:lnTo>
                    <a:cubicBezTo>
                      <a:pt x="21464" y="11450"/>
                      <a:pt x="21464" y="10155"/>
                      <a:pt x="20921" y="9100"/>
                    </a:cubicBezTo>
                    <a:lnTo>
                      <a:pt x="17107" y="1698"/>
                    </a:lnTo>
                    <a:cubicBezTo>
                      <a:pt x="16564" y="648"/>
                      <a:pt x="15564" y="0"/>
                      <a:pt x="14479" y="0"/>
                    </a:cubicBezTo>
                    <a:close/>
                  </a:path>
                </a:pathLst>
              </a:custGeom>
              <a:gradFill>
                <a:gsLst>
                  <a:gs pos="22846">
                    <a:srgbClr val="FFFFFF"/>
                  </a:gs>
                  <a:gs pos="63322">
                    <a:srgbClr val="E6EAEB"/>
                  </a:gs>
                  <a:gs pos="99960">
                    <a:srgbClr val="CDD5D8"/>
                  </a:gs>
                </a:gsLst>
                <a:lin ang="2089253"/>
              </a:gradFill>
              <a:ln w="25400">
                <a:solidFill>
                  <a:srgbClr val="FFFFFF"/>
                </a:solidFill>
                <a:miter lim="400000"/>
              </a:ln>
              <a:effectLst>
                <a:outerShdw blurRad="1193800" dist="635000" dir="2767676" rotWithShape="0">
                  <a:srgbClr val="000000">
                    <a:alpha val="35229"/>
                  </a:srgbClr>
                </a:outerShdw>
              </a:effectLst>
            </p:spPr>
            <p:txBody>
              <a:bodyPr tIns="91439" bIns="91439" anchor="ctr"/>
              <a:lstStyle/>
              <a:p>
                <a:pPr algn="ctr" defTabSz="1828800">
                  <a:defRPr sz="3600">
                    <a:solidFill>
                      <a:srgbClr val="FFFFFF"/>
                    </a:solidFill>
                    <a:latin typeface="Avenir Next Regular"/>
                    <a:ea typeface="Avenir Next Regular"/>
                    <a:cs typeface="Avenir Next Regular"/>
                    <a:sym typeface="Avenir Next Regular"/>
                  </a:defRPr>
                </a:pPr>
                <a:endParaRPr/>
              </a:p>
            </p:txBody>
          </p:sp>
          <p:sp>
            <p:nvSpPr>
              <p:cNvPr id="31" name="Freeform 14">
                <a:extLst>
                  <a:ext uri="{FF2B5EF4-FFF2-40B4-BE49-F238E27FC236}">
                    <a16:creationId xmlns:a16="http://schemas.microsoft.com/office/drawing/2014/main" xmlns="" id="{74EB7686-DF16-CB3D-95EC-0F8A8C2D2729}"/>
                  </a:ext>
                </a:extLst>
              </p:cNvPr>
              <p:cNvSpPr/>
              <p:nvPr/>
            </p:nvSpPr>
            <p:spPr>
              <a:xfrm>
                <a:off x="7317581" y="7103426"/>
                <a:ext cx="3468689" cy="3134997"/>
              </a:xfrm>
              <a:custGeom>
                <a:avLst/>
                <a:gdLst/>
                <a:ahLst/>
                <a:cxnLst>
                  <a:cxn ang="0">
                    <a:pos x="wd2" y="hd2"/>
                  </a:cxn>
                  <a:cxn ang="5400000">
                    <a:pos x="wd2" y="hd2"/>
                  </a:cxn>
                  <a:cxn ang="10800000">
                    <a:pos x="wd2" y="hd2"/>
                  </a:cxn>
                  <a:cxn ang="16200000">
                    <a:pos x="wd2" y="hd2"/>
                  </a:cxn>
                </a:cxnLst>
                <a:rect l="0" t="0" r="r" b="b"/>
                <a:pathLst>
                  <a:path w="21329" h="21600" extrusionOk="0">
                    <a:moveTo>
                      <a:pt x="14479" y="0"/>
                    </a:moveTo>
                    <a:lnTo>
                      <a:pt x="6849" y="0"/>
                    </a:lnTo>
                    <a:cubicBezTo>
                      <a:pt x="5764" y="0"/>
                      <a:pt x="4764" y="648"/>
                      <a:pt x="4221" y="1698"/>
                    </a:cubicBezTo>
                    <a:lnTo>
                      <a:pt x="407" y="9100"/>
                    </a:lnTo>
                    <a:cubicBezTo>
                      <a:pt x="-136" y="10150"/>
                      <a:pt x="-136" y="11445"/>
                      <a:pt x="407" y="12500"/>
                    </a:cubicBezTo>
                    <a:lnTo>
                      <a:pt x="4221" y="19902"/>
                    </a:lnTo>
                    <a:cubicBezTo>
                      <a:pt x="4764" y="20952"/>
                      <a:pt x="5764" y="21600"/>
                      <a:pt x="6849" y="21600"/>
                    </a:cubicBezTo>
                    <a:lnTo>
                      <a:pt x="14479" y="21600"/>
                    </a:lnTo>
                    <a:cubicBezTo>
                      <a:pt x="15564" y="21600"/>
                      <a:pt x="16564" y="20952"/>
                      <a:pt x="17107" y="19902"/>
                    </a:cubicBezTo>
                    <a:lnTo>
                      <a:pt x="20921" y="12500"/>
                    </a:lnTo>
                    <a:cubicBezTo>
                      <a:pt x="21464" y="11450"/>
                      <a:pt x="21464" y="10155"/>
                      <a:pt x="20921" y="9100"/>
                    </a:cubicBezTo>
                    <a:lnTo>
                      <a:pt x="17107" y="1698"/>
                    </a:lnTo>
                    <a:cubicBezTo>
                      <a:pt x="16564" y="648"/>
                      <a:pt x="15564" y="0"/>
                      <a:pt x="14479" y="0"/>
                    </a:cubicBezTo>
                    <a:close/>
                  </a:path>
                </a:pathLst>
              </a:custGeom>
              <a:gradFill>
                <a:gsLst>
                  <a:gs pos="22846">
                    <a:srgbClr val="FFFFFF"/>
                  </a:gs>
                  <a:gs pos="63322">
                    <a:srgbClr val="E6EAEB"/>
                  </a:gs>
                  <a:gs pos="99960">
                    <a:srgbClr val="CDD5D8"/>
                  </a:gs>
                </a:gsLst>
                <a:lin ang="2089253"/>
              </a:gradFill>
              <a:ln w="25400">
                <a:solidFill>
                  <a:srgbClr val="FFFFFF"/>
                </a:solidFill>
                <a:miter lim="400000"/>
              </a:ln>
              <a:effectLst>
                <a:outerShdw blurRad="1193800" dist="635000" dir="2767676" rotWithShape="0">
                  <a:srgbClr val="000000">
                    <a:alpha val="35229"/>
                  </a:srgbClr>
                </a:outerShdw>
              </a:effectLst>
            </p:spPr>
            <p:txBody>
              <a:bodyPr tIns="91439" bIns="91439" anchor="ctr"/>
              <a:lstStyle/>
              <a:p>
                <a:pPr algn="ctr" defTabSz="1828800">
                  <a:defRPr sz="3600">
                    <a:solidFill>
                      <a:srgbClr val="FFFFFF"/>
                    </a:solidFill>
                    <a:latin typeface="Avenir Next Regular"/>
                    <a:ea typeface="Avenir Next Regular"/>
                    <a:cs typeface="Avenir Next Regular"/>
                    <a:sym typeface="Avenir Next Regular"/>
                  </a:defRPr>
                </a:pPr>
                <a:endParaRPr/>
              </a:p>
            </p:txBody>
          </p:sp>
          <p:sp>
            <p:nvSpPr>
              <p:cNvPr id="64" name="Freeform 15">
                <a:extLst>
                  <a:ext uri="{FF2B5EF4-FFF2-40B4-BE49-F238E27FC236}">
                    <a16:creationId xmlns:a16="http://schemas.microsoft.com/office/drawing/2014/main" xmlns="" id="{370BAA9D-98CE-6C33-5A28-9866CAED7C68}"/>
                  </a:ext>
                </a:extLst>
              </p:cNvPr>
              <p:cNvSpPr/>
              <p:nvPr/>
            </p:nvSpPr>
            <p:spPr>
              <a:xfrm>
                <a:off x="13597731" y="3477576"/>
                <a:ext cx="3468688" cy="3134997"/>
              </a:xfrm>
              <a:custGeom>
                <a:avLst/>
                <a:gdLst/>
                <a:ahLst/>
                <a:cxnLst>
                  <a:cxn ang="0">
                    <a:pos x="wd2" y="hd2"/>
                  </a:cxn>
                  <a:cxn ang="5400000">
                    <a:pos x="wd2" y="hd2"/>
                  </a:cxn>
                  <a:cxn ang="10800000">
                    <a:pos x="wd2" y="hd2"/>
                  </a:cxn>
                  <a:cxn ang="16200000">
                    <a:pos x="wd2" y="hd2"/>
                  </a:cxn>
                </a:cxnLst>
                <a:rect l="0" t="0" r="r" b="b"/>
                <a:pathLst>
                  <a:path w="21329" h="21600" extrusionOk="0">
                    <a:moveTo>
                      <a:pt x="14479" y="0"/>
                    </a:moveTo>
                    <a:lnTo>
                      <a:pt x="6849" y="0"/>
                    </a:lnTo>
                    <a:cubicBezTo>
                      <a:pt x="5764" y="0"/>
                      <a:pt x="4764" y="648"/>
                      <a:pt x="4221" y="1698"/>
                    </a:cubicBezTo>
                    <a:lnTo>
                      <a:pt x="407" y="9100"/>
                    </a:lnTo>
                    <a:cubicBezTo>
                      <a:pt x="-136" y="10150"/>
                      <a:pt x="-136" y="11445"/>
                      <a:pt x="407" y="12500"/>
                    </a:cubicBezTo>
                    <a:lnTo>
                      <a:pt x="4221" y="19902"/>
                    </a:lnTo>
                    <a:cubicBezTo>
                      <a:pt x="4764" y="20952"/>
                      <a:pt x="5764" y="21600"/>
                      <a:pt x="6849" y="21600"/>
                    </a:cubicBezTo>
                    <a:lnTo>
                      <a:pt x="14479" y="21600"/>
                    </a:lnTo>
                    <a:cubicBezTo>
                      <a:pt x="15564" y="21600"/>
                      <a:pt x="16564" y="20952"/>
                      <a:pt x="17107" y="19902"/>
                    </a:cubicBezTo>
                    <a:lnTo>
                      <a:pt x="20921" y="12500"/>
                    </a:lnTo>
                    <a:cubicBezTo>
                      <a:pt x="21464" y="11450"/>
                      <a:pt x="21464" y="10155"/>
                      <a:pt x="20921" y="9100"/>
                    </a:cubicBezTo>
                    <a:lnTo>
                      <a:pt x="17107" y="1698"/>
                    </a:lnTo>
                    <a:cubicBezTo>
                      <a:pt x="16564" y="648"/>
                      <a:pt x="15564" y="0"/>
                      <a:pt x="14479" y="0"/>
                    </a:cubicBezTo>
                    <a:close/>
                  </a:path>
                </a:pathLst>
              </a:custGeom>
              <a:gradFill>
                <a:gsLst>
                  <a:gs pos="22846">
                    <a:srgbClr val="FFFFFF"/>
                  </a:gs>
                  <a:gs pos="63322">
                    <a:srgbClr val="E6EAEB"/>
                  </a:gs>
                  <a:gs pos="99960">
                    <a:srgbClr val="CDD5D8"/>
                  </a:gs>
                </a:gsLst>
                <a:lin ang="2089253"/>
              </a:gradFill>
              <a:ln w="25400">
                <a:solidFill>
                  <a:srgbClr val="FFFFFF"/>
                </a:solidFill>
                <a:miter lim="400000"/>
              </a:ln>
              <a:effectLst>
                <a:outerShdw blurRad="1193800" dist="635000" dir="2767676" rotWithShape="0">
                  <a:srgbClr val="000000">
                    <a:alpha val="35229"/>
                  </a:srgbClr>
                </a:outerShdw>
              </a:effectLst>
            </p:spPr>
            <p:txBody>
              <a:bodyPr tIns="91439" bIns="91439" anchor="ctr"/>
              <a:lstStyle/>
              <a:p>
                <a:pPr algn="ctr" defTabSz="1828800">
                  <a:defRPr sz="3600">
                    <a:solidFill>
                      <a:srgbClr val="FFFFFF"/>
                    </a:solidFill>
                    <a:latin typeface="Avenir Next Regular"/>
                    <a:ea typeface="Avenir Next Regular"/>
                    <a:cs typeface="Avenir Next Regular"/>
                    <a:sym typeface="Avenir Next Regular"/>
                  </a:defRPr>
                </a:pPr>
                <a:endParaRPr/>
              </a:p>
            </p:txBody>
          </p:sp>
          <p:sp>
            <p:nvSpPr>
              <p:cNvPr id="65" name="Freeform 16">
                <a:extLst>
                  <a:ext uri="{FF2B5EF4-FFF2-40B4-BE49-F238E27FC236}">
                    <a16:creationId xmlns:a16="http://schemas.microsoft.com/office/drawing/2014/main" xmlns="" id="{6DB4FF95-0181-07CE-1924-836032DF24DB}"/>
                  </a:ext>
                </a:extLst>
              </p:cNvPr>
              <p:cNvSpPr/>
              <p:nvPr/>
            </p:nvSpPr>
            <p:spPr>
              <a:xfrm>
                <a:off x="7317581" y="3477576"/>
                <a:ext cx="3468689" cy="3134997"/>
              </a:xfrm>
              <a:custGeom>
                <a:avLst/>
                <a:gdLst/>
                <a:ahLst/>
                <a:cxnLst>
                  <a:cxn ang="0">
                    <a:pos x="wd2" y="hd2"/>
                  </a:cxn>
                  <a:cxn ang="5400000">
                    <a:pos x="wd2" y="hd2"/>
                  </a:cxn>
                  <a:cxn ang="10800000">
                    <a:pos x="wd2" y="hd2"/>
                  </a:cxn>
                  <a:cxn ang="16200000">
                    <a:pos x="wd2" y="hd2"/>
                  </a:cxn>
                </a:cxnLst>
                <a:rect l="0" t="0" r="r" b="b"/>
                <a:pathLst>
                  <a:path w="21329" h="21600" extrusionOk="0">
                    <a:moveTo>
                      <a:pt x="14479" y="0"/>
                    </a:moveTo>
                    <a:lnTo>
                      <a:pt x="6849" y="0"/>
                    </a:lnTo>
                    <a:cubicBezTo>
                      <a:pt x="5764" y="0"/>
                      <a:pt x="4764" y="648"/>
                      <a:pt x="4221" y="1698"/>
                    </a:cubicBezTo>
                    <a:lnTo>
                      <a:pt x="407" y="9100"/>
                    </a:lnTo>
                    <a:cubicBezTo>
                      <a:pt x="-136" y="10150"/>
                      <a:pt x="-136" y="11445"/>
                      <a:pt x="407" y="12500"/>
                    </a:cubicBezTo>
                    <a:lnTo>
                      <a:pt x="4221" y="19902"/>
                    </a:lnTo>
                    <a:cubicBezTo>
                      <a:pt x="4764" y="20952"/>
                      <a:pt x="5764" y="21600"/>
                      <a:pt x="6849" y="21600"/>
                    </a:cubicBezTo>
                    <a:lnTo>
                      <a:pt x="14479" y="21600"/>
                    </a:lnTo>
                    <a:cubicBezTo>
                      <a:pt x="15564" y="21600"/>
                      <a:pt x="16564" y="20952"/>
                      <a:pt x="17107" y="19902"/>
                    </a:cubicBezTo>
                    <a:lnTo>
                      <a:pt x="20921" y="12500"/>
                    </a:lnTo>
                    <a:cubicBezTo>
                      <a:pt x="21464" y="11450"/>
                      <a:pt x="21464" y="10155"/>
                      <a:pt x="20921" y="9100"/>
                    </a:cubicBezTo>
                    <a:lnTo>
                      <a:pt x="17107" y="1698"/>
                    </a:lnTo>
                    <a:cubicBezTo>
                      <a:pt x="16564" y="648"/>
                      <a:pt x="15564" y="0"/>
                      <a:pt x="14479" y="0"/>
                    </a:cubicBezTo>
                    <a:close/>
                  </a:path>
                </a:pathLst>
              </a:custGeom>
              <a:gradFill>
                <a:gsLst>
                  <a:gs pos="22846">
                    <a:srgbClr val="FFFFFF"/>
                  </a:gs>
                  <a:gs pos="63322">
                    <a:srgbClr val="E6EAEB"/>
                  </a:gs>
                  <a:gs pos="99960">
                    <a:srgbClr val="CDD5D8"/>
                  </a:gs>
                </a:gsLst>
                <a:lin ang="2089253"/>
              </a:gradFill>
              <a:ln w="25400">
                <a:solidFill>
                  <a:srgbClr val="FFFFFF"/>
                </a:solidFill>
                <a:miter lim="400000"/>
              </a:ln>
              <a:effectLst>
                <a:outerShdw blurRad="1193800" dist="635000" dir="2767676" rotWithShape="0">
                  <a:srgbClr val="000000">
                    <a:alpha val="35229"/>
                  </a:srgbClr>
                </a:outerShdw>
              </a:effectLst>
            </p:spPr>
            <p:txBody>
              <a:bodyPr tIns="91439" bIns="91439" anchor="ctr"/>
              <a:lstStyle/>
              <a:p>
                <a:pPr algn="ctr" defTabSz="1828800">
                  <a:defRPr sz="3600">
                    <a:solidFill>
                      <a:srgbClr val="FFFFFF"/>
                    </a:solidFill>
                    <a:latin typeface="Avenir Next Regular"/>
                    <a:ea typeface="Avenir Next Regular"/>
                    <a:cs typeface="Avenir Next Regular"/>
                    <a:sym typeface="Avenir Next Regular"/>
                  </a:defRPr>
                </a:pPr>
                <a:endParaRPr/>
              </a:p>
            </p:txBody>
          </p:sp>
          <p:sp>
            <p:nvSpPr>
              <p:cNvPr id="66" name="Freeform 17">
                <a:extLst>
                  <a:ext uri="{FF2B5EF4-FFF2-40B4-BE49-F238E27FC236}">
                    <a16:creationId xmlns:a16="http://schemas.microsoft.com/office/drawing/2014/main" xmlns="" id="{AE8F173E-156C-D25D-7760-807F64DE58D7}"/>
                  </a:ext>
                </a:extLst>
              </p:cNvPr>
              <p:cNvSpPr/>
              <p:nvPr/>
            </p:nvSpPr>
            <p:spPr>
              <a:xfrm>
                <a:off x="10457657" y="1664018"/>
                <a:ext cx="3468688" cy="3136267"/>
              </a:xfrm>
              <a:custGeom>
                <a:avLst/>
                <a:gdLst/>
                <a:ahLst/>
                <a:cxnLst>
                  <a:cxn ang="0">
                    <a:pos x="wd2" y="hd2"/>
                  </a:cxn>
                  <a:cxn ang="5400000">
                    <a:pos x="wd2" y="hd2"/>
                  </a:cxn>
                  <a:cxn ang="10800000">
                    <a:pos x="wd2" y="hd2"/>
                  </a:cxn>
                  <a:cxn ang="16200000">
                    <a:pos x="wd2" y="hd2"/>
                  </a:cxn>
                </a:cxnLst>
                <a:rect l="0" t="0" r="r" b="b"/>
                <a:pathLst>
                  <a:path w="21329" h="21600" extrusionOk="0">
                    <a:moveTo>
                      <a:pt x="14479" y="0"/>
                    </a:moveTo>
                    <a:lnTo>
                      <a:pt x="6849" y="0"/>
                    </a:lnTo>
                    <a:cubicBezTo>
                      <a:pt x="5764" y="0"/>
                      <a:pt x="4764" y="647"/>
                      <a:pt x="4221" y="1697"/>
                    </a:cubicBezTo>
                    <a:lnTo>
                      <a:pt x="407" y="9097"/>
                    </a:lnTo>
                    <a:cubicBezTo>
                      <a:pt x="-136" y="10146"/>
                      <a:pt x="-136" y="11441"/>
                      <a:pt x="407" y="12495"/>
                    </a:cubicBezTo>
                    <a:lnTo>
                      <a:pt x="4221" y="19903"/>
                    </a:lnTo>
                    <a:cubicBezTo>
                      <a:pt x="4764" y="20953"/>
                      <a:pt x="5764" y="21600"/>
                      <a:pt x="6849" y="21600"/>
                    </a:cubicBezTo>
                    <a:lnTo>
                      <a:pt x="14479" y="21600"/>
                    </a:lnTo>
                    <a:cubicBezTo>
                      <a:pt x="15564" y="21600"/>
                      <a:pt x="16564" y="20953"/>
                      <a:pt x="17107" y="19903"/>
                    </a:cubicBezTo>
                    <a:lnTo>
                      <a:pt x="20921" y="12503"/>
                    </a:lnTo>
                    <a:cubicBezTo>
                      <a:pt x="21464" y="11454"/>
                      <a:pt x="21464" y="10159"/>
                      <a:pt x="20921" y="9105"/>
                    </a:cubicBezTo>
                    <a:lnTo>
                      <a:pt x="17107" y="1701"/>
                    </a:lnTo>
                    <a:cubicBezTo>
                      <a:pt x="16564" y="652"/>
                      <a:pt x="15564" y="0"/>
                      <a:pt x="14479" y="0"/>
                    </a:cubicBezTo>
                    <a:close/>
                  </a:path>
                </a:pathLst>
              </a:custGeom>
              <a:gradFill>
                <a:gsLst>
                  <a:gs pos="22846">
                    <a:srgbClr val="FFFFFF"/>
                  </a:gs>
                  <a:gs pos="63322">
                    <a:srgbClr val="E6EAEB"/>
                  </a:gs>
                  <a:gs pos="99960">
                    <a:srgbClr val="CDD5D8"/>
                  </a:gs>
                </a:gsLst>
                <a:lin ang="2089253"/>
              </a:gradFill>
              <a:ln w="25400">
                <a:solidFill>
                  <a:srgbClr val="FFFFFF"/>
                </a:solidFill>
                <a:miter lim="400000"/>
              </a:ln>
              <a:effectLst>
                <a:outerShdw blurRad="1193800" dist="635000" dir="2767676" rotWithShape="0">
                  <a:srgbClr val="000000">
                    <a:alpha val="35229"/>
                  </a:srgbClr>
                </a:outerShdw>
              </a:effectLst>
            </p:spPr>
            <p:txBody>
              <a:bodyPr tIns="91439" bIns="91439" anchor="ctr"/>
              <a:lstStyle/>
              <a:p>
                <a:pPr algn="ctr" defTabSz="1828800">
                  <a:defRPr sz="3600">
                    <a:solidFill>
                      <a:srgbClr val="FFFFFF"/>
                    </a:solidFill>
                    <a:latin typeface="Avenir Next Regular"/>
                    <a:ea typeface="Avenir Next Regular"/>
                    <a:cs typeface="Avenir Next Regular"/>
                    <a:sym typeface="Avenir Next Regular"/>
                  </a:defRPr>
                </a:pPr>
                <a:endParaRPr/>
              </a:p>
            </p:txBody>
          </p:sp>
        </p:grpSp>
        <p:sp>
          <p:nvSpPr>
            <p:cNvPr id="9" name="TextBox 8">
              <a:extLst>
                <a:ext uri="{FF2B5EF4-FFF2-40B4-BE49-F238E27FC236}">
                  <a16:creationId xmlns:a16="http://schemas.microsoft.com/office/drawing/2014/main" xmlns="" id="{33AEE10C-533C-DAA0-EF4F-6896863DD2E9}"/>
                </a:ext>
              </a:extLst>
            </p:cNvPr>
            <p:cNvSpPr txBox="1"/>
            <p:nvPr/>
          </p:nvSpPr>
          <p:spPr>
            <a:xfrm>
              <a:off x="3912988" y="1226434"/>
              <a:ext cx="1368152" cy="477054"/>
            </a:xfrm>
            <a:prstGeom prst="rect">
              <a:avLst/>
            </a:prstGeom>
            <a:noFill/>
          </p:spPr>
          <p:txBody>
            <a:bodyPr wrap="square" rtlCol="0">
              <a:spAutoFit/>
            </a:bodyPr>
            <a:lstStyle/>
            <a:p>
              <a:r>
                <a:rPr lang="ru-RU" sz="2500" b="1" dirty="0">
                  <a:solidFill>
                    <a:srgbClr val="C00000"/>
                  </a:solidFill>
                  <a:effectLst>
                    <a:outerShdw blurRad="38100" dist="38100" dir="2700000" algn="tl">
                      <a:srgbClr val="000000">
                        <a:alpha val="43137"/>
                      </a:srgbClr>
                    </a:outerShdw>
                  </a:effectLst>
                </a:rPr>
                <a:t>2024 год</a:t>
              </a:r>
            </a:p>
          </p:txBody>
        </p:sp>
        <p:sp>
          <p:nvSpPr>
            <p:cNvPr id="10" name="TextBox 9">
              <a:extLst>
                <a:ext uri="{FF2B5EF4-FFF2-40B4-BE49-F238E27FC236}">
                  <a16:creationId xmlns:a16="http://schemas.microsoft.com/office/drawing/2014/main" xmlns="" id="{60B7E706-DC60-6FE8-192F-A427FB3AA162}"/>
                </a:ext>
              </a:extLst>
            </p:cNvPr>
            <p:cNvSpPr txBox="1"/>
            <p:nvPr/>
          </p:nvSpPr>
          <p:spPr>
            <a:xfrm>
              <a:off x="3371449" y="3378614"/>
              <a:ext cx="2342985" cy="1169551"/>
            </a:xfrm>
            <a:prstGeom prst="rect">
              <a:avLst/>
            </a:prstGeom>
            <a:noFill/>
          </p:spPr>
          <p:txBody>
            <a:bodyPr wrap="square" rtlCol="0">
              <a:spAutoFit/>
            </a:bodyPr>
            <a:lstStyle>
              <a:defPPr>
                <a:defRPr lang="ru-RU"/>
              </a:defPPr>
              <a:lvl1pPr>
                <a:defRPr sz="2500" b="1">
                  <a:solidFill>
                    <a:srgbClr val="002060"/>
                  </a:solidFill>
                  <a:effectLst>
                    <a:outerShdw blurRad="38100" dist="38100" dir="2700000" algn="tl">
                      <a:srgbClr val="000000">
                        <a:alpha val="43137"/>
                      </a:srgbClr>
                    </a:outerShdw>
                  </a:effectLst>
                </a:defRPr>
              </a:lvl1pPr>
            </a:lstStyle>
            <a:p>
              <a:pPr algn="ctr"/>
              <a:r>
                <a:rPr lang="ru-RU" sz="3500" dirty="0"/>
                <a:t>Открытый бюджет</a:t>
              </a:r>
            </a:p>
          </p:txBody>
        </p:sp>
        <p:sp>
          <p:nvSpPr>
            <p:cNvPr id="11" name="TextBox 10">
              <a:extLst>
                <a:ext uri="{FF2B5EF4-FFF2-40B4-BE49-F238E27FC236}">
                  <a16:creationId xmlns:a16="http://schemas.microsoft.com/office/drawing/2014/main" xmlns="" id="{A977DBDD-88D3-5127-AD5B-EBAD0D3419BE}"/>
                </a:ext>
              </a:extLst>
            </p:cNvPr>
            <p:cNvSpPr txBox="1"/>
            <p:nvPr/>
          </p:nvSpPr>
          <p:spPr>
            <a:xfrm>
              <a:off x="2162555" y="2169421"/>
              <a:ext cx="1368152" cy="477054"/>
            </a:xfrm>
            <a:prstGeom prst="rect">
              <a:avLst/>
            </a:prstGeom>
            <a:noFill/>
          </p:spPr>
          <p:txBody>
            <a:bodyPr wrap="square" rtlCol="0">
              <a:spAutoFit/>
            </a:bodyPr>
            <a:lstStyle/>
            <a:p>
              <a:r>
                <a:rPr lang="ru-RU" sz="2500" b="1" dirty="0">
                  <a:solidFill>
                    <a:srgbClr val="C00000"/>
                  </a:solidFill>
                  <a:effectLst>
                    <a:outerShdw blurRad="38100" dist="38100" dir="2700000" algn="tl">
                      <a:srgbClr val="000000">
                        <a:alpha val="43137"/>
                      </a:srgbClr>
                    </a:outerShdw>
                  </a:effectLst>
                </a:rPr>
                <a:t>2023 год</a:t>
              </a:r>
            </a:p>
          </p:txBody>
        </p:sp>
        <p:sp>
          <p:nvSpPr>
            <p:cNvPr id="12" name="TextBox 11">
              <a:extLst>
                <a:ext uri="{FF2B5EF4-FFF2-40B4-BE49-F238E27FC236}">
                  <a16:creationId xmlns:a16="http://schemas.microsoft.com/office/drawing/2014/main" xmlns="" id="{8EABF707-3098-5726-051F-5955A4FD9E49}"/>
                </a:ext>
              </a:extLst>
            </p:cNvPr>
            <p:cNvSpPr txBox="1"/>
            <p:nvPr/>
          </p:nvSpPr>
          <p:spPr>
            <a:xfrm>
              <a:off x="2192660" y="4053373"/>
              <a:ext cx="1368152" cy="477054"/>
            </a:xfrm>
            <a:prstGeom prst="rect">
              <a:avLst/>
            </a:prstGeom>
            <a:noFill/>
          </p:spPr>
          <p:txBody>
            <a:bodyPr wrap="square" rtlCol="0">
              <a:spAutoFit/>
            </a:bodyPr>
            <a:lstStyle/>
            <a:p>
              <a:r>
                <a:rPr lang="ru-RU" sz="2500" b="1" dirty="0">
                  <a:solidFill>
                    <a:srgbClr val="C00000"/>
                  </a:solidFill>
                  <a:effectLst>
                    <a:outerShdw blurRad="38100" dist="38100" dir="2700000" algn="tl">
                      <a:srgbClr val="000000">
                        <a:alpha val="43137"/>
                      </a:srgbClr>
                    </a:outerShdw>
                  </a:effectLst>
                </a:rPr>
                <a:t>2022 год</a:t>
              </a:r>
            </a:p>
          </p:txBody>
        </p:sp>
        <p:sp>
          <p:nvSpPr>
            <p:cNvPr id="13" name="TextBox 12">
              <a:extLst>
                <a:ext uri="{FF2B5EF4-FFF2-40B4-BE49-F238E27FC236}">
                  <a16:creationId xmlns:a16="http://schemas.microsoft.com/office/drawing/2014/main" xmlns="" id="{776615B8-BA8B-EB7D-A69F-9B0BF22F2375}"/>
                </a:ext>
              </a:extLst>
            </p:cNvPr>
            <p:cNvSpPr txBox="1"/>
            <p:nvPr/>
          </p:nvSpPr>
          <p:spPr>
            <a:xfrm>
              <a:off x="3882262" y="4995576"/>
              <a:ext cx="1368152" cy="477054"/>
            </a:xfrm>
            <a:prstGeom prst="rect">
              <a:avLst/>
            </a:prstGeom>
            <a:noFill/>
          </p:spPr>
          <p:txBody>
            <a:bodyPr wrap="square" rtlCol="0">
              <a:spAutoFit/>
            </a:bodyPr>
            <a:lstStyle/>
            <a:p>
              <a:r>
                <a:rPr lang="ru-RU" sz="2500" b="1" dirty="0">
                  <a:solidFill>
                    <a:srgbClr val="C00000"/>
                  </a:solidFill>
                  <a:effectLst>
                    <a:outerShdw blurRad="38100" dist="38100" dir="2700000" algn="tl">
                      <a:srgbClr val="000000">
                        <a:alpha val="43137"/>
                      </a:srgbClr>
                    </a:outerShdw>
                  </a:effectLst>
                </a:rPr>
                <a:t>2021 год</a:t>
              </a:r>
            </a:p>
          </p:txBody>
        </p:sp>
        <p:sp>
          <p:nvSpPr>
            <p:cNvPr id="14" name="TextBox 13">
              <a:extLst>
                <a:ext uri="{FF2B5EF4-FFF2-40B4-BE49-F238E27FC236}">
                  <a16:creationId xmlns:a16="http://schemas.microsoft.com/office/drawing/2014/main" xmlns="" id="{539D6C7C-0E30-53DA-CCEE-818D938D3599}"/>
                </a:ext>
              </a:extLst>
            </p:cNvPr>
            <p:cNvSpPr txBox="1"/>
            <p:nvPr/>
          </p:nvSpPr>
          <p:spPr>
            <a:xfrm>
              <a:off x="5557891" y="2168966"/>
              <a:ext cx="1368152" cy="477054"/>
            </a:xfrm>
            <a:prstGeom prst="rect">
              <a:avLst/>
            </a:prstGeom>
            <a:noFill/>
          </p:spPr>
          <p:txBody>
            <a:bodyPr wrap="square" rtlCol="0">
              <a:spAutoFit/>
            </a:bodyPr>
            <a:lstStyle/>
            <a:p>
              <a:r>
                <a:rPr lang="ru-RU" sz="2500" b="1" dirty="0">
                  <a:solidFill>
                    <a:srgbClr val="C00000"/>
                  </a:solidFill>
                  <a:effectLst>
                    <a:outerShdw blurRad="38100" dist="38100" dir="2700000" algn="tl">
                      <a:srgbClr val="000000">
                        <a:alpha val="43137"/>
                      </a:srgbClr>
                    </a:outerShdw>
                  </a:effectLst>
                </a:rPr>
                <a:t>2019 год</a:t>
              </a:r>
            </a:p>
          </p:txBody>
        </p:sp>
        <p:sp>
          <p:nvSpPr>
            <p:cNvPr id="15" name="TextBox 14">
              <a:extLst>
                <a:ext uri="{FF2B5EF4-FFF2-40B4-BE49-F238E27FC236}">
                  <a16:creationId xmlns:a16="http://schemas.microsoft.com/office/drawing/2014/main" xmlns="" id="{995A6084-66E2-1229-EEE5-D3C708C37A3C}"/>
                </a:ext>
              </a:extLst>
            </p:cNvPr>
            <p:cNvSpPr txBox="1"/>
            <p:nvPr/>
          </p:nvSpPr>
          <p:spPr>
            <a:xfrm>
              <a:off x="5555920" y="4044950"/>
              <a:ext cx="1368152" cy="477054"/>
            </a:xfrm>
            <a:prstGeom prst="rect">
              <a:avLst/>
            </a:prstGeom>
            <a:noFill/>
          </p:spPr>
          <p:txBody>
            <a:bodyPr wrap="square" rtlCol="0">
              <a:spAutoFit/>
            </a:bodyPr>
            <a:lstStyle/>
            <a:p>
              <a:r>
                <a:rPr lang="ru-RU" sz="2500" b="1" dirty="0">
                  <a:solidFill>
                    <a:srgbClr val="C00000"/>
                  </a:solidFill>
                  <a:effectLst>
                    <a:outerShdw blurRad="38100" dist="38100" dir="2700000" algn="tl">
                      <a:srgbClr val="000000">
                        <a:alpha val="43137"/>
                      </a:srgbClr>
                    </a:outerShdw>
                  </a:effectLst>
                </a:rPr>
                <a:t>2020 год</a:t>
              </a:r>
            </a:p>
          </p:txBody>
        </p:sp>
        <p:pic>
          <p:nvPicPr>
            <p:cNvPr id="16" name="Picture 4" descr="Picture background">
              <a:extLst>
                <a:ext uri="{FF2B5EF4-FFF2-40B4-BE49-F238E27FC236}">
                  <a16:creationId xmlns:a16="http://schemas.microsoft.com/office/drawing/2014/main" xmlns="" id="{445FA2AD-97D1-551E-D86A-645E791E50AD}"/>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313" b="98646" l="1354" r="34740"/>
                      </a14:imgEffect>
                    </a14:imgLayer>
                  </a14:imgProps>
                </a:ext>
                <a:ext uri="{28A0092B-C50C-407E-A947-70E740481C1C}">
                  <a14:useLocalDpi xmlns:a14="http://schemas.microsoft.com/office/drawing/2010/main" val="0"/>
                </a:ext>
              </a:extLst>
            </a:blip>
            <a:srcRect r="64985"/>
            <a:stretch/>
          </p:blipFill>
          <p:spPr bwMode="auto">
            <a:xfrm>
              <a:off x="2170384" y="2485054"/>
              <a:ext cx="1227266" cy="175247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Picture background">
              <a:extLst>
                <a:ext uri="{FF2B5EF4-FFF2-40B4-BE49-F238E27FC236}">
                  <a16:creationId xmlns:a16="http://schemas.microsoft.com/office/drawing/2014/main" xmlns="" id="{C3F43D49-355C-1B22-7C92-531C9E3442F8}"/>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313" b="98646" l="1354" r="34740"/>
                      </a14:imgEffect>
                    </a14:imgLayer>
                  </a14:imgProps>
                </a:ext>
                <a:ext uri="{28A0092B-C50C-407E-A947-70E740481C1C}">
                  <a14:useLocalDpi xmlns:a14="http://schemas.microsoft.com/office/drawing/2010/main" val="0"/>
                </a:ext>
              </a:extLst>
            </a:blip>
            <a:srcRect r="64985"/>
            <a:stretch/>
          </p:blipFill>
          <p:spPr bwMode="auto">
            <a:xfrm>
              <a:off x="2191364" y="4357867"/>
              <a:ext cx="1227266" cy="1752471"/>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Picture background">
              <a:extLst>
                <a:ext uri="{FF2B5EF4-FFF2-40B4-BE49-F238E27FC236}">
                  <a16:creationId xmlns:a16="http://schemas.microsoft.com/office/drawing/2014/main" xmlns="" id="{1C007BED-A0F9-2A93-18AA-2D03B9A0E66A}"/>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313" b="98646" l="1354" r="34740"/>
                      </a14:imgEffect>
                    </a14:imgLayer>
                  </a14:imgProps>
                </a:ext>
                <a:ext uri="{28A0092B-C50C-407E-A947-70E740481C1C}">
                  <a14:useLocalDpi xmlns:a14="http://schemas.microsoft.com/office/drawing/2010/main" val="0"/>
                </a:ext>
              </a:extLst>
            </a:blip>
            <a:srcRect r="64985"/>
            <a:stretch/>
          </p:blipFill>
          <p:spPr bwMode="auto">
            <a:xfrm>
              <a:off x="3882262" y="5301208"/>
              <a:ext cx="1227266" cy="175247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Picture background">
              <a:extLst>
                <a:ext uri="{FF2B5EF4-FFF2-40B4-BE49-F238E27FC236}">
                  <a16:creationId xmlns:a16="http://schemas.microsoft.com/office/drawing/2014/main" xmlns="" id="{8463A48A-2BE1-289D-B3DD-F1AB2921F38B}"/>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313" b="98646" l="1354" r="34740"/>
                      </a14:imgEffect>
                    </a14:imgLayer>
                  </a14:imgProps>
                </a:ext>
                <a:ext uri="{28A0092B-C50C-407E-A947-70E740481C1C}">
                  <a14:useLocalDpi xmlns:a14="http://schemas.microsoft.com/office/drawing/2010/main" val="0"/>
                </a:ext>
              </a:extLst>
            </a:blip>
            <a:srcRect r="64985"/>
            <a:stretch/>
          </p:blipFill>
          <p:spPr bwMode="auto">
            <a:xfrm>
              <a:off x="5557891" y="4328471"/>
              <a:ext cx="1227266" cy="1752471"/>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Picture background">
              <a:extLst>
                <a:ext uri="{FF2B5EF4-FFF2-40B4-BE49-F238E27FC236}">
                  <a16:creationId xmlns:a16="http://schemas.microsoft.com/office/drawing/2014/main" xmlns="" id="{22D7388C-07BD-101A-9EBB-AABDD755C005}"/>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313" b="98646" l="1354" r="34740"/>
                      </a14:imgEffect>
                    </a14:imgLayer>
                  </a14:imgProps>
                </a:ext>
                <a:ext uri="{28A0092B-C50C-407E-A947-70E740481C1C}">
                  <a14:useLocalDpi xmlns:a14="http://schemas.microsoft.com/office/drawing/2010/main" val="0"/>
                </a:ext>
              </a:extLst>
            </a:blip>
            <a:srcRect r="64985"/>
            <a:stretch/>
          </p:blipFill>
          <p:spPr bwMode="auto">
            <a:xfrm>
              <a:off x="5626363" y="2473008"/>
              <a:ext cx="1227266" cy="1752471"/>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Picture background">
              <a:extLst>
                <a:ext uri="{FF2B5EF4-FFF2-40B4-BE49-F238E27FC236}">
                  <a16:creationId xmlns:a16="http://schemas.microsoft.com/office/drawing/2014/main" xmlns="" id="{6F427C95-5496-D0AA-1D9A-E32F01ED4768}"/>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313" b="98646" l="1354" r="34740"/>
                      </a14:imgEffect>
                    </a14:imgLayer>
                  </a14:imgProps>
                </a:ext>
                <a:ext uri="{28A0092B-C50C-407E-A947-70E740481C1C}">
                  <a14:useLocalDpi xmlns:a14="http://schemas.microsoft.com/office/drawing/2010/main" val="0"/>
                </a:ext>
              </a:extLst>
            </a:blip>
            <a:srcRect r="64985"/>
            <a:stretch/>
          </p:blipFill>
          <p:spPr bwMode="auto">
            <a:xfrm>
              <a:off x="3912988" y="1529174"/>
              <a:ext cx="1227266" cy="175247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47510643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161494"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100668" y="25456"/>
            <a:ext cx="8889870" cy="1292662"/>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6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Рейтинговая оценка платежеспособности и</a:t>
            </a:r>
          </a:p>
          <a:p>
            <a:pPr algn="ctr" fontAlgn="base">
              <a:spcBef>
                <a:spcPct val="0"/>
              </a:spcBef>
              <a:spcAft>
                <a:spcPct val="0"/>
              </a:spcAft>
            </a:pPr>
            <a:r>
              <a:rPr lang="ru-RU" sz="26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качества управления муниципальными финансами,</a:t>
            </a:r>
          </a:p>
          <a:p>
            <a:pPr algn="ctr" fontAlgn="base">
              <a:spcBef>
                <a:spcPct val="0"/>
              </a:spcBef>
              <a:spcAft>
                <a:spcPct val="0"/>
              </a:spcAft>
            </a:pPr>
            <a:r>
              <a:rPr lang="ru-RU" sz="26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баллы</a:t>
            </a:r>
          </a:p>
        </p:txBody>
      </p:sp>
      <p:sp>
        <p:nvSpPr>
          <p:cNvPr id="28"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75</a:t>
            </a:r>
          </a:p>
        </p:txBody>
      </p:sp>
      <p:grpSp>
        <p:nvGrpSpPr>
          <p:cNvPr id="3" name="Группа 2">
            <a:extLst>
              <a:ext uri="{FF2B5EF4-FFF2-40B4-BE49-F238E27FC236}">
                <a16:creationId xmlns:a16="http://schemas.microsoft.com/office/drawing/2014/main" xmlns="" id="{A13BFCF0-A1AD-A320-8D37-1712D69D5C6C}"/>
              </a:ext>
            </a:extLst>
          </p:cNvPr>
          <p:cNvGrpSpPr/>
          <p:nvPr/>
        </p:nvGrpSpPr>
        <p:grpSpPr>
          <a:xfrm>
            <a:off x="254130" y="1346666"/>
            <a:ext cx="8804951" cy="4912320"/>
            <a:chOff x="155575" y="1397000"/>
            <a:chExt cx="8804951" cy="4912320"/>
          </a:xfrm>
        </p:grpSpPr>
        <p:graphicFrame>
          <p:nvGraphicFramePr>
            <p:cNvPr id="8" name="Диаграмма 7">
              <a:extLst>
                <a:ext uri="{FF2B5EF4-FFF2-40B4-BE49-F238E27FC236}">
                  <a16:creationId xmlns:a16="http://schemas.microsoft.com/office/drawing/2014/main" xmlns="" id="{6C90C664-4456-CFF8-8412-A511F7164B00}"/>
                </a:ext>
              </a:extLst>
            </p:cNvPr>
            <p:cNvGraphicFramePr/>
            <p:nvPr>
              <p:extLst>
                <p:ext uri="{D42A27DB-BD31-4B8C-83A1-F6EECF244321}">
                  <p14:modId xmlns:p14="http://schemas.microsoft.com/office/powerpoint/2010/main" val="781018182"/>
                </p:ext>
              </p:extLst>
            </p:nvPr>
          </p:nvGraphicFramePr>
          <p:xfrm>
            <a:off x="155575" y="1397000"/>
            <a:ext cx="8804951" cy="4912320"/>
          </p:xfrm>
          <a:graphic>
            <a:graphicData uri="http://schemas.openxmlformats.org/drawingml/2006/chart">
              <c:chart xmlns:c="http://schemas.openxmlformats.org/drawingml/2006/chart" xmlns:r="http://schemas.openxmlformats.org/officeDocument/2006/relationships" r:id="rId4"/>
            </a:graphicData>
          </a:graphic>
        </p:graphicFrame>
        <p:pic>
          <p:nvPicPr>
            <p:cNvPr id="9" name="Рисунок 8">
              <a:extLst>
                <a:ext uri="{FF2B5EF4-FFF2-40B4-BE49-F238E27FC236}">
                  <a16:creationId xmlns:a16="http://schemas.microsoft.com/office/drawing/2014/main" xmlns="" id="{F6659FE3-5710-3D85-DB6B-5D24DEABD63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4919" y="4241978"/>
              <a:ext cx="1193627" cy="1193627"/>
            </a:xfrm>
            <a:prstGeom prst="ellipse">
              <a:avLst/>
            </a:prstGeom>
          </p:spPr>
        </p:pic>
        <p:pic>
          <p:nvPicPr>
            <p:cNvPr id="10" name="Рисунок 9">
              <a:extLst>
                <a:ext uri="{FF2B5EF4-FFF2-40B4-BE49-F238E27FC236}">
                  <a16:creationId xmlns:a16="http://schemas.microsoft.com/office/drawing/2014/main" xmlns="" id="{B10FFD06-8C6A-55A5-658F-05988253AB2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00945" y="4273718"/>
              <a:ext cx="1219713" cy="1205779"/>
            </a:xfrm>
            <a:prstGeom prst="ellipse">
              <a:avLst/>
            </a:prstGeom>
          </p:spPr>
        </p:pic>
        <p:pic>
          <p:nvPicPr>
            <p:cNvPr id="11" name="Рисунок 10">
              <a:extLst>
                <a:ext uri="{FF2B5EF4-FFF2-40B4-BE49-F238E27FC236}">
                  <a16:creationId xmlns:a16="http://schemas.microsoft.com/office/drawing/2014/main" xmlns="" id="{1F6B98C8-CF08-BE80-E62F-1FBCC4C2294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833293" y="4229826"/>
              <a:ext cx="1205779" cy="1205779"/>
            </a:xfrm>
            <a:prstGeom prst="ellipse">
              <a:avLst/>
            </a:prstGeom>
          </p:spPr>
        </p:pic>
        <p:pic>
          <p:nvPicPr>
            <p:cNvPr id="12" name="Рисунок 11">
              <a:extLst>
                <a:ext uri="{FF2B5EF4-FFF2-40B4-BE49-F238E27FC236}">
                  <a16:creationId xmlns:a16="http://schemas.microsoft.com/office/drawing/2014/main" xmlns="" id="{4FDA4D7F-4612-C5E4-8AB2-87429B96E0A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34371" y="4251772"/>
              <a:ext cx="1219713" cy="1205779"/>
            </a:xfrm>
            <a:prstGeom prst="ellipse">
              <a:avLst/>
            </a:prstGeom>
          </p:spPr>
        </p:pic>
        <p:grpSp>
          <p:nvGrpSpPr>
            <p:cNvPr id="13" name="Группа 12">
              <a:extLst>
                <a:ext uri="{FF2B5EF4-FFF2-40B4-BE49-F238E27FC236}">
                  <a16:creationId xmlns:a16="http://schemas.microsoft.com/office/drawing/2014/main" xmlns="" id="{250D959B-AF19-E9CF-16DC-8D17305D0BE5}"/>
                </a:ext>
              </a:extLst>
            </p:cNvPr>
            <p:cNvGrpSpPr/>
            <p:nvPr/>
          </p:nvGrpSpPr>
          <p:grpSpPr>
            <a:xfrm>
              <a:off x="5052207" y="4302743"/>
              <a:ext cx="1235222" cy="1886399"/>
              <a:chOff x="5031480" y="4686918"/>
              <a:chExt cx="1235222" cy="1886399"/>
            </a:xfrm>
          </p:grpSpPr>
          <p:grpSp>
            <p:nvGrpSpPr>
              <p:cNvPr id="30" name="Группа 29">
                <a:extLst>
                  <a:ext uri="{FF2B5EF4-FFF2-40B4-BE49-F238E27FC236}">
                    <a16:creationId xmlns:a16="http://schemas.microsoft.com/office/drawing/2014/main" xmlns="" id="{25F2FD20-AF33-2357-AE68-AB2C1C6A1ABB}"/>
                  </a:ext>
                </a:extLst>
              </p:cNvPr>
              <p:cNvGrpSpPr/>
              <p:nvPr/>
            </p:nvGrpSpPr>
            <p:grpSpPr>
              <a:xfrm>
                <a:off x="5031480" y="4686918"/>
                <a:ext cx="1235222" cy="1886399"/>
                <a:chOff x="6607892" y="4475612"/>
                <a:chExt cx="1235222" cy="1886399"/>
              </a:xfrm>
            </p:grpSpPr>
            <p:pic>
              <p:nvPicPr>
                <p:cNvPr id="32" name="Picture 9" descr="Ribbon Award, Achievement, copyright, electric Blue, prize png | PNGWing">
                  <a:extLst>
                    <a:ext uri="{FF2B5EF4-FFF2-40B4-BE49-F238E27FC236}">
                      <a16:creationId xmlns:a16="http://schemas.microsoft.com/office/drawing/2014/main" xmlns="" id="{E814AB39-4E42-3EB6-1AB8-2F43C5B13374}"/>
                    </a:ext>
                  </a:extLst>
                </p:cNvPr>
                <p:cNvPicPr>
                  <a:picLocks noChangeAspect="1" noChangeArrowheads="1"/>
                </p:cNvPicPr>
                <p:nvPr/>
              </p:nvPicPr>
              <p:blipFill>
                <a:blip r:embed="rId8" cstate="print">
                  <a:extLst>
                    <a:ext uri="{BEBA8EAE-BF5A-486C-A8C5-ECC9F3942E4B}">
                      <a14:imgProps xmlns:a14="http://schemas.microsoft.com/office/drawing/2010/main">
                        <a14:imgLayer r:embed="rId9">
                          <a14:imgEffect>
                            <a14:backgroundRemoval t="0" b="100000" l="0" r="100000">
                              <a14:backgroundMark x1="6413" y1="91530" x2="35978" y2="63559"/>
                              <a14:backgroundMark x1="70543" y1="93665" x2="77174" y2="57082"/>
                              <a14:backgroundMark x1="22065" y1="59786" x2="49130" y2="64626"/>
                              <a14:backgroundMark x1="68043" y1="61922" x2="77174" y2="54947"/>
                            </a14:backgroundRemoval>
                          </a14:imgEffect>
                        </a14:imgLayer>
                      </a14:imgProps>
                    </a:ext>
                    <a:ext uri="{28A0092B-C50C-407E-A947-70E740481C1C}">
                      <a14:useLocalDpi xmlns:a14="http://schemas.microsoft.com/office/drawing/2010/main" val="0"/>
                    </a:ext>
                  </a:extLst>
                </a:blip>
                <a:srcRect/>
                <a:stretch>
                  <a:fillRect/>
                </a:stretch>
              </p:blipFill>
              <p:spPr bwMode="auto">
                <a:xfrm>
                  <a:off x="6607892" y="4475612"/>
                  <a:ext cx="1235222" cy="1886399"/>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11" descr="Медали на заказ: купить медали в Москве: изготовление медалей с  гравировкой: медаль с надписью на заказ">
                  <a:extLst>
                    <a:ext uri="{FF2B5EF4-FFF2-40B4-BE49-F238E27FC236}">
                      <a16:creationId xmlns:a16="http://schemas.microsoft.com/office/drawing/2014/main" xmlns="" id="{BD1F9FF7-6B14-6BB4-1C88-BD741303C58F}"/>
                    </a:ext>
                  </a:extLst>
                </p:cNvPr>
                <p:cNvPicPr>
                  <a:picLocks noChangeAspect="1" noChangeArrowheads="1"/>
                </p:cNvPicPr>
                <p:nvPr/>
              </p:nvPicPr>
              <p:blipFill rotWithShape="1">
                <a:blip r:embed="rId10" cstate="print">
                  <a:extLst>
                    <a:ext uri="{BEBA8EAE-BF5A-486C-A8C5-ECC9F3942E4B}">
                      <a14:imgProps xmlns:a14="http://schemas.microsoft.com/office/drawing/2010/main">
                        <a14:imgLayer r:embed="rId11">
                          <a14:imgEffect>
                            <a14:backgroundRemoval t="10000" b="90000" l="2000" r="97333"/>
                          </a14:imgEffect>
                        </a14:imgLayer>
                      </a14:imgProps>
                    </a:ext>
                    <a:ext uri="{28A0092B-C50C-407E-A947-70E740481C1C}">
                      <a14:useLocalDpi xmlns:a14="http://schemas.microsoft.com/office/drawing/2010/main" val="0"/>
                    </a:ext>
                  </a:extLst>
                </a:blip>
                <a:srcRect l="7490" t="17225" r="7282" b="18083"/>
                <a:stretch/>
              </p:blipFill>
              <p:spPr bwMode="auto">
                <a:xfrm>
                  <a:off x="6750094" y="4487470"/>
                  <a:ext cx="918922" cy="1080120"/>
                </a:xfrm>
                <a:prstGeom prst="rect">
                  <a:avLst/>
                </a:prstGeom>
                <a:noFill/>
                <a:extLst>
                  <a:ext uri="{909E8E84-426E-40DD-AFC4-6F175D3DCCD1}">
                    <a14:hiddenFill xmlns:a14="http://schemas.microsoft.com/office/drawing/2010/main">
                      <a:solidFill>
                        <a:srgbClr val="FFFFFF"/>
                      </a:solidFill>
                    </a14:hiddenFill>
                  </a:ext>
                </a:extLst>
              </p:spPr>
            </p:pic>
          </p:grpSp>
          <p:sp>
            <p:nvSpPr>
              <p:cNvPr id="31" name="TextBox 30">
                <a:extLst>
                  <a:ext uri="{FF2B5EF4-FFF2-40B4-BE49-F238E27FC236}">
                    <a16:creationId xmlns:a16="http://schemas.microsoft.com/office/drawing/2014/main" xmlns="" id="{27EDF3B9-6AF3-88A8-13DC-84EF132C31F9}"/>
                  </a:ext>
                </a:extLst>
              </p:cNvPr>
              <p:cNvSpPr txBox="1"/>
              <p:nvPr/>
            </p:nvSpPr>
            <p:spPr>
              <a:xfrm>
                <a:off x="5362346" y="4876061"/>
                <a:ext cx="498855" cy="769441"/>
              </a:xfrm>
              <a:prstGeom prst="rect">
                <a:avLst/>
              </a:prstGeom>
              <a:noFill/>
            </p:spPr>
            <p:txBody>
              <a:bodyPr wrap="none" rtlCol="0">
                <a:spAutoFit/>
              </a:bodyPr>
              <a:lstStyle/>
              <a:p>
                <a:pPr algn="l" rtl="0" fontAlgn="base">
                  <a:spcBef>
                    <a:spcPct val="0"/>
                  </a:spcBef>
                  <a:spcAft>
                    <a:spcPct val="0"/>
                  </a:spcAft>
                </a:pPr>
                <a:r>
                  <a:rPr lang="ru-RU" sz="4400" kern="1200" dirty="0">
                    <a:solidFill>
                      <a:srgbClr val="0038A8"/>
                    </a:solidFill>
                    <a:latin typeface="Arial" charset="0"/>
                    <a:ea typeface="+mn-ea"/>
                    <a:cs typeface="Arial" charset="0"/>
                  </a:rPr>
                  <a:t>4</a:t>
                </a:r>
              </a:p>
            </p:txBody>
          </p:sp>
        </p:grpSp>
        <p:grpSp>
          <p:nvGrpSpPr>
            <p:cNvPr id="14" name="Группа 13">
              <a:extLst>
                <a:ext uri="{FF2B5EF4-FFF2-40B4-BE49-F238E27FC236}">
                  <a16:creationId xmlns:a16="http://schemas.microsoft.com/office/drawing/2014/main" xmlns="" id="{23B4DA2C-1DAC-69F1-649E-EB0B09DDCAE7}"/>
                </a:ext>
              </a:extLst>
            </p:cNvPr>
            <p:cNvGrpSpPr/>
            <p:nvPr/>
          </p:nvGrpSpPr>
          <p:grpSpPr>
            <a:xfrm>
              <a:off x="6153656" y="4314601"/>
              <a:ext cx="1235222" cy="1886399"/>
              <a:chOff x="5803900" y="4638945"/>
              <a:chExt cx="1235222" cy="1886399"/>
            </a:xfrm>
          </p:grpSpPr>
          <p:grpSp>
            <p:nvGrpSpPr>
              <p:cNvPr id="20" name="Группа 19">
                <a:extLst>
                  <a:ext uri="{FF2B5EF4-FFF2-40B4-BE49-F238E27FC236}">
                    <a16:creationId xmlns:a16="http://schemas.microsoft.com/office/drawing/2014/main" xmlns="" id="{EC23A20F-100D-83BB-9CD8-A139870D6F3F}"/>
                  </a:ext>
                </a:extLst>
              </p:cNvPr>
              <p:cNvGrpSpPr/>
              <p:nvPr/>
            </p:nvGrpSpPr>
            <p:grpSpPr>
              <a:xfrm>
                <a:off x="5803900" y="4638945"/>
                <a:ext cx="1235222" cy="1886399"/>
                <a:chOff x="7380312" y="4427639"/>
                <a:chExt cx="1235222" cy="1886399"/>
              </a:xfrm>
            </p:grpSpPr>
            <p:pic>
              <p:nvPicPr>
                <p:cNvPr id="22" name="Picture 9" descr="Ribbon Award, Achievement, copyright, electric Blue, prize png | PNGWing">
                  <a:extLst>
                    <a:ext uri="{FF2B5EF4-FFF2-40B4-BE49-F238E27FC236}">
                      <a16:creationId xmlns:a16="http://schemas.microsoft.com/office/drawing/2014/main" xmlns="" id="{36609814-038D-53FB-7F1E-EB3A0F93153D}"/>
                    </a:ext>
                  </a:extLst>
                </p:cNvPr>
                <p:cNvPicPr>
                  <a:picLocks noChangeAspect="1" noChangeArrowheads="1"/>
                </p:cNvPicPr>
                <p:nvPr/>
              </p:nvPicPr>
              <p:blipFill>
                <a:blip r:embed="rId8" cstate="print">
                  <a:extLst>
                    <a:ext uri="{BEBA8EAE-BF5A-486C-A8C5-ECC9F3942E4B}">
                      <a14:imgProps xmlns:a14="http://schemas.microsoft.com/office/drawing/2010/main">
                        <a14:imgLayer r:embed="rId9">
                          <a14:imgEffect>
                            <a14:backgroundRemoval t="0" b="100000" l="0" r="100000">
                              <a14:backgroundMark x1="6413" y1="91530" x2="35978" y2="63559"/>
                              <a14:backgroundMark x1="70543" y1="93665" x2="77174" y2="57082"/>
                              <a14:backgroundMark x1="22065" y1="59786" x2="49130" y2="64626"/>
                              <a14:backgroundMark x1="68043" y1="61922" x2="77174" y2="54947"/>
                            </a14:backgroundRemoval>
                          </a14:imgEffect>
                        </a14:imgLayer>
                      </a14:imgProps>
                    </a:ext>
                    <a:ext uri="{28A0092B-C50C-407E-A947-70E740481C1C}">
                      <a14:useLocalDpi xmlns:a14="http://schemas.microsoft.com/office/drawing/2010/main" val="0"/>
                    </a:ext>
                  </a:extLst>
                </a:blip>
                <a:srcRect/>
                <a:stretch>
                  <a:fillRect/>
                </a:stretch>
              </p:blipFill>
              <p:spPr bwMode="auto">
                <a:xfrm>
                  <a:off x="7380312" y="4427639"/>
                  <a:ext cx="1235222" cy="188639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1" descr="Медали на заказ: купить медали в Москве: изготовление медалей с  гравировкой: медаль с надписью на заказ">
                  <a:extLst>
                    <a:ext uri="{FF2B5EF4-FFF2-40B4-BE49-F238E27FC236}">
                      <a16:creationId xmlns:a16="http://schemas.microsoft.com/office/drawing/2014/main" xmlns="" id="{0E790B50-EF24-61CF-487C-D4D045EA904F}"/>
                    </a:ext>
                  </a:extLst>
                </p:cNvPr>
                <p:cNvPicPr>
                  <a:picLocks noChangeAspect="1" noChangeArrowheads="1"/>
                </p:cNvPicPr>
                <p:nvPr/>
              </p:nvPicPr>
              <p:blipFill rotWithShape="1">
                <a:blip r:embed="rId10" cstate="print">
                  <a:extLst>
                    <a:ext uri="{BEBA8EAE-BF5A-486C-A8C5-ECC9F3942E4B}">
                      <a14:imgProps xmlns:a14="http://schemas.microsoft.com/office/drawing/2010/main">
                        <a14:imgLayer r:embed="rId11">
                          <a14:imgEffect>
                            <a14:backgroundRemoval t="10000" b="90000" l="2000" r="97333"/>
                          </a14:imgEffect>
                        </a14:imgLayer>
                      </a14:imgProps>
                    </a:ext>
                    <a:ext uri="{28A0092B-C50C-407E-A947-70E740481C1C}">
                      <a14:useLocalDpi xmlns:a14="http://schemas.microsoft.com/office/drawing/2010/main" val="0"/>
                    </a:ext>
                  </a:extLst>
                </a:blip>
                <a:srcRect l="7490" t="17225" r="7282" b="18083"/>
                <a:stretch/>
              </p:blipFill>
              <p:spPr bwMode="auto">
                <a:xfrm>
                  <a:off x="7524634" y="4437113"/>
                  <a:ext cx="918922" cy="1080120"/>
                </a:xfrm>
                <a:prstGeom prst="rect">
                  <a:avLst/>
                </a:prstGeom>
                <a:noFill/>
                <a:extLst>
                  <a:ext uri="{909E8E84-426E-40DD-AFC4-6F175D3DCCD1}">
                    <a14:hiddenFill xmlns:a14="http://schemas.microsoft.com/office/drawing/2010/main">
                      <a:solidFill>
                        <a:srgbClr val="FFFFFF"/>
                      </a:solidFill>
                    </a14:hiddenFill>
                  </a:ext>
                </a:extLst>
              </p:spPr>
            </p:pic>
          </p:grpSp>
          <p:sp>
            <p:nvSpPr>
              <p:cNvPr id="21" name="TextBox 20">
                <a:extLst>
                  <a:ext uri="{FF2B5EF4-FFF2-40B4-BE49-F238E27FC236}">
                    <a16:creationId xmlns:a16="http://schemas.microsoft.com/office/drawing/2014/main" xmlns="" id="{5D6FE38C-2E8B-7782-5ACD-21F83AD4EAB2}"/>
                  </a:ext>
                </a:extLst>
              </p:cNvPr>
              <p:cNvSpPr txBox="1"/>
              <p:nvPr/>
            </p:nvSpPr>
            <p:spPr>
              <a:xfrm>
                <a:off x="6133506" y="4803758"/>
                <a:ext cx="498855" cy="769441"/>
              </a:xfrm>
              <a:prstGeom prst="rect">
                <a:avLst/>
              </a:prstGeom>
              <a:noFill/>
            </p:spPr>
            <p:txBody>
              <a:bodyPr wrap="none" rtlCol="0">
                <a:spAutoFit/>
              </a:bodyPr>
              <a:lstStyle/>
              <a:p>
                <a:pPr algn="l" rtl="0" fontAlgn="base">
                  <a:spcBef>
                    <a:spcPct val="0"/>
                  </a:spcBef>
                  <a:spcAft>
                    <a:spcPct val="0"/>
                  </a:spcAft>
                </a:pPr>
                <a:r>
                  <a:rPr lang="ru-RU" sz="4400" kern="1200" dirty="0">
                    <a:solidFill>
                      <a:srgbClr val="0038A8"/>
                    </a:solidFill>
                    <a:latin typeface="Arial" charset="0"/>
                    <a:ea typeface="+mn-ea"/>
                    <a:cs typeface="Arial" charset="0"/>
                  </a:rPr>
                  <a:t>4</a:t>
                </a:r>
              </a:p>
            </p:txBody>
          </p:sp>
        </p:grpSp>
        <p:grpSp>
          <p:nvGrpSpPr>
            <p:cNvPr id="15" name="Группа 14">
              <a:extLst>
                <a:ext uri="{FF2B5EF4-FFF2-40B4-BE49-F238E27FC236}">
                  <a16:creationId xmlns:a16="http://schemas.microsoft.com/office/drawing/2014/main" xmlns="" id="{F0FF68B8-780E-7B80-818F-792BBB16CB49}"/>
                </a:ext>
              </a:extLst>
            </p:cNvPr>
            <p:cNvGrpSpPr/>
            <p:nvPr/>
          </p:nvGrpSpPr>
          <p:grpSpPr>
            <a:xfrm>
              <a:off x="7263859" y="4311678"/>
              <a:ext cx="1235222" cy="1886399"/>
              <a:chOff x="5803900" y="4638945"/>
              <a:chExt cx="1235222" cy="1886399"/>
            </a:xfrm>
          </p:grpSpPr>
          <p:grpSp>
            <p:nvGrpSpPr>
              <p:cNvPr id="16" name="Группа 15">
                <a:extLst>
                  <a:ext uri="{FF2B5EF4-FFF2-40B4-BE49-F238E27FC236}">
                    <a16:creationId xmlns:a16="http://schemas.microsoft.com/office/drawing/2014/main" xmlns="" id="{34758A13-7926-9408-9C55-893F985232C0}"/>
                  </a:ext>
                </a:extLst>
              </p:cNvPr>
              <p:cNvGrpSpPr/>
              <p:nvPr/>
            </p:nvGrpSpPr>
            <p:grpSpPr>
              <a:xfrm>
                <a:off x="5803900" y="4638945"/>
                <a:ext cx="1235222" cy="1886399"/>
                <a:chOff x="7380312" y="4427639"/>
                <a:chExt cx="1235222" cy="1886399"/>
              </a:xfrm>
            </p:grpSpPr>
            <p:pic>
              <p:nvPicPr>
                <p:cNvPr id="18" name="Picture 9" descr="Ribbon Award, Achievement, copyright, electric Blue, prize png | PNGWing">
                  <a:extLst>
                    <a:ext uri="{FF2B5EF4-FFF2-40B4-BE49-F238E27FC236}">
                      <a16:creationId xmlns:a16="http://schemas.microsoft.com/office/drawing/2014/main" xmlns="" id="{07EED4B2-38DB-DEC1-0603-B8609F1E3341}"/>
                    </a:ext>
                  </a:extLst>
                </p:cNvPr>
                <p:cNvPicPr>
                  <a:picLocks noChangeAspect="1" noChangeArrowheads="1"/>
                </p:cNvPicPr>
                <p:nvPr/>
              </p:nvPicPr>
              <p:blipFill>
                <a:blip r:embed="rId8" cstate="print">
                  <a:duotone>
                    <a:schemeClr val="accent1">
                      <a:shade val="45000"/>
                      <a:satMod val="135000"/>
                    </a:schemeClr>
                    <a:prstClr val="white"/>
                  </a:duotone>
                  <a:extLst>
                    <a:ext uri="{BEBA8EAE-BF5A-486C-A8C5-ECC9F3942E4B}">
                      <a14:imgProps xmlns:a14="http://schemas.microsoft.com/office/drawing/2010/main">
                        <a14:imgLayer r:embed="rId9">
                          <a14:imgEffect>
                            <a14:backgroundRemoval t="0" b="100000" l="0" r="100000">
                              <a14:backgroundMark x1="6413" y1="91530" x2="35978" y2="63559"/>
                              <a14:backgroundMark x1="70543" y1="93665" x2="77174" y2="57082"/>
                              <a14:backgroundMark x1="22065" y1="59786" x2="49130" y2="64626"/>
                              <a14:backgroundMark x1="68043" y1="61922" x2="77174" y2="54947"/>
                            </a14:backgroundRemoval>
                          </a14:imgEffect>
                        </a14:imgLayer>
                      </a14:imgProps>
                    </a:ext>
                    <a:ext uri="{28A0092B-C50C-407E-A947-70E740481C1C}">
                      <a14:useLocalDpi xmlns:a14="http://schemas.microsoft.com/office/drawing/2010/main" val="0"/>
                    </a:ext>
                  </a:extLst>
                </a:blip>
                <a:srcRect/>
                <a:stretch>
                  <a:fillRect/>
                </a:stretch>
              </p:blipFill>
              <p:spPr bwMode="auto">
                <a:xfrm>
                  <a:off x="7380312" y="4427639"/>
                  <a:ext cx="1235222" cy="1886399"/>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1" descr="Медали на заказ: купить медали в Москве: изготовление медалей с  гравировкой: медаль с надписью на заказ">
                  <a:extLst>
                    <a:ext uri="{FF2B5EF4-FFF2-40B4-BE49-F238E27FC236}">
                      <a16:creationId xmlns:a16="http://schemas.microsoft.com/office/drawing/2014/main" xmlns="" id="{B9EC1443-6BD2-84BB-1464-29B9E2199AE8}"/>
                    </a:ext>
                  </a:extLst>
                </p:cNvPr>
                <p:cNvPicPr>
                  <a:picLocks noChangeAspect="1" noChangeArrowheads="1"/>
                </p:cNvPicPr>
                <p:nvPr/>
              </p:nvPicPr>
              <p:blipFill rotWithShape="1">
                <a:blip r:embed="rId10" cstate="print">
                  <a:extLst>
                    <a:ext uri="{BEBA8EAE-BF5A-486C-A8C5-ECC9F3942E4B}">
                      <a14:imgProps xmlns:a14="http://schemas.microsoft.com/office/drawing/2010/main">
                        <a14:imgLayer r:embed="rId11">
                          <a14:imgEffect>
                            <a14:backgroundRemoval t="10000" b="90000" l="2000" r="97333"/>
                          </a14:imgEffect>
                        </a14:imgLayer>
                      </a14:imgProps>
                    </a:ext>
                    <a:ext uri="{28A0092B-C50C-407E-A947-70E740481C1C}">
                      <a14:useLocalDpi xmlns:a14="http://schemas.microsoft.com/office/drawing/2010/main" val="0"/>
                    </a:ext>
                  </a:extLst>
                </a:blip>
                <a:srcRect l="7490" t="17225" r="7282" b="18083"/>
                <a:stretch/>
              </p:blipFill>
              <p:spPr bwMode="auto">
                <a:xfrm>
                  <a:off x="7524634" y="4437113"/>
                  <a:ext cx="918922" cy="1080120"/>
                </a:xfrm>
                <a:prstGeom prst="rect">
                  <a:avLst/>
                </a:prstGeom>
                <a:noFill/>
                <a:extLst>
                  <a:ext uri="{909E8E84-426E-40DD-AFC4-6F175D3DCCD1}">
                    <a14:hiddenFill xmlns:a14="http://schemas.microsoft.com/office/drawing/2010/main">
                      <a:solidFill>
                        <a:srgbClr val="FFFFFF"/>
                      </a:solidFill>
                    </a14:hiddenFill>
                  </a:ext>
                </a:extLst>
              </p:spPr>
            </p:pic>
          </p:grpSp>
          <p:sp>
            <p:nvSpPr>
              <p:cNvPr id="17" name="TextBox 16">
                <a:extLst>
                  <a:ext uri="{FF2B5EF4-FFF2-40B4-BE49-F238E27FC236}">
                    <a16:creationId xmlns:a16="http://schemas.microsoft.com/office/drawing/2014/main" xmlns="" id="{E9BB613A-C79F-FCA7-5E8E-1B25939F731E}"/>
                  </a:ext>
                </a:extLst>
              </p:cNvPr>
              <p:cNvSpPr txBox="1"/>
              <p:nvPr/>
            </p:nvSpPr>
            <p:spPr>
              <a:xfrm>
                <a:off x="5979773" y="4893959"/>
                <a:ext cx="854721" cy="600164"/>
              </a:xfrm>
              <a:prstGeom prst="rect">
                <a:avLst/>
              </a:prstGeom>
              <a:noFill/>
            </p:spPr>
            <p:txBody>
              <a:bodyPr wrap="none" rtlCol="0">
                <a:spAutoFit/>
              </a:bodyPr>
              <a:lstStyle/>
              <a:p>
                <a:pPr algn="ctr" rtl="0" fontAlgn="base">
                  <a:spcBef>
                    <a:spcPct val="0"/>
                  </a:spcBef>
                  <a:spcAft>
                    <a:spcPct val="0"/>
                  </a:spcAft>
                </a:pPr>
                <a:r>
                  <a:rPr lang="ru-RU" sz="1100" b="1" kern="1200" dirty="0">
                    <a:solidFill>
                      <a:schemeClr val="tx2">
                        <a:lumMod val="50000"/>
                      </a:schemeClr>
                    </a:solidFill>
                    <a:latin typeface="Arial" charset="0"/>
                    <a:ea typeface="+mn-ea"/>
                    <a:cs typeface="Arial" charset="0"/>
                  </a:rPr>
                  <a:t>Высокий </a:t>
                </a:r>
              </a:p>
              <a:p>
                <a:pPr algn="ctr" rtl="0" fontAlgn="base">
                  <a:spcBef>
                    <a:spcPct val="0"/>
                  </a:spcBef>
                  <a:spcAft>
                    <a:spcPct val="0"/>
                  </a:spcAft>
                </a:pPr>
                <a:r>
                  <a:rPr lang="ru-RU" sz="1100" b="1" dirty="0">
                    <a:solidFill>
                      <a:schemeClr val="tx2">
                        <a:lumMod val="50000"/>
                      </a:schemeClr>
                    </a:solidFill>
                    <a:latin typeface="Arial" charset="0"/>
                    <a:cs typeface="Arial" charset="0"/>
                  </a:rPr>
                  <a:t>у</a:t>
                </a:r>
                <a:r>
                  <a:rPr lang="ru-RU" sz="1100" b="1" kern="1200" dirty="0">
                    <a:solidFill>
                      <a:schemeClr val="tx2">
                        <a:lumMod val="50000"/>
                      </a:schemeClr>
                    </a:solidFill>
                    <a:latin typeface="Arial" charset="0"/>
                    <a:ea typeface="+mn-ea"/>
                    <a:cs typeface="Arial" charset="0"/>
                  </a:rPr>
                  <a:t>ровень</a:t>
                </a:r>
              </a:p>
              <a:p>
                <a:pPr algn="ctr" rtl="0" fontAlgn="base">
                  <a:spcBef>
                    <a:spcPct val="0"/>
                  </a:spcBef>
                  <a:spcAft>
                    <a:spcPct val="0"/>
                  </a:spcAft>
                </a:pPr>
                <a:r>
                  <a:rPr lang="ru-RU" sz="1100" b="1" kern="1200" dirty="0">
                    <a:solidFill>
                      <a:schemeClr val="tx2">
                        <a:lumMod val="50000"/>
                      </a:schemeClr>
                    </a:solidFill>
                    <a:latin typeface="Arial" charset="0"/>
                    <a:ea typeface="+mn-ea"/>
                    <a:cs typeface="Arial" charset="0"/>
                  </a:rPr>
                  <a:t> качества</a:t>
                </a:r>
              </a:p>
            </p:txBody>
          </p:sp>
        </p:grpSp>
      </p:grpSp>
    </p:spTree>
    <p:extLst>
      <p:ext uri="{BB962C8B-B14F-4D97-AF65-F5344CB8AC3E}">
        <p14:creationId xmlns:p14="http://schemas.microsoft.com/office/powerpoint/2010/main" val="243808341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895159" y="14920"/>
            <a:ext cx="7353681" cy="1692771"/>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6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Контактная информация </a:t>
            </a:r>
          </a:p>
          <a:p>
            <a:pPr algn="ctr" fontAlgn="base">
              <a:spcBef>
                <a:spcPct val="0"/>
              </a:spcBef>
              <a:spcAft>
                <a:spcPct val="0"/>
              </a:spcAft>
            </a:pPr>
            <a:r>
              <a:rPr lang="ru-RU" sz="26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по финансовому управлению</a:t>
            </a:r>
          </a:p>
          <a:p>
            <a:pPr algn="ctr" fontAlgn="base">
              <a:spcBef>
                <a:spcPct val="0"/>
              </a:spcBef>
              <a:spcAft>
                <a:spcPct val="0"/>
              </a:spcAft>
            </a:pPr>
            <a:r>
              <a:rPr lang="ru-RU" sz="26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 администрации муниципального округа </a:t>
            </a:r>
          </a:p>
          <a:p>
            <a:pPr algn="ctr" fontAlgn="base">
              <a:spcBef>
                <a:spcPct val="0"/>
              </a:spcBef>
              <a:spcAft>
                <a:spcPct val="0"/>
              </a:spcAft>
            </a:pPr>
            <a:r>
              <a:rPr lang="ru-RU" sz="26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город Первомайск Нижегородской области</a:t>
            </a:r>
          </a:p>
        </p:txBody>
      </p:sp>
      <p:pic>
        <p:nvPicPr>
          <p:cNvPr id="8" name="Рисунок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26911" y="3853865"/>
            <a:ext cx="3668233" cy="2550409"/>
          </a:xfrm>
          <a:prstGeom prst="rect">
            <a:avLst/>
          </a:prstGeom>
          <a:ln>
            <a:noFill/>
          </a:ln>
          <a:effectLst>
            <a:outerShdw blurRad="292100" dist="139700" dir="2700000" algn="tl" rotWithShape="0">
              <a:srgbClr val="333333">
                <a:alpha val="65000"/>
              </a:srgbClr>
            </a:outerShdw>
          </a:effectLst>
        </p:spPr>
      </p:pic>
      <p:sp>
        <p:nvSpPr>
          <p:cNvPr id="9" name="Text Box 15"/>
          <p:cNvSpPr txBox="1">
            <a:spLocks noChangeArrowheads="1"/>
          </p:cNvSpPr>
          <p:nvPr/>
        </p:nvSpPr>
        <p:spPr bwMode="auto">
          <a:xfrm>
            <a:off x="-1" y="2199567"/>
            <a:ext cx="8205677" cy="330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pPr>
            <a:r>
              <a:rPr lang="ru-RU" altLang="ru-RU" sz="1900" b="1" i="1" dirty="0">
                <a:solidFill>
                  <a:prstClr val="black"/>
                </a:solidFill>
                <a:latin typeface="Times New Roman" pitchFamily="18" charset="0"/>
                <a:cs typeface="Times New Roman" pitchFamily="18" charset="0"/>
              </a:rPr>
              <a:t>Финансовое управление администрации муниципального округа город Первомайск Нижегородской области</a:t>
            </a:r>
          </a:p>
          <a:p>
            <a:pPr eaLnBrk="1" fontAlgn="base" hangingPunct="1">
              <a:spcBef>
                <a:spcPct val="0"/>
              </a:spcBef>
              <a:spcAft>
                <a:spcPct val="0"/>
              </a:spcAft>
            </a:pPr>
            <a:r>
              <a:rPr lang="ru-RU" altLang="ru-RU" sz="1900" b="1" i="1" dirty="0">
                <a:solidFill>
                  <a:prstClr val="black"/>
                </a:solidFill>
                <a:latin typeface="Times New Roman" pitchFamily="18" charset="0"/>
                <a:cs typeface="Times New Roman" pitchFamily="18" charset="0"/>
              </a:rPr>
              <a:t>607760, Нижегородская область, г.Первомайск, пл.Ульянова, д.2</a:t>
            </a:r>
          </a:p>
          <a:p>
            <a:pPr eaLnBrk="1" fontAlgn="base" hangingPunct="1">
              <a:spcBef>
                <a:spcPct val="0"/>
              </a:spcBef>
              <a:spcAft>
                <a:spcPct val="0"/>
              </a:spcAft>
            </a:pPr>
            <a:r>
              <a:rPr lang="ru-RU" altLang="ru-RU" sz="1900" b="1" i="1" dirty="0">
                <a:solidFill>
                  <a:prstClr val="black"/>
                </a:solidFill>
                <a:latin typeface="Times New Roman" pitchFamily="18" charset="0"/>
                <a:cs typeface="Times New Roman" pitchFamily="18" charset="0"/>
              </a:rPr>
              <a:t>Тел. (883139) 2-27-65</a:t>
            </a:r>
          </a:p>
          <a:p>
            <a:pPr eaLnBrk="1" fontAlgn="base" hangingPunct="1">
              <a:spcBef>
                <a:spcPct val="0"/>
              </a:spcBef>
              <a:spcAft>
                <a:spcPct val="0"/>
              </a:spcAft>
            </a:pPr>
            <a:r>
              <a:rPr lang="ru-RU" altLang="ru-RU" sz="1900" b="1" i="1" dirty="0">
                <a:solidFill>
                  <a:prstClr val="black"/>
                </a:solidFill>
                <a:latin typeface="Times New Roman" pitchFamily="18" charset="0"/>
                <a:cs typeface="Times New Roman" pitchFamily="18" charset="0"/>
              </a:rPr>
              <a:t>Адрес электронной почты: </a:t>
            </a:r>
            <a:r>
              <a:rPr lang="en-US" altLang="ru-RU" sz="1900" b="1" i="1" dirty="0">
                <a:solidFill>
                  <a:prstClr val="black"/>
                </a:solidFill>
                <a:latin typeface="Times New Roman" pitchFamily="18" charset="0"/>
                <a:cs typeface="Times New Roman" pitchFamily="18" charset="0"/>
              </a:rPr>
              <a:t>email</a:t>
            </a:r>
            <a:r>
              <a:rPr lang="ru-RU" altLang="ru-RU" sz="1900" b="1" i="1" dirty="0">
                <a:solidFill>
                  <a:prstClr val="black"/>
                </a:solidFill>
                <a:latin typeface="Times New Roman" pitchFamily="18" charset="0"/>
                <a:cs typeface="Times New Roman" pitchFamily="18" charset="0"/>
              </a:rPr>
              <a:t>:</a:t>
            </a:r>
            <a:r>
              <a:rPr lang="en-US" altLang="ru-RU" sz="1900" b="1" i="1" dirty="0">
                <a:solidFill>
                  <a:prstClr val="black"/>
                </a:solidFill>
                <a:latin typeface="Times New Roman" pitchFamily="18" charset="0"/>
                <a:cs typeface="Times New Roman" pitchFamily="18" charset="0"/>
              </a:rPr>
              <a:t>fo@1maysk.ru</a:t>
            </a:r>
            <a:endParaRPr lang="ru-RU" altLang="ru-RU" sz="1900" b="1" i="1" dirty="0">
              <a:solidFill>
                <a:prstClr val="black"/>
              </a:solidFill>
              <a:latin typeface="Times New Roman" pitchFamily="18" charset="0"/>
              <a:cs typeface="Times New Roman" pitchFamily="18" charset="0"/>
            </a:endParaRPr>
          </a:p>
          <a:p>
            <a:pPr eaLnBrk="1" fontAlgn="base" hangingPunct="1">
              <a:spcBef>
                <a:spcPct val="0"/>
              </a:spcBef>
              <a:spcAft>
                <a:spcPct val="0"/>
              </a:spcAft>
            </a:pPr>
            <a:r>
              <a:rPr lang="ru-RU" sz="1900" b="1" i="1" dirty="0">
                <a:latin typeface="Times New Roman" pitchFamily="18" charset="0"/>
                <a:cs typeface="Times New Roman" pitchFamily="18" charset="0"/>
              </a:rPr>
              <a:t>Официальный сайт: </a:t>
            </a:r>
            <a:r>
              <a:rPr lang="en-US" sz="1900" b="1" i="1" dirty="0">
                <a:latin typeface="Times New Roman" pitchFamily="18" charset="0"/>
                <a:cs typeface="Times New Roman" pitchFamily="18" charset="0"/>
              </a:rPr>
              <a:t>http</a:t>
            </a:r>
            <a:r>
              <a:rPr lang="ru-RU" sz="1900" b="1" i="1" dirty="0">
                <a:latin typeface="Times New Roman" pitchFamily="18" charset="0"/>
                <a:cs typeface="Times New Roman" pitchFamily="18" charset="0"/>
              </a:rPr>
              <a:t>://1</a:t>
            </a:r>
            <a:r>
              <a:rPr lang="en-US" sz="1900" b="1" i="1" dirty="0" err="1">
                <a:latin typeface="Times New Roman" pitchFamily="18" charset="0"/>
                <a:cs typeface="Times New Roman" pitchFamily="18" charset="0"/>
              </a:rPr>
              <a:t>maysk</a:t>
            </a:r>
            <a:r>
              <a:rPr lang="ru-RU" sz="1900" b="1" i="1" dirty="0">
                <a:latin typeface="Times New Roman" pitchFamily="18" charset="0"/>
                <a:cs typeface="Times New Roman" pitchFamily="18" charset="0"/>
              </a:rPr>
              <a:t>.</a:t>
            </a:r>
            <a:r>
              <a:rPr lang="en-US" sz="1900" b="1" i="1" dirty="0" err="1">
                <a:latin typeface="Times New Roman" pitchFamily="18" charset="0"/>
                <a:cs typeface="Times New Roman" pitchFamily="18" charset="0"/>
              </a:rPr>
              <a:t>nobl</a:t>
            </a:r>
            <a:r>
              <a:rPr lang="ru-RU" sz="1900" b="1" i="1" dirty="0">
                <a:latin typeface="Times New Roman" pitchFamily="18" charset="0"/>
                <a:cs typeface="Times New Roman" pitchFamily="18" charset="0"/>
              </a:rPr>
              <a:t>.</a:t>
            </a:r>
            <a:r>
              <a:rPr lang="en-US" sz="1900" b="1" i="1" dirty="0" err="1">
                <a:latin typeface="Times New Roman" pitchFamily="18" charset="0"/>
                <a:cs typeface="Times New Roman" pitchFamily="18" charset="0"/>
              </a:rPr>
              <a:t>ru</a:t>
            </a:r>
            <a:endParaRPr lang="en-US" altLang="ru-RU" sz="1900" b="1" i="1" dirty="0">
              <a:solidFill>
                <a:prstClr val="black"/>
              </a:solidFill>
              <a:latin typeface="Times New Roman" pitchFamily="18" charset="0"/>
              <a:cs typeface="Times New Roman" pitchFamily="18" charset="0"/>
            </a:endParaRPr>
          </a:p>
          <a:p>
            <a:pPr eaLnBrk="1" fontAlgn="base" hangingPunct="1">
              <a:spcBef>
                <a:spcPct val="0"/>
              </a:spcBef>
              <a:spcAft>
                <a:spcPct val="0"/>
              </a:spcAft>
            </a:pPr>
            <a:r>
              <a:rPr lang="ru-RU" altLang="ru-RU" sz="1900" b="1" i="1" dirty="0">
                <a:solidFill>
                  <a:prstClr val="black"/>
                </a:solidFill>
                <a:latin typeface="Times New Roman" pitchFamily="18" charset="0"/>
                <a:cs typeface="Times New Roman" pitchFamily="18" charset="0"/>
              </a:rPr>
              <a:t>График работы:</a:t>
            </a:r>
          </a:p>
          <a:p>
            <a:pPr eaLnBrk="1" fontAlgn="base" hangingPunct="1">
              <a:spcBef>
                <a:spcPct val="0"/>
              </a:spcBef>
              <a:spcAft>
                <a:spcPct val="0"/>
              </a:spcAft>
            </a:pPr>
            <a:r>
              <a:rPr lang="ru-RU" altLang="ru-RU" sz="1900" b="1" i="1" dirty="0">
                <a:solidFill>
                  <a:prstClr val="black"/>
                </a:solidFill>
                <a:latin typeface="Times New Roman" pitchFamily="18" charset="0"/>
                <a:cs typeface="Times New Roman" pitchFamily="18" charset="0"/>
              </a:rPr>
              <a:t>Понедельник - пятница – с 8-00 до 17-00</a:t>
            </a:r>
          </a:p>
          <a:p>
            <a:pPr eaLnBrk="1" fontAlgn="base" hangingPunct="1">
              <a:spcBef>
                <a:spcPct val="0"/>
              </a:spcBef>
              <a:spcAft>
                <a:spcPct val="0"/>
              </a:spcAft>
            </a:pPr>
            <a:r>
              <a:rPr lang="ru-RU" altLang="ru-RU" sz="1900" b="1" i="1" dirty="0">
                <a:solidFill>
                  <a:prstClr val="black"/>
                </a:solidFill>
                <a:latin typeface="Times New Roman" pitchFamily="18" charset="0"/>
                <a:cs typeface="Times New Roman" pitchFamily="18" charset="0"/>
              </a:rPr>
              <a:t>Обеденный перерыв - с 12-00 до 13-00</a:t>
            </a:r>
          </a:p>
          <a:p>
            <a:pPr eaLnBrk="1" fontAlgn="base" hangingPunct="1">
              <a:spcBef>
                <a:spcPct val="0"/>
              </a:spcBef>
              <a:spcAft>
                <a:spcPct val="0"/>
              </a:spcAft>
            </a:pPr>
            <a:r>
              <a:rPr lang="ru-RU" altLang="ru-RU" sz="1900" b="1" i="1" dirty="0">
                <a:solidFill>
                  <a:prstClr val="black"/>
                </a:solidFill>
                <a:latin typeface="Times New Roman" pitchFamily="18" charset="0"/>
                <a:cs typeface="Times New Roman" pitchFamily="18" charset="0"/>
              </a:rPr>
              <a:t>Суббота, воскресенье – выходные дни</a:t>
            </a:r>
          </a:p>
          <a:p>
            <a:pPr eaLnBrk="1" fontAlgn="base" hangingPunct="1">
              <a:spcBef>
                <a:spcPct val="0"/>
              </a:spcBef>
              <a:spcAft>
                <a:spcPct val="0"/>
              </a:spcAft>
            </a:pPr>
            <a:r>
              <a:rPr lang="ru-RU" altLang="ru-RU" sz="1900" b="1" i="1" dirty="0">
                <a:solidFill>
                  <a:prstClr val="black"/>
                </a:solidFill>
                <a:latin typeface="Times New Roman" pitchFamily="18" charset="0"/>
                <a:cs typeface="Times New Roman" pitchFamily="18" charset="0"/>
              </a:rPr>
              <a:t>Часы приема граждан: пятница с 9-00 до 12-00</a:t>
            </a:r>
          </a:p>
        </p:txBody>
      </p:sp>
      <p:sp>
        <p:nvSpPr>
          <p:cNvPr id="10"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76</a:t>
            </a:r>
          </a:p>
        </p:txBody>
      </p:sp>
    </p:spTree>
    <p:extLst>
      <p:ext uri="{BB962C8B-B14F-4D97-AF65-F5344CB8AC3E}">
        <p14:creationId xmlns:p14="http://schemas.microsoft.com/office/powerpoint/2010/main" val="6310233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Oval 13"/>
          <p:cNvSpPr>
            <a:spLocks noChangeArrowheads="1"/>
          </p:cNvSpPr>
          <p:nvPr/>
        </p:nvSpPr>
        <p:spPr bwMode="auto">
          <a:xfrm>
            <a:off x="8172450" y="6453188"/>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11</a:t>
            </a:r>
          </a:p>
        </p:txBody>
      </p:sp>
      <p:sp>
        <p:nvSpPr>
          <p:cNvPr id="38" name="Graphic 2"/>
          <p:cNvSpPr/>
          <p:nvPr/>
        </p:nvSpPr>
        <p:spPr>
          <a:xfrm>
            <a:off x="1456870" y="1312984"/>
            <a:ext cx="6857790" cy="568980"/>
          </a:xfrm>
          <a:prstGeom prst="flowChartTerminator">
            <a:avLst/>
          </a:prstGeom>
          <a:gradFill flip="none" rotWithShape="1">
            <a:gsLst>
              <a:gs pos="0">
                <a:schemeClr val="accent4">
                  <a:lumMod val="20000"/>
                  <a:lumOff val="80000"/>
                </a:schemeClr>
              </a:gs>
              <a:gs pos="100000">
                <a:schemeClr val="accent4">
                  <a:lumMod val="60000"/>
                  <a:lumOff val="40000"/>
                </a:schemeClr>
              </a:gs>
            </a:gsLst>
            <a:lin ang="2700000" scaled="1"/>
            <a:tileRect/>
          </a:gradFill>
          <a:ln w="12700">
            <a:miter lim="400000"/>
          </a:ln>
          <a:effectLst>
            <a:outerShdw blurRad="50800" dist="38100" dir="2700000" algn="tl" rotWithShape="0">
              <a:prstClr val="black">
                <a:alpha val="40000"/>
              </a:prstClr>
            </a:outerShdw>
          </a:effectLst>
        </p:spPr>
        <p:txBody>
          <a:bodyPr tIns="91439" bIns="91439" anchor="ctr"/>
          <a:lstStyle/>
          <a:p>
            <a:pPr lvl="0" defTabSz="1828800">
              <a:defRPr sz="3600">
                <a:solidFill>
                  <a:srgbClr val="000000"/>
                </a:solidFill>
                <a:latin typeface="Calibri"/>
                <a:ea typeface="Calibri"/>
                <a:cs typeface="Calibri"/>
                <a:sym typeface="Calibri"/>
              </a:defRPr>
            </a:pPr>
            <a:r>
              <a:rPr lang="ru-RU" sz="2500" kern="0" dirty="0">
                <a:solidFill>
                  <a:srgbClr val="000000"/>
                </a:solidFill>
                <a:latin typeface="Calibri"/>
                <a:cs typeface="Calibri"/>
                <a:sym typeface="Calibri"/>
              </a:rPr>
              <a:t>Обеспечение сбалансированности бюджета</a:t>
            </a:r>
          </a:p>
        </p:txBody>
      </p:sp>
      <p:sp>
        <p:nvSpPr>
          <p:cNvPr id="39" name="Graphic 2"/>
          <p:cNvSpPr/>
          <p:nvPr/>
        </p:nvSpPr>
        <p:spPr>
          <a:xfrm>
            <a:off x="396948" y="1222193"/>
            <a:ext cx="792068" cy="750559"/>
          </a:xfrm>
          <a:custGeom>
            <a:avLst/>
            <a:gdLst/>
            <a:ahLst/>
            <a:cxnLst>
              <a:cxn ang="0">
                <a:pos x="wd2" y="hd2"/>
              </a:cxn>
              <a:cxn ang="5400000">
                <a:pos x="wd2" y="hd2"/>
              </a:cxn>
              <a:cxn ang="10800000">
                <a:pos x="wd2" y="hd2"/>
              </a:cxn>
              <a:cxn ang="16200000">
                <a:pos x="wd2" y="hd2"/>
              </a:cxn>
            </a:cxnLst>
            <a:rect l="0" t="0" r="r" b="b"/>
            <a:pathLst>
              <a:path w="21588" h="21600" extrusionOk="0">
                <a:moveTo>
                  <a:pt x="10800" y="21600"/>
                </a:moveTo>
                <a:cubicBezTo>
                  <a:pt x="4844" y="21600"/>
                  <a:pt x="12" y="16765"/>
                  <a:pt x="0" y="10806"/>
                </a:cubicBezTo>
                <a:cubicBezTo>
                  <a:pt x="-12" y="4847"/>
                  <a:pt x="4832" y="12"/>
                  <a:pt x="10788" y="0"/>
                </a:cubicBezTo>
                <a:cubicBezTo>
                  <a:pt x="16744" y="0"/>
                  <a:pt x="21576" y="4835"/>
                  <a:pt x="21588" y="10794"/>
                </a:cubicBezTo>
                <a:cubicBezTo>
                  <a:pt x="21588" y="13654"/>
                  <a:pt x="20452" y="16406"/>
                  <a:pt x="18431" y="18429"/>
                </a:cubicBezTo>
                <a:cubicBezTo>
                  <a:pt x="16409" y="20463"/>
                  <a:pt x="13658" y="21600"/>
                  <a:pt x="10800" y="21600"/>
                </a:cubicBezTo>
                <a:close/>
              </a:path>
            </a:pathLst>
          </a:custGeom>
          <a:gradFill>
            <a:gsLst>
              <a:gs pos="22846">
                <a:srgbClr val="FFFFFF"/>
              </a:gs>
              <a:gs pos="63322">
                <a:srgbClr val="E6EAEB"/>
              </a:gs>
              <a:gs pos="99960">
                <a:srgbClr val="CDD5D8"/>
              </a:gs>
            </a:gsLst>
            <a:lin ang="2089253"/>
          </a:gradFill>
          <a:ln w="12700">
            <a:miter lim="400000"/>
          </a:ln>
          <a:effectLst>
            <a:outerShdw blurRad="76200" dist="50800" dir="2315233" rotWithShape="0">
              <a:srgbClr val="000000">
                <a:alpha val="28814"/>
              </a:srgbClr>
            </a:outerShdw>
          </a:effectLst>
        </p:spPr>
        <p:txBody>
          <a:bodyPr tIns="91439" bIns="91439" anchor="ctr"/>
          <a:lstStyle/>
          <a:p>
            <a:pPr marL="0" marR="0" lvl="0" indent="0" algn="l" defTabSz="1828800" eaLnBrk="1" fontAlgn="auto" latinLnBrk="0" hangingPunct="1">
              <a:lnSpc>
                <a:spcPct val="100000"/>
              </a:lnSpc>
              <a:spcBef>
                <a:spcPts val="0"/>
              </a:spcBef>
              <a:spcAft>
                <a:spcPts val="0"/>
              </a:spcAft>
              <a:buClrTx/>
              <a:buSzTx/>
              <a:buFontTx/>
              <a:buNone/>
              <a:tabLst/>
              <a:defRPr sz="3600">
                <a:solidFill>
                  <a:srgbClr val="FFFFFF"/>
                </a:solidFill>
                <a:latin typeface="Avenir Next Regular"/>
                <a:ea typeface="Avenir Next Regular"/>
                <a:cs typeface="Avenir Next Regular"/>
                <a:sym typeface="Avenir Next Regular"/>
              </a:defRPr>
            </a:pPr>
            <a:endParaRPr kumimoji="0" sz="3600" b="0" i="0" u="none" strike="noStrike" kern="0" cap="none" spc="0" normalizeH="0" baseline="0" noProof="0" dirty="0">
              <a:ln>
                <a:noFill/>
              </a:ln>
              <a:solidFill>
                <a:srgbClr val="FFFFFF"/>
              </a:solidFill>
              <a:effectLst/>
              <a:uLnTx/>
              <a:uFillTx/>
              <a:latin typeface="Avenir Next Regular"/>
              <a:sym typeface="Avenir Next Regular"/>
            </a:endParaRPr>
          </a:p>
        </p:txBody>
      </p:sp>
      <p:sp>
        <p:nvSpPr>
          <p:cNvPr id="40" name="Прямоугольник 39"/>
          <p:cNvSpPr/>
          <p:nvPr/>
        </p:nvSpPr>
        <p:spPr>
          <a:xfrm>
            <a:off x="-391509" y="139537"/>
            <a:ext cx="9631202" cy="827147"/>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5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Основные задачи, решаемые в процессе исполнения бюджета в 2025 году</a:t>
            </a:r>
          </a:p>
        </p:txBody>
      </p:sp>
      <p:pic>
        <p:nvPicPr>
          <p:cNvPr id="41" name="Рисунок 4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5704" y="1192304"/>
            <a:ext cx="899014" cy="810340"/>
          </a:xfrm>
          <a:prstGeom prst="flowChartConnector">
            <a:avLst/>
          </a:prstGeom>
          <a:ln>
            <a:noFill/>
          </a:ln>
          <a:effectLst>
            <a:softEdge rad="112500"/>
          </a:effectLst>
        </p:spPr>
      </p:pic>
      <p:sp>
        <p:nvSpPr>
          <p:cNvPr id="42" name="Graphic 2"/>
          <p:cNvSpPr/>
          <p:nvPr/>
        </p:nvSpPr>
        <p:spPr>
          <a:xfrm>
            <a:off x="404835" y="2074579"/>
            <a:ext cx="792068" cy="750559"/>
          </a:xfrm>
          <a:custGeom>
            <a:avLst/>
            <a:gdLst/>
            <a:ahLst/>
            <a:cxnLst>
              <a:cxn ang="0">
                <a:pos x="wd2" y="hd2"/>
              </a:cxn>
              <a:cxn ang="5400000">
                <a:pos x="wd2" y="hd2"/>
              </a:cxn>
              <a:cxn ang="10800000">
                <a:pos x="wd2" y="hd2"/>
              </a:cxn>
              <a:cxn ang="16200000">
                <a:pos x="wd2" y="hd2"/>
              </a:cxn>
            </a:cxnLst>
            <a:rect l="0" t="0" r="r" b="b"/>
            <a:pathLst>
              <a:path w="21588" h="21600" extrusionOk="0">
                <a:moveTo>
                  <a:pt x="10800" y="21600"/>
                </a:moveTo>
                <a:cubicBezTo>
                  <a:pt x="4844" y="21600"/>
                  <a:pt x="12" y="16765"/>
                  <a:pt x="0" y="10806"/>
                </a:cubicBezTo>
                <a:cubicBezTo>
                  <a:pt x="-12" y="4847"/>
                  <a:pt x="4832" y="12"/>
                  <a:pt x="10788" y="0"/>
                </a:cubicBezTo>
                <a:cubicBezTo>
                  <a:pt x="16744" y="0"/>
                  <a:pt x="21576" y="4835"/>
                  <a:pt x="21588" y="10794"/>
                </a:cubicBezTo>
                <a:cubicBezTo>
                  <a:pt x="21588" y="13654"/>
                  <a:pt x="20452" y="16406"/>
                  <a:pt x="18431" y="18429"/>
                </a:cubicBezTo>
                <a:cubicBezTo>
                  <a:pt x="16409" y="20463"/>
                  <a:pt x="13658" y="21600"/>
                  <a:pt x="10800" y="21600"/>
                </a:cubicBezTo>
                <a:close/>
              </a:path>
            </a:pathLst>
          </a:custGeom>
          <a:gradFill>
            <a:gsLst>
              <a:gs pos="22846">
                <a:srgbClr val="FFFFFF"/>
              </a:gs>
              <a:gs pos="63322">
                <a:srgbClr val="E6EAEB"/>
              </a:gs>
              <a:gs pos="99960">
                <a:srgbClr val="CDD5D8"/>
              </a:gs>
            </a:gsLst>
            <a:lin ang="2089253"/>
          </a:gradFill>
          <a:ln w="12700">
            <a:miter lim="400000"/>
          </a:ln>
          <a:effectLst>
            <a:outerShdw blurRad="76200" dist="50800" dir="2315233" rotWithShape="0">
              <a:srgbClr val="000000">
                <a:alpha val="28814"/>
              </a:srgbClr>
            </a:outerShdw>
          </a:effectLst>
        </p:spPr>
        <p:txBody>
          <a:bodyPr tIns="91439" bIns="91439" anchor="ctr"/>
          <a:lstStyle/>
          <a:p>
            <a:pPr marL="0" marR="0" lvl="0" indent="0" algn="l" defTabSz="1828800" eaLnBrk="1" fontAlgn="auto" latinLnBrk="0" hangingPunct="1">
              <a:lnSpc>
                <a:spcPct val="100000"/>
              </a:lnSpc>
              <a:spcBef>
                <a:spcPts val="0"/>
              </a:spcBef>
              <a:spcAft>
                <a:spcPts val="0"/>
              </a:spcAft>
              <a:buClrTx/>
              <a:buSzTx/>
              <a:buFontTx/>
              <a:buNone/>
              <a:tabLst/>
              <a:defRPr sz="3600">
                <a:solidFill>
                  <a:srgbClr val="FFFFFF"/>
                </a:solidFill>
                <a:latin typeface="Avenir Next Regular"/>
                <a:ea typeface="Avenir Next Regular"/>
                <a:cs typeface="Avenir Next Regular"/>
                <a:sym typeface="Avenir Next Regular"/>
              </a:defRPr>
            </a:pPr>
            <a:endParaRPr kumimoji="0" sz="3600" b="0" i="0" u="none" strike="noStrike" kern="0" cap="none" spc="0" normalizeH="0" baseline="0" noProof="0" dirty="0">
              <a:ln>
                <a:noFill/>
              </a:ln>
              <a:solidFill>
                <a:srgbClr val="FFFFFF"/>
              </a:solidFill>
              <a:effectLst/>
              <a:uLnTx/>
              <a:uFillTx/>
              <a:latin typeface="Avenir Next Regular"/>
              <a:sym typeface="Avenir Next Regular"/>
            </a:endParaRPr>
          </a:p>
        </p:txBody>
      </p:sp>
      <p:sp>
        <p:nvSpPr>
          <p:cNvPr id="43" name="Graphic 2"/>
          <p:cNvSpPr/>
          <p:nvPr/>
        </p:nvSpPr>
        <p:spPr>
          <a:xfrm>
            <a:off x="409177" y="3101565"/>
            <a:ext cx="792068" cy="750559"/>
          </a:xfrm>
          <a:custGeom>
            <a:avLst/>
            <a:gdLst/>
            <a:ahLst/>
            <a:cxnLst>
              <a:cxn ang="0">
                <a:pos x="wd2" y="hd2"/>
              </a:cxn>
              <a:cxn ang="5400000">
                <a:pos x="wd2" y="hd2"/>
              </a:cxn>
              <a:cxn ang="10800000">
                <a:pos x="wd2" y="hd2"/>
              </a:cxn>
              <a:cxn ang="16200000">
                <a:pos x="wd2" y="hd2"/>
              </a:cxn>
            </a:cxnLst>
            <a:rect l="0" t="0" r="r" b="b"/>
            <a:pathLst>
              <a:path w="21588" h="21600" extrusionOk="0">
                <a:moveTo>
                  <a:pt x="10800" y="21600"/>
                </a:moveTo>
                <a:cubicBezTo>
                  <a:pt x="4844" y="21600"/>
                  <a:pt x="12" y="16765"/>
                  <a:pt x="0" y="10806"/>
                </a:cubicBezTo>
                <a:cubicBezTo>
                  <a:pt x="-12" y="4847"/>
                  <a:pt x="4832" y="12"/>
                  <a:pt x="10788" y="0"/>
                </a:cubicBezTo>
                <a:cubicBezTo>
                  <a:pt x="16744" y="0"/>
                  <a:pt x="21576" y="4835"/>
                  <a:pt x="21588" y="10794"/>
                </a:cubicBezTo>
                <a:cubicBezTo>
                  <a:pt x="21588" y="13654"/>
                  <a:pt x="20452" y="16406"/>
                  <a:pt x="18431" y="18429"/>
                </a:cubicBezTo>
                <a:cubicBezTo>
                  <a:pt x="16409" y="20463"/>
                  <a:pt x="13658" y="21600"/>
                  <a:pt x="10800" y="21600"/>
                </a:cubicBezTo>
                <a:close/>
              </a:path>
            </a:pathLst>
          </a:custGeom>
          <a:gradFill>
            <a:gsLst>
              <a:gs pos="22846">
                <a:srgbClr val="FFFFFF"/>
              </a:gs>
              <a:gs pos="63322">
                <a:srgbClr val="E6EAEB"/>
              </a:gs>
              <a:gs pos="99960">
                <a:srgbClr val="CDD5D8"/>
              </a:gs>
            </a:gsLst>
            <a:lin ang="2089253"/>
          </a:gradFill>
          <a:ln w="12700">
            <a:miter lim="400000"/>
          </a:ln>
          <a:effectLst>
            <a:outerShdw blurRad="76200" dist="50800" dir="2315233" rotWithShape="0">
              <a:srgbClr val="000000">
                <a:alpha val="28814"/>
              </a:srgbClr>
            </a:outerShdw>
          </a:effectLst>
        </p:spPr>
        <p:txBody>
          <a:bodyPr tIns="91439" bIns="91439" anchor="ctr"/>
          <a:lstStyle/>
          <a:p>
            <a:pPr marL="0" marR="0" lvl="0" indent="0" algn="l" defTabSz="1828800" eaLnBrk="1" fontAlgn="auto" latinLnBrk="0" hangingPunct="1">
              <a:lnSpc>
                <a:spcPct val="100000"/>
              </a:lnSpc>
              <a:spcBef>
                <a:spcPts val="0"/>
              </a:spcBef>
              <a:spcAft>
                <a:spcPts val="0"/>
              </a:spcAft>
              <a:buClrTx/>
              <a:buSzTx/>
              <a:buFontTx/>
              <a:buNone/>
              <a:tabLst/>
              <a:defRPr sz="3600">
                <a:solidFill>
                  <a:srgbClr val="FFFFFF"/>
                </a:solidFill>
                <a:latin typeface="Avenir Next Regular"/>
                <a:ea typeface="Avenir Next Regular"/>
                <a:cs typeface="Avenir Next Regular"/>
                <a:sym typeface="Avenir Next Regular"/>
              </a:defRPr>
            </a:pPr>
            <a:endParaRPr kumimoji="0" sz="3600" b="0" i="0" u="none" strike="noStrike" kern="0" cap="none" spc="0" normalizeH="0" baseline="0" noProof="0" dirty="0">
              <a:ln>
                <a:noFill/>
              </a:ln>
              <a:solidFill>
                <a:srgbClr val="FFFFFF"/>
              </a:solidFill>
              <a:effectLst/>
              <a:uLnTx/>
              <a:uFillTx/>
              <a:latin typeface="Avenir Next Regular"/>
              <a:sym typeface="Avenir Next Regular"/>
            </a:endParaRPr>
          </a:p>
        </p:txBody>
      </p:sp>
      <p:sp>
        <p:nvSpPr>
          <p:cNvPr id="44" name="Graphic 2"/>
          <p:cNvSpPr/>
          <p:nvPr/>
        </p:nvSpPr>
        <p:spPr>
          <a:xfrm>
            <a:off x="413519" y="4039819"/>
            <a:ext cx="792068" cy="750559"/>
          </a:xfrm>
          <a:custGeom>
            <a:avLst/>
            <a:gdLst/>
            <a:ahLst/>
            <a:cxnLst>
              <a:cxn ang="0">
                <a:pos x="wd2" y="hd2"/>
              </a:cxn>
              <a:cxn ang="5400000">
                <a:pos x="wd2" y="hd2"/>
              </a:cxn>
              <a:cxn ang="10800000">
                <a:pos x="wd2" y="hd2"/>
              </a:cxn>
              <a:cxn ang="16200000">
                <a:pos x="wd2" y="hd2"/>
              </a:cxn>
            </a:cxnLst>
            <a:rect l="0" t="0" r="r" b="b"/>
            <a:pathLst>
              <a:path w="21588" h="21600" extrusionOk="0">
                <a:moveTo>
                  <a:pt x="10800" y="21600"/>
                </a:moveTo>
                <a:cubicBezTo>
                  <a:pt x="4844" y="21600"/>
                  <a:pt x="12" y="16765"/>
                  <a:pt x="0" y="10806"/>
                </a:cubicBezTo>
                <a:cubicBezTo>
                  <a:pt x="-12" y="4847"/>
                  <a:pt x="4832" y="12"/>
                  <a:pt x="10788" y="0"/>
                </a:cubicBezTo>
                <a:cubicBezTo>
                  <a:pt x="16744" y="0"/>
                  <a:pt x="21576" y="4835"/>
                  <a:pt x="21588" y="10794"/>
                </a:cubicBezTo>
                <a:cubicBezTo>
                  <a:pt x="21588" y="13654"/>
                  <a:pt x="20452" y="16406"/>
                  <a:pt x="18431" y="18429"/>
                </a:cubicBezTo>
                <a:cubicBezTo>
                  <a:pt x="16409" y="20463"/>
                  <a:pt x="13658" y="21600"/>
                  <a:pt x="10800" y="21600"/>
                </a:cubicBezTo>
                <a:close/>
              </a:path>
            </a:pathLst>
          </a:custGeom>
          <a:gradFill>
            <a:gsLst>
              <a:gs pos="22846">
                <a:srgbClr val="FFFFFF"/>
              </a:gs>
              <a:gs pos="63322">
                <a:srgbClr val="E6EAEB"/>
              </a:gs>
              <a:gs pos="99960">
                <a:srgbClr val="CDD5D8"/>
              </a:gs>
            </a:gsLst>
            <a:lin ang="2089253"/>
          </a:gradFill>
          <a:ln w="12700">
            <a:miter lim="400000"/>
          </a:ln>
          <a:effectLst>
            <a:outerShdw blurRad="76200" dist="50800" dir="2315233" rotWithShape="0">
              <a:srgbClr val="000000">
                <a:alpha val="28814"/>
              </a:srgbClr>
            </a:outerShdw>
          </a:effectLst>
        </p:spPr>
        <p:txBody>
          <a:bodyPr tIns="91439" bIns="91439" anchor="ctr"/>
          <a:lstStyle/>
          <a:p>
            <a:pPr marL="0" marR="0" lvl="0" indent="0" algn="l" defTabSz="1828800" eaLnBrk="1" fontAlgn="auto" latinLnBrk="0" hangingPunct="1">
              <a:lnSpc>
                <a:spcPct val="100000"/>
              </a:lnSpc>
              <a:spcBef>
                <a:spcPts val="0"/>
              </a:spcBef>
              <a:spcAft>
                <a:spcPts val="0"/>
              </a:spcAft>
              <a:buClrTx/>
              <a:buSzTx/>
              <a:buFontTx/>
              <a:buNone/>
              <a:tabLst/>
              <a:defRPr sz="3600">
                <a:solidFill>
                  <a:srgbClr val="FFFFFF"/>
                </a:solidFill>
                <a:latin typeface="Avenir Next Regular"/>
                <a:ea typeface="Avenir Next Regular"/>
                <a:cs typeface="Avenir Next Regular"/>
                <a:sym typeface="Avenir Next Regular"/>
              </a:defRPr>
            </a:pPr>
            <a:endParaRPr kumimoji="0" sz="3600" b="0" i="0" u="none" strike="noStrike" kern="0" cap="none" spc="0" normalizeH="0" baseline="0" noProof="0" dirty="0">
              <a:ln>
                <a:noFill/>
              </a:ln>
              <a:solidFill>
                <a:srgbClr val="FFFFFF"/>
              </a:solidFill>
              <a:effectLst/>
              <a:uLnTx/>
              <a:uFillTx/>
              <a:latin typeface="Avenir Next Regular"/>
              <a:sym typeface="Avenir Next Regular"/>
            </a:endParaRPr>
          </a:p>
        </p:txBody>
      </p:sp>
      <p:sp>
        <p:nvSpPr>
          <p:cNvPr id="45" name="Graphic 2"/>
          <p:cNvSpPr/>
          <p:nvPr/>
        </p:nvSpPr>
        <p:spPr>
          <a:xfrm>
            <a:off x="416946" y="4957765"/>
            <a:ext cx="792068" cy="750559"/>
          </a:xfrm>
          <a:custGeom>
            <a:avLst/>
            <a:gdLst/>
            <a:ahLst/>
            <a:cxnLst>
              <a:cxn ang="0">
                <a:pos x="wd2" y="hd2"/>
              </a:cxn>
              <a:cxn ang="5400000">
                <a:pos x="wd2" y="hd2"/>
              </a:cxn>
              <a:cxn ang="10800000">
                <a:pos x="wd2" y="hd2"/>
              </a:cxn>
              <a:cxn ang="16200000">
                <a:pos x="wd2" y="hd2"/>
              </a:cxn>
            </a:cxnLst>
            <a:rect l="0" t="0" r="r" b="b"/>
            <a:pathLst>
              <a:path w="21588" h="21600" extrusionOk="0">
                <a:moveTo>
                  <a:pt x="10800" y="21600"/>
                </a:moveTo>
                <a:cubicBezTo>
                  <a:pt x="4844" y="21600"/>
                  <a:pt x="12" y="16765"/>
                  <a:pt x="0" y="10806"/>
                </a:cubicBezTo>
                <a:cubicBezTo>
                  <a:pt x="-12" y="4847"/>
                  <a:pt x="4832" y="12"/>
                  <a:pt x="10788" y="0"/>
                </a:cubicBezTo>
                <a:cubicBezTo>
                  <a:pt x="16744" y="0"/>
                  <a:pt x="21576" y="4835"/>
                  <a:pt x="21588" y="10794"/>
                </a:cubicBezTo>
                <a:cubicBezTo>
                  <a:pt x="21588" y="13654"/>
                  <a:pt x="20452" y="16406"/>
                  <a:pt x="18431" y="18429"/>
                </a:cubicBezTo>
                <a:cubicBezTo>
                  <a:pt x="16409" y="20463"/>
                  <a:pt x="13658" y="21600"/>
                  <a:pt x="10800" y="21600"/>
                </a:cubicBezTo>
                <a:close/>
              </a:path>
            </a:pathLst>
          </a:custGeom>
          <a:gradFill>
            <a:gsLst>
              <a:gs pos="22846">
                <a:srgbClr val="FFFFFF"/>
              </a:gs>
              <a:gs pos="63322">
                <a:srgbClr val="E6EAEB"/>
              </a:gs>
              <a:gs pos="99960">
                <a:srgbClr val="CDD5D8"/>
              </a:gs>
            </a:gsLst>
            <a:lin ang="2089253"/>
          </a:gradFill>
          <a:ln w="12700">
            <a:miter lim="400000"/>
          </a:ln>
          <a:effectLst>
            <a:outerShdw blurRad="76200" dist="50800" dir="2315233" rotWithShape="0">
              <a:srgbClr val="000000">
                <a:alpha val="28814"/>
              </a:srgbClr>
            </a:outerShdw>
          </a:effectLst>
        </p:spPr>
        <p:txBody>
          <a:bodyPr tIns="91439" bIns="91439" anchor="ctr"/>
          <a:lstStyle/>
          <a:p>
            <a:pPr marL="0" marR="0" lvl="0" indent="0" algn="l" defTabSz="1828800" eaLnBrk="1" fontAlgn="auto" latinLnBrk="0" hangingPunct="1">
              <a:lnSpc>
                <a:spcPct val="100000"/>
              </a:lnSpc>
              <a:spcBef>
                <a:spcPts val="0"/>
              </a:spcBef>
              <a:spcAft>
                <a:spcPts val="0"/>
              </a:spcAft>
              <a:buClrTx/>
              <a:buSzTx/>
              <a:buFontTx/>
              <a:buNone/>
              <a:tabLst/>
              <a:defRPr sz="3600">
                <a:solidFill>
                  <a:srgbClr val="FFFFFF"/>
                </a:solidFill>
                <a:latin typeface="Avenir Next Regular"/>
                <a:ea typeface="Avenir Next Regular"/>
                <a:cs typeface="Avenir Next Regular"/>
                <a:sym typeface="Avenir Next Regular"/>
              </a:defRPr>
            </a:pPr>
            <a:endParaRPr kumimoji="0" sz="3600" b="0" i="0" u="none" strike="noStrike" kern="0" cap="none" spc="0" normalizeH="0" baseline="0" noProof="0" dirty="0">
              <a:ln>
                <a:noFill/>
              </a:ln>
              <a:solidFill>
                <a:srgbClr val="FFFFFF"/>
              </a:solidFill>
              <a:effectLst/>
              <a:uLnTx/>
              <a:uFillTx/>
              <a:latin typeface="Avenir Next Regular"/>
              <a:sym typeface="Avenir Next Regular"/>
            </a:endParaRPr>
          </a:p>
        </p:txBody>
      </p:sp>
      <p:sp>
        <p:nvSpPr>
          <p:cNvPr id="46" name="Graphic 2"/>
          <p:cNvSpPr/>
          <p:nvPr/>
        </p:nvSpPr>
        <p:spPr>
          <a:xfrm>
            <a:off x="416946" y="5847091"/>
            <a:ext cx="792068" cy="750559"/>
          </a:xfrm>
          <a:custGeom>
            <a:avLst/>
            <a:gdLst/>
            <a:ahLst/>
            <a:cxnLst>
              <a:cxn ang="0">
                <a:pos x="wd2" y="hd2"/>
              </a:cxn>
              <a:cxn ang="5400000">
                <a:pos x="wd2" y="hd2"/>
              </a:cxn>
              <a:cxn ang="10800000">
                <a:pos x="wd2" y="hd2"/>
              </a:cxn>
              <a:cxn ang="16200000">
                <a:pos x="wd2" y="hd2"/>
              </a:cxn>
            </a:cxnLst>
            <a:rect l="0" t="0" r="r" b="b"/>
            <a:pathLst>
              <a:path w="21588" h="21600" extrusionOk="0">
                <a:moveTo>
                  <a:pt x="10800" y="21600"/>
                </a:moveTo>
                <a:cubicBezTo>
                  <a:pt x="4844" y="21600"/>
                  <a:pt x="12" y="16765"/>
                  <a:pt x="0" y="10806"/>
                </a:cubicBezTo>
                <a:cubicBezTo>
                  <a:pt x="-12" y="4847"/>
                  <a:pt x="4832" y="12"/>
                  <a:pt x="10788" y="0"/>
                </a:cubicBezTo>
                <a:cubicBezTo>
                  <a:pt x="16744" y="0"/>
                  <a:pt x="21576" y="4835"/>
                  <a:pt x="21588" y="10794"/>
                </a:cubicBezTo>
                <a:cubicBezTo>
                  <a:pt x="21588" y="13654"/>
                  <a:pt x="20452" y="16406"/>
                  <a:pt x="18431" y="18429"/>
                </a:cubicBezTo>
                <a:cubicBezTo>
                  <a:pt x="16409" y="20463"/>
                  <a:pt x="13658" y="21600"/>
                  <a:pt x="10800" y="21600"/>
                </a:cubicBezTo>
                <a:close/>
              </a:path>
            </a:pathLst>
          </a:custGeom>
          <a:gradFill>
            <a:gsLst>
              <a:gs pos="22846">
                <a:srgbClr val="FFFFFF"/>
              </a:gs>
              <a:gs pos="63322">
                <a:srgbClr val="E6EAEB"/>
              </a:gs>
              <a:gs pos="99960">
                <a:srgbClr val="CDD5D8"/>
              </a:gs>
            </a:gsLst>
            <a:lin ang="2089253"/>
          </a:gradFill>
          <a:ln w="12700">
            <a:miter lim="400000"/>
          </a:ln>
          <a:effectLst>
            <a:outerShdw blurRad="76200" dist="50800" dir="2315233" rotWithShape="0">
              <a:srgbClr val="000000">
                <a:alpha val="28814"/>
              </a:srgbClr>
            </a:outerShdw>
          </a:effectLst>
        </p:spPr>
        <p:txBody>
          <a:bodyPr tIns="91439" bIns="91439" anchor="ctr"/>
          <a:lstStyle/>
          <a:p>
            <a:pPr marL="0" marR="0" lvl="0" indent="0" algn="l" defTabSz="1828800" eaLnBrk="1" fontAlgn="auto" latinLnBrk="0" hangingPunct="1">
              <a:lnSpc>
                <a:spcPct val="100000"/>
              </a:lnSpc>
              <a:spcBef>
                <a:spcPts val="0"/>
              </a:spcBef>
              <a:spcAft>
                <a:spcPts val="0"/>
              </a:spcAft>
              <a:buClrTx/>
              <a:buSzTx/>
              <a:buFontTx/>
              <a:buNone/>
              <a:tabLst/>
              <a:defRPr sz="3600">
                <a:solidFill>
                  <a:srgbClr val="FFFFFF"/>
                </a:solidFill>
                <a:latin typeface="Avenir Next Regular"/>
                <a:ea typeface="Avenir Next Regular"/>
                <a:cs typeface="Avenir Next Regular"/>
                <a:sym typeface="Avenir Next Regular"/>
              </a:defRPr>
            </a:pPr>
            <a:endParaRPr kumimoji="0" sz="3600" b="0" i="0" u="none" strike="noStrike" kern="0" cap="none" spc="0" normalizeH="0" baseline="0" noProof="0" dirty="0">
              <a:ln>
                <a:noFill/>
              </a:ln>
              <a:solidFill>
                <a:srgbClr val="FFFFFF"/>
              </a:solidFill>
              <a:effectLst/>
              <a:uLnTx/>
              <a:uFillTx/>
              <a:latin typeface="Avenir Next Regular"/>
              <a:sym typeface="Avenir Next Regular"/>
            </a:endParaRPr>
          </a:p>
        </p:txBody>
      </p:sp>
      <p:pic>
        <p:nvPicPr>
          <p:cNvPr id="47" name="Рисунок 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6814" y="2074579"/>
            <a:ext cx="935082" cy="789158"/>
          </a:xfrm>
          <a:prstGeom prst="flowChartConnector">
            <a:avLst/>
          </a:prstGeom>
          <a:ln>
            <a:noFill/>
          </a:ln>
          <a:effectLst>
            <a:softEdge rad="112500"/>
          </a:effectLst>
        </p:spPr>
      </p:pic>
      <p:pic>
        <p:nvPicPr>
          <p:cNvPr id="48" name="Рисунок 4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6048" y="3101565"/>
            <a:ext cx="822968" cy="807306"/>
          </a:xfrm>
          <a:prstGeom prst="flowChartConnector">
            <a:avLst/>
          </a:prstGeom>
          <a:ln>
            <a:noFill/>
          </a:ln>
          <a:effectLst>
            <a:softEdge rad="112500"/>
          </a:effectLst>
        </p:spPr>
      </p:pic>
      <p:pic>
        <p:nvPicPr>
          <p:cNvPr id="49" name="Рисунок 4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46315" y="4089179"/>
            <a:ext cx="885582" cy="701549"/>
          </a:xfrm>
          <a:prstGeom prst="flowChartConnector">
            <a:avLst/>
          </a:prstGeom>
          <a:ln>
            <a:noFill/>
          </a:ln>
          <a:effectLst>
            <a:softEdge rad="112500"/>
          </a:effectLst>
        </p:spPr>
      </p:pic>
      <p:pic>
        <p:nvPicPr>
          <p:cNvPr id="50" name="Рисунок 4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12330" y="4993421"/>
            <a:ext cx="857022" cy="714903"/>
          </a:xfrm>
          <a:prstGeom prst="flowChartConnector">
            <a:avLst/>
          </a:prstGeom>
          <a:ln>
            <a:noFill/>
          </a:ln>
          <a:effectLst>
            <a:softEdge rad="112500"/>
          </a:effectLst>
        </p:spPr>
      </p:pic>
      <p:pic>
        <p:nvPicPr>
          <p:cNvPr id="51" name="Рисунок 5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04835" y="5847091"/>
            <a:ext cx="804179" cy="757110"/>
          </a:xfrm>
          <a:prstGeom prst="flowChartConnector">
            <a:avLst/>
          </a:prstGeom>
          <a:ln>
            <a:noFill/>
          </a:ln>
          <a:effectLst>
            <a:softEdge rad="112500"/>
          </a:effectLst>
        </p:spPr>
      </p:pic>
      <p:sp>
        <p:nvSpPr>
          <p:cNvPr id="52" name="Graphic 2"/>
          <p:cNvSpPr/>
          <p:nvPr/>
        </p:nvSpPr>
        <p:spPr>
          <a:xfrm>
            <a:off x="1456870" y="5937880"/>
            <a:ext cx="6857790" cy="568980"/>
          </a:xfrm>
          <a:prstGeom prst="flowChartTerminator">
            <a:avLst/>
          </a:prstGeom>
          <a:gradFill>
            <a:gsLst>
              <a:gs pos="0">
                <a:srgbClr val="CCCCFF"/>
              </a:gs>
              <a:gs pos="84000">
                <a:srgbClr val="AE77D7"/>
              </a:gs>
            </a:gsLst>
            <a:lin ang="2700000" scaled="1"/>
          </a:gradFill>
          <a:ln w="12700">
            <a:miter lim="400000"/>
          </a:ln>
          <a:effectLst>
            <a:outerShdw blurRad="50800" dist="38100" dir="2700000" algn="tl" rotWithShape="0">
              <a:prstClr val="black">
                <a:alpha val="40000"/>
              </a:prstClr>
            </a:outerShdw>
          </a:effectLst>
        </p:spPr>
        <p:txBody>
          <a:bodyPr tIns="91439" bIns="91439" anchor="ctr"/>
          <a:lstStyle/>
          <a:p>
            <a:pPr lvl="0" defTabSz="1828800">
              <a:defRPr sz="3600">
                <a:solidFill>
                  <a:srgbClr val="000000"/>
                </a:solidFill>
                <a:latin typeface="Calibri"/>
                <a:ea typeface="Calibri"/>
                <a:cs typeface="Calibri"/>
                <a:sym typeface="Calibri"/>
              </a:defRPr>
            </a:pPr>
            <a:r>
              <a:rPr lang="ru-RU" sz="2300" kern="0" dirty="0">
                <a:solidFill>
                  <a:srgbClr val="000000"/>
                </a:solidFill>
                <a:latin typeface="Calibri"/>
                <a:cs typeface="Calibri"/>
                <a:sym typeface="Calibri"/>
              </a:rPr>
              <a:t>Повышение открытости бюджетного процесса</a:t>
            </a:r>
          </a:p>
        </p:txBody>
      </p:sp>
      <p:sp>
        <p:nvSpPr>
          <p:cNvPr id="53" name="Graphic 2"/>
          <p:cNvSpPr/>
          <p:nvPr/>
        </p:nvSpPr>
        <p:spPr>
          <a:xfrm>
            <a:off x="1456870" y="5048554"/>
            <a:ext cx="6857790" cy="659770"/>
          </a:xfrm>
          <a:prstGeom prst="flowChartTerminator">
            <a:avLst/>
          </a:prstGeom>
          <a:gradFill>
            <a:gsLst>
              <a:gs pos="0">
                <a:schemeClr val="accent2">
                  <a:lumMod val="40000"/>
                  <a:lumOff val="60000"/>
                </a:schemeClr>
              </a:gs>
              <a:gs pos="100000">
                <a:srgbClr val="FF8029"/>
              </a:gs>
            </a:gsLst>
            <a:lin ang="2700000" scaled="1"/>
          </a:gradFill>
          <a:ln w="12700">
            <a:miter lim="400000"/>
          </a:ln>
          <a:effectLst>
            <a:outerShdw blurRad="50800" dist="38100" dir="2700000" algn="tl" rotWithShape="0">
              <a:prstClr val="black">
                <a:alpha val="40000"/>
              </a:prstClr>
            </a:outerShdw>
          </a:effectLst>
        </p:spPr>
        <p:txBody>
          <a:bodyPr tIns="91439" bIns="91439" anchor="ctr"/>
          <a:lstStyle/>
          <a:p>
            <a:pPr lvl="0" defTabSz="1828800">
              <a:defRPr sz="3600">
                <a:solidFill>
                  <a:srgbClr val="000000"/>
                </a:solidFill>
                <a:latin typeface="Calibri"/>
                <a:ea typeface="Calibri"/>
                <a:cs typeface="Calibri"/>
                <a:sym typeface="Calibri"/>
              </a:defRPr>
            </a:pPr>
            <a:r>
              <a:rPr lang="ru-RU" sz="2200" kern="0" dirty="0">
                <a:solidFill>
                  <a:srgbClr val="000000"/>
                </a:solidFill>
                <a:latin typeface="Calibri"/>
                <a:cs typeface="Calibri"/>
                <a:sym typeface="Calibri"/>
              </a:rPr>
              <a:t>Осуществление внутреннего муниципального </a:t>
            </a:r>
          </a:p>
          <a:p>
            <a:pPr lvl="0" defTabSz="1828800">
              <a:defRPr sz="3600">
                <a:solidFill>
                  <a:srgbClr val="000000"/>
                </a:solidFill>
                <a:latin typeface="Calibri"/>
                <a:ea typeface="Calibri"/>
                <a:cs typeface="Calibri"/>
                <a:sym typeface="Calibri"/>
              </a:defRPr>
            </a:pPr>
            <a:r>
              <a:rPr lang="ru-RU" sz="2200" kern="0" dirty="0">
                <a:solidFill>
                  <a:srgbClr val="000000"/>
                </a:solidFill>
                <a:latin typeface="Calibri"/>
                <a:cs typeface="Calibri"/>
                <a:sym typeface="Calibri"/>
              </a:rPr>
              <a:t>               финансового контроля</a:t>
            </a:r>
          </a:p>
        </p:txBody>
      </p:sp>
      <p:sp>
        <p:nvSpPr>
          <p:cNvPr id="54" name="Graphic 2"/>
          <p:cNvSpPr/>
          <p:nvPr/>
        </p:nvSpPr>
        <p:spPr>
          <a:xfrm>
            <a:off x="1456870" y="4130608"/>
            <a:ext cx="6857790" cy="568980"/>
          </a:xfrm>
          <a:prstGeom prst="flowChartTerminator">
            <a:avLst/>
          </a:prstGeom>
          <a:gradFill>
            <a:gsLst>
              <a:gs pos="0">
                <a:schemeClr val="accent5">
                  <a:lumMod val="40000"/>
                  <a:lumOff val="60000"/>
                </a:schemeClr>
              </a:gs>
              <a:gs pos="100000">
                <a:srgbClr val="00B0F0"/>
              </a:gs>
            </a:gsLst>
            <a:lin ang="2700000" scaled="1"/>
          </a:gradFill>
          <a:ln w="12700">
            <a:miter lim="400000"/>
          </a:ln>
          <a:effectLst>
            <a:outerShdw blurRad="50800" dist="38100" dir="2700000" algn="tl" rotWithShape="0">
              <a:prstClr val="black">
                <a:alpha val="40000"/>
              </a:prstClr>
            </a:outerShdw>
          </a:effectLst>
        </p:spPr>
        <p:txBody>
          <a:bodyPr tIns="91439" bIns="91439" anchor="ctr"/>
          <a:lstStyle/>
          <a:p>
            <a:pPr lvl="0" defTabSz="1828800">
              <a:defRPr sz="3600">
                <a:solidFill>
                  <a:srgbClr val="000000"/>
                </a:solidFill>
                <a:latin typeface="Calibri"/>
                <a:ea typeface="Calibri"/>
                <a:cs typeface="Calibri"/>
                <a:sym typeface="Calibri"/>
              </a:defRPr>
            </a:pPr>
            <a:r>
              <a:rPr lang="ru-RU" sz="2150" kern="0" dirty="0">
                <a:solidFill>
                  <a:srgbClr val="000000"/>
                </a:solidFill>
                <a:latin typeface="Calibri"/>
                <a:cs typeface="Calibri"/>
                <a:sym typeface="Calibri"/>
              </a:rPr>
              <a:t>Эффективное управление муниципальным долгом</a:t>
            </a:r>
          </a:p>
        </p:txBody>
      </p:sp>
      <p:sp>
        <p:nvSpPr>
          <p:cNvPr id="55" name="Graphic 2"/>
          <p:cNvSpPr/>
          <p:nvPr/>
        </p:nvSpPr>
        <p:spPr>
          <a:xfrm>
            <a:off x="1456870" y="3144510"/>
            <a:ext cx="6857790" cy="568980"/>
          </a:xfrm>
          <a:prstGeom prst="flowChartTerminator">
            <a:avLst/>
          </a:prstGeom>
          <a:gradFill>
            <a:gsLst>
              <a:gs pos="0">
                <a:schemeClr val="accent6">
                  <a:lumMod val="20000"/>
                  <a:lumOff val="80000"/>
                </a:schemeClr>
              </a:gs>
              <a:gs pos="100000">
                <a:srgbClr val="92D050"/>
              </a:gs>
            </a:gsLst>
            <a:lin ang="2700000" scaled="1"/>
          </a:gradFill>
          <a:ln w="12700">
            <a:miter lim="400000"/>
          </a:ln>
          <a:effectLst>
            <a:outerShdw blurRad="50800" dist="38100" dir="2700000" algn="tl" rotWithShape="0">
              <a:prstClr val="black">
                <a:alpha val="40000"/>
              </a:prstClr>
            </a:outerShdw>
          </a:effectLst>
        </p:spPr>
        <p:txBody>
          <a:bodyPr tIns="91439" bIns="91439" anchor="ctr"/>
          <a:lstStyle/>
          <a:p>
            <a:pPr lvl="0" defTabSz="1828800">
              <a:defRPr sz="3600">
                <a:solidFill>
                  <a:srgbClr val="000000"/>
                </a:solidFill>
                <a:latin typeface="Calibri"/>
                <a:ea typeface="Calibri"/>
                <a:cs typeface="Calibri"/>
                <a:sym typeface="Calibri"/>
              </a:defRPr>
            </a:pPr>
            <a:r>
              <a:rPr lang="ru-RU" sz="2200" kern="0" dirty="0">
                <a:solidFill>
                  <a:srgbClr val="000000"/>
                </a:solidFill>
                <a:latin typeface="Calibri"/>
                <a:cs typeface="Calibri"/>
                <a:sym typeface="Calibri"/>
              </a:rPr>
              <a:t>Повышение эффективности бюджетных расходов</a:t>
            </a:r>
          </a:p>
        </p:txBody>
      </p:sp>
      <p:sp>
        <p:nvSpPr>
          <p:cNvPr id="56" name="Graphic 2"/>
          <p:cNvSpPr/>
          <p:nvPr/>
        </p:nvSpPr>
        <p:spPr>
          <a:xfrm>
            <a:off x="1456870" y="2165368"/>
            <a:ext cx="6857790" cy="568980"/>
          </a:xfrm>
          <a:prstGeom prst="flowChartTerminator">
            <a:avLst/>
          </a:prstGeom>
          <a:gradFill>
            <a:gsLst>
              <a:gs pos="0">
                <a:srgbClr val="FFE7FF"/>
              </a:gs>
              <a:gs pos="100000">
                <a:srgbClr val="FFBDFF"/>
              </a:gs>
            </a:gsLst>
            <a:lin ang="2700000" scaled="1"/>
          </a:gradFill>
          <a:ln w="12700">
            <a:miter lim="400000"/>
          </a:ln>
          <a:effectLst>
            <a:outerShdw blurRad="50800" dist="38100" dir="2700000" algn="tl" rotWithShape="0">
              <a:prstClr val="black">
                <a:alpha val="40000"/>
              </a:prstClr>
            </a:outerShdw>
          </a:effectLst>
        </p:spPr>
        <p:txBody>
          <a:bodyPr tIns="91439" bIns="91439" anchor="ctr"/>
          <a:lstStyle/>
          <a:p>
            <a:pPr lvl="0" defTabSz="1828800">
              <a:defRPr sz="3600">
                <a:solidFill>
                  <a:srgbClr val="000000"/>
                </a:solidFill>
                <a:latin typeface="Calibri"/>
                <a:ea typeface="Calibri"/>
                <a:cs typeface="Calibri"/>
                <a:sym typeface="Calibri"/>
              </a:defRPr>
            </a:pPr>
            <a:r>
              <a:rPr lang="ru-RU" sz="2500" kern="0" dirty="0">
                <a:solidFill>
                  <a:srgbClr val="000000"/>
                </a:solidFill>
                <a:latin typeface="Calibri"/>
                <a:cs typeface="Calibri"/>
                <a:sym typeface="Calibri"/>
              </a:rPr>
              <a:t>Укрепление доходной базы бюджета</a:t>
            </a:r>
          </a:p>
        </p:txBody>
      </p:sp>
    </p:spTree>
    <p:extLst>
      <p:ext uri="{BB962C8B-B14F-4D97-AF65-F5344CB8AC3E}">
        <p14:creationId xmlns:p14="http://schemas.microsoft.com/office/powerpoint/2010/main" val="38486405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Oval 13"/>
          <p:cNvSpPr>
            <a:spLocks noChangeArrowheads="1"/>
          </p:cNvSpPr>
          <p:nvPr/>
        </p:nvSpPr>
        <p:spPr bwMode="auto">
          <a:xfrm>
            <a:off x="8172450" y="6453188"/>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12</a:t>
            </a:r>
          </a:p>
        </p:txBody>
      </p:sp>
      <p:sp>
        <p:nvSpPr>
          <p:cNvPr id="8" name="Прямоугольник 7"/>
          <p:cNvSpPr/>
          <p:nvPr/>
        </p:nvSpPr>
        <p:spPr>
          <a:xfrm>
            <a:off x="962008" y="129346"/>
            <a:ext cx="7056784" cy="827147"/>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5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Показатели, характеризующие </a:t>
            </a:r>
          </a:p>
          <a:p>
            <a:pPr algn="ctr" fontAlgn="base">
              <a:spcBef>
                <a:spcPct val="0"/>
              </a:spcBef>
              <a:spcAft>
                <a:spcPct val="0"/>
              </a:spcAft>
            </a:pPr>
            <a:r>
              <a:rPr lang="ru-RU" sz="25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городской округ за 2025 год</a:t>
            </a:r>
          </a:p>
        </p:txBody>
      </p:sp>
      <p:grpSp>
        <p:nvGrpSpPr>
          <p:cNvPr id="9" name="Group"/>
          <p:cNvGrpSpPr/>
          <p:nvPr/>
        </p:nvGrpSpPr>
        <p:grpSpPr>
          <a:xfrm>
            <a:off x="1203808" y="1465105"/>
            <a:ext cx="7037521" cy="4919663"/>
            <a:chOff x="0" y="0"/>
            <a:chExt cx="7037519" cy="4919661"/>
          </a:xfrm>
        </p:grpSpPr>
        <p:sp>
          <p:nvSpPr>
            <p:cNvPr id="10" name="Freeform 2714"/>
            <p:cNvSpPr/>
            <p:nvPr/>
          </p:nvSpPr>
          <p:spPr>
            <a:xfrm>
              <a:off x="3580335" y="82770"/>
              <a:ext cx="3457185" cy="4829731"/>
            </a:xfrm>
            <a:custGeom>
              <a:avLst/>
              <a:gdLst/>
              <a:ahLst/>
              <a:cxnLst>
                <a:cxn ang="0">
                  <a:pos x="wd2" y="hd2"/>
                </a:cxn>
                <a:cxn ang="5400000">
                  <a:pos x="wd2" y="hd2"/>
                </a:cxn>
                <a:cxn ang="10800000">
                  <a:pos x="wd2" y="hd2"/>
                </a:cxn>
                <a:cxn ang="16200000">
                  <a:pos x="wd2" y="hd2"/>
                </a:cxn>
              </a:cxnLst>
              <a:rect l="0" t="0" r="r" b="b"/>
              <a:pathLst>
                <a:path w="21600" h="20457" extrusionOk="0">
                  <a:moveTo>
                    <a:pt x="0" y="458"/>
                  </a:moveTo>
                  <a:lnTo>
                    <a:pt x="0" y="20000"/>
                  </a:lnTo>
                  <a:cubicBezTo>
                    <a:pt x="0" y="21029"/>
                    <a:pt x="9692" y="20000"/>
                    <a:pt x="21600" y="20000"/>
                  </a:cubicBezTo>
                  <a:lnTo>
                    <a:pt x="21600" y="458"/>
                  </a:lnTo>
                  <a:cubicBezTo>
                    <a:pt x="9692" y="458"/>
                    <a:pt x="0" y="-571"/>
                    <a:pt x="0" y="458"/>
                  </a:cubicBezTo>
                  <a:close/>
                </a:path>
              </a:pathLst>
            </a:custGeom>
            <a:solidFill>
              <a:srgbClr val="D4D4D4"/>
            </a:solidFill>
            <a:ln w="12700" cap="flat">
              <a:noFill/>
              <a:miter lim="400000"/>
            </a:ln>
            <a:effectLst>
              <a:outerShdw blurRad="139700" dist="26654" dir="5773139" rotWithShape="0">
                <a:srgbClr val="000000">
                  <a:alpha val="6901"/>
                </a:srgbClr>
              </a:outerShdw>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11" name="Freeform 2715"/>
            <p:cNvSpPr/>
            <p:nvPr/>
          </p:nvSpPr>
          <p:spPr>
            <a:xfrm>
              <a:off x="3555008" y="42622"/>
              <a:ext cx="3457190" cy="4867786"/>
            </a:xfrm>
            <a:custGeom>
              <a:avLst/>
              <a:gdLst/>
              <a:ahLst/>
              <a:cxnLst>
                <a:cxn ang="0">
                  <a:pos x="wd2" y="hd2"/>
                </a:cxn>
                <a:cxn ang="5400000">
                  <a:pos x="wd2" y="hd2"/>
                </a:cxn>
                <a:cxn ang="10800000">
                  <a:pos x="wd2" y="hd2"/>
                </a:cxn>
                <a:cxn ang="16200000">
                  <a:pos x="wd2" y="hd2"/>
                </a:cxn>
              </a:cxnLst>
              <a:rect l="0" t="0" r="r" b="b"/>
              <a:pathLst>
                <a:path w="21600" h="20461" extrusionOk="0">
                  <a:moveTo>
                    <a:pt x="0" y="454"/>
                  </a:moveTo>
                  <a:lnTo>
                    <a:pt x="0" y="20004"/>
                  </a:lnTo>
                  <a:cubicBezTo>
                    <a:pt x="0" y="21033"/>
                    <a:pt x="9692" y="20004"/>
                    <a:pt x="21600" y="20004"/>
                  </a:cubicBezTo>
                  <a:lnTo>
                    <a:pt x="21600" y="454"/>
                  </a:lnTo>
                  <a:cubicBezTo>
                    <a:pt x="9692" y="454"/>
                    <a:pt x="0" y="-567"/>
                    <a:pt x="0" y="454"/>
                  </a:cubicBezTo>
                  <a:close/>
                </a:path>
              </a:pathLst>
            </a:custGeom>
            <a:solidFill>
              <a:srgbClr val="D4D4D4"/>
            </a:solidFill>
            <a:ln w="12700" cap="flat">
              <a:noFill/>
              <a:miter lim="400000"/>
            </a:ln>
            <a:effectLst>
              <a:outerShdw blurRad="139700" dist="26654" dir="5773139" rotWithShape="0">
                <a:srgbClr val="000000">
                  <a:alpha val="6901"/>
                </a:srgbClr>
              </a:outerShdw>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12" name="Freeform 2716"/>
            <p:cNvSpPr/>
            <p:nvPr/>
          </p:nvSpPr>
          <p:spPr>
            <a:xfrm>
              <a:off x="0" y="131889"/>
              <a:ext cx="3472580" cy="4766181"/>
            </a:xfrm>
            <a:custGeom>
              <a:avLst/>
              <a:gdLst/>
              <a:ahLst/>
              <a:cxnLst>
                <a:cxn ang="0">
                  <a:pos x="wd2" y="hd2"/>
                </a:cxn>
                <a:cxn ang="5400000">
                  <a:pos x="wd2" y="hd2"/>
                </a:cxn>
                <a:cxn ang="10800000">
                  <a:pos x="wd2" y="hd2"/>
                </a:cxn>
                <a:cxn ang="16200000">
                  <a:pos x="wd2" y="hd2"/>
                </a:cxn>
              </a:cxnLst>
              <a:rect l="0" t="0" r="r" b="b"/>
              <a:pathLst>
                <a:path w="21600" h="20458" extrusionOk="0">
                  <a:moveTo>
                    <a:pt x="0" y="457"/>
                  </a:moveTo>
                  <a:lnTo>
                    <a:pt x="0" y="20001"/>
                  </a:lnTo>
                  <a:cubicBezTo>
                    <a:pt x="11907" y="20001"/>
                    <a:pt x="21600" y="21029"/>
                    <a:pt x="21600" y="20001"/>
                  </a:cubicBezTo>
                  <a:lnTo>
                    <a:pt x="21600" y="457"/>
                  </a:lnTo>
                  <a:cubicBezTo>
                    <a:pt x="21600" y="-571"/>
                    <a:pt x="11907" y="457"/>
                    <a:pt x="0" y="457"/>
                  </a:cubicBezTo>
                  <a:close/>
                </a:path>
              </a:pathLst>
            </a:custGeom>
            <a:solidFill>
              <a:srgbClr val="EBEBEB"/>
            </a:solidFill>
            <a:ln w="12700" cap="flat">
              <a:noFill/>
              <a:miter lim="400000"/>
            </a:ln>
            <a:effectLst>
              <a:outerShdw blurRad="139700" dist="26654" dir="5773139" rotWithShape="0">
                <a:srgbClr val="000000">
                  <a:alpha val="6901"/>
                </a:srgbClr>
              </a:outerShdw>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13" name="Freeform 2717"/>
            <p:cNvSpPr/>
            <p:nvPr/>
          </p:nvSpPr>
          <p:spPr>
            <a:xfrm>
              <a:off x="23335" y="87233"/>
              <a:ext cx="3472580" cy="4810730"/>
            </a:xfrm>
            <a:custGeom>
              <a:avLst/>
              <a:gdLst/>
              <a:ahLst/>
              <a:cxnLst>
                <a:cxn ang="0">
                  <a:pos x="wd2" y="hd2"/>
                </a:cxn>
                <a:cxn ang="5400000">
                  <a:pos x="wd2" y="hd2"/>
                </a:cxn>
                <a:cxn ang="10800000">
                  <a:pos x="wd2" y="hd2"/>
                </a:cxn>
                <a:cxn ang="16200000">
                  <a:pos x="wd2" y="hd2"/>
                </a:cxn>
              </a:cxnLst>
              <a:rect l="0" t="0" r="r" b="b"/>
              <a:pathLst>
                <a:path w="21600" h="20456" extrusionOk="0">
                  <a:moveTo>
                    <a:pt x="0" y="459"/>
                  </a:moveTo>
                  <a:lnTo>
                    <a:pt x="0" y="20000"/>
                  </a:lnTo>
                  <a:cubicBezTo>
                    <a:pt x="11907" y="20000"/>
                    <a:pt x="21600" y="21026"/>
                    <a:pt x="21600" y="20000"/>
                  </a:cubicBezTo>
                  <a:lnTo>
                    <a:pt x="21600" y="459"/>
                  </a:lnTo>
                  <a:cubicBezTo>
                    <a:pt x="21600" y="-574"/>
                    <a:pt x="11907" y="459"/>
                    <a:pt x="0" y="459"/>
                  </a:cubicBezTo>
                  <a:close/>
                </a:path>
              </a:pathLst>
            </a:custGeom>
            <a:solidFill>
              <a:srgbClr val="EBEBEB"/>
            </a:solidFill>
            <a:ln w="12700" cap="flat">
              <a:noFill/>
              <a:miter lim="400000"/>
            </a:ln>
            <a:effectLst>
              <a:outerShdw blurRad="139700" dist="26654" dir="5773139" rotWithShape="0">
                <a:srgbClr val="000000">
                  <a:alpha val="6901"/>
                </a:srgbClr>
              </a:outerShdw>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14" name="Freeform 2718"/>
            <p:cNvSpPr/>
            <p:nvPr/>
          </p:nvSpPr>
          <p:spPr>
            <a:xfrm>
              <a:off x="57603" y="42622"/>
              <a:ext cx="3472580" cy="4867786"/>
            </a:xfrm>
            <a:custGeom>
              <a:avLst/>
              <a:gdLst/>
              <a:ahLst/>
              <a:cxnLst>
                <a:cxn ang="0">
                  <a:pos x="wd2" y="hd2"/>
                </a:cxn>
                <a:cxn ang="5400000">
                  <a:pos x="wd2" y="hd2"/>
                </a:cxn>
                <a:cxn ang="10800000">
                  <a:pos x="wd2" y="hd2"/>
                </a:cxn>
                <a:cxn ang="16200000">
                  <a:pos x="wd2" y="hd2"/>
                </a:cxn>
              </a:cxnLst>
              <a:rect l="0" t="0" r="r" b="b"/>
              <a:pathLst>
                <a:path w="21600" h="20461" extrusionOk="0">
                  <a:moveTo>
                    <a:pt x="0" y="454"/>
                  </a:moveTo>
                  <a:lnTo>
                    <a:pt x="0" y="20004"/>
                  </a:lnTo>
                  <a:cubicBezTo>
                    <a:pt x="11907" y="20004"/>
                    <a:pt x="21600" y="21033"/>
                    <a:pt x="21600" y="20004"/>
                  </a:cubicBezTo>
                  <a:lnTo>
                    <a:pt x="21600" y="454"/>
                  </a:lnTo>
                  <a:cubicBezTo>
                    <a:pt x="21585" y="-567"/>
                    <a:pt x="11892" y="454"/>
                    <a:pt x="0" y="454"/>
                  </a:cubicBezTo>
                  <a:close/>
                </a:path>
              </a:pathLst>
            </a:custGeom>
            <a:solidFill>
              <a:srgbClr val="EBEBEB"/>
            </a:solidFill>
            <a:ln w="12700" cap="flat">
              <a:noFill/>
              <a:miter lim="400000"/>
            </a:ln>
            <a:effectLst>
              <a:outerShdw blurRad="139700" dist="26654" dir="5773139" rotWithShape="0">
                <a:srgbClr val="000000">
                  <a:alpha val="6901"/>
                </a:srgbClr>
              </a:outerShdw>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15" name="Freeform 2719"/>
            <p:cNvSpPr/>
            <p:nvPr/>
          </p:nvSpPr>
          <p:spPr>
            <a:xfrm>
              <a:off x="3527695" y="42622"/>
              <a:ext cx="3457190" cy="4867786"/>
            </a:xfrm>
            <a:custGeom>
              <a:avLst/>
              <a:gdLst/>
              <a:ahLst/>
              <a:cxnLst>
                <a:cxn ang="0">
                  <a:pos x="wd2" y="hd2"/>
                </a:cxn>
                <a:cxn ang="5400000">
                  <a:pos x="wd2" y="hd2"/>
                </a:cxn>
                <a:cxn ang="10800000">
                  <a:pos x="wd2" y="hd2"/>
                </a:cxn>
                <a:cxn ang="16200000">
                  <a:pos x="wd2" y="hd2"/>
                </a:cxn>
              </a:cxnLst>
              <a:rect l="0" t="0" r="r" b="b"/>
              <a:pathLst>
                <a:path w="21600" h="20461" extrusionOk="0">
                  <a:moveTo>
                    <a:pt x="0" y="454"/>
                  </a:moveTo>
                  <a:lnTo>
                    <a:pt x="0" y="20004"/>
                  </a:lnTo>
                  <a:cubicBezTo>
                    <a:pt x="0" y="21033"/>
                    <a:pt x="9689" y="20004"/>
                    <a:pt x="21600" y="20004"/>
                  </a:cubicBezTo>
                  <a:lnTo>
                    <a:pt x="21600" y="454"/>
                  </a:lnTo>
                  <a:cubicBezTo>
                    <a:pt x="9689" y="454"/>
                    <a:pt x="0" y="-567"/>
                    <a:pt x="0" y="454"/>
                  </a:cubicBezTo>
                  <a:close/>
                </a:path>
              </a:pathLst>
            </a:custGeom>
            <a:solidFill>
              <a:srgbClr val="D4D4D4"/>
            </a:solidFill>
            <a:ln w="12700" cap="flat">
              <a:noFill/>
              <a:miter lim="400000"/>
            </a:ln>
            <a:effectLst>
              <a:outerShdw blurRad="139700" dist="26654" dir="5773139" rotWithShape="0">
                <a:srgbClr val="000000">
                  <a:alpha val="6901"/>
                </a:srgbClr>
              </a:outerShdw>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16" name="Freeform 2720"/>
            <p:cNvSpPr/>
            <p:nvPr/>
          </p:nvSpPr>
          <p:spPr>
            <a:xfrm>
              <a:off x="107260" y="-1"/>
              <a:ext cx="3422427" cy="4919663"/>
            </a:xfrm>
            <a:custGeom>
              <a:avLst/>
              <a:gdLst/>
              <a:ahLst/>
              <a:cxnLst>
                <a:cxn ang="0">
                  <a:pos x="wd2" y="hd2"/>
                </a:cxn>
                <a:cxn ang="5400000">
                  <a:pos x="wd2" y="hd2"/>
                </a:cxn>
                <a:cxn ang="10800000">
                  <a:pos x="wd2" y="hd2"/>
                </a:cxn>
                <a:cxn ang="16200000">
                  <a:pos x="wd2" y="hd2"/>
                </a:cxn>
              </a:cxnLst>
              <a:rect l="0" t="0" r="r" b="b"/>
              <a:pathLst>
                <a:path w="21600" h="20456" extrusionOk="0">
                  <a:moveTo>
                    <a:pt x="0" y="457"/>
                  </a:moveTo>
                  <a:lnTo>
                    <a:pt x="0" y="19999"/>
                  </a:lnTo>
                  <a:cubicBezTo>
                    <a:pt x="11909" y="19999"/>
                    <a:pt x="21600" y="21029"/>
                    <a:pt x="21600" y="19999"/>
                  </a:cubicBezTo>
                  <a:lnTo>
                    <a:pt x="21600" y="457"/>
                  </a:lnTo>
                  <a:cubicBezTo>
                    <a:pt x="21587" y="-571"/>
                    <a:pt x="11909" y="457"/>
                    <a:pt x="0" y="457"/>
                  </a:cubicBezTo>
                  <a:close/>
                </a:path>
              </a:pathLst>
            </a:custGeom>
            <a:solidFill>
              <a:srgbClr val="F7F7F7"/>
            </a:solidFill>
            <a:ln w="12700" cap="flat">
              <a:noFill/>
              <a:miter lim="400000"/>
            </a:ln>
            <a:effectLst>
              <a:outerShdw blurRad="139700" dist="26654" dir="5773139" rotWithShape="0">
                <a:srgbClr val="000000">
                  <a:alpha val="6901"/>
                </a:srgbClr>
              </a:outerShdw>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17" name="Freeform 2721"/>
            <p:cNvSpPr/>
            <p:nvPr/>
          </p:nvSpPr>
          <p:spPr>
            <a:xfrm>
              <a:off x="3527695" y="-1"/>
              <a:ext cx="3421932" cy="4919663"/>
            </a:xfrm>
            <a:custGeom>
              <a:avLst/>
              <a:gdLst/>
              <a:ahLst/>
              <a:cxnLst>
                <a:cxn ang="0">
                  <a:pos x="wd2" y="hd2"/>
                </a:cxn>
                <a:cxn ang="5400000">
                  <a:pos x="wd2" y="hd2"/>
                </a:cxn>
                <a:cxn ang="10800000">
                  <a:pos x="wd2" y="hd2"/>
                </a:cxn>
                <a:cxn ang="16200000">
                  <a:pos x="wd2" y="hd2"/>
                </a:cxn>
              </a:cxnLst>
              <a:rect l="0" t="0" r="r" b="b"/>
              <a:pathLst>
                <a:path w="21600" h="20456" extrusionOk="0">
                  <a:moveTo>
                    <a:pt x="0" y="457"/>
                  </a:moveTo>
                  <a:lnTo>
                    <a:pt x="0" y="19999"/>
                  </a:lnTo>
                  <a:cubicBezTo>
                    <a:pt x="0" y="21029"/>
                    <a:pt x="9692" y="19999"/>
                    <a:pt x="21600" y="19999"/>
                  </a:cubicBezTo>
                  <a:lnTo>
                    <a:pt x="21600" y="457"/>
                  </a:lnTo>
                  <a:cubicBezTo>
                    <a:pt x="9692" y="457"/>
                    <a:pt x="0" y="-571"/>
                    <a:pt x="0" y="457"/>
                  </a:cubicBezTo>
                  <a:close/>
                </a:path>
              </a:pathLst>
            </a:custGeom>
            <a:solidFill>
              <a:srgbClr val="C5C5C5"/>
            </a:solidFill>
            <a:ln w="12700" cap="flat">
              <a:noFill/>
              <a:miter lim="400000"/>
            </a:ln>
            <a:effectLst>
              <a:outerShdw blurRad="139700" dist="26654" dir="5773139" rotWithShape="0">
                <a:srgbClr val="000000">
                  <a:alpha val="6901"/>
                </a:srgbClr>
              </a:outerShdw>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18" name="Freeform 2722"/>
            <p:cNvSpPr/>
            <p:nvPr/>
          </p:nvSpPr>
          <p:spPr>
            <a:xfrm>
              <a:off x="3527695" y="-1"/>
              <a:ext cx="3421932" cy="4919663"/>
            </a:xfrm>
            <a:custGeom>
              <a:avLst/>
              <a:gdLst/>
              <a:ahLst/>
              <a:cxnLst>
                <a:cxn ang="0">
                  <a:pos x="wd2" y="hd2"/>
                </a:cxn>
                <a:cxn ang="5400000">
                  <a:pos x="wd2" y="hd2"/>
                </a:cxn>
                <a:cxn ang="10800000">
                  <a:pos x="wd2" y="hd2"/>
                </a:cxn>
                <a:cxn ang="16200000">
                  <a:pos x="wd2" y="hd2"/>
                </a:cxn>
              </a:cxnLst>
              <a:rect l="0" t="0" r="r" b="b"/>
              <a:pathLst>
                <a:path w="21600" h="20456" extrusionOk="0">
                  <a:moveTo>
                    <a:pt x="0" y="457"/>
                  </a:moveTo>
                  <a:lnTo>
                    <a:pt x="0" y="19999"/>
                  </a:lnTo>
                  <a:cubicBezTo>
                    <a:pt x="0" y="21029"/>
                    <a:pt x="9692" y="19999"/>
                    <a:pt x="21600" y="19999"/>
                  </a:cubicBezTo>
                  <a:lnTo>
                    <a:pt x="21600" y="457"/>
                  </a:lnTo>
                  <a:cubicBezTo>
                    <a:pt x="9692" y="457"/>
                    <a:pt x="0" y="-571"/>
                    <a:pt x="0" y="457"/>
                  </a:cubicBezTo>
                  <a:close/>
                </a:path>
              </a:pathLst>
            </a:custGeom>
            <a:gradFill flip="none" rotWithShape="1">
              <a:gsLst>
                <a:gs pos="22846">
                  <a:srgbClr val="FFFFFF"/>
                </a:gs>
                <a:gs pos="63322">
                  <a:srgbClr val="E6EAEB"/>
                </a:gs>
                <a:gs pos="99960">
                  <a:srgbClr val="CDD5D8"/>
                </a:gs>
              </a:gsLst>
              <a:lin ang="2089253" scaled="0"/>
            </a:gradFill>
            <a:ln w="12700" cap="flat">
              <a:noFill/>
              <a:miter lim="400000"/>
            </a:ln>
            <a:effectLst>
              <a:outerShdw blurRad="38100" dist="26654" dir="2315233" rotWithShape="0">
                <a:srgbClr val="000000">
                  <a:alpha val="28814"/>
                </a:srgbClr>
              </a:outerShdw>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solidFill>
                    <a:srgbClr val="FFFFFF"/>
                  </a:solidFill>
                  <a:latin typeface="Avenir Next Regular"/>
                  <a:ea typeface="Avenir Next Regular"/>
                  <a:cs typeface="Avenir Next Regular"/>
                  <a:sym typeface="Avenir Next Regular"/>
                </a:defRPr>
              </a:pPr>
              <a:endParaRPr kumimoji="0" sz="1800" b="0" i="0" u="none" strike="noStrike" kern="0" cap="none" spc="0" normalizeH="0" baseline="0" noProof="0" dirty="0">
                <a:ln>
                  <a:noFill/>
                </a:ln>
                <a:solidFill>
                  <a:srgbClr val="FFFFFF"/>
                </a:solidFill>
                <a:effectLst/>
                <a:uLnTx/>
                <a:uFillTx/>
                <a:latin typeface="Avenir Next Regular"/>
                <a:sym typeface="Avenir Next Regular"/>
              </a:endParaRPr>
            </a:p>
          </p:txBody>
        </p:sp>
        <p:sp>
          <p:nvSpPr>
            <p:cNvPr id="19" name="Freeform 2723"/>
            <p:cNvSpPr/>
            <p:nvPr/>
          </p:nvSpPr>
          <p:spPr>
            <a:xfrm>
              <a:off x="107260" y="-1"/>
              <a:ext cx="3422427" cy="4919663"/>
            </a:xfrm>
            <a:custGeom>
              <a:avLst/>
              <a:gdLst/>
              <a:ahLst/>
              <a:cxnLst>
                <a:cxn ang="0">
                  <a:pos x="wd2" y="hd2"/>
                </a:cxn>
                <a:cxn ang="5400000">
                  <a:pos x="wd2" y="hd2"/>
                </a:cxn>
                <a:cxn ang="10800000">
                  <a:pos x="wd2" y="hd2"/>
                </a:cxn>
                <a:cxn ang="16200000">
                  <a:pos x="wd2" y="hd2"/>
                </a:cxn>
              </a:cxnLst>
              <a:rect l="0" t="0" r="r" b="b"/>
              <a:pathLst>
                <a:path w="21600" h="20456" extrusionOk="0">
                  <a:moveTo>
                    <a:pt x="0" y="457"/>
                  </a:moveTo>
                  <a:lnTo>
                    <a:pt x="0" y="19999"/>
                  </a:lnTo>
                  <a:cubicBezTo>
                    <a:pt x="11909" y="19999"/>
                    <a:pt x="21600" y="21029"/>
                    <a:pt x="21600" y="19999"/>
                  </a:cubicBezTo>
                  <a:lnTo>
                    <a:pt x="21600" y="457"/>
                  </a:lnTo>
                  <a:cubicBezTo>
                    <a:pt x="21587" y="-571"/>
                    <a:pt x="11909" y="457"/>
                    <a:pt x="0" y="457"/>
                  </a:cubicBezTo>
                  <a:close/>
                </a:path>
              </a:pathLst>
            </a:custGeom>
            <a:gradFill flip="none" rotWithShape="1">
              <a:gsLst>
                <a:gs pos="22846">
                  <a:srgbClr val="FFFFFF"/>
                </a:gs>
                <a:gs pos="63322">
                  <a:srgbClr val="E6EAEB"/>
                </a:gs>
                <a:gs pos="99960">
                  <a:srgbClr val="CDD5D8"/>
                </a:gs>
              </a:gsLst>
              <a:lin ang="2089253" scaled="0"/>
            </a:gradFill>
            <a:ln w="12700" cap="flat">
              <a:noFill/>
              <a:miter lim="400000"/>
            </a:ln>
            <a:effectLst>
              <a:outerShdw blurRad="38100" dist="26654" dir="2315233" rotWithShape="0">
                <a:srgbClr val="000000">
                  <a:alpha val="28814"/>
                </a:srgbClr>
              </a:outerShdw>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solidFill>
                    <a:srgbClr val="FFFFFF"/>
                  </a:solidFill>
                  <a:latin typeface="Avenir Next Regular"/>
                  <a:ea typeface="Avenir Next Regular"/>
                  <a:cs typeface="Avenir Next Regular"/>
                  <a:sym typeface="Avenir Next Regular"/>
                </a:defRPr>
              </a:pPr>
              <a:endParaRPr kumimoji="0" sz="1800" b="0" i="0" u="none" strike="noStrike" kern="0" cap="none" spc="0" normalizeH="0" baseline="0" noProof="0" dirty="0">
                <a:ln>
                  <a:noFill/>
                </a:ln>
                <a:solidFill>
                  <a:srgbClr val="FFFFFF"/>
                </a:solidFill>
                <a:effectLst/>
                <a:uLnTx/>
                <a:uFillTx/>
                <a:latin typeface="Avenir Next Regular"/>
                <a:sym typeface="Avenir Next Regular"/>
              </a:endParaRPr>
            </a:p>
          </p:txBody>
        </p:sp>
      </p:grpSp>
      <p:grpSp>
        <p:nvGrpSpPr>
          <p:cNvPr id="20" name="Group"/>
          <p:cNvGrpSpPr/>
          <p:nvPr/>
        </p:nvGrpSpPr>
        <p:grpSpPr>
          <a:xfrm>
            <a:off x="20373" y="629447"/>
            <a:ext cx="2181502" cy="1856578"/>
            <a:chOff x="0" y="0"/>
            <a:chExt cx="2396037" cy="2057512"/>
          </a:xfrm>
        </p:grpSpPr>
        <p:sp>
          <p:nvSpPr>
            <p:cNvPr id="21" name="Freeform 10361"/>
            <p:cNvSpPr/>
            <p:nvPr/>
          </p:nvSpPr>
          <p:spPr>
            <a:xfrm rot="13191301">
              <a:off x="67302" y="-3165"/>
              <a:ext cx="76300" cy="237704"/>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14084" y="0"/>
                  </a:lnTo>
                  <a:lnTo>
                    <a:pt x="21600" y="6937"/>
                  </a:lnTo>
                  <a:lnTo>
                    <a:pt x="21600" y="14663"/>
                  </a:lnTo>
                  <a:lnTo>
                    <a:pt x="14084" y="21600"/>
                  </a:lnTo>
                  <a:lnTo>
                    <a:pt x="0" y="16200"/>
                  </a:lnTo>
                  <a:lnTo>
                    <a:pt x="0" y="5400"/>
                  </a:lnTo>
                  <a:close/>
                </a:path>
              </a:pathLst>
            </a:custGeom>
            <a:solidFill>
              <a:srgbClr val="BCA17D"/>
            </a:solidFill>
            <a:ln w="12700" cap="flat">
              <a:noFill/>
              <a:miter lim="400000"/>
            </a:ln>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22" name="Freeform 10362"/>
            <p:cNvSpPr/>
            <p:nvPr/>
          </p:nvSpPr>
          <p:spPr>
            <a:xfrm rot="13191301">
              <a:off x="86674" y="74354"/>
              <a:ext cx="19530" cy="67764"/>
            </a:xfrm>
            <a:custGeom>
              <a:avLst/>
              <a:gdLst/>
              <a:ahLst/>
              <a:cxnLst>
                <a:cxn ang="0">
                  <a:pos x="wd2" y="hd2"/>
                </a:cxn>
                <a:cxn ang="5400000">
                  <a:pos x="wd2" y="hd2"/>
                </a:cxn>
                <a:cxn ang="10800000">
                  <a:pos x="wd2" y="hd2"/>
                </a:cxn>
                <a:cxn ang="16200000">
                  <a:pos x="wd2" y="hd2"/>
                </a:cxn>
              </a:cxnLst>
              <a:rect l="0" t="0" r="r" b="b"/>
              <a:pathLst>
                <a:path w="21600" h="21600" extrusionOk="0">
                  <a:moveTo>
                    <a:pt x="10823" y="21600"/>
                  </a:moveTo>
                  <a:cubicBezTo>
                    <a:pt x="4840" y="21600"/>
                    <a:pt x="0" y="16759"/>
                    <a:pt x="0" y="10800"/>
                  </a:cubicBezTo>
                  <a:cubicBezTo>
                    <a:pt x="0" y="4841"/>
                    <a:pt x="4840" y="0"/>
                    <a:pt x="10823" y="0"/>
                  </a:cubicBezTo>
                  <a:cubicBezTo>
                    <a:pt x="16805" y="0"/>
                    <a:pt x="21600" y="4841"/>
                    <a:pt x="21600" y="10800"/>
                  </a:cubicBezTo>
                  <a:cubicBezTo>
                    <a:pt x="21600" y="16759"/>
                    <a:pt x="16760" y="21600"/>
                    <a:pt x="10823" y="21600"/>
                  </a:cubicBezTo>
                  <a:close/>
                </a:path>
              </a:pathLst>
            </a:custGeom>
            <a:solidFill>
              <a:srgbClr val="1A1818"/>
            </a:solidFill>
            <a:ln w="12700" cap="flat">
              <a:noFill/>
              <a:miter lim="400000"/>
            </a:ln>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23" name="Freeform 10365"/>
            <p:cNvSpPr/>
            <p:nvPr/>
          </p:nvSpPr>
          <p:spPr>
            <a:xfrm rot="13191301">
              <a:off x="-268813" y="1001978"/>
              <a:ext cx="2719945" cy="79400"/>
            </a:xfrm>
            <a:custGeom>
              <a:avLst/>
              <a:gdLst/>
              <a:ahLst/>
              <a:cxnLst>
                <a:cxn ang="0">
                  <a:pos x="wd2" y="hd2"/>
                </a:cxn>
                <a:cxn ang="5400000">
                  <a:pos x="wd2" y="hd2"/>
                </a:cxn>
                <a:cxn ang="10800000">
                  <a:pos x="wd2" y="hd2"/>
                </a:cxn>
                <a:cxn ang="16200000">
                  <a:pos x="wd2" y="hd2"/>
                </a:cxn>
              </a:cxnLst>
              <a:rect l="0" t="0" r="r" b="b"/>
              <a:pathLst>
                <a:path w="21592" h="21600" extrusionOk="0">
                  <a:moveTo>
                    <a:pt x="21592" y="0"/>
                  </a:moveTo>
                  <a:lnTo>
                    <a:pt x="276" y="0"/>
                  </a:lnTo>
                  <a:cubicBezTo>
                    <a:pt x="206" y="139"/>
                    <a:pt x="142" y="1358"/>
                    <a:pt x="101" y="3312"/>
                  </a:cubicBezTo>
                  <a:lnTo>
                    <a:pt x="25" y="7522"/>
                  </a:lnTo>
                  <a:cubicBezTo>
                    <a:pt x="-8" y="9576"/>
                    <a:pt x="-8" y="12069"/>
                    <a:pt x="25" y="14123"/>
                  </a:cubicBezTo>
                  <a:lnTo>
                    <a:pt x="101" y="18299"/>
                  </a:lnTo>
                  <a:cubicBezTo>
                    <a:pt x="142" y="20249"/>
                    <a:pt x="206" y="21463"/>
                    <a:pt x="276" y="21600"/>
                  </a:cubicBezTo>
                  <a:lnTo>
                    <a:pt x="21370" y="21600"/>
                  </a:lnTo>
                  <a:close/>
                </a:path>
              </a:pathLst>
            </a:custGeom>
            <a:solidFill>
              <a:srgbClr val="EB5829"/>
            </a:solidFill>
            <a:ln w="12700" cap="flat">
              <a:noFill/>
              <a:miter lim="400000"/>
            </a:ln>
            <a:effectLst/>
          </p:spPr>
          <p:txBody>
            <a:bodyPr wrap="square" lIns="45718" tIns="45718" rIns="45718" bIns="45718"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solidFill>
                    <a:srgbClr val="A9E800"/>
                  </a:solidFill>
                  <a:latin typeface="Avenir"/>
                  <a:ea typeface="Avenir"/>
                  <a:cs typeface="Avenir"/>
                  <a:sym typeface="Avenir Roman"/>
                </a:defRPr>
              </a:pPr>
              <a:endParaRPr kumimoji="0" sz="1800" b="0" i="0" u="none" strike="noStrike" kern="0" cap="none" spc="0" normalizeH="0" baseline="0" noProof="0" dirty="0">
                <a:ln>
                  <a:noFill/>
                </a:ln>
                <a:solidFill>
                  <a:srgbClr val="A9E800"/>
                </a:solidFill>
                <a:effectLst/>
                <a:uLnTx/>
                <a:uFillTx/>
                <a:latin typeface="Avenir"/>
                <a:sym typeface="Avenir Roman"/>
              </a:endParaRPr>
            </a:p>
          </p:txBody>
        </p:sp>
        <p:sp>
          <p:nvSpPr>
            <p:cNvPr id="24" name="Freeform 10366"/>
            <p:cNvSpPr/>
            <p:nvPr/>
          </p:nvSpPr>
          <p:spPr>
            <a:xfrm rot="13191301">
              <a:off x="-193374" y="950299"/>
              <a:ext cx="2691952" cy="79236"/>
            </a:xfrm>
            <a:custGeom>
              <a:avLst/>
              <a:gdLst/>
              <a:ahLst/>
              <a:cxnLst>
                <a:cxn ang="0">
                  <a:pos x="wd2" y="hd2"/>
                </a:cxn>
                <a:cxn ang="5400000">
                  <a:pos x="wd2" y="hd2"/>
                </a:cxn>
                <a:cxn ang="10800000">
                  <a:pos x="wd2" y="hd2"/>
                </a:cxn>
                <a:cxn ang="16200000">
                  <a:pos x="wd2" y="hd2"/>
                </a:cxn>
              </a:cxnLst>
              <a:rect l="0" t="0" r="r" b="b"/>
              <a:pathLst>
                <a:path w="21592" h="21600" extrusionOk="0">
                  <a:moveTo>
                    <a:pt x="21592" y="0"/>
                  </a:moveTo>
                  <a:lnTo>
                    <a:pt x="278" y="0"/>
                  </a:lnTo>
                  <a:cubicBezTo>
                    <a:pt x="208" y="137"/>
                    <a:pt x="143" y="1354"/>
                    <a:pt x="103" y="3307"/>
                  </a:cubicBezTo>
                  <a:lnTo>
                    <a:pt x="25" y="7492"/>
                  </a:lnTo>
                  <a:cubicBezTo>
                    <a:pt x="-8" y="9551"/>
                    <a:pt x="-8" y="12049"/>
                    <a:pt x="25" y="14108"/>
                  </a:cubicBezTo>
                  <a:lnTo>
                    <a:pt x="103" y="18293"/>
                  </a:lnTo>
                  <a:cubicBezTo>
                    <a:pt x="143" y="20246"/>
                    <a:pt x="208" y="21463"/>
                    <a:pt x="278" y="21600"/>
                  </a:cubicBezTo>
                  <a:lnTo>
                    <a:pt x="21592" y="21600"/>
                  </a:lnTo>
                  <a:close/>
                </a:path>
              </a:pathLst>
            </a:custGeom>
            <a:solidFill>
              <a:srgbClr val="F0A139"/>
            </a:solidFill>
            <a:ln w="12700" cap="flat">
              <a:noFill/>
              <a:miter lim="400000"/>
            </a:ln>
            <a:effectLst/>
          </p:spPr>
          <p:txBody>
            <a:bodyPr wrap="square" lIns="45718" tIns="45718" rIns="45718" bIns="45718"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solidFill>
                    <a:srgbClr val="A9E800"/>
                  </a:solidFill>
                  <a:latin typeface="Avenir"/>
                  <a:ea typeface="Avenir"/>
                  <a:cs typeface="Avenir"/>
                  <a:sym typeface="Avenir Roman"/>
                </a:defRPr>
              </a:pPr>
              <a:endParaRPr kumimoji="0" sz="1800" b="0" i="0" u="none" strike="noStrike" kern="0" cap="none" spc="0" normalizeH="0" baseline="0" noProof="0" dirty="0">
                <a:ln>
                  <a:noFill/>
                </a:ln>
                <a:solidFill>
                  <a:srgbClr val="A9E800"/>
                </a:solidFill>
                <a:effectLst/>
                <a:uLnTx/>
                <a:uFillTx/>
                <a:latin typeface="Avenir"/>
                <a:sym typeface="Avenir Roman"/>
              </a:endParaRPr>
            </a:p>
          </p:txBody>
        </p:sp>
        <p:sp>
          <p:nvSpPr>
            <p:cNvPr id="25" name="Freeform 10367"/>
            <p:cNvSpPr/>
            <p:nvPr/>
          </p:nvSpPr>
          <p:spPr>
            <a:xfrm rot="13191301">
              <a:off x="-167352" y="880540"/>
              <a:ext cx="2719945" cy="79194"/>
            </a:xfrm>
            <a:custGeom>
              <a:avLst/>
              <a:gdLst/>
              <a:ahLst/>
              <a:cxnLst>
                <a:cxn ang="0">
                  <a:pos x="wd2" y="hd2"/>
                </a:cxn>
                <a:cxn ang="5400000">
                  <a:pos x="wd2" y="hd2"/>
                </a:cxn>
                <a:cxn ang="10800000">
                  <a:pos x="wd2" y="hd2"/>
                </a:cxn>
                <a:cxn ang="16200000">
                  <a:pos x="wd2" y="hd2"/>
                </a:cxn>
              </a:cxnLst>
              <a:rect l="0" t="0" r="r" b="b"/>
              <a:pathLst>
                <a:path w="21592" h="21600" extrusionOk="0">
                  <a:moveTo>
                    <a:pt x="21370" y="0"/>
                  </a:moveTo>
                  <a:lnTo>
                    <a:pt x="276" y="0"/>
                  </a:lnTo>
                  <a:cubicBezTo>
                    <a:pt x="206" y="137"/>
                    <a:pt x="142" y="1355"/>
                    <a:pt x="101" y="3309"/>
                  </a:cubicBezTo>
                  <a:lnTo>
                    <a:pt x="25" y="7485"/>
                  </a:lnTo>
                  <a:cubicBezTo>
                    <a:pt x="-8" y="9545"/>
                    <a:pt x="-8" y="12044"/>
                    <a:pt x="25" y="14104"/>
                  </a:cubicBezTo>
                  <a:lnTo>
                    <a:pt x="101" y="18291"/>
                  </a:lnTo>
                  <a:cubicBezTo>
                    <a:pt x="142" y="20245"/>
                    <a:pt x="206" y="21463"/>
                    <a:pt x="276" y="21600"/>
                  </a:cubicBezTo>
                  <a:lnTo>
                    <a:pt x="21592" y="21600"/>
                  </a:lnTo>
                  <a:close/>
                </a:path>
              </a:pathLst>
            </a:custGeom>
            <a:solidFill>
              <a:srgbClr val="F8D648"/>
            </a:solidFill>
            <a:ln w="12700" cap="flat">
              <a:noFill/>
              <a:miter lim="400000"/>
            </a:ln>
            <a:effectLst/>
          </p:spPr>
          <p:txBody>
            <a:bodyPr wrap="square" lIns="45718" tIns="45718" rIns="45718" bIns="45718"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solidFill>
                    <a:srgbClr val="A9E800"/>
                  </a:solidFill>
                  <a:latin typeface="Avenir"/>
                  <a:ea typeface="Avenir"/>
                  <a:cs typeface="Avenir"/>
                  <a:sym typeface="Avenir Roman"/>
                </a:defRPr>
              </a:pPr>
              <a:endParaRPr kumimoji="0" sz="1800" b="0" i="0" u="none" strike="noStrike" kern="0" cap="none" spc="0" normalizeH="0" baseline="0" noProof="0" dirty="0">
                <a:ln>
                  <a:noFill/>
                </a:ln>
                <a:solidFill>
                  <a:srgbClr val="A9E800"/>
                </a:solidFill>
                <a:effectLst/>
                <a:uLnTx/>
                <a:uFillTx/>
                <a:latin typeface="Avenir"/>
                <a:sym typeface="Avenir Roman"/>
              </a:endParaRPr>
            </a:p>
          </p:txBody>
        </p:sp>
        <p:grpSp>
          <p:nvGrpSpPr>
            <p:cNvPr id="26" name="Group"/>
            <p:cNvGrpSpPr/>
            <p:nvPr/>
          </p:nvGrpSpPr>
          <p:grpSpPr>
            <a:xfrm rot="2460077">
              <a:off x="2127023" y="1774379"/>
              <a:ext cx="216183" cy="241887"/>
              <a:chOff x="0" y="0"/>
              <a:chExt cx="216181" cy="241886"/>
            </a:xfrm>
          </p:grpSpPr>
          <p:sp>
            <p:nvSpPr>
              <p:cNvPr id="27" name="Freeform 38"/>
              <p:cNvSpPr/>
              <p:nvPr/>
            </p:nvSpPr>
            <p:spPr>
              <a:xfrm rot="21600000">
                <a:off x="26" y="-1"/>
                <a:ext cx="130480" cy="102716"/>
              </a:xfrm>
              <a:custGeom>
                <a:avLst/>
                <a:gdLst/>
                <a:ahLst/>
                <a:cxnLst>
                  <a:cxn ang="0">
                    <a:pos x="wd2" y="hd2"/>
                  </a:cxn>
                  <a:cxn ang="5400000">
                    <a:pos x="wd2" y="hd2"/>
                  </a:cxn>
                  <a:cxn ang="10800000">
                    <a:pos x="wd2" y="hd2"/>
                  </a:cxn>
                  <a:cxn ang="16200000">
                    <a:pos x="wd2" y="hd2"/>
                  </a:cxn>
                </a:cxnLst>
                <a:rect l="0" t="0" r="r" b="b"/>
                <a:pathLst>
                  <a:path w="21534" h="21600" extrusionOk="0">
                    <a:moveTo>
                      <a:pt x="2615" y="0"/>
                    </a:moveTo>
                    <a:cubicBezTo>
                      <a:pt x="879" y="2047"/>
                      <a:pt x="-66" y="4861"/>
                      <a:pt x="4" y="7772"/>
                    </a:cubicBezTo>
                    <a:cubicBezTo>
                      <a:pt x="-22" y="10779"/>
                      <a:pt x="935" y="13681"/>
                      <a:pt x="2673" y="15859"/>
                    </a:cubicBezTo>
                    <a:lnTo>
                      <a:pt x="21534" y="21600"/>
                    </a:lnTo>
                    <a:cubicBezTo>
                      <a:pt x="21417" y="19584"/>
                      <a:pt x="21417" y="17560"/>
                      <a:pt x="21534" y="15544"/>
                    </a:cubicBezTo>
                    <a:close/>
                  </a:path>
                </a:pathLst>
              </a:custGeom>
              <a:solidFill>
                <a:srgbClr val="FFE6CA"/>
              </a:solidFill>
              <a:ln w="12700" cap="flat">
                <a:noFill/>
                <a:miter lim="400000"/>
              </a:ln>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28" name="Freeform 39"/>
              <p:cNvSpPr/>
              <p:nvPr/>
            </p:nvSpPr>
            <p:spPr>
              <a:xfrm rot="21600000">
                <a:off x="-1" y="75412"/>
                <a:ext cx="130507" cy="90730"/>
              </a:xfrm>
              <a:custGeom>
                <a:avLst/>
                <a:gdLst/>
                <a:ahLst/>
                <a:cxnLst>
                  <a:cxn ang="0">
                    <a:pos x="wd2" y="hd2"/>
                  </a:cxn>
                  <a:cxn ang="5400000">
                    <a:pos x="wd2" y="hd2"/>
                  </a:cxn>
                  <a:cxn ang="10800000">
                    <a:pos x="wd2" y="hd2"/>
                  </a:cxn>
                  <a:cxn ang="16200000">
                    <a:pos x="wd2" y="hd2"/>
                  </a:cxn>
                </a:cxnLst>
                <a:rect l="0" t="0" r="r" b="b"/>
                <a:pathLst>
                  <a:path w="21503" h="21600" extrusionOk="0">
                    <a:moveTo>
                      <a:pt x="21386" y="6500"/>
                    </a:moveTo>
                    <a:lnTo>
                      <a:pt x="2644" y="0"/>
                    </a:lnTo>
                    <a:cubicBezTo>
                      <a:pt x="882" y="3142"/>
                      <a:pt x="-46" y="6995"/>
                      <a:pt x="8" y="10939"/>
                    </a:cubicBezTo>
                    <a:cubicBezTo>
                      <a:pt x="-97" y="14814"/>
                      <a:pt x="851" y="18607"/>
                      <a:pt x="2673" y="21600"/>
                    </a:cubicBezTo>
                    <a:lnTo>
                      <a:pt x="21503" y="14506"/>
                    </a:lnTo>
                    <a:cubicBezTo>
                      <a:pt x="21415" y="11930"/>
                      <a:pt x="21386" y="9076"/>
                      <a:pt x="21386" y="6500"/>
                    </a:cubicBezTo>
                    <a:close/>
                  </a:path>
                </a:pathLst>
              </a:custGeom>
              <a:solidFill>
                <a:srgbClr val="FFDAB0"/>
              </a:solidFill>
              <a:ln w="12700" cap="flat">
                <a:noFill/>
                <a:miter lim="400000"/>
              </a:ln>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29" name="Freeform 40"/>
              <p:cNvSpPr/>
              <p:nvPr/>
            </p:nvSpPr>
            <p:spPr>
              <a:xfrm rot="21600000">
                <a:off x="39" y="136340"/>
                <a:ext cx="132955" cy="105547"/>
              </a:xfrm>
              <a:custGeom>
                <a:avLst/>
                <a:gdLst/>
                <a:ahLst/>
                <a:cxnLst>
                  <a:cxn ang="0">
                    <a:pos x="wd2" y="hd2"/>
                  </a:cxn>
                  <a:cxn ang="5400000">
                    <a:pos x="wd2" y="hd2"/>
                  </a:cxn>
                  <a:cxn ang="10800000">
                    <a:pos x="wd2" y="hd2"/>
                  </a:cxn>
                  <a:cxn ang="16200000">
                    <a:pos x="wd2" y="hd2"/>
                  </a:cxn>
                </a:cxnLst>
                <a:rect l="0" t="0" r="r" b="b"/>
                <a:pathLst>
                  <a:path w="21559" h="21600" extrusionOk="0">
                    <a:moveTo>
                      <a:pt x="2" y="13458"/>
                    </a:moveTo>
                    <a:cubicBezTo>
                      <a:pt x="34" y="16447"/>
                      <a:pt x="952" y="19328"/>
                      <a:pt x="2595" y="21600"/>
                    </a:cubicBezTo>
                    <a:lnTo>
                      <a:pt x="21559" y="6201"/>
                    </a:lnTo>
                    <a:cubicBezTo>
                      <a:pt x="21286" y="4150"/>
                      <a:pt x="21151" y="2076"/>
                      <a:pt x="21156" y="0"/>
                    </a:cubicBezTo>
                    <a:lnTo>
                      <a:pt x="2480" y="6235"/>
                    </a:lnTo>
                    <a:cubicBezTo>
                      <a:pt x="855" y="8141"/>
                      <a:pt x="-41" y="10751"/>
                      <a:pt x="2" y="13458"/>
                    </a:cubicBezTo>
                    <a:close/>
                  </a:path>
                </a:pathLst>
              </a:custGeom>
              <a:solidFill>
                <a:srgbClr val="D6B38B"/>
              </a:solidFill>
              <a:ln w="12700" cap="flat">
                <a:noFill/>
                <a:miter lim="400000"/>
              </a:ln>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30" name="Freeform 41"/>
              <p:cNvSpPr/>
              <p:nvPr/>
            </p:nvSpPr>
            <p:spPr>
              <a:xfrm rot="21600000">
                <a:off x="118867" y="73914"/>
                <a:ext cx="97315" cy="92727"/>
              </a:xfrm>
              <a:custGeom>
                <a:avLst/>
                <a:gdLst/>
                <a:ahLst/>
                <a:cxnLst>
                  <a:cxn ang="0">
                    <a:pos x="wd2" y="hd2"/>
                  </a:cxn>
                  <a:cxn ang="5400000">
                    <a:pos x="wd2" y="hd2"/>
                  </a:cxn>
                  <a:cxn ang="10800000">
                    <a:pos x="wd2" y="hd2"/>
                  </a:cxn>
                  <a:cxn ang="16200000">
                    <a:pos x="wd2" y="hd2"/>
                  </a:cxn>
                </a:cxnLst>
                <a:rect l="0" t="0" r="r" b="b"/>
                <a:pathLst>
                  <a:path w="21284" h="21600" extrusionOk="0">
                    <a:moveTo>
                      <a:pt x="2584" y="0"/>
                    </a:moveTo>
                    <a:lnTo>
                      <a:pt x="20583" y="9462"/>
                    </a:lnTo>
                    <a:cubicBezTo>
                      <a:pt x="21047" y="9824"/>
                      <a:pt x="21308" y="10387"/>
                      <a:pt x="21283" y="10975"/>
                    </a:cubicBezTo>
                    <a:cubicBezTo>
                      <a:pt x="21308" y="11551"/>
                      <a:pt x="21046" y="12103"/>
                      <a:pt x="20583" y="12448"/>
                    </a:cubicBezTo>
                    <a:lnTo>
                      <a:pt x="3090" y="21600"/>
                    </a:lnTo>
                    <a:cubicBezTo>
                      <a:pt x="2468" y="19933"/>
                      <a:pt x="407" y="18808"/>
                      <a:pt x="58" y="17218"/>
                    </a:cubicBezTo>
                    <a:cubicBezTo>
                      <a:pt x="-292" y="15628"/>
                      <a:pt x="1068" y="12836"/>
                      <a:pt x="991" y="11052"/>
                    </a:cubicBezTo>
                    <a:cubicBezTo>
                      <a:pt x="537" y="8995"/>
                      <a:pt x="225" y="6909"/>
                      <a:pt x="58" y="4809"/>
                    </a:cubicBezTo>
                    <a:cubicBezTo>
                      <a:pt x="369" y="2792"/>
                      <a:pt x="2079" y="1435"/>
                      <a:pt x="2584" y="0"/>
                    </a:cubicBezTo>
                    <a:close/>
                  </a:path>
                </a:pathLst>
              </a:custGeom>
              <a:solidFill>
                <a:srgbClr val="000000"/>
              </a:solidFill>
              <a:ln w="12700" cap="flat">
                <a:noFill/>
                <a:miter lim="400000"/>
              </a:ln>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31" name="Freeform 501"/>
              <p:cNvSpPr/>
              <p:nvPr/>
            </p:nvSpPr>
            <p:spPr>
              <a:xfrm rot="16200000" flipH="1">
                <a:off x="147796" y="62553"/>
                <a:ext cx="35881" cy="79767"/>
              </a:xfrm>
              <a:custGeom>
                <a:avLst/>
                <a:gdLst/>
                <a:ahLst/>
                <a:cxnLst>
                  <a:cxn ang="0">
                    <a:pos x="wd2" y="hd2"/>
                  </a:cxn>
                  <a:cxn ang="5400000">
                    <a:pos x="wd2" y="hd2"/>
                  </a:cxn>
                  <a:cxn ang="10800000">
                    <a:pos x="wd2" y="hd2"/>
                  </a:cxn>
                  <a:cxn ang="16200000">
                    <a:pos x="wd2" y="hd2"/>
                  </a:cxn>
                </a:cxnLst>
                <a:rect l="0" t="0" r="r" b="b"/>
                <a:pathLst>
                  <a:path w="21600" h="21419" extrusionOk="0">
                    <a:moveTo>
                      <a:pt x="21600" y="704"/>
                    </a:moveTo>
                    <a:cubicBezTo>
                      <a:pt x="17570" y="-16"/>
                      <a:pt x="13432" y="-181"/>
                      <a:pt x="9708" y="195"/>
                    </a:cubicBezTo>
                    <a:cubicBezTo>
                      <a:pt x="5775" y="592"/>
                      <a:pt x="2375" y="1582"/>
                      <a:pt x="0" y="2943"/>
                    </a:cubicBezTo>
                    <a:lnTo>
                      <a:pt x="9626" y="13322"/>
                    </a:lnTo>
                    <a:cubicBezTo>
                      <a:pt x="11106" y="14566"/>
                      <a:pt x="12398" y="15883"/>
                      <a:pt x="13835" y="17026"/>
                    </a:cubicBezTo>
                    <a:cubicBezTo>
                      <a:pt x="15866" y="18641"/>
                      <a:pt x="18330" y="20067"/>
                      <a:pt x="21502" y="21419"/>
                    </a:cubicBezTo>
                    <a:lnTo>
                      <a:pt x="21600" y="704"/>
                    </a:lnTo>
                    <a:close/>
                  </a:path>
                </a:pathLst>
              </a:custGeom>
              <a:solidFill>
                <a:srgbClr val="FFFFFF">
                  <a:alpha val="80000"/>
                </a:srgbClr>
              </a:solidFill>
              <a:ln w="12700" cap="flat">
                <a:noFill/>
                <a:miter lim="400000"/>
              </a:ln>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grpSp>
      </p:grpSp>
      <p:grpSp>
        <p:nvGrpSpPr>
          <p:cNvPr id="32" name="Group"/>
          <p:cNvGrpSpPr/>
          <p:nvPr/>
        </p:nvGrpSpPr>
        <p:grpSpPr>
          <a:xfrm rot="19132947">
            <a:off x="6652031" y="1405126"/>
            <a:ext cx="2528582" cy="226221"/>
            <a:chOff x="0" y="0"/>
            <a:chExt cx="2836594" cy="238804"/>
          </a:xfrm>
        </p:grpSpPr>
        <p:sp>
          <p:nvSpPr>
            <p:cNvPr id="33" name="Freeform 10322"/>
            <p:cNvSpPr/>
            <p:nvPr/>
          </p:nvSpPr>
          <p:spPr>
            <a:xfrm>
              <a:off x="2762574" y="7060"/>
              <a:ext cx="74021" cy="230599"/>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14084" y="0"/>
                  </a:lnTo>
                  <a:lnTo>
                    <a:pt x="21600" y="6937"/>
                  </a:lnTo>
                  <a:lnTo>
                    <a:pt x="21600" y="14663"/>
                  </a:lnTo>
                  <a:lnTo>
                    <a:pt x="14084" y="21600"/>
                  </a:lnTo>
                  <a:lnTo>
                    <a:pt x="0" y="16200"/>
                  </a:lnTo>
                  <a:lnTo>
                    <a:pt x="0" y="5400"/>
                  </a:lnTo>
                  <a:close/>
                </a:path>
              </a:pathLst>
            </a:custGeom>
            <a:solidFill>
              <a:srgbClr val="BCA17D"/>
            </a:solidFill>
            <a:ln w="12700" cap="flat">
              <a:noFill/>
              <a:miter lim="400000"/>
            </a:ln>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34" name="Freeform 10323"/>
            <p:cNvSpPr/>
            <p:nvPr/>
          </p:nvSpPr>
          <p:spPr>
            <a:xfrm>
              <a:off x="2801456" y="89436"/>
              <a:ext cx="18946" cy="65738"/>
            </a:xfrm>
            <a:custGeom>
              <a:avLst/>
              <a:gdLst/>
              <a:ahLst/>
              <a:cxnLst>
                <a:cxn ang="0">
                  <a:pos x="wd2" y="hd2"/>
                </a:cxn>
                <a:cxn ang="5400000">
                  <a:pos x="wd2" y="hd2"/>
                </a:cxn>
                <a:cxn ang="10800000">
                  <a:pos x="wd2" y="hd2"/>
                </a:cxn>
                <a:cxn ang="16200000">
                  <a:pos x="wd2" y="hd2"/>
                </a:cxn>
              </a:cxnLst>
              <a:rect l="0" t="0" r="r" b="b"/>
              <a:pathLst>
                <a:path w="21600" h="21600" extrusionOk="0">
                  <a:moveTo>
                    <a:pt x="10823" y="21600"/>
                  </a:moveTo>
                  <a:cubicBezTo>
                    <a:pt x="4840" y="21600"/>
                    <a:pt x="0" y="16772"/>
                    <a:pt x="0" y="10800"/>
                  </a:cubicBezTo>
                  <a:cubicBezTo>
                    <a:pt x="0" y="4828"/>
                    <a:pt x="4840" y="0"/>
                    <a:pt x="10823" y="0"/>
                  </a:cubicBezTo>
                  <a:cubicBezTo>
                    <a:pt x="16805" y="0"/>
                    <a:pt x="21600" y="4841"/>
                    <a:pt x="21600" y="10800"/>
                  </a:cubicBezTo>
                  <a:cubicBezTo>
                    <a:pt x="21600" y="16759"/>
                    <a:pt x="16760" y="21600"/>
                    <a:pt x="10823" y="21600"/>
                  </a:cubicBezTo>
                  <a:close/>
                </a:path>
              </a:pathLst>
            </a:custGeom>
            <a:solidFill>
              <a:srgbClr val="1A1818"/>
            </a:solidFill>
            <a:ln w="12700" cap="flat">
              <a:noFill/>
              <a:miter lim="400000"/>
            </a:ln>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35" name="Freeform 10326"/>
            <p:cNvSpPr/>
            <p:nvPr/>
          </p:nvSpPr>
          <p:spPr>
            <a:xfrm>
              <a:off x="170497" y="7045"/>
              <a:ext cx="2638650" cy="76867"/>
            </a:xfrm>
            <a:custGeom>
              <a:avLst/>
              <a:gdLst/>
              <a:ahLst/>
              <a:cxnLst>
                <a:cxn ang="0">
                  <a:pos x="wd2" y="hd2"/>
                </a:cxn>
                <a:cxn ang="5400000">
                  <a:pos x="wd2" y="hd2"/>
                </a:cxn>
                <a:cxn ang="10800000">
                  <a:pos x="wd2" y="hd2"/>
                </a:cxn>
                <a:cxn ang="16200000">
                  <a:pos x="wd2" y="hd2"/>
                </a:cxn>
              </a:cxnLst>
              <a:rect l="0" t="0" r="r" b="b"/>
              <a:pathLst>
                <a:path w="21592" h="21600" extrusionOk="0">
                  <a:moveTo>
                    <a:pt x="21592" y="0"/>
                  </a:moveTo>
                  <a:lnTo>
                    <a:pt x="276" y="0"/>
                  </a:lnTo>
                  <a:cubicBezTo>
                    <a:pt x="206" y="137"/>
                    <a:pt x="142" y="1354"/>
                    <a:pt x="101" y="3307"/>
                  </a:cubicBezTo>
                  <a:lnTo>
                    <a:pt x="25" y="7493"/>
                  </a:lnTo>
                  <a:cubicBezTo>
                    <a:pt x="-8" y="9551"/>
                    <a:pt x="-8" y="12049"/>
                    <a:pt x="25" y="14107"/>
                  </a:cubicBezTo>
                  <a:lnTo>
                    <a:pt x="101" y="18293"/>
                  </a:lnTo>
                  <a:cubicBezTo>
                    <a:pt x="142" y="20246"/>
                    <a:pt x="206" y="21463"/>
                    <a:pt x="276" y="21600"/>
                  </a:cubicBezTo>
                  <a:lnTo>
                    <a:pt x="21370" y="21600"/>
                  </a:lnTo>
                  <a:close/>
                </a:path>
              </a:pathLst>
            </a:custGeom>
            <a:solidFill>
              <a:srgbClr val="F25EA9"/>
            </a:solidFill>
            <a:ln w="12700" cap="flat">
              <a:noFill/>
              <a:miter lim="400000"/>
            </a:ln>
            <a:effectLst/>
          </p:spPr>
          <p:txBody>
            <a:bodyPr wrap="square" lIns="45718" tIns="45718" rIns="45718" bIns="45718"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solidFill>
                    <a:srgbClr val="A9E800"/>
                  </a:solidFill>
                  <a:latin typeface="Avenir"/>
                  <a:ea typeface="Avenir"/>
                  <a:cs typeface="Avenir"/>
                  <a:sym typeface="Avenir Roman"/>
                </a:defRPr>
              </a:pPr>
              <a:endParaRPr kumimoji="0" sz="1800" b="0" i="0" u="none" strike="noStrike" kern="0" cap="none" spc="0" normalizeH="0" baseline="0" noProof="0" dirty="0">
                <a:ln>
                  <a:noFill/>
                </a:ln>
                <a:solidFill>
                  <a:srgbClr val="A9E800"/>
                </a:solidFill>
                <a:effectLst/>
                <a:uLnTx/>
                <a:uFillTx/>
                <a:latin typeface="Avenir"/>
                <a:sym typeface="Avenir Roman"/>
              </a:endParaRPr>
            </a:p>
          </p:txBody>
        </p:sp>
        <p:sp>
          <p:nvSpPr>
            <p:cNvPr id="36" name="Freeform 10327"/>
            <p:cNvSpPr/>
            <p:nvPr/>
          </p:nvSpPr>
          <p:spPr>
            <a:xfrm>
              <a:off x="170497" y="83911"/>
              <a:ext cx="2611494" cy="76827"/>
            </a:xfrm>
            <a:custGeom>
              <a:avLst/>
              <a:gdLst/>
              <a:ahLst/>
              <a:cxnLst>
                <a:cxn ang="0">
                  <a:pos x="wd2" y="hd2"/>
                </a:cxn>
                <a:cxn ang="5400000">
                  <a:pos x="wd2" y="hd2"/>
                </a:cxn>
                <a:cxn ang="10800000">
                  <a:pos x="wd2" y="hd2"/>
                </a:cxn>
                <a:cxn ang="16200000">
                  <a:pos x="wd2" y="hd2"/>
                </a:cxn>
              </a:cxnLst>
              <a:rect l="0" t="0" r="r" b="b"/>
              <a:pathLst>
                <a:path w="21592" h="21600" extrusionOk="0">
                  <a:moveTo>
                    <a:pt x="21592" y="0"/>
                  </a:moveTo>
                  <a:lnTo>
                    <a:pt x="278" y="0"/>
                  </a:lnTo>
                  <a:cubicBezTo>
                    <a:pt x="208" y="137"/>
                    <a:pt x="143" y="1355"/>
                    <a:pt x="103" y="3309"/>
                  </a:cubicBezTo>
                  <a:lnTo>
                    <a:pt x="25" y="7485"/>
                  </a:lnTo>
                  <a:cubicBezTo>
                    <a:pt x="-8" y="9549"/>
                    <a:pt x="-8" y="12051"/>
                    <a:pt x="25" y="14115"/>
                  </a:cubicBezTo>
                  <a:lnTo>
                    <a:pt x="103" y="18291"/>
                  </a:lnTo>
                  <a:cubicBezTo>
                    <a:pt x="143" y="20245"/>
                    <a:pt x="208" y="21463"/>
                    <a:pt x="278" y="21600"/>
                  </a:cubicBezTo>
                  <a:lnTo>
                    <a:pt x="21592" y="21600"/>
                  </a:lnTo>
                  <a:close/>
                </a:path>
              </a:pathLst>
            </a:custGeom>
            <a:solidFill>
              <a:srgbClr val="E9396C"/>
            </a:solidFill>
            <a:ln w="12700" cap="flat">
              <a:noFill/>
              <a:miter lim="400000"/>
            </a:ln>
            <a:effectLst/>
          </p:spPr>
          <p:txBody>
            <a:bodyPr wrap="square" lIns="45718" tIns="45718" rIns="45718" bIns="45718"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solidFill>
                    <a:srgbClr val="A9E800"/>
                  </a:solidFill>
                  <a:latin typeface="Avenir"/>
                  <a:ea typeface="Avenir"/>
                  <a:cs typeface="Avenir"/>
                  <a:sym typeface="Avenir Roman"/>
                </a:defRPr>
              </a:pPr>
              <a:endParaRPr kumimoji="0" sz="1800" b="0" i="0" u="none" strike="noStrike" kern="0" cap="none" spc="0" normalizeH="0" baseline="0" noProof="0" dirty="0">
                <a:ln>
                  <a:noFill/>
                </a:ln>
                <a:solidFill>
                  <a:srgbClr val="A9E800"/>
                </a:solidFill>
                <a:effectLst/>
                <a:uLnTx/>
                <a:uFillTx/>
                <a:latin typeface="Avenir"/>
                <a:sym typeface="Avenir Roman"/>
              </a:endParaRPr>
            </a:p>
          </p:txBody>
        </p:sp>
        <p:sp>
          <p:nvSpPr>
            <p:cNvPr id="37" name="Freeform 10328"/>
            <p:cNvSpPr/>
            <p:nvPr/>
          </p:nvSpPr>
          <p:spPr>
            <a:xfrm>
              <a:off x="170497" y="160737"/>
              <a:ext cx="2638650" cy="76868"/>
            </a:xfrm>
            <a:custGeom>
              <a:avLst/>
              <a:gdLst/>
              <a:ahLst/>
              <a:cxnLst>
                <a:cxn ang="0">
                  <a:pos x="wd2" y="hd2"/>
                </a:cxn>
                <a:cxn ang="5400000">
                  <a:pos x="wd2" y="hd2"/>
                </a:cxn>
                <a:cxn ang="10800000">
                  <a:pos x="wd2" y="hd2"/>
                </a:cxn>
                <a:cxn ang="16200000">
                  <a:pos x="wd2" y="hd2"/>
                </a:cxn>
              </a:cxnLst>
              <a:rect l="0" t="0" r="r" b="b"/>
              <a:pathLst>
                <a:path w="21592" h="21600" extrusionOk="0">
                  <a:moveTo>
                    <a:pt x="21370" y="0"/>
                  </a:moveTo>
                  <a:lnTo>
                    <a:pt x="276" y="0"/>
                  </a:lnTo>
                  <a:cubicBezTo>
                    <a:pt x="206" y="137"/>
                    <a:pt x="142" y="1354"/>
                    <a:pt x="101" y="3307"/>
                  </a:cubicBezTo>
                  <a:lnTo>
                    <a:pt x="25" y="7493"/>
                  </a:lnTo>
                  <a:cubicBezTo>
                    <a:pt x="-8" y="9551"/>
                    <a:pt x="-8" y="12049"/>
                    <a:pt x="25" y="14108"/>
                  </a:cubicBezTo>
                  <a:lnTo>
                    <a:pt x="101" y="18293"/>
                  </a:lnTo>
                  <a:cubicBezTo>
                    <a:pt x="142" y="20246"/>
                    <a:pt x="206" y="21463"/>
                    <a:pt x="276" y="21600"/>
                  </a:cubicBezTo>
                  <a:lnTo>
                    <a:pt x="21592" y="21600"/>
                  </a:lnTo>
                  <a:close/>
                </a:path>
              </a:pathLst>
            </a:custGeom>
            <a:solidFill>
              <a:srgbClr val="C6225F"/>
            </a:solidFill>
            <a:ln w="12700" cap="flat">
              <a:noFill/>
              <a:miter lim="400000"/>
            </a:ln>
            <a:effectLst/>
          </p:spPr>
          <p:txBody>
            <a:bodyPr wrap="square" lIns="45718" tIns="45718" rIns="45718" bIns="45718"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solidFill>
                    <a:srgbClr val="A9E800"/>
                  </a:solidFill>
                  <a:latin typeface="Avenir"/>
                  <a:ea typeface="Avenir"/>
                  <a:cs typeface="Avenir"/>
                  <a:sym typeface="Avenir Roman"/>
                </a:defRPr>
              </a:pPr>
              <a:endParaRPr kumimoji="0" sz="1800" b="0" i="0" u="none" strike="noStrike" kern="0" cap="none" spc="0" normalizeH="0" baseline="0" noProof="0" dirty="0">
                <a:ln>
                  <a:noFill/>
                </a:ln>
                <a:solidFill>
                  <a:srgbClr val="A9E800"/>
                </a:solidFill>
                <a:effectLst/>
                <a:uLnTx/>
                <a:uFillTx/>
                <a:latin typeface="Avenir"/>
                <a:sym typeface="Avenir Roman"/>
              </a:endParaRPr>
            </a:p>
          </p:txBody>
        </p:sp>
        <p:grpSp>
          <p:nvGrpSpPr>
            <p:cNvPr id="38" name="Group"/>
            <p:cNvGrpSpPr/>
            <p:nvPr/>
          </p:nvGrpSpPr>
          <p:grpSpPr>
            <a:xfrm rot="68776" flipH="1">
              <a:off x="2326" y="2074"/>
              <a:ext cx="209721" cy="234657"/>
              <a:chOff x="0" y="0"/>
              <a:chExt cx="209720" cy="234656"/>
            </a:xfrm>
          </p:grpSpPr>
          <p:sp>
            <p:nvSpPr>
              <p:cNvPr id="39" name="Freeform 38"/>
              <p:cNvSpPr/>
              <p:nvPr/>
            </p:nvSpPr>
            <p:spPr>
              <a:xfrm rot="21600000">
                <a:off x="25" y="-1"/>
                <a:ext cx="126580" cy="99646"/>
              </a:xfrm>
              <a:custGeom>
                <a:avLst/>
                <a:gdLst/>
                <a:ahLst/>
                <a:cxnLst>
                  <a:cxn ang="0">
                    <a:pos x="wd2" y="hd2"/>
                  </a:cxn>
                  <a:cxn ang="5400000">
                    <a:pos x="wd2" y="hd2"/>
                  </a:cxn>
                  <a:cxn ang="10800000">
                    <a:pos x="wd2" y="hd2"/>
                  </a:cxn>
                  <a:cxn ang="16200000">
                    <a:pos x="wd2" y="hd2"/>
                  </a:cxn>
                </a:cxnLst>
                <a:rect l="0" t="0" r="r" b="b"/>
                <a:pathLst>
                  <a:path w="21534" h="21600" extrusionOk="0">
                    <a:moveTo>
                      <a:pt x="2615" y="0"/>
                    </a:moveTo>
                    <a:cubicBezTo>
                      <a:pt x="879" y="2047"/>
                      <a:pt x="-66" y="4861"/>
                      <a:pt x="4" y="7772"/>
                    </a:cubicBezTo>
                    <a:cubicBezTo>
                      <a:pt x="-22" y="10779"/>
                      <a:pt x="935" y="13681"/>
                      <a:pt x="2673" y="15859"/>
                    </a:cubicBezTo>
                    <a:lnTo>
                      <a:pt x="21534" y="21600"/>
                    </a:lnTo>
                    <a:cubicBezTo>
                      <a:pt x="21417" y="19584"/>
                      <a:pt x="21417" y="17560"/>
                      <a:pt x="21534" y="15544"/>
                    </a:cubicBezTo>
                    <a:close/>
                  </a:path>
                </a:pathLst>
              </a:custGeom>
              <a:solidFill>
                <a:srgbClr val="FFE6CA"/>
              </a:solidFill>
              <a:ln w="12700" cap="flat">
                <a:noFill/>
                <a:miter lim="400000"/>
              </a:ln>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40" name="Freeform 39"/>
              <p:cNvSpPr/>
              <p:nvPr/>
            </p:nvSpPr>
            <p:spPr>
              <a:xfrm rot="21600000">
                <a:off x="-1" y="73158"/>
                <a:ext cx="126606" cy="88018"/>
              </a:xfrm>
              <a:custGeom>
                <a:avLst/>
                <a:gdLst/>
                <a:ahLst/>
                <a:cxnLst>
                  <a:cxn ang="0">
                    <a:pos x="wd2" y="hd2"/>
                  </a:cxn>
                  <a:cxn ang="5400000">
                    <a:pos x="wd2" y="hd2"/>
                  </a:cxn>
                  <a:cxn ang="10800000">
                    <a:pos x="wd2" y="hd2"/>
                  </a:cxn>
                  <a:cxn ang="16200000">
                    <a:pos x="wd2" y="hd2"/>
                  </a:cxn>
                </a:cxnLst>
                <a:rect l="0" t="0" r="r" b="b"/>
                <a:pathLst>
                  <a:path w="21503" h="21600" extrusionOk="0">
                    <a:moveTo>
                      <a:pt x="21386" y="6500"/>
                    </a:moveTo>
                    <a:lnTo>
                      <a:pt x="2644" y="0"/>
                    </a:lnTo>
                    <a:cubicBezTo>
                      <a:pt x="882" y="3142"/>
                      <a:pt x="-46" y="6995"/>
                      <a:pt x="8" y="10939"/>
                    </a:cubicBezTo>
                    <a:cubicBezTo>
                      <a:pt x="-97" y="14814"/>
                      <a:pt x="851" y="18607"/>
                      <a:pt x="2673" y="21600"/>
                    </a:cubicBezTo>
                    <a:lnTo>
                      <a:pt x="21503" y="14506"/>
                    </a:lnTo>
                    <a:cubicBezTo>
                      <a:pt x="21415" y="11930"/>
                      <a:pt x="21386" y="9076"/>
                      <a:pt x="21386" y="6500"/>
                    </a:cubicBezTo>
                    <a:close/>
                  </a:path>
                </a:pathLst>
              </a:custGeom>
              <a:solidFill>
                <a:srgbClr val="FFDAB0"/>
              </a:solidFill>
              <a:ln w="12700" cap="flat">
                <a:noFill/>
                <a:miter lim="400000"/>
              </a:ln>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41" name="Freeform 40"/>
              <p:cNvSpPr/>
              <p:nvPr/>
            </p:nvSpPr>
            <p:spPr>
              <a:xfrm rot="21600000">
                <a:off x="38" y="132265"/>
                <a:ext cx="128981" cy="102392"/>
              </a:xfrm>
              <a:custGeom>
                <a:avLst/>
                <a:gdLst/>
                <a:ahLst/>
                <a:cxnLst>
                  <a:cxn ang="0">
                    <a:pos x="wd2" y="hd2"/>
                  </a:cxn>
                  <a:cxn ang="5400000">
                    <a:pos x="wd2" y="hd2"/>
                  </a:cxn>
                  <a:cxn ang="10800000">
                    <a:pos x="wd2" y="hd2"/>
                  </a:cxn>
                  <a:cxn ang="16200000">
                    <a:pos x="wd2" y="hd2"/>
                  </a:cxn>
                </a:cxnLst>
                <a:rect l="0" t="0" r="r" b="b"/>
                <a:pathLst>
                  <a:path w="21559" h="21600" extrusionOk="0">
                    <a:moveTo>
                      <a:pt x="2" y="13458"/>
                    </a:moveTo>
                    <a:cubicBezTo>
                      <a:pt x="34" y="16447"/>
                      <a:pt x="952" y="19328"/>
                      <a:pt x="2595" y="21600"/>
                    </a:cubicBezTo>
                    <a:lnTo>
                      <a:pt x="21559" y="6201"/>
                    </a:lnTo>
                    <a:cubicBezTo>
                      <a:pt x="21286" y="4150"/>
                      <a:pt x="21151" y="2076"/>
                      <a:pt x="21156" y="0"/>
                    </a:cubicBezTo>
                    <a:lnTo>
                      <a:pt x="2480" y="6235"/>
                    </a:lnTo>
                    <a:cubicBezTo>
                      <a:pt x="855" y="8141"/>
                      <a:pt x="-41" y="10751"/>
                      <a:pt x="2" y="13458"/>
                    </a:cubicBezTo>
                    <a:close/>
                  </a:path>
                </a:pathLst>
              </a:custGeom>
              <a:solidFill>
                <a:srgbClr val="D6B38B"/>
              </a:solidFill>
              <a:ln w="12700" cap="flat">
                <a:noFill/>
                <a:miter lim="400000"/>
              </a:ln>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42" name="Freeform 41"/>
              <p:cNvSpPr/>
              <p:nvPr/>
            </p:nvSpPr>
            <p:spPr>
              <a:xfrm rot="21600000">
                <a:off x="115314" y="71705"/>
                <a:ext cx="94406" cy="89955"/>
              </a:xfrm>
              <a:custGeom>
                <a:avLst/>
                <a:gdLst/>
                <a:ahLst/>
                <a:cxnLst>
                  <a:cxn ang="0">
                    <a:pos x="wd2" y="hd2"/>
                  </a:cxn>
                  <a:cxn ang="5400000">
                    <a:pos x="wd2" y="hd2"/>
                  </a:cxn>
                  <a:cxn ang="10800000">
                    <a:pos x="wd2" y="hd2"/>
                  </a:cxn>
                  <a:cxn ang="16200000">
                    <a:pos x="wd2" y="hd2"/>
                  </a:cxn>
                </a:cxnLst>
                <a:rect l="0" t="0" r="r" b="b"/>
                <a:pathLst>
                  <a:path w="21284" h="21600" extrusionOk="0">
                    <a:moveTo>
                      <a:pt x="2584" y="0"/>
                    </a:moveTo>
                    <a:lnTo>
                      <a:pt x="20583" y="9462"/>
                    </a:lnTo>
                    <a:cubicBezTo>
                      <a:pt x="21047" y="9824"/>
                      <a:pt x="21308" y="10387"/>
                      <a:pt x="21283" y="10975"/>
                    </a:cubicBezTo>
                    <a:cubicBezTo>
                      <a:pt x="21308" y="11551"/>
                      <a:pt x="21046" y="12103"/>
                      <a:pt x="20583" y="12448"/>
                    </a:cubicBezTo>
                    <a:lnTo>
                      <a:pt x="3090" y="21600"/>
                    </a:lnTo>
                    <a:cubicBezTo>
                      <a:pt x="2468" y="19933"/>
                      <a:pt x="407" y="18808"/>
                      <a:pt x="58" y="17218"/>
                    </a:cubicBezTo>
                    <a:cubicBezTo>
                      <a:pt x="-292" y="15628"/>
                      <a:pt x="1068" y="12836"/>
                      <a:pt x="991" y="11052"/>
                    </a:cubicBezTo>
                    <a:cubicBezTo>
                      <a:pt x="537" y="8995"/>
                      <a:pt x="225" y="6909"/>
                      <a:pt x="58" y="4809"/>
                    </a:cubicBezTo>
                    <a:cubicBezTo>
                      <a:pt x="369" y="2792"/>
                      <a:pt x="2079" y="1435"/>
                      <a:pt x="2584" y="0"/>
                    </a:cubicBezTo>
                    <a:close/>
                  </a:path>
                </a:pathLst>
              </a:custGeom>
              <a:solidFill>
                <a:srgbClr val="000000"/>
              </a:solidFill>
              <a:ln w="12700" cap="flat">
                <a:noFill/>
                <a:miter lim="400000"/>
              </a:ln>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43" name="Freeform 501"/>
              <p:cNvSpPr/>
              <p:nvPr/>
            </p:nvSpPr>
            <p:spPr>
              <a:xfrm rot="16200000" flipH="1">
                <a:off x="143379" y="60684"/>
                <a:ext cx="34809" cy="77382"/>
              </a:xfrm>
              <a:custGeom>
                <a:avLst/>
                <a:gdLst/>
                <a:ahLst/>
                <a:cxnLst>
                  <a:cxn ang="0">
                    <a:pos x="wd2" y="hd2"/>
                  </a:cxn>
                  <a:cxn ang="5400000">
                    <a:pos x="wd2" y="hd2"/>
                  </a:cxn>
                  <a:cxn ang="10800000">
                    <a:pos x="wd2" y="hd2"/>
                  </a:cxn>
                  <a:cxn ang="16200000">
                    <a:pos x="wd2" y="hd2"/>
                  </a:cxn>
                </a:cxnLst>
                <a:rect l="0" t="0" r="r" b="b"/>
                <a:pathLst>
                  <a:path w="21600" h="21419" extrusionOk="0">
                    <a:moveTo>
                      <a:pt x="21600" y="704"/>
                    </a:moveTo>
                    <a:cubicBezTo>
                      <a:pt x="17570" y="-16"/>
                      <a:pt x="13432" y="-181"/>
                      <a:pt x="9708" y="195"/>
                    </a:cubicBezTo>
                    <a:cubicBezTo>
                      <a:pt x="5775" y="592"/>
                      <a:pt x="2375" y="1582"/>
                      <a:pt x="0" y="2943"/>
                    </a:cubicBezTo>
                    <a:lnTo>
                      <a:pt x="9626" y="13322"/>
                    </a:lnTo>
                    <a:cubicBezTo>
                      <a:pt x="11106" y="14566"/>
                      <a:pt x="12398" y="15883"/>
                      <a:pt x="13835" y="17026"/>
                    </a:cubicBezTo>
                    <a:cubicBezTo>
                      <a:pt x="15866" y="18641"/>
                      <a:pt x="18330" y="20067"/>
                      <a:pt x="21502" y="21419"/>
                    </a:cubicBezTo>
                    <a:lnTo>
                      <a:pt x="21600" y="704"/>
                    </a:lnTo>
                    <a:close/>
                  </a:path>
                </a:pathLst>
              </a:custGeom>
              <a:solidFill>
                <a:srgbClr val="FFFFFF">
                  <a:alpha val="80000"/>
                </a:srgbClr>
              </a:solidFill>
              <a:ln w="12700" cap="flat">
                <a:noFill/>
                <a:miter lim="400000"/>
              </a:ln>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grpSp>
      </p:grpSp>
      <p:grpSp>
        <p:nvGrpSpPr>
          <p:cNvPr id="55" name="Group"/>
          <p:cNvGrpSpPr/>
          <p:nvPr/>
        </p:nvGrpSpPr>
        <p:grpSpPr>
          <a:xfrm>
            <a:off x="7102389" y="4962393"/>
            <a:ext cx="2007521" cy="1608390"/>
            <a:chOff x="0" y="0"/>
            <a:chExt cx="2703100" cy="2148683"/>
          </a:xfrm>
        </p:grpSpPr>
        <p:sp>
          <p:nvSpPr>
            <p:cNvPr id="56" name="Freeform 10336"/>
            <p:cNvSpPr/>
            <p:nvPr/>
          </p:nvSpPr>
          <p:spPr>
            <a:xfrm rot="2237184">
              <a:off x="2549433" y="1889999"/>
              <a:ext cx="83449" cy="259976"/>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14084" y="0"/>
                  </a:lnTo>
                  <a:lnTo>
                    <a:pt x="21600" y="6937"/>
                  </a:lnTo>
                  <a:lnTo>
                    <a:pt x="21600" y="14663"/>
                  </a:lnTo>
                  <a:lnTo>
                    <a:pt x="14084" y="21600"/>
                  </a:lnTo>
                  <a:lnTo>
                    <a:pt x="0" y="16200"/>
                  </a:lnTo>
                  <a:lnTo>
                    <a:pt x="0" y="5400"/>
                  </a:lnTo>
                  <a:close/>
                </a:path>
              </a:pathLst>
            </a:custGeom>
            <a:solidFill>
              <a:srgbClr val="BCA17D"/>
            </a:solidFill>
            <a:ln w="12700" cap="flat">
              <a:noFill/>
              <a:miter lim="400000"/>
            </a:ln>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57" name="Freeform 10337"/>
            <p:cNvSpPr/>
            <p:nvPr/>
          </p:nvSpPr>
          <p:spPr>
            <a:xfrm rot="2237184">
              <a:off x="2590691" y="1990629"/>
              <a:ext cx="21360" cy="74112"/>
            </a:xfrm>
            <a:custGeom>
              <a:avLst/>
              <a:gdLst/>
              <a:ahLst/>
              <a:cxnLst>
                <a:cxn ang="0">
                  <a:pos x="wd2" y="hd2"/>
                </a:cxn>
                <a:cxn ang="5400000">
                  <a:pos x="wd2" y="hd2"/>
                </a:cxn>
                <a:cxn ang="10800000">
                  <a:pos x="wd2" y="hd2"/>
                </a:cxn>
                <a:cxn ang="16200000">
                  <a:pos x="wd2" y="hd2"/>
                </a:cxn>
              </a:cxnLst>
              <a:rect l="0" t="0" r="r" b="b"/>
              <a:pathLst>
                <a:path w="21600" h="21600" extrusionOk="0">
                  <a:moveTo>
                    <a:pt x="10823" y="21600"/>
                  </a:moveTo>
                  <a:cubicBezTo>
                    <a:pt x="4840" y="21600"/>
                    <a:pt x="0" y="16772"/>
                    <a:pt x="0" y="10800"/>
                  </a:cubicBezTo>
                  <a:cubicBezTo>
                    <a:pt x="0" y="4828"/>
                    <a:pt x="4840" y="0"/>
                    <a:pt x="10823" y="0"/>
                  </a:cubicBezTo>
                  <a:cubicBezTo>
                    <a:pt x="16805" y="0"/>
                    <a:pt x="21600" y="4841"/>
                    <a:pt x="21600" y="10800"/>
                  </a:cubicBezTo>
                  <a:cubicBezTo>
                    <a:pt x="21600" y="16759"/>
                    <a:pt x="16760" y="21600"/>
                    <a:pt x="10823" y="21600"/>
                  </a:cubicBezTo>
                  <a:close/>
                </a:path>
              </a:pathLst>
            </a:custGeom>
            <a:solidFill>
              <a:srgbClr val="1A1818"/>
            </a:solidFill>
            <a:ln w="12700" cap="flat">
              <a:noFill/>
              <a:miter lim="400000"/>
            </a:ln>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58" name="Freeform 10340"/>
            <p:cNvSpPr/>
            <p:nvPr/>
          </p:nvSpPr>
          <p:spPr>
            <a:xfrm rot="2237184">
              <a:off x="-18549" y="1013165"/>
              <a:ext cx="2974790" cy="86659"/>
            </a:xfrm>
            <a:custGeom>
              <a:avLst/>
              <a:gdLst/>
              <a:ahLst/>
              <a:cxnLst>
                <a:cxn ang="0">
                  <a:pos x="wd2" y="hd2"/>
                </a:cxn>
                <a:cxn ang="5400000">
                  <a:pos x="wd2" y="hd2"/>
                </a:cxn>
                <a:cxn ang="10800000">
                  <a:pos x="wd2" y="hd2"/>
                </a:cxn>
                <a:cxn ang="16200000">
                  <a:pos x="wd2" y="hd2"/>
                </a:cxn>
              </a:cxnLst>
              <a:rect l="0" t="0" r="r" b="b"/>
              <a:pathLst>
                <a:path w="21592" h="21600" extrusionOk="0">
                  <a:moveTo>
                    <a:pt x="21592" y="0"/>
                  </a:moveTo>
                  <a:lnTo>
                    <a:pt x="276" y="0"/>
                  </a:lnTo>
                  <a:cubicBezTo>
                    <a:pt x="206" y="137"/>
                    <a:pt x="142" y="1354"/>
                    <a:pt x="101" y="3307"/>
                  </a:cubicBezTo>
                  <a:lnTo>
                    <a:pt x="25" y="7493"/>
                  </a:lnTo>
                  <a:cubicBezTo>
                    <a:pt x="-8" y="9551"/>
                    <a:pt x="-8" y="12049"/>
                    <a:pt x="25" y="14107"/>
                  </a:cubicBezTo>
                  <a:lnTo>
                    <a:pt x="101" y="18293"/>
                  </a:lnTo>
                  <a:cubicBezTo>
                    <a:pt x="142" y="20246"/>
                    <a:pt x="206" y="21463"/>
                    <a:pt x="276" y="21600"/>
                  </a:cubicBezTo>
                  <a:lnTo>
                    <a:pt x="21370" y="21600"/>
                  </a:lnTo>
                  <a:close/>
                </a:path>
              </a:pathLst>
            </a:custGeom>
            <a:solidFill>
              <a:srgbClr val="8FF4EF"/>
            </a:solidFill>
            <a:ln w="12700" cap="flat">
              <a:noFill/>
              <a:miter lim="400000"/>
            </a:ln>
            <a:effectLst/>
          </p:spPr>
          <p:txBody>
            <a:bodyPr wrap="square" lIns="45718" tIns="45718" rIns="45718" bIns="45718"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solidFill>
                    <a:srgbClr val="A9E800"/>
                  </a:solidFill>
                  <a:latin typeface="Avenir"/>
                  <a:ea typeface="Avenir"/>
                  <a:cs typeface="Avenir"/>
                  <a:sym typeface="Avenir Roman"/>
                </a:defRPr>
              </a:pPr>
              <a:endParaRPr kumimoji="0" sz="1800" b="0" i="0" u="none" strike="noStrike" kern="0" cap="none" spc="0" normalizeH="0" baseline="0" noProof="0" dirty="0">
                <a:ln>
                  <a:noFill/>
                </a:ln>
                <a:solidFill>
                  <a:srgbClr val="A9E800"/>
                </a:solidFill>
                <a:effectLst/>
                <a:uLnTx/>
                <a:uFillTx/>
                <a:latin typeface="Avenir"/>
                <a:sym typeface="Avenir Roman"/>
              </a:endParaRPr>
            </a:p>
          </p:txBody>
        </p:sp>
        <p:sp>
          <p:nvSpPr>
            <p:cNvPr id="59" name="Freeform 10341"/>
            <p:cNvSpPr/>
            <p:nvPr/>
          </p:nvSpPr>
          <p:spPr>
            <a:xfrm rot="2237184">
              <a:off x="-67905" y="1072842"/>
              <a:ext cx="2944174" cy="86615"/>
            </a:xfrm>
            <a:custGeom>
              <a:avLst/>
              <a:gdLst/>
              <a:ahLst/>
              <a:cxnLst>
                <a:cxn ang="0">
                  <a:pos x="wd2" y="hd2"/>
                </a:cxn>
                <a:cxn ang="5400000">
                  <a:pos x="wd2" y="hd2"/>
                </a:cxn>
                <a:cxn ang="10800000">
                  <a:pos x="wd2" y="hd2"/>
                </a:cxn>
                <a:cxn ang="16200000">
                  <a:pos x="wd2" y="hd2"/>
                </a:cxn>
              </a:cxnLst>
              <a:rect l="0" t="0" r="r" b="b"/>
              <a:pathLst>
                <a:path w="21592" h="21600" extrusionOk="0">
                  <a:moveTo>
                    <a:pt x="21592" y="0"/>
                  </a:moveTo>
                  <a:lnTo>
                    <a:pt x="278" y="0"/>
                  </a:lnTo>
                  <a:cubicBezTo>
                    <a:pt x="208" y="137"/>
                    <a:pt x="143" y="1355"/>
                    <a:pt x="103" y="3309"/>
                  </a:cubicBezTo>
                  <a:lnTo>
                    <a:pt x="25" y="7485"/>
                  </a:lnTo>
                  <a:cubicBezTo>
                    <a:pt x="-8" y="9549"/>
                    <a:pt x="-8" y="12051"/>
                    <a:pt x="25" y="14115"/>
                  </a:cubicBezTo>
                  <a:lnTo>
                    <a:pt x="103" y="18291"/>
                  </a:lnTo>
                  <a:cubicBezTo>
                    <a:pt x="143" y="20245"/>
                    <a:pt x="208" y="21463"/>
                    <a:pt x="278" y="21600"/>
                  </a:cubicBezTo>
                  <a:lnTo>
                    <a:pt x="21592" y="21600"/>
                  </a:lnTo>
                  <a:close/>
                </a:path>
              </a:pathLst>
            </a:custGeom>
            <a:solidFill>
              <a:srgbClr val="3B89E1"/>
            </a:solidFill>
            <a:ln w="12700" cap="flat">
              <a:noFill/>
              <a:miter lim="400000"/>
            </a:ln>
            <a:effectLst/>
          </p:spPr>
          <p:txBody>
            <a:bodyPr wrap="square" lIns="45718" tIns="45718" rIns="45718" bIns="45718"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solidFill>
                    <a:srgbClr val="A9E800"/>
                  </a:solidFill>
                  <a:latin typeface="Avenir"/>
                  <a:ea typeface="Avenir"/>
                  <a:cs typeface="Avenir"/>
                  <a:sym typeface="Avenir Roman"/>
                </a:defRPr>
              </a:pPr>
              <a:endParaRPr kumimoji="0" sz="1800" b="0" i="0" u="none" strike="noStrike" kern="0" cap="none" spc="0" normalizeH="0" baseline="0" noProof="0" dirty="0">
                <a:ln>
                  <a:noFill/>
                </a:ln>
                <a:solidFill>
                  <a:srgbClr val="A9E800"/>
                </a:solidFill>
                <a:effectLst/>
                <a:uLnTx/>
                <a:uFillTx/>
                <a:latin typeface="Avenir"/>
                <a:sym typeface="Avenir Roman"/>
              </a:endParaRPr>
            </a:p>
          </p:txBody>
        </p:sp>
        <p:sp>
          <p:nvSpPr>
            <p:cNvPr id="60" name="Freeform 10342"/>
            <p:cNvSpPr/>
            <p:nvPr/>
          </p:nvSpPr>
          <p:spPr>
            <a:xfrm rot="2237184">
              <a:off x="-123518" y="1151022"/>
              <a:ext cx="2974790" cy="86660"/>
            </a:xfrm>
            <a:custGeom>
              <a:avLst/>
              <a:gdLst/>
              <a:ahLst/>
              <a:cxnLst>
                <a:cxn ang="0">
                  <a:pos x="wd2" y="hd2"/>
                </a:cxn>
                <a:cxn ang="5400000">
                  <a:pos x="wd2" y="hd2"/>
                </a:cxn>
                <a:cxn ang="10800000">
                  <a:pos x="wd2" y="hd2"/>
                </a:cxn>
                <a:cxn ang="16200000">
                  <a:pos x="wd2" y="hd2"/>
                </a:cxn>
              </a:cxnLst>
              <a:rect l="0" t="0" r="r" b="b"/>
              <a:pathLst>
                <a:path w="21592" h="21600" extrusionOk="0">
                  <a:moveTo>
                    <a:pt x="21370" y="0"/>
                  </a:moveTo>
                  <a:lnTo>
                    <a:pt x="276" y="0"/>
                  </a:lnTo>
                  <a:cubicBezTo>
                    <a:pt x="206" y="137"/>
                    <a:pt x="142" y="1354"/>
                    <a:pt x="101" y="3307"/>
                  </a:cubicBezTo>
                  <a:lnTo>
                    <a:pt x="25" y="7493"/>
                  </a:lnTo>
                  <a:cubicBezTo>
                    <a:pt x="-8" y="9551"/>
                    <a:pt x="-8" y="12049"/>
                    <a:pt x="25" y="14108"/>
                  </a:cubicBezTo>
                  <a:lnTo>
                    <a:pt x="101" y="18293"/>
                  </a:lnTo>
                  <a:cubicBezTo>
                    <a:pt x="142" y="20246"/>
                    <a:pt x="206" y="21463"/>
                    <a:pt x="276" y="21600"/>
                  </a:cubicBezTo>
                  <a:lnTo>
                    <a:pt x="21592" y="21600"/>
                  </a:lnTo>
                  <a:close/>
                </a:path>
              </a:pathLst>
            </a:custGeom>
            <a:solidFill>
              <a:srgbClr val="4063AA"/>
            </a:solidFill>
            <a:ln w="12700" cap="flat">
              <a:noFill/>
              <a:miter lim="400000"/>
            </a:ln>
            <a:effectLst/>
          </p:spPr>
          <p:txBody>
            <a:bodyPr wrap="square" lIns="45718" tIns="45718" rIns="45718" bIns="45718"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solidFill>
                    <a:srgbClr val="A9E800"/>
                  </a:solidFill>
                  <a:latin typeface="Avenir"/>
                  <a:ea typeface="Avenir"/>
                  <a:cs typeface="Avenir"/>
                  <a:sym typeface="Avenir Roman"/>
                </a:defRPr>
              </a:pPr>
              <a:endParaRPr kumimoji="0" sz="1800" b="0" i="0" u="none" strike="noStrike" kern="0" cap="none" spc="0" normalizeH="0" baseline="0" noProof="0" dirty="0">
                <a:ln>
                  <a:noFill/>
                </a:ln>
                <a:solidFill>
                  <a:srgbClr val="A9E800"/>
                </a:solidFill>
                <a:effectLst/>
                <a:uLnTx/>
                <a:uFillTx/>
                <a:latin typeface="Avenir"/>
                <a:sym typeface="Avenir Roman"/>
              </a:endParaRPr>
            </a:p>
          </p:txBody>
        </p:sp>
        <p:grpSp>
          <p:nvGrpSpPr>
            <p:cNvPr id="61" name="Group"/>
            <p:cNvGrpSpPr/>
            <p:nvPr/>
          </p:nvGrpSpPr>
          <p:grpSpPr>
            <a:xfrm rot="2305961" flipH="1">
              <a:off x="56608" y="44825"/>
              <a:ext cx="236437" cy="264550"/>
              <a:chOff x="0" y="0"/>
              <a:chExt cx="236436" cy="264549"/>
            </a:xfrm>
          </p:grpSpPr>
          <p:sp>
            <p:nvSpPr>
              <p:cNvPr id="62" name="Freeform 38"/>
              <p:cNvSpPr/>
              <p:nvPr/>
            </p:nvSpPr>
            <p:spPr>
              <a:xfrm rot="21600000">
                <a:off x="28" y="0"/>
                <a:ext cx="142706" cy="112339"/>
              </a:xfrm>
              <a:custGeom>
                <a:avLst/>
                <a:gdLst/>
                <a:ahLst/>
                <a:cxnLst>
                  <a:cxn ang="0">
                    <a:pos x="wd2" y="hd2"/>
                  </a:cxn>
                  <a:cxn ang="5400000">
                    <a:pos x="wd2" y="hd2"/>
                  </a:cxn>
                  <a:cxn ang="10800000">
                    <a:pos x="wd2" y="hd2"/>
                  </a:cxn>
                  <a:cxn ang="16200000">
                    <a:pos x="wd2" y="hd2"/>
                  </a:cxn>
                </a:cxnLst>
                <a:rect l="0" t="0" r="r" b="b"/>
                <a:pathLst>
                  <a:path w="21534" h="21600" extrusionOk="0">
                    <a:moveTo>
                      <a:pt x="2615" y="0"/>
                    </a:moveTo>
                    <a:cubicBezTo>
                      <a:pt x="879" y="2047"/>
                      <a:pt x="-66" y="4861"/>
                      <a:pt x="4" y="7772"/>
                    </a:cubicBezTo>
                    <a:cubicBezTo>
                      <a:pt x="-22" y="10779"/>
                      <a:pt x="935" y="13681"/>
                      <a:pt x="2673" y="15859"/>
                    </a:cubicBezTo>
                    <a:lnTo>
                      <a:pt x="21534" y="21600"/>
                    </a:lnTo>
                    <a:cubicBezTo>
                      <a:pt x="21417" y="19584"/>
                      <a:pt x="21417" y="17560"/>
                      <a:pt x="21534" y="15544"/>
                    </a:cubicBezTo>
                    <a:close/>
                  </a:path>
                </a:pathLst>
              </a:custGeom>
              <a:solidFill>
                <a:srgbClr val="FFE6CA"/>
              </a:solidFill>
              <a:ln w="12700" cap="flat">
                <a:noFill/>
                <a:miter lim="400000"/>
              </a:ln>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63" name="Freeform 39"/>
              <p:cNvSpPr/>
              <p:nvPr/>
            </p:nvSpPr>
            <p:spPr>
              <a:xfrm rot="21600000">
                <a:off x="0" y="82477"/>
                <a:ext cx="142734" cy="99231"/>
              </a:xfrm>
              <a:custGeom>
                <a:avLst/>
                <a:gdLst/>
                <a:ahLst/>
                <a:cxnLst>
                  <a:cxn ang="0">
                    <a:pos x="wd2" y="hd2"/>
                  </a:cxn>
                  <a:cxn ang="5400000">
                    <a:pos x="wd2" y="hd2"/>
                  </a:cxn>
                  <a:cxn ang="10800000">
                    <a:pos x="wd2" y="hd2"/>
                  </a:cxn>
                  <a:cxn ang="16200000">
                    <a:pos x="wd2" y="hd2"/>
                  </a:cxn>
                </a:cxnLst>
                <a:rect l="0" t="0" r="r" b="b"/>
                <a:pathLst>
                  <a:path w="21503" h="21600" extrusionOk="0">
                    <a:moveTo>
                      <a:pt x="21386" y="6500"/>
                    </a:moveTo>
                    <a:lnTo>
                      <a:pt x="2644" y="0"/>
                    </a:lnTo>
                    <a:cubicBezTo>
                      <a:pt x="882" y="3142"/>
                      <a:pt x="-46" y="6995"/>
                      <a:pt x="8" y="10939"/>
                    </a:cubicBezTo>
                    <a:cubicBezTo>
                      <a:pt x="-97" y="14814"/>
                      <a:pt x="851" y="18607"/>
                      <a:pt x="2673" y="21600"/>
                    </a:cubicBezTo>
                    <a:lnTo>
                      <a:pt x="21503" y="14506"/>
                    </a:lnTo>
                    <a:cubicBezTo>
                      <a:pt x="21415" y="11930"/>
                      <a:pt x="21386" y="9076"/>
                      <a:pt x="21386" y="6500"/>
                    </a:cubicBezTo>
                    <a:close/>
                  </a:path>
                </a:pathLst>
              </a:custGeom>
              <a:solidFill>
                <a:srgbClr val="FFDAB0"/>
              </a:solidFill>
              <a:ln w="12700" cap="flat">
                <a:noFill/>
                <a:miter lim="400000"/>
              </a:ln>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64" name="Freeform 40"/>
              <p:cNvSpPr/>
              <p:nvPr/>
            </p:nvSpPr>
            <p:spPr>
              <a:xfrm rot="21600000">
                <a:off x="42" y="149115"/>
                <a:ext cx="145413" cy="115435"/>
              </a:xfrm>
              <a:custGeom>
                <a:avLst/>
                <a:gdLst/>
                <a:ahLst/>
                <a:cxnLst>
                  <a:cxn ang="0">
                    <a:pos x="wd2" y="hd2"/>
                  </a:cxn>
                  <a:cxn ang="5400000">
                    <a:pos x="wd2" y="hd2"/>
                  </a:cxn>
                  <a:cxn ang="10800000">
                    <a:pos x="wd2" y="hd2"/>
                  </a:cxn>
                  <a:cxn ang="16200000">
                    <a:pos x="wd2" y="hd2"/>
                  </a:cxn>
                </a:cxnLst>
                <a:rect l="0" t="0" r="r" b="b"/>
                <a:pathLst>
                  <a:path w="21559" h="21600" extrusionOk="0">
                    <a:moveTo>
                      <a:pt x="2" y="13458"/>
                    </a:moveTo>
                    <a:cubicBezTo>
                      <a:pt x="34" y="16447"/>
                      <a:pt x="952" y="19328"/>
                      <a:pt x="2595" y="21600"/>
                    </a:cubicBezTo>
                    <a:lnTo>
                      <a:pt x="21559" y="6201"/>
                    </a:lnTo>
                    <a:cubicBezTo>
                      <a:pt x="21286" y="4150"/>
                      <a:pt x="21151" y="2076"/>
                      <a:pt x="21156" y="0"/>
                    </a:cubicBezTo>
                    <a:lnTo>
                      <a:pt x="2480" y="6235"/>
                    </a:lnTo>
                    <a:cubicBezTo>
                      <a:pt x="855" y="8141"/>
                      <a:pt x="-41" y="10751"/>
                      <a:pt x="2" y="13458"/>
                    </a:cubicBezTo>
                    <a:close/>
                  </a:path>
                </a:pathLst>
              </a:custGeom>
              <a:solidFill>
                <a:srgbClr val="D6B38B"/>
              </a:solidFill>
              <a:ln w="12700" cap="flat">
                <a:noFill/>
                <a:miter lim="400000"/>
              </a:ln>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65" name="Freeform 41"/>
              <p:cNvSpPr/>
              <p:nvPr/>
            </p:nvSpPr>
            <p:spPr>
              <a:xfrm rot="21600000">
                <a:off x="130004" y="80839"/>
                <a:ext cx="106433" cy="101415"/>
              </a:xfrm>
              <a:custGeom>
                <a:avLst/>
                <a:gdLst/>
                <a:ahLst/>
                <a:cxnLst>
                  <a:cxn ang="0">
                    <a:pos x="wd2" y="hd2"/>
                  </a:cxn>
                  <a:cxn ang="5400000">
                    <a:pos x="wd2" y="hd2"/>
                  </a:cxn>
                  <a:cxn ang="10800000">
                    <a:pos x="wd2" y="hd2"/>
                  </a:cxn>
                  <a:cxn ang="16200000">
                    <a:pos x="wd2" y="hd2"/>
                  </a:cxn>
                </a:cxnLst>
                <a:rect l="0" t="0" r="r" b="b"/>
                <a:pathLst>
                  <a:path w="21284" h="21600" extrusionOk="0">
                    <a:moveTo>
                      <a:pt x="2584" y="0"/>
                    </a:moveTo>
                    <a:lnTo>
                      <a:pt x="20583" y="9462"/>
                    </a:lnTo>
                    <a:cubicBezTo>
                      <a:pt x="21047" y="9824"/>
                      <a:pt x="21308" y="10387"/>
                      <a:pt x="21283" y="10975"/>
                    </a:cubicBezTo>
                    <a:cubicBezTo>
                      <a:pt x="21308" y="11551"/>
                      <a:pt x="21046" y="12103"/>
                      <a:pt x="20583" y="12448"/>
                    </a:cubicBezTo>
                    <a:lnTo>
                      <a:pt x="3090" y="21600"/>
                    </a:lnTo>
                    <a:cubicBezTo>
                      <a:pt x="2468" y="19933"/>
                      <a:pt x="407" y="18808"/>
                      <a:pt x="58" y="17218"/>
                    </a:cubicBezTo>
                    <a:cubicBezTo>
                      <a:pt x="-292" y="15628"/>
                      <a:pt x="1068" y="12836"/>
                      <a:pt x="991" y="11052"/>
                    </a:cubicBezTo>
                    <a:cubicBezTo>
                      <a:pt x="537" y="8995"/>
                      <a:pt x="225" y="6909"/>
                      <a:pt x="58" y="4809"/>
                    </a:cubicBezTo>
                    <a:cubicBezTo>
                      <a:pt x="369" y="2792"/>
                      <a:pt x="2079" y="1435"/>
                      <a:pt x="2584" y="0"/>
                    </a:cubicBezTo>
                    <a:close/>
                  </a:path>
                </a:pathLst>
              </a:custGeom>
              <a:solidFill>
                <a:srgbClr val="000000"/>
              </a:solidFill>
              <a:ln w="12700" cap="flat">
                <a:noFill/>
                <a:miter lim="400000"/>
              </a:ln>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66" name="Freeform 501"/>
              <p:cNvSpPr/>
              <p:nvPr/>
            </p:nvSpPr>
            <p:spPr>
              <a:xfrm rot="16200000" flipH="1">
                <a:off x="161644" y="68414"/>
                <a:ext cx="39243" cy="87241"/>
              </a:xfrm>
              <a:custGeom>
                <a:avLst/>
                <a:gdLst/>
                <a:ahLst/>
                <a:cxnLst>
                  <a:cxn ang="0">
                    <a:pos x="wd2" y="hd2"/>
                  </a:cxn>
                  <a:cxn ang="5400000">
                    <a:pos x="wd2" y="hd2"/>
                  </a:cxn>
                  <a:cxn ang="10800000">
                    <a:pos x="wd2" y="hd2"/>
                  </a:cxn>
                  <a:cxn ang="16200000">
                    <a:pos x="wd2" y="hd2"/>
                  </a:cxn>
                </a:cxnLst>
                <a:rect l="0" t="0" r="r" b="b"/>
                <a:pathLst>
                  <a:path w="21600" h="21419" extrusionOk="0">
                    <a:moveTo>
                      <a:pt x="21600" y="704"/>
                    </a:moveTo>
                    <a:cubicBezTo>
                      <a:pt x="17570" y="-16"/>
                      <a:pt x="13432" y="-181"/>
                      <a:pt x="9708" y="195"/>
                    </a:cubicBezTo>
                    <a:cubicBezTo>
                      <a:pt x="5775" y="592"/>
                      <a:pt x="2375" y="1582"/>
                      <a:pt x="0" y="2943"/>
                    </a:cubicBezTo>
                    <a:lnTo>
                      <a:pt x="9626" y="13322"/>
                    </a:lnTo>
                    <a:cubicBezTo>
                      <a:pt x="11106" y="14566"/>
                      <a:pt x="12398" y="15883"/>
                      <a:pt x="13835" y="17026"/>
                    </a:cubicBezTo>
                    <a:cubicBezTo>
                      <a:pt x="15866" y="18641"/>
                      <a:pt x="18330" y="20067"/>
                      <a:pt x="21502" y="21419"/>
                    </a:cubicBezTo>
                    <a:lnTo>
                      <a:pt x="21600" y="704"/>
                    </a:lnTo>
                    <a:close/>
                  </a:path>
                </a:pathLst>
              </a:custGeom>
              <a:solidFill>
                <a:srgbClr val="FFFFFF">
                  <a:alpha val="80000"/>
                </a:srgbClr>
              </a:solidFill>
              <a:ln w="12700" cap="flat">
                <a:noFill/>
                <a:miter lim="400000"/>
              </a:ln>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grpSp>
      </p:grpSp>
      <p:grpSp>
        <p:nvGrpSpPr>
          <p:cNvPr id="67" name="Group"/>
          <p:cNvGrpSpPr/>
          <p:nvPr/>
        </p:nvGrpSpPr>
        <p:grpSpPr>
          <a:xfrm>
            <a:off x="31643" y="5148294"/>
            <a:ext cx="2090169" cy="1518146"/>
            <a:chOff x="0" y="0"/>
            <a:chExt cx="2636710" cy="1925959"/>
          </a:xfrm>
        </p:grpSpPr>
        <p:sp>
          <p:nvSpPr>
            <p:cNvPr id="68" name="Freeform 10336"/>
            <p:cNvSpPr/>
            <p:nvPr/>
          </p:nvSpPr>
          <p:spPr>
            <a:xfrm rot="19595739" flipH="1">
              <a:off x="76142" y="1668295"/>
              <a:ext cx="83162" cy="255910"/>
            </a:xfrm>
            <a:custGeom>
              <a:avLst/>
              <a:gdLst/>
              <a:ahLst/>
              <a:cxnLst>
                <a:cxn ang="0">
                  <a:pos x="wd2" y="hd2"/>
                </a:cxn>
                <a:cxn ang="5400000">
                  <a:pos x="wd2" y="hd2"/>
                </a:cxn>
                <a:cxn ang="10800000">
                  <a:pos x="wd2" y="hd2"/>
                </a:cxn>
                <a:cxn ang="16200000">
                  <a:pos x="wd2" y="hd2"/>
                </a:cxn>
              </a:cxnLst>
              <a:rect l="0" t="0" r="r" b="b"/>
              <a:pathLst>
                <a:path w="21600" h="21600" extrusionOk="0">
                  <a:moveTo>
                    <a:pt x="0" y="5283"/>
                  </a:moveTo>
                  <a:lnTo>
                    <a:pt x="13174" y="0"/>
                  </a:lnTo>
                  <a:lnTo>
                    <a:pt x="20985" y="7000"/>
                  </a:lnTo>
                  <a:lnTo>
                    <a:pt x="21600" y="14725"/>
                  </a:lnTo>
                  <a:lnTo>
                    <a:pt x="14893" y="21600"/>
                  </a:lnTo>
                  <a:lnTo>
                    <a:pt x="859" y="16083"/>
                  </a:lnTo>
                  <a:lnTo>
                    <a:pt x="0" y="5283"/>
                  </a:lnTo>
                  <a:close/>
                </a:path>
              </a:pathLst>
            </a:custGeom>
            <a:solidFill>
              <a:srgbClr val="BCA17D"/>
            </a:solidFill>
            <a:ln w="12700" cap="flat">
              <a:noFill/>
              <a:miter lim="400000"/>
            </a:ln>
            <a:effectLst/>
          </p:spPr>
          <p:txBody>
            <a:bodyPr wrap="square" lIns="45719" tIns="45719" rIns="45719" bIns="45719" numCol="1" anchor="ctr">
              <a:noAutofit/>
            </a:bodyPr>
            <a:lstStyle/>
            <a:p>
              <a:pPr>
                <a:defRPr>
                  <a:latin typeface="Calibri"/>
                  <a:ea typeface="Calibri"/>
                  <a:cs typeface="Calibri"/>
                  <a:sym typeface="Calibri"/>
                </a:defRPr>
              </a:pPr>
              <a:endParaRPr dirty="0"/>
            </a:p>
          </p:txBody>
        </p:sp>
        <p:sp>
          <p:nvSpPr>
            <p:cNvPr id="69" name="Freeform 10337"/>
            <p:cNvSpPr/>
            <p:nvPr/>
          </p:nvSpPr>
          <p:spPr>
            <a:xfrm rot="19595739" flipH="1">
              <a:off x="96895" y="1766631"/>
              <a:ext cx="20648" cy="72955"/>
            </a:xfrm>
            <a:custGeom>
              <a:avLst/>
              <a:gdLst/>
              <a:ahLst/>
              <a:cxnLst>
                <a:cxn ang="0">
                  <a:pos x="wd2" y="hd2"/>
                </a:cxn>
                <a:cxn ang="5400000">
                  <a:pos x="wd2" y="hd2"/>
                </a:cxn>
                <a:cxn ang="10800000">
                  <a:pos x="wd2" y="hd2"/>
                </a:cxn>
                <a:cxn ang="16200000">
                  <a:pos x="wd2" y="hd2"/>
                </a:cxn>
              </a:cxnLst>
              <a:rect l="0" t="0" r="r" b="b"/>
              <a:pathLst>
                <a:path w="20646" h="21512" extrusionOk="0">
                  <a:moveTo>
                    <a:pt x="11287" y="21512"/>
                  </a:moveTo>
                  <a:cubicBezTo>
                    <a:pt x="5593" y="21468"/>
                    <a:pt x="565" y="16624"/>
                    <a:pt x="43" y="10676"/>
                  </a:cubicBezTo>
                  <a:cubicBezTo>
                    <a:pt x="-478" y="4728"/>
                    <a:pt x="3707" y="-44"/>
                    <a:pt x="9401" y="0"/>
                  </a:cubicBezTo>
                  <a:cubicBezTo>
                    <a:pt x="15095" y="45"/>
                    <a:pt x="20081" y="4901"/>
                    <a:pt x="20602" y="10836"/>
                  </a:cubicBezTo>
                  <a:cubicBezTo>
                    <a:pt x="21122" y="16771"/>
                    <a:pt x="16938" y="21556"/>
                    <a:pt x="11287" y="21512"/>
                  </a:cubicBezTo>
                  <a:close/>
                </a:path>
              </a:pathLst>
            </a:custGeom>
            <a:solidFill>
              <a:srgbClr val="1A1818"/>
            </a:solidFill>
            <a:ln w="12700" cap="flat">
              <a:noFill/>
              <a:miter lim="400000"/>
            </a:ln>
            <a:effectLst/>
          </p:spPr>
          <p:txBody>
            <a:bodyPr wrap="square" lIns="45719" tIns="45719" rIns="45719" bIns="45719" numCol="1" anchor="ctr">
              <a:noAutofit/>
            </a:bodyPr>
            <a:lstStyle/>
            <a:p>
              <a:pPr>
                <a:defRPr>
                  <a:latin typeface="Calibri"/>
                  <a:ea typeface="Calibri"/>
                  <a:cs typeface="Calibri"/>
                  <a:sym typeface="Calibri"/>
                </a:defRPr>
              </a:pPr>
              <a:endParaRPr dirty="0"/>
            </a:p>
          </p:txBody>
        </p:sp>
        <p:sp>
          <p:nvSpPr>
            <p:cNvPr id="70" name="Freeform 10340"/>
            <p:cNvSpPr/>
            <p:nvPr/>
          </p:nvSpPr>
          <p:spPr>
            <a:xfrm rot="19595739" flipH="1">
              <a:off x="-192579" y="829943"/>
              <a:ext cx="2862307" cy="159260"/>
            </a:xfrm>
            <a:custGeom>
              <a:avLst/>
              <a:gdLst/>
              <a:ahLst/>
              <a:cxnLst>
                <a:cxn ang="0">
                  <a:pos x="wd2" y="hd2"/>
                </a:cxn>
                <a:cxn ang="5400000">
                  <a:pos x="wd2" y="hd2"/>
                </a:cxn>
                <a:cxn ang="10800000">
                  <a:pos x="wd2" y="hd2"/>
                </a:cxn>
                <a:cxn ang="16200000">
                  <a:pos x="wd2" y="hd2"/>
                </a:cxn>
              </a:cxnLst>
              <a:rect l="0" t="0" r="r" b="b"/>
              <a:pathLst>
                <a:path w="21591" h="21600" extrusionOk="0">
                  <a:moveTo>
                    <a:pt x="21591" y="10136"/>
                  </a:moveTo>
                  <a:lnTo>
                    <a:pt x="267" y="0"/>
                  </a:lnTo>
                  <a:cubicBezTo>
                    <a:pt x="198" y="40"/>
                    <a:pt x="135" y="662"/>
                    <a:pt x="96" y="1689"/>
                  </a:cubicBezTo>
                  <a:lnTo>
                    <a:pt x="23" y="3894"/>
                  </a:lnTo>
                  <a:cubicBezTo>
                    <a:pt x="-9" y="4981"/>
                    <a:pt x="-7" y="6319"/>
                    <a:pt x="28" y="7437"/>
                  </a:cubicBezTo>
                  <a:lnTo>
                    <a:pt x="107" y="9715"/>
                  </a:lnTo>
                  <a:cubicBezTo>
                    <a:pt x="149" y="10781"/>
                    <a:pt x="214" y="11463"/>
                    <a:pt x="284" y="11569"/>
                  </a:cubicBezTo>
                  <a:lnTo>
                    <a:pt x="21385" y="21600"/>
                  </a:lnTo>
                  <a:close/>
                </a:path>
              </a:pathLst>
            </a:custGeom>
            <a:solidFill>
              <a:srgbClr val="A1E153"/>
            </a:solidFill>
            <a:ln w="12700" cap="flat">
              <a:noFill/>
              <a:miter lim="400000"/>
            </a:ln>
            <a:effectLst/>
          </p:spPr>
          <p:txBody>
            <a:bodyPr wrap="square" lIns="45718" tIns="45718" rIns="45718" bIns="45718" numCol="1" anchor="ctr">
              <a:noAutofit/>
            </a:bodyPr>
            <a:lstStyle/>
            <a:p>
              <a:pPr>
                <a:defRPr>
                  <a:solidFill>
                    <a:srgbClr val="A9E800"/>
                  </a:solidFill>
                  <a:latin typeface="Avenir"/>
                  <a:ea typeface="Avenir"/>
                  <a:cs typeface="Avenir"/>
                  <a:sym typeface="Avenir Roman"/>
                </a:defRPr>
              </a:pPr>
              <a:endParaRPr dirty="0"/>
            </a:p>
          </p:txBody>
        </p:sp>
        <p:sp>
          <p:nvSpPr>
            <p:cNvPr id="71" name="Freeform 10341"/>
            <p:cNvSpPr/>
            <p:nvPr/>
          </p:nvSpPr>
          <p:spPr>
            <a:xfrm rot="19595739" flipH="1">
              <a:off x="-122456" y="894867"/>
              <a:ext cx="2835042" cy="159215"/>
            </a:xfrm>
            <a:custGeom>
              <a:avLst/>
              <a:gdLst/>
              <a:ahLst/>
              <a:cxnLst>
                <a:cxn ang="0">
                  <a:pos x="wd2" y="hd2"/>
                </a:cxn>
                <a:cxn ang="5400000">
                  <a:pos x="wd2" y="hd2"/>
                </a:cxn>
                <a:cxn ang="10800000">
                  <a:pos x="wd2" y="hd2"/>
                </a:cxn>
                <a:cxn ang="16200000">
                  <a:pos x="wd2" y="hd2"/>
                </a:cxn>
              </a:cxnLst>
              <a:rect l="0" t="0" r="r" b="b"/>
              <a:pathLst>
                <a:path w="21591" h="21600" extrusionOk="0">
                  <a:moveTo>
                    <a:pt x="21574" y="10033"/>
                  </a:moveTo>
                  <a:lnTo>
                    <a:pt x="270" y="0"/>
                  </a:lnTo>
                  <a:cubicBezTo>
                    <a:pt x="200" y="40"/>
                    <a:pt x="136" y="662"/>
                    <a:pt x="97" y="1689"/>
                  </a:cubicBezTo>
                  <a:lnTo>
                    <a:pt x="23" y="3889"/>
                  </a:lnTo>
                  <a:cubicBezTo>
                    <a:pt x="-9" y="4978"/>
                    <a:pt x="-7" y="6319"/>
                    <a:pt x="28" y="7439"/>
                  </a:cubicBezTo>
                  <a:lnTo>
                    <a:pt x="108" y="9712"/>
                  </a:lnTo>
                  <a:cubicBezTo>
                    <a:pt x="151" y="10778"/>
                    <a:pt x="216" y="11460"/>
                    <a:pt x="287" y="11567"/>
                  </a:cubicBezTo>
                  <a:lnTo>
                    <a:pt x="21591" y="21600"/>
                  </a:lnTo>
                  <a:close/>
                </a:path>
              </a:pathLst>
            </a:custGeom>
            <a:solidFill>
              <a:srgbClr val="8CC14E"/>
            </a:solidFill>
            <a:ln w="12700" cap="flat">
              <a:noFill/>
              <a:miter lim="400000"/>
            </a:ln>
            <a:effectLst/>
          </p:spPr>
          <p:txBody>
            <a:bodyPr wrap="square" lIns="45718" tIns="45718" rIns="45718" bIns="45718" numCol="1" anchor="ctr">
              <a:noAutofit/>
            </a:bodyPr>
            <a:lstStyle/>
            <a:p>
              <a:pPr>
                <a:defRPr>
                  <a:solidFill>
                    <a:srgbClr val="A9E800"/>
                  </a:solidFill>
                  <a:latin typeface="Avenir"/>
                  <a:ea typeface="Avenir"/>
                  <a:cs typeface="Avenir"/>
                  <a:sym typeface="Avenir Roman"/>
                </a:defRPr>
              </a:pPr>
              <a:endParaRPr dirty="0"/>
            </a:p>
          </p:txBody>
        </p:sp>
        <p:sp>
          <p:nvSpPr>
            <p:cNvPr id="72" name="Freeform 10342"/>
            <p:cNvSpPr/>
            <p:nvPr/>
          </p:nvSpPr>
          <p:spPr>
            <a:xfrm rot="19595739" flipH="1">
              <a:off x="-104167" y="975299"/>
              <a:ext cx="2864512" cy="160039"/>
            </a:xfrm>
            <a:custGeom>
              <a:avLst/>
              <a:gdLst/>
              <a:ahLst/>
              <a:cxnLst>
                <a:cxn ang="0">
                  <a:pos x="wd2" y="hd2"/>
                </a:cxn>
                <a:cxn ang="5400000">
                  <a:pos x="wd2" y="hd2"/>
                </a:cxn>
                <a:cxn ang="10800000">
                  <a:pos x="wd2" y="hd2"/>
                </a:cxn>
                <a:cxn ang="16200000">
                  <a:pos x="wd2" y="hd2"/>
                </a:cxn>
              </a:cxnLst>
              <a:rect l="0" t="0" r="r" b="b"/>
              <a:pathLst>
                <a:path w="21591" h="21600" extrusionOk="0">
                  <a:moveTo>
                    <a:pt x="21352" y="9982"/>
                  </a:moveTo>
                  <a:lnTo>
                    <a:pt x="267" y="0"/>
                  </a:lnTo>
                  <a:cubicBezTo>
                    <a:pt x="198" y="40"/>
                    <a:pt x="134" y="659"/>
                    <a:pt x="96" y="1681"/>
                  </a:cubicBezTo>
                  <a:lnTo>
                    <a:pt x="23" y="3875"/>
                  </a:lnTo>
                  <a:cubicBezTo>
                    <a:pt x="-9" y="4957"/>
                    <a:pt x="-7" y="6288"/>
                    <a:pt x="28" y="7401"/>
                  </a:cubicBezTo>
                  <a:lnTo>
                    <a:pt x="107" y="9668"/>
                  </a:lnTo>
                  <a:cubicBezTo>
                    <a:pt x="149" y="10728"/>
                    <a:pt x="214" y="11407"/>
                    <a:pt x="284" y="11513"/>
                  </a:cubicBezTo>
                  <a:lnTo>
                    <a:pt x="21591" y="21600"/>
                  </a:lnTo>
                  <a:close/>
                </a:path>
              </a:pathLst>
            </a:custGeom>
            <a:solidFill>
              <a:srgbClr val="5F882A"/>
            </a:solidFill>
            <a:ln w="12700" cap="flat">
              <a:noFill/>
              <a:miter lim="400000"/>
            </a:ln>
            <a:effectLst/>
          </p:spPr>
          <p:txBody>
            <a:bodyPr wrap="square" lIns="45718" tIns="45718" rIns="45718" bIns="45718" numCol="1" anchor="ctr">
              <a:noAutofit/>
            </a:bodyPr>
            <a:lstStyle/>
            <a:p>
              <a:pPr>
                <a:defRPr>
                  <a:solidFill>
                    <a:srgbClr val="A9E800"/>
                  </a:solidFill>
                  <a:latin typeface="Avenir"/>
                  <a:ea typeface="Avenir"/>
                  <a:cs typeface="Avenir"/>
                  <a:sym typeface="Avenir Roman"/>
                </a:defRPr>
              </a:pPr>
              <a:endParaRPr dirty="0"/>
            </a:p>
          </p:txBody>
        </p:sp>
        <p:sp>
          <p:nvSpPr>
            <p:cNvPr id="73" name="Freeform 38"/>
            <p:cNvSpPr/>
            <p:nvPr/>
          </p:nvSpPr>
          <p:spPr>
            <a:xfrm rot="19526962">
              <a:off x="2369635" y="29245"/>
              <a:ext cx="136479" cy="107224"/>
            </a:xfrm>
            <a:custGeom>
              <a:avLst/>
              <a:gdLst/>
              <a:ahLst/>
              <a:cxnLst>
                <a:cxn ang="0">
                  <a:pos x="wd2" y="hd2"/>
                </a:cxn>
                <a:cxn ang="5400000">
                  <a:pos x="wd2" y="hd2"/>
                </a:cxn>
                <a:cxn ang="10800000">
                  <a:pos x="wd2" y="hd2"/>
                </a:cxn>
                <a:cxn ang="16200000">
                  <a:pos x="wd2" y="hd2"/>
                </a:cxn>
              </a:cxnLst>
              <a:rect l="0" t="0" r="r" b="b"/>
              <a:pathLst>
                <a:path w="21516" h="21600" extrusionOk="0">
                  <a:moveTo>
                    <a:pt x="2799" y="0"/>
                  </a:moveTo>
                  <a:cubicBezTo>
                    <a:pt x="1009" y="2169"/>
                    <a:pt x="-3" y="5101"/>
                    <a:pt x="6" y="8097"/>
                  </a:cubicBezTo>
                  <a:cubicBezTo>
                    <a:pt x="-84" y="11196"/>
                    <a:pt x="819" y="14152"/>
                    <a:pt x="2522" y="16336"/>
                  </a:cubicBezTo>
                  <a:lnTo>
                    <a:pt x="21388" y="21600"/>
                  </a:lnTo>
                  <a:cubicBezTo>
                    <a:pt x="21313" y="19527"/>
                    <a:pt x="21356" y="17442"/>
                    <a:pt x="21516" y="15361"/>
                  </a:cubicBezTo>
                  <a:close/>
                </a:path>
              </a:pathLst>
            </a:custGeom>
            <a:solidFill>
              <a:srgbClr val="FFE6CA"/>
            </a:solidFill>
            <a:ln w="12700" cap="flat">
              <a:noFill/>
              <a:miter lim="400000"/>
            </a:ln>
            <a:effectLst/>
          </p:spPr>
          <p:txBody>
            <a:bodyPr wrap="square" lIns="45719" tIns="45719" rIns="45719" bIns="45719" numCol="1" anchor="ctr">
              <a:noAutofit/>
            </a:bodyPr>
            <a:lstStyle/>
            <a:p>
              <a:pPr>
                <a:defRPr>
                  <a:latin typeface="Calibri"/>
                  <a:ea typeface="Calibri"/>
                  <a:cs typeface="Calibri"/>
                  <a:sym typeface="Calibri"/>
                </a:defRPr>
              </a:pPr>
              <a:endParaRPr dirty="0"/>
            </a:p>
          </p:txBody>
        </p:sp>
        <p:sp>
          <p:nvSpPr>
            <p:cNvPr id="74" name="Freeform 39"/>
            <p:cNvSpPr/>
            <p:nvPr/>
          </p:nvSpPr>
          <p:spPr>
            <a:xfrm rot="19526962">
              <a:off x="2410757" y="98040"/>
              <a:ext cx="137406" cy="97572"/>
            </a:xfrm>
            <a:custGeom>
              <a:avLst/>
              <a:gdLst/>
              <a:ahLst/>
              <a:cxnLst>
                <a:cxn ang="0">
                  <a:pos x="wd2" y="hd2"/>
                </a:cxn>
                <a:cxn ang="5400000">
                  <a:pos x="wd2" y="hd2"/>
                </a:cxn>
                <a:cxn ang="10800000">
                  <a:pos x="wd2" y="hd2"/>
                </a:cxn>
                <a:cxn ang="16200000">
                  <a:pos x="wd2" y="hd2"/>
                </a:cxn>
              </a:cxnLst>
              <a:rect l="0" t="0" r="r" b="b"/>
              <a:pathLst>
                <a:path w="21446" h="21600" extrusionOk="0">
                  <a:moveTo>
                    <a:pt x="21446" y="5788"/>
                  </a:moveTo>
                  <a:lnTo>
                    <a:pt x="2857" y="0"/>
                  </a:lnTo>
                  <a:cubicBezTo>
                    <a:pt x="1040" y="3209"/>
                    <a:pt x="42" y="7098"/>
                    <a:pt x="23" y="11040"/>
                  </a:cubicBezTo>
                  <a:cubicBezTo>
                    <a:pt x="-154" y="14919"/>
                    <a:pt x="722" y="18676"/>
                    <a:pt x="2485" y="21600"/>
                  </a:cubicBezTo>
                  <a:lnTo>
                    <a:pt x="21415" y="13790"/>
                  </a:lnTo>
                  <a:cubicBezTo>
                    <a:pt x="21375" y="11217"/>
                    <a:pt x="21398" y="8364"/>
                    <a:pt x="21446" y="5788"/>
                  </a:cubicBezTo>
                  <a:close/>
                </a:path>
              </a:pathLst>
            </a:custGeom>
            <a:solidFill>
              <a:srgbClr val="FFDAB0"/>
            </a:solidFill>
            <a:ln w="12700" cap="flat">
              <a:noFill/>
              <a:miter lim="400000"/>
            </a:ln>
            <a:effectLst/>
          </p:spPr>
          <p:txBody>
            <a:bodyPr wrap="square" lIns="45719" tIns="45719" rIns="45719" bIns="45719" numCol="1" anchor="ctr">
              <a:noAutofit/>
            </a:bodyPr>
            <a:lstStyle/>
            <a:p>
              <a:pPr>
                <a:defRPr>
                  <a:latin typeface="Calibri"/>
                  <a:ea typeface="Calibri"/>
                  <a:cs typeface="Calibri"/>
                  <a:sym typeface="Calibri"/>
                </a:defRPr>
              </a:pPr>
              <a:endParaRPr dirty="0"/>
            </a:p>
          </p:txBody>
        </p:sp>
        <p:sp>
          <p:nvSpPr>
            <p:cNvPr id="75" name="Freeform 40"/>
            <p:cNvSpPr/>
            <p:nvPr/>
          </p:nvSpPr>
          <p:spPr>
            <a:xfrm rot="19526962">
              <a:off x="2449427" y="147817"/>
              <a:ext cx="141116" cy="116749"/>
            </a:xfrm>
            <a:custGeom>
              <a:avLst/>
              <a:gdLst/>
              <a:ahLst/>
              <a:cxnLst>
                <a:cxn ang="0">
                  <a:pos x="wd2" y="hd2"/>
                </a:cxn>
                <a:cxn ang="5400000">
                  <a:pos x="wd2" y="hd2"/>
                </a:cxn>
                <a:cxn ang="10800000">
                  <a:pos x="wd2" y="hd2"/>
                </a:cxn>
                <a:cxn ang="16200000">
                  <a:pos x="wd2" y="hd2"/>
                </a:cxn>
              </a:cxnLst>
              <a:rect l="0" t="0" r="r" b="b"/>
              <a:pathLst>
                <a:path w="21569" h="21600" extrusionOk="0">
                  <a:moveTo>
                    <a:pt x="0" y="13767"/>
                  </a:moveTo>
                  <a:cubicBezTo>
                    <a:pt x="-31" y="16672"/>
                    <a:pt x="820" y="19444"/>
                    <a:pt x="2405" y="21600"/>
                  </a:cubicBezTo>
                  <a:lnTo>
                    <a:pt x="21569" y="6016"/>
                  </a:lnTo>
                  <a:cubicBezTo>
                    <a:pt x="21341" y="4030"/>
                    <a:pt x="21251" y="2019"/>
                    <a:pt x="21299" y="0"/>
                  </a:cubicBezTo>
                  <a:lnTo>
                    <a:pt x="2615" y="6665"/>
                  </a:lnTo>
                  <a:cubicBezTo>
                    <a:pt x="960" y="8571"/>
                    <a:pt x="15" y="11137"/>
                    <a:pt x="0" y="13767"/>
                  </a:cubicBezTo>
                  <a:close/>
                </a:path>
              </a:pathLst>
            </a:custGeom>
            <a:solidFill>
              <a:srgbClr val="D6B38B"/>
            </a:solidFill>
            <a:ln w="12700" cap="flat">
              <a:noFill/>
              <a:miter lim="400000"/>
            </a:ln>
            <a:effectLst/>
          </p:spPr>
          <p:txBody>
            <a:bodyPr wrap="square" lIns="45719" tIns="45719" rIns="45719" bIns="45719" numCol="1" anchor="ctr">
              <a:noAutofit/>
            </a:bodyPr>
            <a:lstStyle/>
            <a:p>
              <a:pPr>
                <a:defRPr>
                  <a:latin typeface="Calibri"/>
                  <a:ea typeface="Calibri"/>
                  <a:cs typeface="Calibri"/>
                  <a:sym typeface="Calibri"/>
                </a:defRPr>
              </a:pPr>
              <a:endParaRPr dirty="0"/>
            </a:p>
          </p:txBody>
        </p:sp>
        <p:sp>
          <p:nvSpPr>
            <p:cNvPr id="76" name="Freeform 41"/>
            <p:cNvSpPr/>
            <p:nvPr/>
          </p:nvSpPr>
          <p:spPr>
            <a:xfrm rot="19526962">
              <a:off x="2514297" y="32831"/>
              <a:ext cx="103261" cy="99659"/>
            </a:xfrm>
            <a:custGeom>
              <a:avLst/>
              <a:gdLst/>
              <a:ahLst/>
              <a:cxnLst>
                <a:cxn ang="0">
                  <a:pos x="wd2" y="hd2"/>
                </a:cxn>
                <a:cxn ang="5400000">
                  <a:pos x="wd2" y="hd2"/>
                </a:cxn>
                <a:cxn ang="10800000">
                  <a:pos x="wd2" y="hd2"/>
                </a:cxn>
                <a:cxn ang="16200000">
                  <a:pos x="wd2" y="hd2"/>
                </a:cxn>
              </a:cxnLst>
              <a:rect l="0" t="0" r="r" b="b"/>
              <a:pathLst>
                <a:path w="21301" h="21600" extrusionOk="0">
                  <a:moveTo>
                    <a:pt x="2986" y="0"/>
                  </a:moveTo>
                  <a:lnTo>
                    <a:pt x="20639" y="8964"/>
                  </a:lnTo>
                  <a:cubicBezTo>
                    <a:pt x="21091" y="9313"/>
                    <a:pt x="21336" y="9869"/>
                    <a:pt x="21297" y="10458"/>
                  </a:cubicBezTo>
                  <a:cubicBezTo>
                    <a:pt x="21307" y="11034"/>
                    <a:pt x="21033" y="11593"/>
                    <a:pt x="20564" y="11952"/>
                  </a:cubicBezTo>
                  <a:lnTo>
                    <a:pt x="2948" y="21600"/>
                  </a:lnTo>
                  <a:cubicBezTo>
                    <a:pt x="2372" y="19949"/>
                    <a:pt x="352" y="18881"/>
                    <a:pt x="44" y="17300"/>
                  </a:cubicBezTo>
                  <a:cubicBezTo>
                    <a:pt x="-264" y="15719"/>
                    <a:pt x="1158" y="12887"/>
                    <a:pt x="1126" y="11104"/>
                  </a:cubicBezTo>
                  <a:cubicBezTo>
                    <a:pt x="726" y="9058"/>
                    <a:pt x="468" y="6979"/>
                    <a:pt x="355" y="4883"/>
                  </a:cubicBezTo>
                  <a:cubicBezTo>
                    <a:pt x="714" y="2856"/>
                    <a:pt x="2448" y="1450"/>
                    <a:pt x="2986" y="0"/>
                  </a:cubicBezTo>
                  <a:close/>
                </a:path>
              </a:pathLst>
            </a:custGeom>
            <a:solidFill>
              <a:srgbClr val="000000"/>
            </a:solidFill>
            <a:ln w="12700" cap="flat">
              <a:noFill/>
              <a:miter lim="400000"/>
            </a:ln>
            <a:effectLst/>
          </p:spPr>
          <p:txBody>
            <a:bodyPr wrap="square" lIns="45719" tIns="45719" rIns="45719" bIns="45719" numCol="1" anchor="ctr">
              <a:noAutofit/>
            </a:bodyPr>
            <a:lstStyle/>
            <a:p>
              <a:pPr>
                <a:defRPr>
                  <a:latin typeface="Calibri"/>
                  <a:ea typeface="Calibri"/>
                  <a:cs typeface="Calibri"/>
                  <a:sym typeface="Calibri"/>
                </a:defRPr>
              </a:pPr>
              <a:endParaRPr dirty="0"/>
            </a:p>
          </p:txBody>
        </p:sp>
        <p:sp>
          <p:nvSpPr>
            <p:cNvPr id="77" name="Freeform 501"/>
            <p:cNvSpPr/>
            <p:nvPr/>
          </p:nvSpPr>
          <p:spPr>
            <a:xfrm rot="14126962" flipH="1">
              <a:off x="2531550" y="31375"/>
              <a:ext cx="41590" cy="78036"/>
            </a:xfrm>
            <a:custGeom>
              <a:avLst/>
              <a:gdLst/>
              <a:ahLst/>
              <a:cxnLst>
                <a:cxn ang="0">
                  <a:pos x="wd2" y="hd2"/>
                </a:cxn>
                <a:cxn ang="5400000">
                  <a:pos x="wd2" y="hd2"/>
                </a:cxn>
                <a:cxn ang="10800000">
                  <a:pos x="wd2" y="hd2"/>
                </a:cxn>
                <a:cxn ang="16200000">
                  <a:pos x="wd2" y="hd2"/>
                </a:cxn>
              </a:cxnLst>
              <a:rect l="0" t="0" r="r" b="b"/>
              <a:pathLst>
                <a:path w="21600" h="21426" extrusionOk="0">
                  <a:moveTo>
                    <a:pt x="21600" y="602"/>
                  </a:moveTo>
                  <a:cubicBezTo>
                    <a:pt x="17628" y="-65"/>
                    <a:pt x="13520" y="-174"/>
                    <a:pt x="9796" y="256"/>
                  </a:cubicBezTo>
                  <a:cubicBezTo>
                    <a:pt x="5864" y="709"/>
                    <a:pt x="2432" y="1751"/>
                    <a:pt x="0" y="3152"/>
                  </a:cubicBezTo>
                  <a:lnTo>
                    <a:pt x="9046" y="13452"/>
                  </a:lnTo>
                  <a:cubicBezTo>
                    <a:pt x="10454" y="14681"/>
                    <a:pt x="11672" y="15988"/>
                    <a:pt x="13043" y="17117"/>
                  </a:cubicBezTo>
                  <a:cubicBezTo>
                    <a:pt x="14981" y="18712"/>
                    <a:pt x="17359" y="20111"/>
                    <a:pt x="20445" y="21426"/>
                  </a:cubicBezTo>
                  <a:lnTo>
                    <a:pt x="21600" y="602"/>
                  </a:lnTo>
                  <a:close/>
                </a:path>
              </a:pathLst>
            </a:custGeom>
            <a:solidFill>
              <a:srgbClr val="FFFFFF">
                <a:alpha val="80000"/>
              </a:srgbClr>
            </a:solidFill>
            <a:ln w="12700" cap="flat">
              <a:noFill/>
              <a:miter lim="400000"/>
            </a:ln>
            <a:effectLst/>
          </p:spPr>
          <p:txBody>
            <a:bodyPr wrap="square" lIns="45719" tIns="45719" rIns="45719" bIns="45719" numCol="1" anchor="ctr">
              <a:noAutofit/>
            </a:bodyPr>
            <a:lstStyle/>
            <a:p>
              <a:pPr>
                <a:defRPr>
                  <a:latin typeface="Calibri"/>
                  <a:ea typeface="Calibri"/>
                  <a:cs typeface="Calibri"/>
                  <a:sym typeface="Calibri"/>
                </a:defRPr>
              </a:pPr>
              <a:endParaRPr dirty="0"/>
            </a:p>
          </p:txBody>
        </p:sp>
      </p:grpSp>
      <p:sp>
        <p:nvSpPr>
          <p:cNvPr id="2" name="Прямоугольник 1"/>
          <p:cNvSpPr/>
          <p:nvPr/>
        </p:nvSpPr>
        <p:spPr>
          <a:xfrm>
            <a:off x="2301933" y="1832007"/>
            <a:ext cx="1733167" cy="861774"/>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500" b="1" i="0" u="none" strike="noStrike" kern="0" cap="none" spc="0" normalizeH="0" baseline="0" noProof="0" dirty="0">
                <a:ln>
                  <a:noFill/>
                </a:ln>
                <a:solidFill>
                  <a:srgbClr val="FF8029"/>
                </a:solidFill>
                <a:effectLst/>
                <a:uLnTx/>
                <a:uFillTx/>
              </a:rPr>
              <a:t>Площадь</a:t>
            </a:r>
            <a:r>
              <a:rPr kumimoji="0" lang="ru-RU" sz="2500" b="1" i="0" u="none" strike="noStrike" kern="0" cap="none" spc="0" normalizeH="0" baseline="0" noProof="0" dirty="0">
                <a:ln>
                  <a:noFill/>
                </a:ln>
                <a:solidFill>
                  <a:srgbClr val="FF0000"/>
                </a:solidFill>
                <a:effectLst/>
                <a:uLnTx/>
                <a:uFillTx/>
              </a:rPr>
              <a: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500" b="1" i="0" u="none" strike="noStrike" kern="0" cap="none" spc="0" normalizeH="0" baseline="0" noProof="0" dirty="0">
                <a:ln>
                  <a:noFill/>
                </a:ln>
                <a:effectLst/>
                <a:uLnTx/>
                <a:uFillTx/>
              </a:rPr>
              <a:t>– 122732 га</a:t>
            </a:r>
          </a:p>
        </p:txBody>
      </p:sp>
      <p:sp>
        <p:nvSpPr>
          <p:cNvPr id="3" name="Прямоугольник 2"/>
          <p:cNvSpPr/>
          <p:nvPr/>
        </p:nvSpPr>
        <p:spPr>
          <a:xfrm>
            <a:off x="3914775" y="1522830"/>
            <a:ext cx="4572000" cy="1154162"/>
          </a:xfrm>
          <a:prstGeom prst="rect">
            <a:avLst/>
          </a:prstGeom>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200" b="1" i="0" u="none" strike="noStrike" kern="0" cap="none" spc="0" normalizeH="0" baseline="0" noProof="0" dirty="0">
                <a:ln>
                  <a:noFill/>
                </a:ln>
                <a:solidFill>
                  <a:srgbClr val="FF0066"/>
                </a:solidFill>
                <a:effectLst/>
                <a:uLnTx/>
                <a:uFillTx/>
              </a:rPr>
              <a:t>Численность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200" b="1" i="0" u="none" strike="noStrike" kern="0" cap="none" spc="0" normalizeH="0" baseline="0" noProof="0" dirty="0">
                <a:ln>
                  <a:noFill/>
                </a:ln>
                <a:solidFill>
                  <a:srgbClr val="FF0066"/>
                </a:solidFill>
                <a:effectLst/>
                <a:uLnTx/>
                <a:uFillTx/>
              </a:rPr>
              <a:t>населения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500" b="1" i="0" u="none" strike="noStrike" kern="0" cap="none" spc="0" normalizeH="0" baseline="0" noProof="0" dirty="0">
                <a:ln>
                  <a:noFill/>
                </a:ln>
                <a:effectLst/>
                <a:uLnTx/>
                <a:uFillTx/>
              </a:rPr>
              <a:t>– 16 519 человек</a:t>
            </a:r>
          </a:p>
        </p:txBody>
      </p:sp>
      <p:sp>
        <p:nvSpPr>
          <p:cNvPr id="78" name="Прямоугольник 77"/>
          <p:cNvSpPr/>
          <p:nvPr/>
        </p:nvSpPr>
        <p:spPr>
          <a:xfrm>
            <a:off x="1203808" y="4547956"/>
            <a:ext cx="3580336" cy="1446550"/>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000" b="1" i="0" u="none" strike="noStrike" kern="0" cap="none" spc="0" normalizeH="0" baseline="0" noProof="0" dirty="0">
                <a:ln>
                  <a:noFill/>
                </a:ln>
                <a:solidFill>
                  <a:srgbClr val="6EA92D"/>
                </a:solidFill>
                <a:effectLst/>
                <a:uLnTx/>
                <a:uFillTx/>
              </a:rPr>
              <a:t>Муниципальные учреждения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3000" b="1" i="0" u="none" strike="noStrike" kern="0" cap="none" spc="0" normalizeH="0" baseline="0" noProof="0" dirty="0">
                <a:ln>
                  <a:noFill/>
                </a:ln>
                <a:effectLst/>
                <a:uLnTx/>
                <a:uFillTx/>
              </a:rPr>
              <a:t>- </a:t>
            </a:r>
            <a:r>
              <a:rPr kumimoji="0" lang="ru-RU" sz="2500" b="1" i="0" u="none" strike="noStrike" kern="0" cap="none" spc="0" normalizeH="0" baseline="0" noProof="0" dirty="0">
                <a:ln>
                  <a:noFill/>
                </a:ln>
                <a:effectLst/>
                <a:uLnTx/>
                <a:uFillTx/>
              </a:rPr>
              <a:t>17</a:t>
            </a:r>
            <a:r>
              <a:rPr kumimoji="0" lang="ru-RU" sz="2000" b="1" i="0" u="none" strike="noStrike" kern="0" cap="none" spc="0" normalizeH="0" baseline="0" noProof="0" dirty="0">
                <a:ln>
                  <a:noFill/>
                </a:ln>
                <a:effectLst/>
                <a:uLnTx/>
                <a:uFillTx/>
              </a:rPr>
              <a:t>,</a:t>
            </a:r>
            <a:r>
              <a:rPr kumimoji="0" lang="ru-RU" sz="3000" b="1" i="0" u="none" strike="noStrike" kern="0" cap="none" spc="0" normalizeH="0" baseline="0" noProof="0" dirty="0">
                <a:ln>
                  <a:noFill/>
                </a:ln>
                <a:effectLst/>
                <a:uLnTx/>
                <a:uFillTx/>
              </a:rPr>
              <a:t> </a:t>
            </a:r>
            <a:r>
              <a:rPr kumimoji="0" lang="ru-RU" sz="1800" b="1" i="0" u="none" strike="noStrike" kern="0" cap="none" spc="0" normalizeH="0" baseline="0" noProof="0" dirty="0">
                <a:ln>
                  <a:noFill/>
                </a:ln>
                <a:effectLst/>
                <a:uLnTx/>
                <a:uFillTx/>
              </a:rPr>
              <a:t>в т.ч.:</a:t>
            </a:r>
          </a:p>
          <a:p>
            <a:pPr marL="285750" marR="0" lvl="0" indent="-285750" algn="ctr" defTabSz="914400" eaLnBrk="1" fontAlgn="auto" latinLnBrk="0" hangingPunct="1">
              <a:lnSpc>
                <a:spcPct val="100000"/>
              </a:lnSpc>
              <a:spcBef>
                <a:spcPts val="0"/>
              </a:spcBef>
              <a:spcAft>
                <a:spcPts val="0"/>
              </a:spcAft>
              <a:buClrTx/>
              <a:buSzTx/>
              <a:buFontTx/>
              <a:buChar char="-"/>
              <a:tabLst/>
              <a:defRPr/>
            </a:pPr>
            <a:r>
              <a:rPr lang="ru-RU" b="1" kern="0" dirty="0"/>
              <a:t>к</a:t>
            </a:r>
            <a:r>
              <a:rPr kumimoji="0" lang="ru-RU" sz="1800" b="1" i="0" u="none" strike="noStrike" kern="0" cap="none" spc="0" normalizeH="0" baseline="0" noProof="0" dirty="0">
                <a:ln>
                  <a:noFill/>
                </a:ln>
                <a:effectLst/>
                <a:uLnTx/>
                <a:uFillTx/>
              </a:rPr>
              <a:t>азенные – </a:t>
            </a:r>
            <a:r>
              <a:rPr kumimoji="0" lang="ru-RU" sz="2000" b="1" i="0" u="none" strike="noStrike" kern="0" cap="none" spc="0" normalizeH="0" baseline="0" noProof="0" dirty="0">
                <a:ln>
                  <a:noFill/>
                </a:ln>
                <a:effectLst/>
                <a:uLnTx/>
                <a:uFillTx/>
              </a:rPr>
              <a:t>4</a:t>
            </a:r>
          </a:p>
          <a:p>
            <a:pPr marL="285750" marR="0" lvl="0" indent="-285750" algn="ctr" defTabSz="914400" eaLnBrk="1" fontAlgn="auto" latinLnBrk="0" hangingPunct="1">
              <a:lnSpc>
                <a:spcPct val="100000"/>
              </a:lnSpc>
              <a:spcBef>
                <a:spcPts val="0"/>
              </a:spcBef>
              <a:spcAft>
                <a:spcPts val="0"/>
              </a:spcAft>
              <a:buClrTx/>
              <a:buSzTx/>
              <a:buFontTx/>
              <a:buChar char="-"/>
              <a:tabLst/>
              <a:defRPr/>
            </a:pPr>
            <a:r>
              <a:rPr lang="ru-RU" b="1" kern="0" dirty="0"/>
              <a:t>а</a:t>
            </a:r>
            <a:r>
              <a:rPr kumimoji="0" lang="ru-RU" sz="1800" b="1" i="0" u="none" strike="noStrike" kern="0" cap="none" spc="0" normalizeH="0" baseline="0" noProof="0" dirty="0">
                <a:ln>
                  <a:noFill/>
                </a:ln>
                <a:effectLst/>
                <a:uLnTx/>
                <a:uFillTx/>
              </a:rPr>
              <a:t>втономные – 13</a:t>
            </a:r>
          </a:p>
        </p:txBody>
      </p:sp>
      <p:sp>
        <p:nvSpPr>
          <p:cNvPr id="79" name="Прямоугольник 78"/>
          <p:cNvSpPr/>
          <p:nvPr/>
        </p:nvSpPr>
        <p:spPr>
          <a:xfrm>
            <a:off x="4902188" y="4608378"/>
            <a:ext cx="2556043" cy="1615827"/>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a:ln>
                  <a:noFill/>
                </a:ln>
                <a:solidFill>
                  <a:srgbClr val="00B0F0"/>
                </a:solidFill>
                <a:effectLst/>
                <a:uLnTx/>
                <a:uFillTx/>
              </a:rPr>
              <a:t>Инвестиции в основной капитал в действующих ценах</a:t>
            </a:r>
            <a:r>
              <a:rPr kumimoji="0" lang="ru-RU" sz="1800" b="1" i="0" u="none" strike="noStrike" kern="0" cap="none" spc="0" normalizeH="0" baseline="0" noProof="0" dirty="0">
                <a:ln>
                  <a:noFill/>
                </a:ln>
                <a:solidFill>
                  <a:srgbClr val="FF0000"/>
                </a:solidFill>
                <a:effectLst/>
                <a:uLnTx/>
                <a:uFillTx/>
              </a:rPr>
              <a: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500" b="1" i="0" u="none" strike="noStrike" kern="0" cap="none" spc="0" normalizeH="0" baseline="0" noProof="0" dirty="0">
                <a:ln>
                  <a:noFill/>
                </a:ln>
                <a:effectLst/>
                <a:uLnTx/>
                <a:uFillTx/>
              </a:rPr>
              <a:t>- 3 074,0 </a:t>
            </a:r>
            <a:r>
              <a:rPr kumimoji="0" lang="ru-RU" sz="2000" b="1" i="0" u="none" strike="noStrike" kern="0" cap="none" spc="0" normalizeH="0" baseline="0" noProof="0" dirty="0" err="1">
                <a:ln>
                  <a:noFill/>
                </a:ln>
                <a:effectLst/>
                <a:uLnTx/>
                <a:uFillTx/>
              </a:rPr>
              <a:t>млн.рублей</a:t>
            </a:r>
            <a:endParaRPr kumimoji="0" lang="ru-RU" sz="2000" b="1" i="0" u="none" strike="noStrike" kern="0" cap="none" spc="0" normalizeH="0" baseline="0" noProof="0" dirty="0">
              <a:ln>
                <a:noFill/>
              </a:ln>
              <a:effectLst/>
              <a:uLnTx/>
              <a:uFillTx/>
            </a:endParaRPr>
          </a:p>
        </p:txBody>
      </p:sp>
      <p:pic>
        <p:nvPicPr>
          <p:cNvPr id="80" name="Рисунок 7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93958" y="2810343"/>
            <a:ext cx="2497024" cy="1733632"/>
          </a:xfrm>
          <a:prstGeom prst="ellipse">
            <a:avLst/>
          </a:prstGeom>
          <a:ln>
            <a:noFill/>
          </a:ln>
          <a:effectLst>
            <a:softEdge rad="112500"/>
          </a:effectLst>
        </p:spPr>
      </p:pic>
      <p:pic>
        <p:nvPicPr>
          <p:cNvPr id="81" name="Рисунок 8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49551" y="2706379"/>
            <a:ext cx="2545461" cy="1779942"/>
          </a:xfrm>
          <a:prstGeom prst="flowChartConnector">
            <a:avLst/>
          </a:prstGeom>
          <a:ln>
            <a:noFill/>
          </a:ln>
          <a:effectLst>
            <a:softEdge rad="112500"/>
          </a:effectLst>
        </p:spPr>
      </p:pic>
    </p:spTree>
    <p:extLst>
      <p:ext uri="{BB962C8B-B14F-4D97-AF65-F5344CB8AC3E}">
        <p14:creationId xmlns:p14="http://schemas.microsoft.com/office/powerpoint/2010/main" val="6678790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Oval 13"/>
          <p:cNvSpPr>
            <a:spLocks noChangeArrowheads="1"/>
          </p:cNvSpPr>
          <p:nvPr/>
        </p:nvSpPr>
        <p:spPr bwMode="auto">
          <a:xfrm>
            <a:off x="8172450" y="6453188"/>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13</a:t>
            </a:r>
          </a:p>
        </p:txBody>
      </p:sp>
      <p:sp>
        <p:nvSpPr>
          <p:cNvPr id="8" name="Прямоугольник 7"/>
          <p:cNvSpPr/>
          <p:nvPr/>
        </p:nvSpPr>
        <p:spPr>
          <a:xfrm>
            <a:off x="427038" y="144463"/>
            <a:ext cx="7935912" cy="827147"/>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5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Динамика фактических показателей социально-экономического развития городского округа</a:t>
            </a:r>
          </a:p>
        </p:txBody>
      </p:sp>
      <p:sp>
        <p:nvSpPr>
          <p:cNvPr id="9" name="TextBox 14"/>
          <p:cNvSpPr txBox="1">
            <a:spLocks noChangeArrowheads="1"/>
          </p:cNvSpPr>
          <p:nvPr/>
        </p:nvSpPr>
        <p:spPr bwMode="auto">
          <a:xfrm>
            <a:off x="218877" y="1188245"/>
            <a:ext cx="378618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sz="1200" b="1" i="1" dirty="0">
                <a:solidFill>
                  <a:prstClr val="black"/>
                </a:solidFill>
                <a:latin typeface="Arial" charset="0"/>
                <a:cs typeface="Arial" charset="0"/>
              </a:rPr>
              <a:t>Отгружено товаров собственного производства по полному кругу организаций, млн.рублей</a:t>
            </a:r>
          </a:p>
        </p:txBody>
      </p:sp>
      <p:graphicFrame>
        <p:nvGraphicFramePr>
          <p:cNvPr id="10" name="Объект 1"/>
          <p:cNvGraphicFramePr>
            <a:graphicFrameLocks/>
          </p:cNvGraphicFramePr>
          <p:nvPr>
            <p:extLst>
              <p:ext uri="{D42A27DB-BD31-4B8C-83A1-F6EECF244321}">
                <p14:modId xmlns:p14="http://schemas.microsoft.com/office/powerpoint/2010/main" val="3158924562"/>
              </p:ext>
            </p:extLst>
          </p:nvPr>
        </p:nvGraphicFramePr>
        <p:xfrm>
          <a:off x="9328" y="1834357"/>
          <a:ext cx="3995737" cy="2600325"/>
        </p:xfrm>
        <a:graphic>
          <a:graphicData uri="http://schemas.openxmlformats.org/drawingml/2006/chart">
            <c:chart xmlns:c="http://schemas.openxmlformats.org/drawingml/2006/chart" xmlns:r="http://schemas.openxmlformats.org/officeDocument/2006/relationships" r:id="rId4"/>
          </a:graphicData>
        </a:graphic>
      </p:graphicFrame>
      <p:sp>
        <p:nvSpPr>
          <p:cNvPr id="11" name="TextBox 13"/>
          <p:cNvSpPr txBox="1">
            <a:spLocks noChangeArrowheads="1"/>
          </p:cNvSpPr>
          <p:nvPr/>
        </p:nvSpPr>
        <p:spPr bwMode="auto">
          <a:xfrm>
            <a:off x="4287837" y="1255714"/>
            <a:ext cx="44513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sz="1200" b="1" i="1" dirty="0">
                <a:solidFill>
                  <a:prstClr val="black"/>
                </a:solidFill>
                <a:latin typeface="Arial" charset="0"/>
                <a:cs typeface="Arial" charset="0"/>
              </a:rPr>
              <a:t>Инвестиции в основной капитал, </a:t>
            </a:r>
          </a:p>
          <a:p>
            <a:pPr algn="ctr" eaLnBrk="1" fontAlgn="base" hangingPunct="1">
              <a:spcBef>
                <a:spcPct val="0"/>
              </a:spcBef>
              <a:spcAft>
                <a:spcPct val="0"/>
              </a:spcAft>
            </a:pPr>
            <a:r>
              <a:rPr lang="ru-RU" sz="1200" b="1" i="1" dirty="0">
                <a:solidFill>
                  <a:prstClr val="black"/>
                </a:solidFill>
                <a:latin typeface="Arial" charset="0"/>
                <a:cs typeface="Arial" charset="0"/>
              </a:rPr>
              <a:t>млн.рублей</a:t>
            </a:r>
            <a:endParaRPr lang="ru-RU" b="1" i="1" dirty="0">
              <a:solidFill>
                <a:prstClr val="black"/>
              </a:solidFill>
              <a:latin typeface="Arial" charset="0"/>
              <a:cs typeface="Arial" charset="0"/>
            </a:endParaRPr>
          </a:p>
        </p:txBody>
      </p:sp>
      <p:graphicFrame>
        <p:nvGraphicFramePr>
          <p:cNvPr id="12" name="Объект 4"/>
          <p:cNvGraphicFramePr>
            <a:graphicFrameLocks/>
          </p:cNvGraphicFramePr>
          <p:nvPr>
            <p:extLst>
              <p:ext uri="{D42A27DB-BD31-4B8C-83A1-F6EECF244321}">
                <p14:modId xmlns:p14="http://schemas.microsoft.com/office/powerpoint/2010/main" val="95345270"/>
              </p:ext>
            </p:extLst>
          </p:nvPr>
        </p:nvGraphicFramePr>
        <p:xfrm>
          <a:off x="4241230" y="1958182"/>
          <a:ext cx="4427538" cy="2447925"/>
        </p:xfrm>
        <a:graphic>
          <a:graphicData uri="http://schemas.openxmlformats.org/drawingml/2006/chart">
            <c:chart xmlns:c="http://schemas.openxmlformats.org/drawingml/2006/chart" xmlns:r="http://schemas.openxmlformats.org/officeDocument/2006/relationships" r:id="rId5"/>
          </a:graphicData>
        </a:graphic>
      </p:graphicFrame>
      <p:sp>
        <p:nvSpPr>
          <p:cNvPr id="13" name="TextBox 16"/>
          <p:cNvSpPr txBox="1">
            <a:spLocks noChangeArrowheads="1"/>
          </p:cNvSpPr>
          <p:nvPr/>
        </p:nvSpPr>
        <p:spPr bwMode="auto">
          <a:xfrm>
            <a:off x="2281238" y="4584219"/>
            <a:ext cx="44513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sz="1200" b="1" i="1" dirty="0">
                <a:solidFill>
                  <a:prstClr val="black"/>
                </a:solidFill>
                <a:latin typeface="Arial" charset="0"/>
                <a:cs typeface="Arial" charset="0"/>
              </a:rPr>
              <a:t>Численность населения, тыс.человек</a:t>
            </a:r>
            <a:endParaRPr lang="ru-RU" b="1" i="1" dirty="0">
              <a:solidFill>
                <a:prstClr val="black"/>
              </a:solidFill>
              <a:latin typeface="Arial" charset="0"/>
              <a:cs typeface="Arial" charset="0"/>
            </a:endParaRPr>
          </a:p>
        </p:txBody>
      </p:sp>
      <p:graphicFrame>
        <p:nvGraphicFramePr>
          <p:cNvPr id="14" name="Объект 5"/>
          <p:cNvGraphicFramePr>
            <a:graphicFrameLocks/>
          </p:cNvGraphicFramePr>
          <p:nvPr>
            <p:extLst>
              <p:ext uri="{D42A27DB-BD31-4B8C-83A1-F6EECF244321}">
                <p14:modId xmlns:p14="http://schemas.microsoft.com/office/powerpoint/2010/main" val="2581154490"/>
              </p:ext>
            </p:extLst>
          </p:nvPr>
        </p:nvGraphicFramePr>
        <p:xfrm>
          <a:off x="2281238" y="4868863"/>
          <a:ext cx="4414838" cy="1873250"/>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12752133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Прямоугольник 7"/>
          <p:cNvSpPr/>
          <p:nvPr/>
        </p:nvSpPr>
        <p:spPr>
          <a:xfrm>
            <a:off x="608676" y="134758"/>
            <a:ext cx="7893397" cy="827147"/>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5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Динамика фактических показателей социально-экономического развития городского округа</a:t>
            </a:r>
          </a:p>
        </p:txBody>
      </p:sp>
      <p:graphicFrame>
        <p:nvGraphicFramePr>
          <p:cNvPr id="9" name="Таблица 8"/>
          <p:cNvGraphicFramePr>
            <a:graphicFrameLocks noGrp="1"/>
          </p:cNvGraphicFramePr>
          <p:nvPr>
            <p:extLst>
              <p:ext uri="{D42A27DB-BD31-4B8C-83A1-F6EECF244321}">
                <p14:modId xmlns:p14="http://schemas.microsoft.com/office/powerpoint/2010/main" val="2216275608"/>
              </p:ext>
            </p:extLst>
          </p:nvPr>
        </p:nvGraphicFramePr>
        <p:xfrm>
          <a:off x="391411" y="1539253"/>
          <a:ext cx="8361177" cy="4892040"/>
        </p:xfrm>
        <a:graphic>
          <a:graphicData uri="http://schemas.openxmlformats.org/drawingml/2006/table">
            <a:tbl>
              <a:tblPr firstRow="1" bandRow="1">
                <a:tableStyleId>{8A107856-5554-42FB-B03E-39F5DBC370BA}</a:tableStyleId>
              </a:tblPr>
              <a:tblGrid>
                <a:gridCol w="1194454">
                  <a:extLst>
                    <a:ext uri="{9D8B030D-6E8A-4147-A177-3AD203B41FA5}">
                      <a16:colId xmlns:a16="http://schemas.microsoft.com/office/drawing/2014/main" xmlns="" val="20000"/>
                    </a:ext>
                  </a:extLst>
                </a:gridCol>
                <a:gridCol w="1037794">
                  <a:extLst>
                    <a:ext uri="{9D8B030D-6E8A-4147-A177-3AD203B41FA5}">
                      <a16:colId xmlns:a16="http://schemas.microsoft.com/office/drawing/2014/main" xmlns="" val="20001"/>
                    </a:ext>
                  </a:extLst>
                </a:gridCol>
                <a:gridCol w="1055206">
                  <a:extLst>
                    <a:ext uri="{9D8B030D-6E8A-4147-A177-3AD203B41FA5}">
                      <a16:colId xmlns:a16="http://schemas.microsoft.com/office/drawing/2014/main" xmlns="" val="20002"/>
                    </a:ext>
                  </a:extLst>
                </a:gridCol>
                <a:gridCol w="1404559">
                  <a:extLst>
                    <a:ext uri="{9D8B030D-6E8A-4147-A177-3AD203B41FA5}">
                      <a16:colId xmlns:a16="http://schemas.microsoft.com/office/drawing/2014/main" xmlns="" val="20003"/>
                    </a:ext>
                  </a:extLst>
                </a:gridCol>
                <a:gridCol w="936104">
                  <a:extLst>
                    <a:ext uri="{9D8B030D-6E8A-4147-A177-3AD203B41FA5}">
                      <a16:colId xmlns:a16="http://schemas.microsoft.com/office/drawing/2014/main" xmlns="" val="20004"/>
                    </a:ext>
                  </a:extLst>
                </a:gridCol>
                <a:gridCol w="1212643">
                  <a:extLst>
                    <a:ext uri="{9D8B030D-6E8A-4147-A177-3AD203B41FA5}">
                      <a16:colId xmlns:a16="http://schemas.microsoft.com/office/drawing/2014/main" xmlns="" val="20005"/>
                    </a:ext>
                  </a:extLst>
                </a:gridCol>
                <a:gridCol w="1520417">
                  <a:extLst>
                    <a:ext uri="{9D8B030D-6E8A-4147-A177-3AD203B41FA5}">
                      <a16:colId xmlns:a16="http://schemas.microsoft.com/office/drawing/2014/main" xmlns="" val="20006"/>
                    </a:ext>
                  </a:extLst>
                </a:gridCol>
              </a:tblGrid>
              <a:tr h="370840">
                <a:tc rowSpan="2">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endParaRPr lang="ru-RU" b="0" dirty="0"/>
                    </a:p>
                  </a:txBody>
                  <a:tcPr>
                    <a:gradFill>
                      <a:gsLst>
                        <a:gs pos="0">
                          <a:srgbClr val="FFAA71"/>
                        </a:gs>
                        <a:gs pos="100000">
                          <a:schemeClr val="accent2">
                            <a:lumMod val="20000"/>
                            <a:lumOff val="80000"/>
                          </a:schemeClr>
                        </a:gs>
                      </a:gsLst>
                      <a:lin ang="5400000" scaled="0"/>
                    </a:gradFill>
                  </a:tcPr>
                </a:tc>
                <a:tc gridSpan="3">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dirty="0">
                          <a:solidFill>
                            <a:schemeClr val="accent1">
                              <a:lumMod val="50000"/>
                            </a:schemeClr>
                          </a:solidFill>
                          <a:latin typeface="Times New Roman" pitchFamily="18" charset="0"/>
                          <a:cs typeface="Times New Roman" pitchFamily="18" charset="0"/>
                        </a:rPr>
                        <a:t>Отгружено</a:t>
                      </a:r>
                      <a:r>
                        <a:rPr lang="ru-RU" baseline="0" dirty="0">
                          <a:solidFill>
                            <a:schemeClr val="accent1">
                              <a:lumMod val="50000"/>
                            </a:schemeClr>
                          </a:solidFill>
                          <a:latin typeface="Times New Roman" pitchFamily="18" charset="0"/>
                          <a:cs typeface="Times New Roman" pitchFamily="18" charset="0"/>
                        </a:rPr>
                        <a:t> товаров собственного производства по полному кругу организаций</a:t>
                      </a:r>
                      <a:endParaRPr lang="ru-RU" dirty="0">
                        <a:solidFill>
                          <a:schemeClr val="accent1">
                            <a:lumMod val="50000"/>
                          </a:schemeClr>
                        </a:solidFill>
                        <a:latin typeface="Times New Roman" pitchFamily="18" charset="0"/>
                        <a:cs typeface="Times New Roman" pitchFamily="18" charset="0"/>
                      </a:endParaRPr>
                    </a:p>
                  </a:txBody>
                  <a:tcPr>
                    <a:gradFill>
                      <a:gsLst>
                        <a:gs pos="0">
                          <a:srgbClr val="FFAA71"/>
                        </a:gs>
                        <a:gs pos="100000">
                          <a:schemeClr val="accent2">
                            <a:lumMod val="20000"/>
                            <a:lumOff val="80000"/>
                          </a:schemeClr>
                        </a:gs>
                      </a:gsLst>
                      <a:lin ang="5400000" scaled="0"/>
                    </a:gradFill>
                  </a:tcPr>
                </a:tc>
                <a:tc hMerge="1">
                  <a:txBody>
                    <a:bodyPr/>
                    <a:lstStyle/>
                    <a:p>
                      <a:endParaRPr lang="ru-RU" dirty="0"/>
                    </a:p>
                  </a:txBody>
                  <a:tcPr/>
                </a:tc>
                <a:tc hMerge="1">
                  <a:txBody>
                    <a:bodyPr/>
                    <a:lstStyle/>
                    <a:p>
                      <a:endParaRPr lang="ru-RU" dirty="0"/>
                    </a:p>
                  </a:txBody>
                  <a:tcPr/>
                </a:tc>
                <a:tc gridSpan="3">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dirty="0">
                        <a:solidFill>
                          <a:schemeClr val="accent1">
                            <a:lumMod val="50000"/>
                          </a:schemeClr>
                        </a:solidFill>
                        <a:latin typeface="Times New Roman" pitchFamily="18" charset="0"/>
                        <a:cs typeface="Times New Roman" pitchFamily="18" charset="0"/>
                      </a:endParaRPr>
                    </a:p>
                    <a:p>
                      <a:pPr algn="ctr"/>
                      <a:r>
                        <a:rPr lang="ru-RU" dirty="0">
                          <a:solidFill>
                            <a:schemeClr val="accent1">
                              <a:lumMod val="50000"/>
                            </a:schemeClr>
                          </a:solidFill>
                          <a:latin typeface="Times New Roman" pitchFamily="18" charset="0"/>
                          <a:cs typeface="Times New Roman" pitchFamily="18" charset="0"/>
                        </a:rPr>
                        <a:t>Инвестиции в основной капитал</a:t>
                      </a:r>
                    </a:p>
                  </a:txBody>
                  <a:tcPr>
                    <a:gradFill>
                      <a:gsLst>
                        <a:gs pos="0">
                          <a:srgbClr val="FFAA71"/>
                        </a:gs>
                        <a:gs pos="100000">
                          <a:schemeClr val="accent2">
                            <a:lumMod val="20000"/>
                            <a:lumOff val="80000"/>
                          </a:schemeClr>
                        </a:gs>
                      </a:gsLst>
                      <a:lin ang="5400000" scaled="0"/>
                    </a:gradFill>
                  </a:tcPr>
                </a:tc>
                <a:tc hMerge="1">
                  <a:txBody>
                    <a:bodyPr/>
                    <a:lstStyle/>
                    <a:p>
                      <a:endParaRPr lang="ru-RU" dirty="0"/>
                    </a:p>
                  </a:txBody>
                  <a:tcPr/>
                </a:tc>
                <a:tc hMerge="1">
                  <a:txBody>
                    <a:bodyPr/>
                    <a:lstStyle/>
                    <a:p>
                      <a:endParaRPr lang="ru-RU" dirty="0"/>
                    </a:p>
                  </a:txBody>
                  <a:tcPr/>
                </a:tc>
                <a:extLst>
                  <a:ext uri="{0D108BD9-81ED-4DB2-BD59-A6C34878D82A}">
                    <a16:rowId xmlns:a16="http://schemas.microsoft.com/office/drawing/2014/main" xmlns="" val="10000"/>
                  </a:ext>
                </a:extLst>
              </a:tr>
              <a:tr h="370840">
                <a:tc vMerge="1">
                  <a:txBody>
                    <a:bodyPr/>
                    <a:lstStyle/>
                    <a:p>
                      <a:endParaRPr lang="ru-RU" dirty="0"/>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dirty="0">
                        <a:latin typeface="Times New Roman" pitchFamily="18" charset="0"/>
                        <a:cs typeface="Times New Roman" pitchFamily="18" charset="0"/>
                      </a:endParaRPr>
                    </a:p>
                    <a:p>
                      <a:pPr algn="ctr"/>
                      <a:r>
                        <a:rPr lang="ru-RU" dirty="0">
                          <a:latin typeface="Times New Roman" pitchFamily="18" charset="0"/>
                          <a:cs typeface="Times New Roman" pitchFamily="18" charset="0"/>
                        </a:rPr>
                        <a:t>план</a:t>
                      </a:r>
                    </a:p>
                  </a:txBody>
                  <a:tcPr>
                    <a:gradFill>
                      <a:gsLst>
                        <a:gs pos="0">
                          <a:srgbClr val="FFAA71"/>
                        </a:gs>
                        <a:gs pos="100000">
                          <a:schemeClr val="accent2">
                            <a:lumMod val="20000"/>
                            <a:lumOff val="80000"/>
                          </a:schemeClr>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dirty="0">
                        <a:latin typeface="Times New Roman" pitchFamily="18" charset="0"/>
                        <a:cs typeface="Times New Roman" pitchFamily="18" charset="0"/>
                      </a:endParaRPr>
                    </a:p>
                    <a:p>
                      <a:pPr algn="ctr"/>
                      <a:r>
                        <a:rPr lang="ru-RU" dirty="0">
                          <a:latin typeface="Times New Roman" pitchFamily="18" charset="0"/>
                          <a:cs typeface="Times New Roman" pitchFamily="18" charset="0"/>
                        </a:rPr>
                        <a:t>факт</a:t>
                      </a:r>
                    </a:p>
                  </a:txBody>
                  <a:tcPr>
                    <a:gradFill>
                      <a:gsLst>
                        <a:gs pos="0">
                          <a:srgbClr val="FFAA71"/>
                        </a:gs>
                        <a:gs pos="100000">
                          <a:schemeClr val="accent2">
                            <a:lumMod val="20000"/>
                            <a:lumOff val="80000"/>
                          </a:schemeClr>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dirty="0">
                          <a:latin typeface="Times New Roman" pitchFamily="18" charset="0"/>
                          <a:cs typeface="Times New Roman" pitchFamily="18" charset="0"/>
                        </a:rPr>
                        <a:t>% исполнения</a:t>
                      </a:r>
                    </a:p>
                  </a:txBody>
                  <a:tcPr>
                    <a:gradFill>
                      <a:gsLst>
                        <a:gs pos="0">
                          <a:srgbClr val="FFAA71"/>
                        </a:gs>
                        <a:gs pos="100000">
                          <a:schemeClr val="accent2">
                            <a:lumMod val="20000"/>
                            <a:lumOff val="80000"/>
                          </a:schemeClr>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dirty="0">
                        <a:latin typeface="Times New Roman" pitchFamily="18" charset="0"/>
                        <a:cs typeface="Times New Roman" pitchFamily="18" charset="0"/>
                      </a:endParaRPr>
                    </a:p>
                    <a:p>
                      <a:pPr algn="ctr"/>
                      <a:r>
                        <a:rPr lang="ru-RU" dirty="0">
                          <a:latin typeface="Times New Roman" pitchFamily="18" charset="0"/>
                          <a:cs typeface="Times New Roman" pitchFamily="18" charset="0"/>
                        </a:rPr>
                        <a:t>план</a:t>
                      </a:r>
                    </a:p>
                  </a:txBody>
                  <a:tcPr>
                    <a:gradFill>
                      <a:gsLst>
                        <a:gs pos="0">
                          <a:srgbClr val="FFAA71"/>
                        </a:gs>
                        <a:gs pos="100000">
                          <a:schemeClr val="accent2">
                            <a:lumMod val="20000"/>
                            <a:lumOff val="80000"/>
                          </a:schemeClr>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dirty="0">
                        <a:latin typeface="Times New Roman" pitchFamily="18" charset="0"/>
                        <a:cs typeface="Times New Roman" pitchFamily="18" charset="0"/>
                      </a:endParaRPr>
                    </a:p>
                    <a:p>
                      <a:pPr algn="ctr"/>
                      <a:r>
                        <a:rPr lang="ru-RU" dirty="0">
                          <a:latin typeface="Times New Roman" pitchFamily="18" charset="0"/>
                          <a:cs typeface="Times New Roman" pitchFamily="18" charset="0"/>
                        </a:rPr>
                        <a:t>факт</a:t>
                      </a:r>
                    </a:p>
                  </a:txBody>
                  <a:tcPr>
                    <a:gradFill>
                      <a:gsLst>
                        <a:gs pos="0">
                          <a:srgbClr val="FFAA71"/>
                        </a:gs>
                        <a:gs pos="100000">
                          <a:schemeClr val="accent2">
                            <a:lumMod val="20000"/>
                            <a:lumOff val="80000"/>
                          </a:schemeClr>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dirty="0">
                          <a:latin typeface="Times New Roman" pitchFamily="18" charset="0"/>
                          <a:cs typeface="Times New Roman" pitchFamily="18" charset="0"/>
                        </a:rPr>
                        <a:t>% исполнения</a:t>
                      </a:r>
                    </a:p>
                  </a:txBody>
                  <a:tcPr>
                    <a:gradFill>
                      <a:gsLst>
                        <a:gs pos="0">
                          <a:srgbClr val="FFAA71"/>
                        </a:gs>
                        <a:gs pos="100000">
                          <a:schemeClr val="accent2">
                            <a:lumMod val="20000"/>
                            <a:lumOff val="80000"/>
                          </a:schemeClr>
                        </a:gs>
                      </a:gsLst>
                      <a:lin ang="5400000" scaled="0"/>
                    </a:gradFill>
                  </a:tcPr>
                </a:tc>
                <a:extLst>
                  <a:ext uri="{0D108BD9-81ED-4DB2-BD59-A6C34878D82A}">
                    <a16:rowId xmlns:a16="http://schemas.microsoft.com/office/drawing/2014/main" xmlns="" val="10001"/>
                  </a:ext>
                </a:extLst>
              </a:tr>
              <a:tr h="370840">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700" dirty="0">
                          <a:latin typeface="Times New Roman" pitchFamily="18" charset="0"/>
                          <a:cs typeface="Times New Roman" pitchFamily="18" charset="0"/>
                        </a:rPr>
                        <a:t>2017 год</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4 119,1</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5 903,6</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143,3</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336,0</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400,9</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119,3</a:t>
                      </a:r>
                    </a:p>
                  </a:txBody>
                  <a:tcPr/>
                </a:tc>
                <a:extLst>
                  <a:ext uri="{0D108BD9-81ED-4DB2-BD59-A6C34878D82A}">
                    <a16:rowId xmlns:a16="http://schemas.microsoft.com/office/drawing/2014/main" xmlns="" val="10002"/>
                  </a:ext>
                </a:extLst>
              </a:tr>
              <a:tr h="370840">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700" dirty="0">
                          <a:latin typeface="Times New Roman" pitchFamily="18" charset="0"/>
                          <a:cs typeface="Times New Roman" pitchFamily="18" charset="0"/>
                        </a:rPr>
                        <a:t>2018 год</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5 474,3</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6 843,0</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125,0</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341,0</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482,5</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141,5</a:t>
                      </a:r>
                    </a:p>
                  </a:txBody>
                  <a:tcPr/>
                </a:tc>
                <a:extLst>
                  <a:ext uri="{0D108BD9-81ED-4DB2-BD59-A6C34878D82A}">
                    <a16:rowId xmlns:a16="http://schemas.microsoft.com/office/drawing/2014/main" xmlns="" val="10003"/>
                  </a:ext>
                </a:extLst>
              </a:tr>
              <a:tr h="370840">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700" dirty="0">
                          <a:latin typeface="Times New Roman" pitchFamily="18" charset="0"/>
                          <a:cs typeface="Times New Roman" pitchFamily="18" charset="0"/>
                        </a:rPr>
                        <a:t>2019 год</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6 840,5</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7 922,6</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115,8</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347,0</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672,9</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193,9</a:t>
                      </a:r>
                    </a:p>
                  </a:txBody>
                  <a:tcPr/>
                </a:tc>
                <a:extLst>
                  <a:ext uri="{0D108BD9-81ED-4DB2-BD59-A6C34878D82A}">
                    <a16:rowId xmlns:a16="http://schemas.microsoft.com/office/drawing/2014/main" xmlns="" val="10004"/>
                  </a:ext>
                </a:extLst>
              </a:tr>
              <a:tr h="370840">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700" dirty="0">
                          <a:latin typeface="Times New Roman" pitchFamily="18" charset="0"/>
                          <a:cs typeface="Times New Roman" pitchFamily="18" charset="0"/>
                        </a:rPr>
                        <a:t>2020 год</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8 166,6</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5 990,0</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73,4</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598,0</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757,2</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126,6</a:t>
                      </a:r>
                    </a:p>
                  </a:txBody>
                  <a:tcPr/>
                </a:tc>
                <a:extLst>
                  <a:ext uri="{0D108BD9-81ED-4DB2-BD59-A6C34878D82A}">
                    <a16:rowId xmlns:a16="http://schemas.microsoft.com/office/drawing/2014/main" xmlns="" val="10005"/>
                  </a:ext>
                </a:extLst>
              </a:tr>
              <a:tr h="370840">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700" dirty="0">
                          <a:latin typeface="Times New Roman" pitchFamily="18" charset="0"/>
                          <a:cs typeface="Times New Roman" pitchFamily="18" charset="0"/>
                        </a:rPr>
                        <a:t>2021 год</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6 008,8</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6 686,0</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111,3</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880,3</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1 510,7</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171,6</a:t>
                      </a:r>
                    </a:p>
                  </a:txBody>
                  <a:tcPr/>
                </a:tc>
                <a:extLst>
                  <a:ext uri="{0D108BD9-81ED-4DB2-BD59-A6C34878D82A}">
                    <a16:rowId xmlns:a16="http://schemas.microsoft.com/office/drawing/2014/main" xmlns="" val="10006"/>
                  </a:ext>
                </a:extLst>
              </a:tr>
              <a:tr h="370840">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700" dirty="0">
                          <a:latin typeface="Times New Roman" pitchFamily="18" charset="0"/>
                          <a:cs typeface="Times New Roman" pitchFamily="18" charset="0"/>
                        </a:rPr>
                        <a:t>2022 год</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6 608,7</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6 308,8</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95,5</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862,7</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639,2</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74,1</a:t>
                      </a:r>
                    </a:p>
                  </a:txBody>
                  <a:tcPr/>
                </a:tc>
                <a:extLst>
                  <a:ext uri="{0D108BD9-81ED-4DB2-BD59-A6C34878D82A}">
                    <a16:rowId xmlns:a16="http://schemas.microsoft.com/office/drawing/2014/main" xmlns="" val="10007"/>
                  </a:ext>
                </a:extLst>
              </a:tr>
              <a:tr h="370840">
                <a:tc>
                  <a:txBody>
                    <a:bodyPr/>
                    <a:lstStyle/>
                    <a:p>
                      <a:r>
                        <a:rPr lang="ru-RU" sz="1700" dirty="0">
                          <a:latin typeface="Times New Roman" pitchFamily="18" charset="0"/>
                          <a:cs typeface="Times New Roman" pitchFamily="18" charset="0"/>
                        </a:rPr>
                        <a:t>2023 год</a:t>
                      </a:r>
                    </a:p>
                  </a:txBody>
                  <a:tcPr/>
                </a:tc>
                <a:tc>
                  <a:txBody>
                    <a:bodyPr/>
                    <a:lstStyle/>
                    <a:p>
                      <a:pPr algn="ctr"/>
                      <a:r>
                        <a:rPr lang="ru-RU" sz="1700" dirty="0">
                          <a:latin typeface="Times New Roman" pitchFamily="18" charset="0"/>
                          <a:cs typeface="Times New Roman" pitchFamily="18" charset="0"/>
                        </a:rPr>
                        <a:t>8 006,7</a:t>
                      </a:r>
                    </a:p>
                  </a:txBody>
                  <a:tcPr/>
                </a:tc>
                <a:tc>
                  <a:txBody>
                    <a:bodyPr/>
                    <a:lstStyle/>
                    <a:p>
                      <a:pPr algn="ctr"/>
                      <a:r>
                        <a:rPr lang="ru-RU" sz="1700" dirty="0">
                          <a:latin typeface="Times New Roman" pitchFamily="18" charset="0"/>
                          <a:cs typeface="Times New Roman" pitchFamily="18" charset="0"/>
                        </a:rPr>
                        <a:t>9 111,7</a:t>
                      </a:r>
                    </a:p>
                  </a:txBody>
                  <a:tcPr/>
                </a:tc>
                <a:tc>
                  <a:txBody>
                    <a:bodyPr/>
                    <a:lstStyle/>
                    <a:p>
                      <a:pPr algn="ctr"/>
                      <a:r>
                        <a:rPr lang="ru-RU" sz="1700" dirty="0">
                          <a:latin typeface="Times New Roman" pitchFamily="18" charset="0"/>
                          <a:cs typeface="Times New Roman" pitchFamily="18" charset="0"/>
                        </a:rPr>
                        <a:t>113,8</a:t>
                      </a:r>
                    </a:p>
                  </a:txBody>
                  <a:tcPr/>
                </a:tc>
                <a:tc>
                  <a:txBody>
                    <a:bodyPr/>
                    <a:lstStyle/>
                    <a:p>
                      <a:pPr algn="ctr"/>
                      <a:r>
                        <a:rPr lang="ru-RU" sz="1700" dirty="0">
                          <a:latin typeface="Times New Roman" pitchFamily="18" charset="0"/>
                          <a:cs typeface="Times New Roman" pitchFamily="18" charset="0"/>
                        </a:rPr>
                        <a:t>782,0</a:t>
                      </a:r>
                    </a:p>
                  </a:txBody>
                  <a:tcPr/>
                </a:tc>
                <a:tc>
                  <a:txBody>
                    <a:bodyPr/>
                    <a:lstStyle/>
                    <a:p>
                      <a:pPr algn="ctr"/>
                      <a:r>
                        <a:rPr lang="ru-RU" sz="1700" dirty="0">
                          <a:latin typeface="Times New Roman" pitchFamily="18" charset="0"/>
                          <a:cs typeface="Times New Roman" pitchFamily="18" charset="0"/>
                        </a:rPr>
                        <a:t>898,1</a:t>
                      </a:r>
                    </a:p>
                  </a:txBody>
                  <a:tcPr/>
                </a:tc>
                <a:tc>
                  <a:txBody>
                    <a:bodyPr/>
                    <a:lstStyle/>
                    <a:p>
                      <a:pPr algn="ctr"/>
                      <a:r>
                        <a:rPr lang="ru-RU" sz="1700" dirty="0">
                          <a:latin typeface="Times New Roman" pitchFamily="18" charset="0"/>
                          <a:cs typeface="Times New Roman" pitchFamily="18" charset="0"/>
                        </a:rPr>
                        <a:t>114,8</a:t>
                      </a:r>
                    </a:p>
                  </a:txBody>
                  <a:tcPr/>
                </a:tc>
                <a:extLst>
                  <a:ext uri="{0D108BD9-81ED-4DB2-BD59-A6C34878D82A}">
                    <a16:rowId xmlns:a16="http://schemas.microsoft.com/office/drawing/2014/main" xmlns="" val="10008"/>
                  </a:ext>
                </a:extLst>
              </a:tr>
              <a:tr h="370840">
                <a:tc>
                  <a:txBody>
                    <a:bodyPr/>
                    <a:lstStyle/>
                    <a:p>
                      <a:r>
                        <a:rPr lang="ru-RU" sz="1700" dirty="0">
                          <a:latin typeface="Times New Roman" pitchFamily="18" charset="0"/>
                          <a:cs typeface="Times New Roman" pitchFamily="18" charset="0"/>
                        </a:rPr>
                        <a:t>2024 год</a:t>
                      </a:r>
                    </a:p>
                  </a:txBody>
                  <a:tcPr/>
                </a:tc>
                <a:tc>
                  <a:txBody>
                    <a:bodyPr/>
                    <a:lstStyle/>
                    <a:p>
                      <a:pPr algn="ctr"/>
                      <a:r>
                        <a:rPr lang="ru-RU" sz="1700" dirty="0">
                          <a:latin typeface="Times New Roman" pitchFamily="18" charset="0"/>
                          <a:cs typeface="Times New Roman" pitchFamily="18" charset="0"/>
                        </a:rPr>
                        <a:t>11 059,4</a:t>
                      </a:r>
                    </a:p>
                  </a:txBody>
                  <a:tcPr/>
                </a:tc>
                <a:tc>
                  <a:txBody>
                    <a:bodyPr/>
                    <a:lstStyle/>
                    <a:p>
                      <a:pPr algn="ctr"/>
                      <a:r>
                        <a:rPr lang="ru-RU" sz="1700" dirty="0">
                          <a:latin typeface="Times New Roman" pitchFamily="18" charset="0"/>
                          <a:cs typeface="Times New Roman" pitchFamily="18" charset="0"/>
                        </a:rPr>
                        <a:t>11 239,1</a:t>
                      </a:r>
                    </a:p>
                  </a:txBody>
                  <a:tcPr/>
                </a:tc>
                <a:tc>
                  <a:txBody>
                    <a:bodyPr/>
                    <a:lstStyle/>
                    <a:p>
                      <a:pPr algn="ctr"/>
                      <a:r>
                        <a:rPr lang="ru-RU" sz="1700" dirty="0">
                          <a:latin typeface="Times New Roman" pitchFamily="18" charset="0"/>
                          <a:cs typeface="Times New Roman" pitchFamily="18" charset="0"/>
                        </a:rPr>
                        <a:t>101,6</a:t>
                      </a:r>
                    </a:p>
                  </a:txBody>
                  <a:tcPr/>
                </a:tc>
                <a:tc>
                  <a:txBody>
                    <a:bodyPr/>
                    <a:lstStyle/>
                    <a:p>
                      <a:pPr algn="ctr"/>
                      <a:r>
                        <a:rPr lang="ru-RU" sz="1700" dirty="0">
                          <a:latin typeface="Times New Roman" pitchFamily="18" charset="0"/>
                          <a:cs typeface="Times New Roman" pitchFamily="18" charset="0"/>
                        </a:rPr>
                        <a:t>985,4</a:t>
                      </a:r>
                    </a:p>
                  </a:txBody>
                  <a:tcPr/>
                </a:tc>
                <a:tc>
                  <a:txBody>
                    <a:bodyPr/>
                    <a:lstStyle/>
                    <a:p>
                      <a:pPr algn="ctr"/>
                      <a:r>
                        <a:rPr lang="ru-RU" sz="1700" dirty="0">
                          <a:latin typeface="Times New Roman" pitchFamily="18" charset="0"/>
                          <a:cs typeface="Times New Roman" pitchFamily="18" charset="0"/>
                        </a:rPr>
                        <a:t>1 004,2</a:t>
                      </a:r>
                    </a:p>
                  </a:txBody>
                  <a:tcPr/>
                </a:tc>
                <a:tc>
                  <a:txBody>
                    <a:bodyPr/>
                    <a:lstStyle/>
                    <a:p>
                      <a:pPr algn="ctr"/>
                      <a:r>
                        <a:rPr lang="ru-RU" sz="1700" dirty="0">
                          <a:latin typeface="Times New Roman" pitchFamily="18" charset="0"/>
                          <a:cs typeface="Times New Roman" pitchFamily="18" charset="0"/>
                        </a:rPr>
                        <a:t>101,9</a:t>
                      </a:r>
                    </a:p>
                  </a:txBody>
                  <a:tcPr/>
                </a:tc>
                <a:extLst>
                  <a:ext uri="{0D108BD9-81ED-4DB2-BD59-A6C34878D82A}">
                    <a16:rowId xmlns:a16="http://schemas.microsoft.com/office/drawing/2014/main" xmlns="" val="10009"/>
                  </a:ext>
                </a:extLst>
              </a:tr>
              <a:tr h="370840">
                <a:tc>
                  <a:txBody>
                    <a:bodyPr/>
                    <a:lstStyle/>
                    <a:p>
                      <a:r>
                        <a:rPr lang="ru-RU" sz="1700" dirty="0">
                          <a:latin typeface="Times New Roman" pitchFamily="18" charset="0"/>
                          <a:cs typeface="Times New Roman" pitchFamily="18" charset="0"/>
                        </a:rPr>
                        <a:t>2025 год</a:t>
                      </a:r>
                    </a:p>
                  </a:txBody>
                  <a:tcPr/>
                </a:tc>
                <a:tc>
                  <a:txBody>
                    <a:bodyPr/>
                    <a:lstStyle/>
                    <a:p>
                      <a:pPr algn="ctr"/>
                      <a:r>
                        <a:rPr lang="ru-RU" sz="1700" dirty="0">
                          <a:latin typeface="Times New Roman" pitchFamily="18" charset="0"/>
                          <a:cs typeface="Times New Roman" pitchFamily="18" charset="0"/>
                        </a:rPr>
                        <a:t>12 182,2</a:t>
                      </a:r>
                    </a:p>
                  </a:txBody>
                  <a:tcPr/>
                </a:tc>
                <a:tc>
                  <a:txBody>
                    <a:bodyPr/>
                    <a:lstStyle/>
                    <a:p>
                      <a:pPr algn="ctr"/>
                      <a:r>
                        <a:rPr lang="ru-RU" sz="1700" dirty="0">
                          <a:latin typeface="Times New Roman" pitchFamily="18" charset="0"/>
                          <a:cs typeface="Times New Roman" pitchFamily="18" charset="0"/>
                        </a:rPr>
                        <a:t>10 920,3</a:t>
                      </a:r>
                    </a:p>
                  </a:txBody>
                  <a:tcPr/>
                </a:tc>
                <a:tc>
                  <a:txBody>
                    <a:bodyPr/>
                    <a:lstStyle/>
                    <a:p>
                      <a:pPr algn="ctr"/>
                      <a:r>
                        <a:rPr lang="ru-RU" sz="1700" dirty="0">
                          <a:latin typeface="Times New Roman" pitchFamily="18" charset="0"/>
                          <a:cs typeface="Times New Roman" pitchFamily="18" charset="0"/>
                        </a:rPr>
                        <a:t>89,6</a:t>
                      </a:r>
                    </a:p>
                  </a:txBody>
                  <a:tcPr/>
                </a:tc>
                <a:tc>
                  <a:txBody>
                    <a:bodyPr/>
                    <a:lstStyle/>
                    <a:p>
                      <a:pPr algn="ctr"/>
                      <a:r>
                        <a:rPr lang="ru-RU" sz="1700" dirty="0">
                          <a:latin typeface="Times New Roman" pitchFamily="18" charset="0"/>
                          <a:cs typeface="Times New Roman" pitchFamily="18" charset="0"/>
                        </a:rPr>
                        <a:t>1 142,8</a:t>
                      </a:r>
                    </a:p>
                  </a:txBody>
                  <a:tcPr/>
                </a:tc>
                <a:tc>
                  <a:txBody>
                    <a:bodyPr/>
                    <a:lstStyle/>
                    <a:p>
                      <a:pPr algn="ctr"/>
                      <a:r>
                        <a:rPr lang="ru-RU" sz="1700" dirty="0">
                          <a:latin typeface="Times New Roman" pitchFamily="18" charset="0"/>
                          <a:cs typeface="Times New Roman" pitchFamily="18" charset="0"/>
                        </a:rPr>
                        <a:t>3 074,0</a:t>
                      </a:r>
                    </a:p>
                  </a:txBody>
                  <a:tcPr/>
                </a:tc>
                <a:tc>
                  <a:txBody>
                    <a:bodyPr/>
                    <a:lstStyle/>
                    <a:p>
                      <a:pPr algn="ctr"/>
                      <a:r>
                        <a:rPr lang="ru-RU" sz="1700" dirty="0">
                          <a:latin typeface="Times New Roman" pitchFamily="18" charset="0"/>
                          <a:cs typeface="Times New Roman" pitchFamily="18" charset="0"/>
                        </a:rPr>
                        <a:t>269,0</a:t>
                      </a:r>
                    </a:p>
                  </a:txBody>
                  <a:tcPr/>
                </a:tc>
                <a:extLst>
                  <a:ext uri="{0D108BD9-81ED-4DB2-BD59-A6C34878D82A}">
                    <a16:rowId xmlns:a16="http://schemas.microsoft.com/office/drawing/2014/main" xmlns="" val="80273124"/>
                  </a:ext>
                </a:extLst>
              </a:tr>
            </a:tbl>
          </a:graphicData>
        </a:graphic>
      </p:graphicFrame>
      <p:sp>
        <p:nvSpPr>
          <p:cNvPr id="10" name="Прямоугольник 9"/>
          <p:cNvSpPr/>
          <p:nvPr/>
        </p:nvSpPr>
        <p:spPr>
          <a:xfrm>
            <a:off x="7324383" y="1120081"/>
            <a:ext cx="1243354" cy="338554"/>
          </a:xfrm>
          <a:prstGeom prst="rect">
            <a:avLst/>
          </a:prstGeom>
        </p:spPr>
        <p:txBody>
          <a:bodyPr wrap="none">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ru-RU" sz="1600" b="1" dirty="0">
                <a:solidFill>
                  <a:prstClr val="black"/>
                </a:solidFill>
                <a:latin typeface="Times New Roman" pitchFamily="18" charset="0"/>
                <a:cs typeface="Times New Roman" pitchFamily="18" charset="0"/>
              </a:rPr>
              <a:t>млн.рублей</a:t>
            </a:r>
          </a:p>
        </p:txBody>
      </p:sp>
      <p:sp>
        <p:nvSpPr>
          <p:cNvPr id="7" name="Oval 13"/>
          <p:cNvSpPr>
            <a:spLocks noChangeArrowheads="1"/>
          </p:cNvSpPr>
          <p:nvPr/>
        </p:nvSpPr>
        <p:spPr bwMode="auto">
          <a:xfrm>
            <a:off x="8172450" y="6511911"/>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13.1</a:t>
            </a:r>
          </a:p>
        </p:txBody>
      </p:sp>
    </p:spTree>
    <p:extLst>
      <p:ext uri="{BB962C8B-B14F-4D97-AF65-F5344CB8AC3E}">
        <p14:creationId xmlns:p14="http://schemas.microsoft.com/office/powerpoint/2010/main" val="1664073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Oval 13"/>
          <p:cNvSpPr>
            <a:spLocks noChangeArrowheads="1"/>
          </p:cNvSpPr>
          <p:nvPr/>
        </p:nvSpPr>
        <p:spPr bwMode="auto">
          <a:xfrm>
            <a:off x="8172450" y="6453188"/>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14</a:t>
            </a:r>
          </a:p>
        </p:txBody>
      </p:sp>
      <p:sp>
        <p:nvSpPr>
          <p:cNvPr id="8" name="Прямоугольник 7"/>
          <p:cNvSpPr/>
          <p:nvPr/>
        </p:nvSpPr>
        <p:spPr>
          <a:xfrm>
            <a:off x="233915" y="102860"/>
            <a:ext cx="8581471" cy="1473478"/>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3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Какое место среди муниципальных образований Нижегородской области занимает городской округ город Первомайск по отдельным показателям бюджетов муниципальных образований за 2025 год</a:t>
            </a:r>
          </a:p>
        </p:txBody>
      </p:sp>
      <p:graphicFrame>
        <p:nvGraphicFramePr>
          <p:cNvPr id="9" name="Диаграмма 8"/>
          <p:cNvGraphicFramePr>
            <a:graphicFrameLocks/>
          </p:cNvGraphicFramePr>
          <p:nvPr>
            <p:extLst>
              <p:ext uri="{D42A27DB-BD31-4B8C-83A1-F6EECF244321}">
                <p14:modId xmlns:p14="http://schemas.microsoft.com/office/powerpoint/2010/main" val="1161432570"/>
              </p:ext>
            </p:extLst>
          </p:nvPr>
        </p:nvGraphicFramePr>
        <p:xfrm>
          <a:off x="-180975" y="4175447"/>
          <a:ext cx="9144000" cy="2422203"/>
        </p:xfrm>
        <a:graphic>
          <a:graphicData uri="http://schemas.openxmlformats.org/drawingml/2006/chart">
            <c:chart xmlns:c="http://schemas.openxmlformats.org/drawingml/2006/chart" xmlns:r="http://schemas.openxmlformats.org/officeDocument/2006/relationships" r:id="rId4"/>
          </a:graphicData>
        </a:graphic>
      </p:graphicFrame>
      <p:sp>
        <p:nvSpPr>
          <p:cNvPr id="11" name="TextBox 5"/>
          <p:cNvSpPr txBox="1">
            <a:spLocks noChangeArrowheads="1"/>
          </p:cNvSpPr>
          <p:nvPr/>
        </p:nvSpPr>
        <p:spPr bwMode="auto">
          <a:xfrm>
            <a:off x="1860955" y="1734985"/>
            <a:ext cx="58324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800" b="1" i="1" u="none" strike="noStrike" kern="0" cap="none" spc="0" normalizeH="0" baseline="0" noProof="0" dirty="0">
                <a:ln>
                  <a:noFill/>
                </a:ln>
                <a:solidFill>
                  <a:srgbClr val="002060"/>
                </a:solidFill>
                <a:effectLst/>
                <a:uLnTx/>
                <a:uFillTx/>
                <a:latin typeface="Monotype Corsiva" pitchFamily="66" charset="0"/>
              </a:rPr>
              <a:t>Доходы  на душу населения, тыс.рублей</a:t>
            </a:r>
          </a:p>
        </p:txBody>
      </p:sp>
      <p:sp>
        <p:nvSpPr>
          <p:cNvPr id="12" name="TextBox 7"/>
          <p:cNvSpPr txBox="1">
            <a:spLocks noChangeArrowheads="1"/>
          </p:cNvSpPr>
          <p:nvPr/>
        </p:nvSpPr>
        <p:spPr bwMode="auto">
          <a:xfrm>
            <a:off x="1600200" y="4038853"/>
            <a:ext cx="58324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800" b="1" i="1" u="none" strike="noStrike" kern="0" cap="none" spc="0" normalizeH="0" baseline="0" noProof="0" dirty="0">
                <a:ln>
                  <a:noFill/>
                </a:ln>
                <a:solidFill>
                  <a:srgbClr val="002060"/>
                </a:solidFill>
                <a:effectLst/>
                <a:uLnTx/>
                <a:uFillTx/>
                <a:latin typeface="Monotype Corsiva" pitchFamily="66" charset="0"/>
              </a:rPr>
              <a:t>Расходы  на душу населения, тыс.рублей</a:t>
            </a:r>
          </a:p>
        </p:txBody>
      </p:sp>
      <p:graphicFrame>
        <p:nvGraphicFramePr>
          <p:cNvPr id="13" name="Диаграмма 12"/>
          <p:cNvGraphicFramePr>
            <a:graphicFrameLocks/>
          </p:cNvGraphicFramePr>
          <p:nvPr>
            <p:extLst>
              <p:ext uri="{D42A27DB-BD31-4B8C-83A1-F6EECF244321}">
                <p14:modId xmlns:p14="http://schemas.microsoft.com/office/powerpoint/2010/main" val="2761158750"/>
              </p:ext>
            </p:extLst>
          </p:nvPr>
        </p:nvGraphicFramePr>
        <p:xfrm>
          <a:off x="-323976" y="2064868"/>
          <a:ext cx="9291763" cy="2109415"/>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4016362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3999"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832371" y="-3608"/>
            <a:ext cx="7056784" cy="473204"/>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Исполнение бюджета городского округа</a:t>
            </a:r>
          </a:p>
        </p:txBody>
      </p:sp>
      <p:graphicFrame>
        <p:nvGraphicFramePr>
          <p:cNvPr id="8" name="Таблица 7"/>
          <p:cNvGraphicFramePr>
            <a:graphicFrameLocks noGrp="1"/>
          </p:cNvGraphicFramePr>
          <p:nvPr>
            <p:extLst>
              <p:ext uri="{D42A27DB-BD31-4B8C-83A1-F6EECF244321}">
                <p14:modId xmlns:p14="http://schemas.microsoft.com/office/powerpoint/2010/main" val="3555138464"/>
              </p:ext>
            </p:extLst>
          </p:nvPr>
        </p:nvGraphicFramePr>
        <p:xfrm>
          <a:off x="317375" y="4323799"/>
          <a:ext cx="8509247" cy="2257233"/>
        </p:xfrm>
        <a:graphic>
          <a:graphicData uri="http://schemas.openxmlformats.org/drawingml/2006/table">
            <a:tbl>
              <a:tblPr>
                <a:tableStyleId>{C4B1156A-380E-4F78-BDF5-A606A8083BF9}</a:tableStyleId>
              </a:tblPr>
              <a:tblGrid>
                <a:gridCol w="1561759">
                  <a:extLst>
                    <a:ext uri="{9D8B030D-6E8A-4147-A177-3AD203B41FA5}">
                      <a16:colId xmlns:a16="http://schemas.microsoft.com/office/drawing/2014/main" xmlns="" val="20000"/>
                    </a:ext>
                  </a:extLst>
                </a:gridCol>
                <a:gridCol w="1166070">
                  <a:extLst>
                    <a:ext uri="{9D8B030D-6E8A-4147-A177-3AD203B41FA5}">
                      <a16:colId xmlns:a16="http://schemas.microsoft.com/office/drawing/2014/main" xmlns="" val="20001"/>
                    </a:ext>
                  </a:extLst>
                </a:gridCol>
                <a:gridCol w="1258348">
                  <a:extLst>
                    <a:ext uri="{9D8B030D-6E8A-4147-A177-3AD203B41FA5}">
                      <a16:colId xmlns:a16="http://schemas.microsoft.com/office/drawing/2014/main" xmlns="" val="20002"/>
                    </a:ext>
                  </a:extLst>
                </a:gridCol>
                <a:gridCol w="1249960">
                  <a:extLst>
                    <a:ext uri="{9D8B030D-6E8A-4147-A177-3AD203B41FA5}">
                      <a16:colId xmlns:a16="http://schemas.microsoft.com/office/drawing/2014/main" xmlns="" val="20003"/>
                    </a:ext>
                  </a:extLst>
                </a:gridCol>
                <a:gridCol w="1543574">
                  <a:extLst>
                    <a:ext uri="{9D8B030D-6E8A-4147-A177-3AD203B41FA5}">
                      <a16:colId xmlns:a16="http://schemas.microsoft.com/office/drawing/2014/main" xmlns="" val="20004"/>
                    </a:ext>
                  </a:extLst>
                </a:gridCol>
                <a:gridCol w="1729536">
                  <a:extLst>
                    <a:ext uri="{9D8B030D-6E8A-4147-A177-3AD203B41FA5}">
                      <a16:colId xmlns:a16="http://schemas.microsoft.com/office/drawing/2014/main" xmlns="" val="20005"/>
                    </a:ext>
                  </a:extLst>
                </a:gridCol>
              </a:tblGrid>
              <a:tr h="534509">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t"/>
                      <a:r>
                        <a:rPr lang="ru-RU" sz="1200" u="none" strike="noStrike" dirty="0">
                          <a:effectLst/>
                          <a:latin typeface="Times New Roman" panose="02020603050405020304" pitchFamily="18" charset="0"/>
                          <a:cs typeface="Times New Roman" panose="02020603050405020304" pitchFamily="18" charset="0"/>
                        </a:rPr>
                        <a:t> </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84" marR="6384" marT="6384" marB="0">
                    <a:cell3D prstMaterial="dkEdge">
                      <a:bevel w="25400" h="25400" prst="angle"/>
                      <a:lightRig rig="flood" dir="t"/>
                    </a:cell3D>
                    <a:solidFill>
                      <a:srgbClr val="FFFF3F"/>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b="1" u="none" strike="noStrike" dirty="0">
                          <a:effectLst/>
                          <a:latin typeface="Times New Roman" panose="02020603050405020304" pitchFamily="18" charset="0"/>
                          <a:cs typeface="Times New Roman" panose="02020603050405020304" pitchFamily="18" charset="0"/>
                        </a:rPr>
                        <a:t>Исполнено за </a:t>
                      </a:r>
                      <a:r>
                        <a:rPr lang="ru-RU" sz="1200" b="1" u="none" strike="noStrike" dirty="0" smtClean="0">
                          <a:effectLst/>
                          <a:latin typeface="Times New Roman" panose="02020603050405020304" pitchFamily="18" charset="0"/>
                          <a:cs typeface="Times New Roman" panose="02020603050405020304" pitchFamily="18" charset="0"/>
                        </a:rPr>
                        <a:t>2024 </a:t>
                      </a:r>
                      <a:r>
                        <a:rPr lang="ru-RU" sz="1200" b="1" u="none" strike="noStrike" dirty="0">
                          <a:effectLst/>
                          <a:latin typeface="Times New Roman" panose="02020603050405020304" pitchFamily="18" charset="0"/>
                          <a:cs typeface="Times New Roman" panose="02020603050405020304" pitchFamily="18" charset="0"/>
                        </a:rPr>
                        <a:t>год</a:t>
                      </a:r>
                      <a:endParaRPr lang="ru-RU" sz="12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cell3D prstMaterial="dkEdge">
                      <a:bevel w="25400" h="25400" prst="angle"/>
                      <a:lightRig rig="flood" dir="t"/>
                    </a:cell3D>
                    <a:solidFill>
                      <a:srgbClr val="FFFF3F"/>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b="1" u="none" strike="noStrike" dirty="0">
                          <a:effectLst/>
                          <a:latin typeface="Times New Roman" panose="02020603050405020304" pitchFamily="18" charset="0"/>
                          <a:cs typeface="Times New Roman" panose="02020603050405020304" pitchFamily="18" charset="0"/>
                        </a:rPr>
                        <a:t>Утверждено на </a:t>
                      </a:r>
                      <a:r>
                        <a:rPr lang="ru-RU" sz="1200" b="1" u="none" strike="noStrike" dirty="0" smtClean="0">
                          <a:effectLst/>
                          <a:latin typeface="Times New Roman" panose="02020603050405020304" pitchFamily="18" charset="0"/>
                          <a:cs typeface="Times New Roman" panose="02020603050405020304" pitchFamily="18" charset="0"/>
                        </a:rPr>
                        <a:t>2025 </a:t>
                      </a:r>
                      <a:r>
                        <a:rPr lang="ru-RU" sz="1200" b="1" u="none" strike="noStrike" dirty="0">
                          <a:effectLst/>
                          <a:latin typeface="Times New Roman" panose="02020603050405020304" pitchFamily="18" charset="0"/>
                          <a:cs typeface="Times New Roman" panose="02020603050405020304" pitchFamily="18" charset="0"/>
                        </a:rPr>
                        <a:t>год</a:t>
                      </a:r>
                      <a:endParaRPr lang="ru-RU" sz="12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cell3D prstMaterial="dkEdge">
                      <a:bevel w="25400" h="25400" prst="angle"/>
                      <a:lightRig rig="flood" dir="t"/>
                    </a:cell3D>
                    <a:solidFill>
                      <a:srgbClr val="FFFF3F"/>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b="1" u="none" strike="noStrike" dirty="0">
                          <a:effectLst/>
                          <a:latin typeface="Times New Roman" panose="02020603050405020304" pitchFamily="18" charset="0"/>
                          <a:cs typeface="Times New Roman" panose="02020603050405020304" pitchFamily="18" charset="0"/>
                        </a:rPr>
                        <a:t>Исполнено за </a:t>
                      </a:r>
                      <a:r>
                        <a:rPr lang="ru-RU" sz="1200" b="1" u="none" strike="noStrike" dirty="0" smtClean="0">
                          <a:effectLst/>
                          <a:latin typeface="Times New Roman" panose="02020603050405020304" pitchFamily="18" charset="0"/>
                          <a:cs typeface="Times New Roman" panose="02020603050405020304" pitchFamily="18" charset="0"/>
                        </a:rPr>
                        <a:t>2025 </a:t>
                      </a:r>
                      <a:r>
                        <a:rPr lang="ru-RU" sz="1200" b="1" u="none" strike="noStrike" dirty="0">
                          <a:effectLst/>
                          <a:latin typeface="Times New Roman" panose="02020603050405020304" pitchFamily="18" charset="0"/>
                          <a:cs typeface="Times New Roman" panose="02020603050405020304" pitchFamily="18" charset="0"/>
                        </a:rPr>
                        <a:t>год</a:t>
                      </a:r>
                      <a:endParaRPr lang="ru-RU" sz="12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cell3D prstMaterial="dkEdge">
                      <a:bevel w="25400" h="25400" prst="angle"/>
                      <a:lightRig rig="flood" dir="t"/>
                    </a:cell3D>
                    <a:solidFill>
                      <a:srgbClr val="FFFF3F"/>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b="1" u="none" strike="noStrike" dirty="0">
                          <a:effectLst/>
                          <a:latin typeface="Times New Roman" panose="02020603050405020304" pitchFamily="18" charset="0"/>
                          <a:cs typeface="Times New Roman" panose="02020603050405020304" pitchFamily="18" charset="0"/>
                        </a:rPr>
                        <a:t>% исполнения за </a:t>
                      </a:r>
                    </a:p>
                    <a:p>
                      <a:pPr algn="ctr" rtl="0" fontAlgn="ctr"/>
                      <a:r>
                        <a:rPr lang="ru-RU" sz="1200" b="1" u="none" strike="noStrike" dirty="0" smtClean="0">
                          <a:effectLst/>
                          <a:latin typeface="Times New Roman" panose="02020603050405020304" pitchFamily="18" charset="0"/>
                          <a:cs typeface="Times New Roman" panose="02020603050405020304" pitchFamily="18" charset="0"/>
                        </a:rPr>
                        <a:t>2025 </a:t>
                      </a:r>
                      <a:r>
                        <a:rPr lang="ru-RU" sz="1200" b="1" u="none" strike="noStrike" dirty="0">
                          <a:effectLst/>
                          <a:latin typeface="Times New Roman" panose="02020603050405020304" pitchFamily="18" charset="0"/>
                          <a:cs typeface="Times New Roman" panose="02020603050405020304" pitchFamily="18" charset="0"/>
                        </a:rPr>
                        <a:t>год к плану</a:t>
                      </a:r>
                      <a:endParaRPr lang="ru-RU" sz="12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cell3D prstMaterial="dkEdge">
                      <a:bevel w="25400" h="25400" prst="angle"/>
                      <a:lightRig rig="flood" dir="t"/>
                    </a:cell3D>
                    <a:solidFill>
                      <a:srgbClr val="FFFF3F"/>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b="1" u="none" strike="noStrike" dirty="0">
                          <a:effectLst/>
                          <a:latin typeface="Times New Roman" panose="02020603050405020304" pitchFamily="18" charset="0"/>
                          <a:cs typeface="Times New Roman" panose="02020603050405020304" pitchFamily="18" charset="0"/>
                        </a:rPr>
                        <a:t>% исполнения </a:t>
                      </a:r>
                      <a:r>
                        <a:rPr lang="ru-RU" sz="1200" b="1" u="none" strike="noStrike" dirty="0" smtClean="0">
                          <a:effectLst/>
                          <a:latin typeface="Times New Roman" panose="02020603050405020304" pitchFamily="18" charset="0"/>
                          <a:cs typeface="Times New Roman" panose="02020603050405020304" pitchFamily="18" charset="0"/>
                        </a:rPr>
                        <a:t>2025 </a:t>
                      </a:r>
                      <a:r>
                        <a:rPr lang="ru-RU" sz="1200" b="1" u="none" strike="noStrike" dirty="0">
                          <a:effectLst/>
                          <a:latin typeface="Times New Roman" panose="02020603050405020304" pitchFamily="18" charset="0"/>
                          <a:cs typeface="Times New Roman" panose="02020603050405020304" pitchFamily="18" charset="0"/>
                        </a:rPr>
                        <a:t>года к </a:t>
                      </a:r>
                      <a:r>
                        <a:rPr lang="ru-RU" sz="1200" b="1" u="none" strike="noStrike" dirty="0" smtClean="0">
                          <a:effectLst/>
                          <a:latin typeface="Times New Roman" panose="02020603050405020304" pitchFamily="18" charset="0"/>
                          <a:cs typeface="Times New Roman" panose="02020603050405020304" pitchFamily="18" charset="0"/>
                        </a:rPr>
                        <a:t>2024 </a:t>
                      </a:r>
                      <a:r>
                        <a:rPr lang="ru-RU" sz="1200" b="1" u="none" strike="noStrike" dirty="0">
                          <a:effectLst/>
                          <a:latin typeface="Times New Roman" panose="02020603050405020304" pitchFamily="18" charset="0"/>
                          <a:cs typeface="Times New Roman" panose="02020603050405020304" pitchFamily="18" charset="0"/>
                        </a:rPr>
                        <a:t>году</a:t>
                      </a:r>
                      <a:endParaRPr lang="ru-RU" sz="12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cell3D prstMaterial="dkEdge">
                      <a:bevel w="25400" h="25400" prst="angle"/>
                      <a:lightRig rig="flood" dir="t"/>
                    </a:cell3D>
                    <a:solidFill>
                      <a:srgbClr val="FFFF3F"/>
                    </a:solidFill>
                  </a:tcPr>
                </a:tc>
                <a:extLst>
                  <a:ext uri="{0D108BD9-81ED-4DB2-BD59-A6C34878D82A}">
                    <a16:rowId xmlns:a16="http://schemas.microsoft.com/office/drawing/2014/main" xmlns="" val="10000"/>
                  </a:ext>
                </a:extLst>
              </a:tr>
              <a:tr h="225794">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200" u="none" strike="noStrike" dirty="0">
                          <a:effectLst/>
                          <a:latin typeface="Times New Roman" panose="02020603050405020304" pitchFamily="18" charset="0"/>
                          <a:cs typeface="Times New Roman" panose="02020603050405020304" pitchFamily="18" charset="0"/>
                        </a:rPr>
                        <a:t>  ДОХОДЫ</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84" marR="6384" marT="6384"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effectLst/>
                          <a:latin typeface="Times New Roman" panose="02020603050405020304" pitchFamily="18" charset="0"/>
                          <a:cs typeface="Times New Roman" panose="02020603050405020304" pitchFamily="18" charset="0"/>
                        </a:rPr>
                        <a:t>1 197,1</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smtClean="0">
                          <a:effectLst/>
                          <a:latin typeface="Times New Roman" panose="02020603050405020304" pitchFamily="18" charset="0"/>
                          <a:cs typeface="Times New Roman" panose="02020603050405020304" pitchFamily="18" charset="0"/>
                        </a:rPr>
                        <a:t>1 422,7</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smtClean="0">
                          <a:effectLst/>
                          <a:latin typeface="Times New Roman" panose="02020603050405020304" pitchFamily="18" charset="0"/>
                          <a:cs typeface="Times New Roman" panose="02020603050405020304" pitchFamily="18" charset="0"/>
                        </a:rPr>
                        <a:t>1 400,0</a:t>
                      </a:r>
                      <a:endParaRPr lang="ru-RU" sz="1200" u="none" strike="noStrike" dirty="0">
                        <a:effectLst/>
                        <a:latin typeface="Times New Roman" panose="02020603050405020304" pitchFamily="18" charset="0"/>
                        <a:cs typeface="Times New Roman" panose="02020603050405020304" pitchFamily="18" charset="0"/>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smtClean="0">
                          <a:effectLst/>
                          <a:latin typeface="Times New Roman" panose="02020603050405020304" pitchFamily="18" charset="0"/>
                          <a:cs typeface="Times New Roman" panose="02020603050405020304" pitchFamily="18" charset="0"/>
                        </a:rPr>
                        <a:t>98,4</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smtClean="0">
                          <a:effectLst/>
                          <a:latin typeface="Times New Roman" panose="02020603050405020304" pitchFamily="18" charset="0"/>
                          <a:cs typeface="Times New Roman" panose="02020603050405020304" pitchFamily="18" charset="0"/>
                        </a:rPr>
                        <a:t>116,9</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xmlns="" val="10001"/>
                  </a:ext>
                </a:extLst>
              </a:tr>
              <a:tr h="426500">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200" u="none" strike="noStrike" dirty="0">
                          <a:effectLst/>
                          <a:latin typeface="Times New Roman" panose="02020603050405020304" pitchFamily="18" charset="0"/>
                          <a:cs typeface="Times New Roman" panose="02020603050405020304" pitchFamily="18" charset="0"/>
                        </a:rPr>
                        <a:t>  Налоговые и</a:t>
                      </a:r>
                    </a:p>
                    <a:p>
                      <a:pPr algn="l" rtl="0" fontAlgn="ctr"/>
                      <a:r>
                        <a:rPr lang="ru-RU" sz="1200" u="none" strike="noStrike" dirty="0">
                          <a:effectLst/>
                          <a:latin typeface="Times New Roman" panose="02020603050405020304" pitchFamily="18" charset="0"/>
                          <a:cs typeface="Times New Roman" panose="02020603050405020304" pitchFamily="18" charset="0"/>
                        </a:rPr>
                        <a:t>  неналоговые доходы</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84" marR="6384" marT="6384"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effectLst/>
                          <a:latin typeface="Times New Roman" panose="02020603050405020304" pitchFamily="18" charset="0"/>
                          <a:cs typeface="Times New Roman" panose="02020603050405020304" pitchFamily="18" charset="0"/>
                        </a:rPr>
                        <a:t>620,2</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smtClean="0">
                          <a:effectLst/>
                          <a:latin typeface="Times New Roman" panose="02020603050405020304" pitchFamily="18" charset="0"/>
                          <a:cs typeface="Times New Roman" panose="02020603050405020304" pitchFamily="18" charset="0"/>
                        </a:rPr>
                        <a:t>645,7</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smtClean="0">
                          <a:effectLst/>
                          <a:latin typeface="Times New Roman" panose="02020603050405020304" pitchFamily="18" charset="0"/>
                          <a:cs typeface="Times New Roman" panose="02020603050405020304" pitchFamily="18" charset="0"/>
                        </a:rPr>
                        <a:t>674,0</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smtClean="0">
                          <a:effectLst/>
                          <a:latin typeface="Times New Roman" panose="02020603050405020304" pitchFamily="18" charset="0"/>
                          <a:cs typeface="Times New Roman" panose="02020603050405020304" pitchFamily="18" charset="0"/>
                        </a:rPr>
                        <a:t>104,4</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smtClean="0">
                          <a:effectLst/>
                          <a:latin typeface="Times New Roman" panose="02020603050405020304" pitchFamily="18" charset="0"/>
                          <a:cs typeface="Times New Roman" panose="02020603050405020304" pitchFamily="18" charset="0"/>
                        </a:rPr>
                        <a:t>108,7</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xmlns="" val="10002"/>
                  </a:ext>
                </a:extLst>
              </a:tr>
              <a:tr h="426500">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200" u="none" strike="noStrike" dirty="0">
                          <a:effectLst/>
                          <a:latin typeface="Times New Roman" panose="02020603050405020304" pitchFamily="18" charset="0"/>
                          <a:cs typeface="Times New Roman" panose="02020603050405020304" pitchFamily="18" charset="0"/>
                        </a:rPr>
                        <a:t>  Безвозмездные</a:t>
                      </a:r>
                    </a:p>
                    <a:p>
                      <a:pPr algn="l" rtl="0" fontAlgn="ctr"/>
                      <a:r>
                        <a:rPr lang="ru-RU" sz="1200" u="none" strike="noStrike" baseline="0" dirty="0">
                          <a:effectLst/>
                          <a:latin typeface="Times New Roman" panose="02020603050405020304" pitchFamily="18" charset="0"/>
                          <a:cs typeface="Times New Roman" panose="02020603050405020304" pitchFamily="18" charset="0"/>
                        </a:rPr>
                        <a:t>  </a:t>
                      </a:r>
                      <a:r>
                        <a:rPr lang="ru-RU" sz="1200" u="none" strike="noStrike" dirty="0">
                          <a:effectLst/>
                          <a:latin typeface="Times New Roman" panose="02020603050405020304" pitchFamily="18" charset="0"/>
                          <a:cs typeface="Times New Roman" panose="02020603050405020304" pitchFamily="18" charset="0"/>
                        </a:rPr>
                        <a:t>поступления</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84" marR="6384" marT="6384"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effectLst/>
                          <a:latin typeface="Times New Roman" panose="02020603050405020304" pitchFamily="18" charset="0"/>
                          <a:cs typeface="Times New Roman" panose="02020603050405020304" pitchFamily="18" charset="0"/>
                        </a:rPr>
                        <a:t>576,9</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smtClean="0">
                          <a:effectLst/>
                          <a:latin typeface="Times New Roman" panose="02020603050405020304" pitchFamily="18" charset="0"/>
                          <a:cs typeface="Times New Roman" panose="02020603050405020304" pitchFamily="18" charset="0"/>
                        </a:rPr>
                        <a:t>777,0</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smtClean="0">
                          <a:effectLst/>
                          <a:latin typeface="Times New Roman" panose="02020603050405020304" pitchFamily="18" charset="0"/>
                          <a:cs typeface="Times New Roman" panose="02020603050405020304" pitchFamily="18" charset="0"/>
                        </a:rPr>
                        <a:t>726,0</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smtClean="0">
                          <a:effectLst/>
                          <a:latin typeface="Times New Roman" panose="02020603050405020304" pitchFamily="18" charset="0"/>
                          <a:cs typeface="Times New Roman" panose="02020603050405020304" pitchFamily="18" charset="0"/>
                        </a:rPr>
                        <a:t>93,4</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smtClean="0">
                          <a:effectLst/>
                          <a:latin typeface="Times New Roman" panose="02020603050405020304" pitchFamily="18" charset="0"/>
                          <a:cs typeface="Times New Roman" panose="02020603050405020304" pitchFamily="18" charset="0"/>
                        </a:rPr>
                        <a:t>125,8</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xmlns="" val="10003"/>
                  </a:ext>
                </a:extLst>
              </a:tr>
              <a:tr h="217431">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200" u="none" strike="noStrike" dirty="0">
                          <a:effectLst/>
                          <a:latin typeface="Times New Roman" panose="02020603050405020304" pitchFamily="18" charset="0"/>
                          <a:cs typeface="Times New Roman" panose="02020603050405020304" pitchFamily="18" charset="0"/>
                        </a:rPr>
                        <a:t>  РАСХОДЫ</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84" marR="6384" marT="6384"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effectLst/>
                          <a:latin typeface="Times New Roman" panose="02020603050405020304" pitchFamily="18" charset="0"/>
                          <a:cs typeface="Times New Roman" panose="02020603050405020304" pitchFamily="18" charset="0"/>
                        </a:rPr>
                        <a:t>1 169,2</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smtClean="0">
                          <a:effectLst/>
                          <a:latin typeface="Times New Roman" panose="02020603050405020304" pitchFamily="18" charset="0"/>
                          <a:cs typeface="Times New Roman" panose="02020603050405020304" pitchFamily="18" charset="0"/>
                        </a:rPr>
                        <a:t>1 509,1</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smtClean="0">
                          <a:effectLst/>
                          <a:latin typeface="Times New Roman" panose="02020603050405020304" pitchFamily="18" charset="0"/>
                          <a:cs typeface="Times New Roman" panose="02020603050405020304" pitchFamily="18" charset="0"/>
                        </a:rPr>
                        <a:t>1 446,4</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smtClean="0">
                          <a:effectLst/>
                          <a:latin typeface="Times New Roman" panose="02020603050405020304" pitchFamily="18" charset="0"/>
                          <a:cs typeface="Times New Roman" panose="02020603050405020304" pitchFamily="18" charset="0"/>
                        </a:rPr>
                        <a:t>95,8</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smtClean="0">
                          <a:effectLst/>
                          <a:latin typeface="Times New Roman" panose="02020603050405020304" pitchFamily="18" charset="0"/>
                          <a:cs typeface="Times New Roman" panose="02020603050405020304" pitchFamily="18" charset="0"/>
                        </a:rPr>
                        <a:t>123,7</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xmlns="" val="10004"/>
                  </a:ext>
                </a:extLst>
              </a:tr>
              <a:tr h="209068">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200" u="none" strike="noStrike" dirty="0">
                          <a:effectLst/>
                          <a:latin typeface="Times New Roman" panose="02020603050405020304" pitchFamily="18" charset="0"/>
                          <a:cs typeface="Times New Roman" panose="02020603050405020304" pitchFamily="18" charset="0"/>
                        </a:rPr>
                        <a:t>  ДЕФИЦИТ (-), </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84" marR="6384" marT="6384" marB="0" anchor="ctr"/>
                </a:tc>
                <a:tc rowSpan="2">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effectLst/>
                          <a:latin typeface="Times New Roman" panose="02020603050405020304" pitchFamily="18" charset="0"/>
                          <a:cs typeface="Times New Roman" panose="02020603050405020304" pitchFamily="18" charset="0"/>
                        </a:rPr>
                        <a:t>27,9</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rowSpan="2">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smtClean="0">
                          <a:effectLst/>
                          <a:latin typeface="Times New Roman" panose="02020603050405020304" pitchFamily="18" charset="0"/>
                          <a:cs typeface="Times New Roman" panose="02020603050405020304" pitchFamily="18" charset="0"/>
                        </a:rPr>
                        <a:t>-86,4</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rowSpan="2">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smtClean="0">
                          <a:effectLst/>
                          <a:latin typeface="Times New Roman" panose="02020603050405020304" pitchFamily="18" charset="0"/>
                          <a:cs typeface="Times New Roman" panose="02020603050405020304" pitchFamily="18" charset="0"/>
                        </a:rPr>
                        <a:t>-46,4</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rowSpan="2">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smtClean="0">
                          <a:effectLst/>
                          <a:latin typeface="Times New Roman" panose="02020603050405020304" pitchFamily="18" charset="0"/>
                          <a:cs typeface="Times New Roman" panose="02020603050405020304" pitchFamily="18" charset="0"/>
                        </a:rPr>
                        <a:t>53,7</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rowSpan="2">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smtClean="0">
                          <a:effectLst/>
                          <a:latin typeface="Times New Roman" panose="02020603050405020304" pitchFamily="18" charset="0"/>
                          <a:cs typeface="Times New Roman" panose="02020603050405020304" pitchFamily="18" charset="0"/>
                        </a:rPr>
                        <a:t>-</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xmlns="" val="10005"/>
                  </a:ext>
                </a:extLst>
              </a:tr>
              <a:tr h="217431">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200" u="none" strike="noStrike" dirty="0">
                          <a:effectLst/>
                          <a:latin typeface="Times New Roman" panose="02020603050405020304" pitchFamily="18" charset="0"/>
                          <a:cs typeface="Times New Roman" panose="02020603050405020304" pitchFamily="18" charset="0"/>
                        </a:rPr>
                        <a:t>  ПРОФИЦИТ (+)</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84" marR="6384" marT="6384" marB="0" anchor="ctr"/>
                </a:tc>
                <a:tc vMerge="1">
                  <a:txBody>
                    <a:bodyPr/>
                    <a:lstStyle/>
                    <a:p>
                      <a:endParaRPr lang="ru-RU" dirty="0"/>
                    </a:p>
                  </a:txBody>
                  <a:tcPr>
                    <a:lnT w="12700" cap="flat" cmpd="sng" algn="ctr">
                      <a:solidFill>
                        <a:srgbClr val="FFFFFF"/>
                      </a:solidFill>
                      <a:prstDash val="solid"/>
                      <a:round/>
                      <a:headEnd type="none" w="med" len="med"/>
                      <a:tailEnd type="none" w="med" len="med"/>
                    </a:lnT>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extLst>
                  <a:ext uri="{0D108BD9-81ED-4DB2-BD59-A6C34878D82A}">
                    <a16:rowId xmlns:a16="http://schemas.microsoft.com/office/drawing/2014/main" xmlns="" val="10006"/>
                  </a:ext>
                </a:extLst>
              </a:tr>
            </a:tbl>
          </a:graphicData>
        </a:graphic>
      </p:graphicFrame>
      <p:sp>
        <p:nvSpPr>
          <p:cNvPr id="13" name="Oval 13"/>
          <p:cNvSpPr>
            <a:spLocks noChangeArrowheads="1"/>
          </p:cNvSpPr>
          <p:nvPr/>
        </p:nvSpPr>
        <p:spPr bwMode="auto">
          <a:xfrm>
            <a:off x="8172450" y="6485087"/>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15</a:t>
            </a:r>
          </a:p>
        </p:txBody>
      </p:sp>
      <p:grpSp>
        <p:nvGrpSpPr>
          <p:cNvPr id="15" name="Группа 14"/>
          <p:cNvGrpSpPr/>
          <p:nvPr/>
        </p:nvGrpSpPr>
        <p:grpSpPr>
          <a:xfrm>
            <a:off x="669879" y="441025"/>
            <a:ext cx="8408804" cy="3832695"/>
            <a:chOff x="0" y="441025"/>
            <a:chExt cx="8408804" cy="3832695"/>
          </a:xfrm>
        </p:grpSpPr>
        <p:graphicFrame>
          <p:nvGraphicFramePr>
            <p:cNvPr id="2" name="Диаграмма 1"/>
            <p:cNvGraphicFramePr/>
            <p:nvPr>
              <p:extLst>
                <p:ext uri="{D42A27DB-BD31-4B8C-83A1-F6EECF244321}">
                  <p14:modId xmlns:p14="http://schemas.microsoft.com/office/powerpoint/2010/main" val="183582141"/>
                </p:ext>
              </p:extLst>
            </p:nvPr>
          </p:nvGraphicFramePr>
          <p:xfrm>
            <a:off x="0" y="441025"/>
            <a:ext cx="8408804" cy="3579037"/>
          </p:xfrm>
          <a:graphic>
            <a:graphicData uri="http://schemas.openxmlformats.org/drawingml/2006/chart">
              <c:chart xmlns:c="http://schemas.openxmlformats.org/drawingml/2006/chart" xmlns:r="http://schemas.openxmlformats.org/officeDocument/2006/relationships" r:id="rId4"/>
            </a:graphicData>
          </a:graphic>
        </p:graphicFrame>
        <p:sp>
          <p:nvSpPr>
            <p:cNvPr id="9" name="TextBox 8"/>
            <p:cNvSpPr txBox="1">
              <a:spLocks noChangeArrowheads="1"/>
            </p:cNvSpPr>
            <p:nvPr/>
          </p:nvSpPr>
          <p:spPr bwMode="auto">
            <a:xfrm>
              <a:off x="4360761" y="3873610"/>
              <a:ext cx="331311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defTabSz="914400" eaLnBrk="1" fontAlgn="base" hangingPunct="1">
                <a:spcBef>
                  <a:spcPct val="0"/>
                </a:spcBef>
                <a:spcAft>
                  <a:spcPct val="0"/>
                </a:spcAft>
                <a:defRPr/>
              </a:pPr>
              <a:r>
                <a:rPr lang="ru-RU" sz="2000" b="1" kern="0" dirty="0">
                  <a:solidFill>
                    <a:prstClr val="black"/>
                  </a:solidFill>
                </a:rPr>
                <a:t>Дефицит (-), Профицит (+)</a:t>
              </a:r>
            </a:p>
          </p:txBody>
        </p:sp>
        <p:sp>
          <p:nvSpPr>
            <p:cNvPr id="10" name="TextBox 6"/>
            <p:cNvSpPr txBox="1">
              <a:spLocks noChangeArrowheads="1"/>
            </p:cNvSpPr>
            <p:nvPr/>
          </p:nvSpPr>
          <p:spPr bwMode="auto">
            <a:xfrm>
              <a:off x="970592" y="3858706"/>
              <a:ext cx="9364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defTabSz="914400" eaLnBrk="1" fontAlgn="base" hangingPunct="1">
                <a:spcBef>
                  <a:spcPct val="0"/>
                </a:spcBef>
                <a:spcAft>
                  <a:spcPct val="0"/>
                </a:spcAft>
                <a:defRPr/>
              </a:pPr>
              <a:r>
                <a:rPr lang="ru-RU" sz="2000" b="1" kern="0" dirty="0">
                  <a:solidFill>
                    <a:prstClr val="black"/>
                  </a:solidFill>
                </a:rPr>
                <a:t>Доходы</a:t>
              </a:r>
            </a:p>
          </p:txBody>
        </p:sp>
        <p:sp>
          <p:nvSpPr>
            <p:cNvPr id="11" name="TextBox 7"/>
            <p:cNvSpPr txBox="1">
              <a:spLocks noChangeArrowheads="1"/>
            </p:cNvSpPr>
            <p:nvPr/>
          </p:nvSpPr>
          <p:spPr bwMode="auto">
            <a:xfrm>
              <a:off x="3002148" y="3865415"/>
              <a:ext cx="9861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defTabSz="914400" eaLnBrk="1" fontAlgn="base" hangingPunct="1">
                <a:spcBef>
                  <a:spcPct val="0"/>
                </a:spcBef>
                <a:spcAft>
                  <a:spcPct val="0"/>
                </a:spcAft>
                <a:defRPr/>
              </a:pPr>
              <a:r>
                <a:rPr lang="ru-RU" sz="2000" b="1" kern="0" dirty="0">
                  <a:solidFill>
                    <a:prstClr val="black"/>
                  </a:solidFill>
                </a:rPr>
                <a:t>Расходы</a:t>
              </a:r>
              <a:endParaRPr lang="ru-RU" sz="2000" kern="0" dirty="0">
                <a:solidFill>
                  <a:prstClr val="black"/>
                </a:solidFill>
              </a:endParaRPr>
            </a:p>
          </p:txBody>
        </p:sp>
        <p:sp>
          <p:nvSpPr>
            <p:cNvPr id="12" name="TextBox 10"/>
            <p:cNvSpPr txBox="1">
              <a:spLocks noChangeArrowheads="1"/>
            </p:cNvSpPr>
            <p:nvPr/>
          </p:nvSpPr>
          <p:spPr bwMode="auto">
            <a:xfrm>
              <a:off x="6434047" y="469596"/>
              <a:ext cx="12398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pPr>
              <a:r>
                <a:rPr lang="ru-RU" b="1" dirty="0">
                  <a:solidFill>
                    <a:prstClr val="black"/>
                  </a:solidFill>
                  <a:latin typeface="Arial" charset="0"/>
                  <a:cs typeface="Arial" charset="0"/>
                </a:rPr>
                <a:t>Млн.рублей</a:t>
              </a:r>
            </a:p>
          </p:txBody>
        </p:sp>
        <p:sp>
          <p:nvSpPr>
            <p:cNvPr id="3" name="Стрелка вправо 2"/>
            <p:cNvSpPr/>
            <p:nvPr/>
          </p:nvSpPr>
          <p:spPr>
            <a:xfrm rot="20083933">
              <a:off x="1068421" y="1678682"/>
              <a:ext cx="861237" cy="304236"/>
            </a:xfrm>
            <a:prstGeom prst="rightArrow">
              <a:avLst/>
            </a:prstGeom>
            <a:solidFill>
              <a:srgbClr val="C00000"/>
            </a:solidFill>
            <a:ln>
              <a:solidFill>
                <a:srgbClr val="C000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4" name="Стрелка вправо 13"/>
            <p:cNvSpPr/>
            <p:nvPr/>
          </p:nvSpPr>
          <p:spPr>
            <a:xfrm rot="19928445">
              <a:off x="3064612" y="1677557"/>
              <a:ext cx="861237" cy="290204"/>
            </a:xfrm>
            <a:prstGeom prst="rightArrow">
              <a:avLst/>
            </a:prstGeom>
            <a:solidFill>
              <a:srgbClr val="C00000"/>
            </a:solidFill>
            <a:ln>
              <a:solidFill>
                <a:srgbClr val="C000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6" name="TextBox 15"/>
            <p:cNvSpPr txBox="1"/>
            <p:nvPr/>
          </p:nvSpPr>
          <p:spPr>
            <a:xfrm>
              <a:off x="864445" y="2152173"/>
              <a:ext cx="1269187" cy="519351"/>
            </a:xfrm>
            <a:prstGeom prst="flowChartConnector">
              <a:avLst/>
            </a:prstGeom>
            <a:solidFill>
              <a:srgbClr val="FFDDDD"/>
            </a:solidFill>
            <a:ln>
              <a:solidFill>
                <a:srgbClr val="C00000"/>
              </a:solidFill>
            </a:ln>
          </p:spPr>
          <p:txBody>
            <a:bodyPr wrap="square" rtlCol="0">
              <a:spAutoFit/>
            </a:bodyPr>
            <a:lstStyle/>
            <a:p>
              <a:r>
                <a:rPr lang="ru-RU" b="1" dirty="0">
                  <a:solidFill>
                    <a:prstClr val="black"/>
                  </a:solidFill>
                </a:rPr>
                <a:t>+</a:t>
              </a:r>
              <a:r>
                <a:rPr lang="ru-RU" b="1" dirty="0" smtClean="0">
                  <a:solidFill>
                    <a:prstClr val="black"/>
                  </a:solidFill>
                </a:rPr>
                <a:t> 202,9</a:t>
              </a:r>
              <a:endParaRPr lang="ru-RU" b="1" dirty="0">
                <a:solidFill>
                  <a:prstClr val="black"/>
                </a:solidFill>
              </a:endParaRPr>
            </a:p>
          </p:txBody>
        </p:sp>
        <p:sp>
          <p:nvSpPr>
            <p:cNvPr id="17" name="TextBox 16"/>
            <p:cNvSpPr txBox="1"/>
            <p:nvPr/>
          </p:nvSpPr>
          <p:spPr>
            <a:xfrm>
              <a:off x="2860637" y="2152172"/>
              <a:ext cx="1269187" cy="519351"/>
            </a:xfrm>
            <a:prstGeom prst="flowChartConnector">
              <a:avLst/>
            </a:prstGeom>
            <a:solidFill>
              <a:srgbClr val="FFDDDD"/>
            </a:solidFill>
            <a:ln>
              <a:solidFill>
                <a:srgbClr val="C00000"/>
              </a:solidFill>
            </a:ln>
          </p:spPr>
          <p:txBody>
            <a:bodyPr wrap="square" rtlCol="0">
              <a:spAutoFit/>
            </a:bodyPr>
            <a:lstStyle/>
            <a:p>
              <a:r>
                <a:rPr lang="ru-RU" b="1" dirty="0">
                  <a:solidFill>
                    <a:prstClr val="black"/>
                  </a:solidFill>
                </a:rPr>
                <a:t>+</a:t>
              </a:r>
              <a:r>
                <a:rPr lang="ru-RU" b="1" dirty="0" smtClean="0">
                  <a:solidFill>
                    <a:prstClr val="black"/>
                  </a:solidFill>
                </a:rPr>
                <a:t> 277,2</a:t>
              </a:r>
              <a:endParaRPr lang="ru-RU" b="1" dirty="0">
                <a:solidFill>
                  <a:prstClr val="black"/>
                </a:solidFill>
              </a:endParaRPr>
            </a:p>
          </p:txBody>
        </p:sp>
      </p:grpSp>
    </p:spTree>
    <p:extLst>
      <p:ext uri="{BB962C8B-B14F-4D97-AF65-F5344CB8AC3E}">
        <p14:creationId xmlns:p14="http://schemas.microsoft.com/office/powerpoint/2010/main" val="4738041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42532"/>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3" name="Группа 42"/>
          <p:cNvGrpSpPr/>
          <p:nvPr/>
        </p:nvGrpSpPr>
        <p:grpSpPr>
          <a:xfrm>
            <a:off x="6283842" y="1746012"/>
            <a:ext cx="2531546" cy="3120643"/>
            <a:chOff x="6283842" y="1746012"/>
            <a:chExt cx="2531546" cy="3120643"/>
          </a:xfrm>
        </p:grpSpPr>
        <p:sp>
          <p:nvSpPr>
            <p:cNvPr id="87" name="Rectangle 3"/>
            <p:cNvSpPr/>
            <p:nvPr/>
          </p:nvSpPr>
          <p:spPr>
            <a:xfrm>
              <a:off x="6283842" y="2737659"/>
              <a:ext cx="2531544" cy="2128996"/>
            </a:xfrm>
            <a:prstGeom prst="rect">
              <a:avLst/>
            </a:prstGeom>
            <a:gradFill>
              <a:gsLst>
                <a:gs pos="58000">
                  <a:srgbClr val="FFFFFF"/>
                </a:gs>
                <a:gs pos="100000">
                  <a:srgbClr val="E6EAEB"/>
                </a:gs>
              </a:gsLst>
              <a:lin ang="2700000"/>
            </a:gradFill>
            <a:ln w="12700">
              <a:miter lim="400000"/>
            </a:ln>
            <a:effectLst>
              <a:outerShdw blurRad="419100" dist="466023" dir="2315233" rotWithShape="0">
                <a:srgbClr val="000000">
                  <a:alpha val="38297"/>
                </a:srgbClr>
              </a:outerShdw>
            </a:effectLst>
          </p:spPr>
          <p:txBody>
            <a:bodyPr lIns="45718" tIns="45718" rIns="45718" bIns="45718" anchor="ctr"/>
            <a:lstStyle/>
            <a:p>
              <a:pPr algn="ctr">
                <a:defRPr>
                  <a:solidFill>
                    <a:srgbClr val="FFFFFF"/>
                  </a:solidFill>
                </a:defRPr>
              </a:pPr>
              <a:endParaRPr dirty="0"/>
            </a:p>
          </p:txBody>
        </p:sp>
        <p:grpSp>
          <p:nvGrpSpPr>
            <p:cNvPr id="88" name="Group"/>
            <p:cNvGrpSpPr/>
            <p:nvPr/>
          </p:nvGrpSpPr>
          <p:grpSpPr>
            <a:xfrm>
              <a:off x="6283842" y="2728963"/>
              <a:ext cx="2531546" cy="307967"/>
              <a:chOff x="58438" y="0"/>
              <a:chExt cx="1640326" cy="505182"/>
            </a:xfrm>
          </p:grpSpPr>
          <p:sp>
            <p:nvSpPr>
              <p:cNvPr id="89" name="Rectangle 4"/>
              <p:cNvSpPr/>
              <p:nvPr/>
            </p:nvSpPr>
            <p:spPr>
              <a:xfrm>
                <a:off x="58438" y="0"/>
                <a:ext cx="1640322" cy="292889"/>
              </a:xfrm>
              <a:prstGeom prst="rect">
                <a:avLst/>
              </a:prstGeom>
              <a:gradFill flip="none" rotWithShape="1">
                <a:gsLst>
                  <a:gs pos="0">
                    <a:srgbClr val="7DDDFF"/>
                  </a:gs>
                  <a:gs pos="48000">
                    <a:srgbClr val="3FCDFF"/>
                  </a:gs>
                  <a:gs pos="95450">
                    <a:srgbClr val="00B0F0"/>
                  </a:gs>
                  <a:gs pos="100000">
                    <a:srgbClr val="00B0F0"/>
                  </a:gs>
                </a:gsLst>
                <a:lin ang="0" scaled="0"/>
              </a:gradFill>
              <a:ln w="12700" cap="flat">
                <a:noFill/>
                <a:miter lim="400000"/>
              </a:ln>
              <a:effectLst/>
            </p:spPr>
            <p:txBody>
              <a:bodyPr wrap="square" lIns="45718" tIns="45718" rIns="45718" bIns="45718" numCol="1" anchor="ctr">
                <a:noAutofit/>
              </a:bodyPr>
              <a:lstStyle/>
              <a:p>
                <a:pPr algn="ctr">
                  <a:defRPr>
                    <a:solidFill>
                      <a:srgbClr val="FFFFFF"/>
                    </a:solidFill>
                  </a:defRPr>
                </a:pPr>
                <a:endParaRPr dirty="0"/>
              </a:p>
            </p:txBody>
          </p:sp>
          <p:sp>
            <p:nvSpPr>
              <p:cNvPr id="90" name="Rectangle 4"/>
              <p:cNvSpPr/>
              <p:nvPr/>
            </p:nvSpPr>
            <p:spPr>
              <a:xfrm>
                <a:off x="58438" y="389926"/>
                <a:ext cx="1640326" cy="86678"/>
              </a:xfrm>
              <a:prstGeom prst="rect">
                <a:avLst/>
              </a:prstGeom>
              <a:gradFill flip="none" rotWithShape="1">
                <a:gsLst>
                  <a:gs pos="0">
                    <a:srgbClr val="93E3FF"/>
                  </a:gs>
                  <a:gs pos="47718">
                    <a:srgbClr val="3BCCFF"/>
                  </a:gs>
                  <a:gs pos="100000">
                    <a:srgbClr val="00B0F0"/>
                  </a:gs>
                </a:gsLst>
                <a:lin ang="0" scaled="0"/>
              </a:gradFill>
              <a:ln w="12700" cap="flat">
                <a:noFill/>
                <a:miter lim="400000"/>
              </a:ln>
              <a:effectLst/>
            </p:spPr>
            <p:txBody>
              <a:bodyPr wrap="square" lIns="45718" tIns="45718" rIns="45718" bIns="45718" numCol="1" anchor="ctr">
                <a:noAutofit/>
              </a:bodyPr>
              <a:lstStyle/>
              <a:p>
                <a:pPr algn="ctr">
                  <a:defRPr>
                    <a:solidFill>
                      <a:srgbClr val="FFFFFF"/>
                    </a:solidFill>
                  </a:defRPr>
                </a:pPr>
                <a:endParaRPr dirty="0"/>
              </a:p>
            </p:txBody>
          </p:sp>
          <p:sp>
            <p:nvSpPr>
              <p:cNvPr id="91" name="Rectangle 4"/>
              <p:cNvSpPr/>
              <p:nvPr/>
            </p:nvSpPr>
            <p:spPr>
              <a:xfrm>
                <a:off x="58438" y="430186"/>
                <a:ext cx="1640326" cy="74996"/>
              </a:xfrm>
              <a:prstGeom prst="rect">
                <a:avLst/>
              </a:prstGeom>
              <a:gradFill flip="none" rotWithShape="1">
                <a:gsLst>
                  <a:gs pos="0">
                    <a:srgbClr val="93E3FF"/>
                  </a:gs>
                  <a:gs pos="47718">
                    <a:srgbClr val="3BCCFF"/>
                  </a:gs>
                  <a:gs pos="100000">
                    <a:srgbClr val="00B0F0"/>
                  </a:gs>
                </a:gsLst>
                <a:lin ang="0" scaled="0"/>
              </a:gradFill>
              <a:ln w="12700" cap="flat">
                <a:noFill/>
                <a:miter lim="400000"/>
              </a:ln>
              <a:effectLst/>
            </p:spPr>
            <p:txBody>
              <a:bodyPr wrap="square" lIns="45718" tIns="45718" rIns="45718" bIns="45718" numCol="1" anchor="ctr">
                <a:noAutofit/>
              </a:bodyPr>
              <a:lstStyle/>
              <a:p>
                <a:pPr algn="ctr">
                  <a:defRPr>
                    <a:solidFill>
                      <a:srgbClr val="FFFFFF"/>
                    </a:solidFill>
                  </a:defRPr>
                </a:pPr>
                <a:endParaRPr dirty="0"/>
              </a:p>
            </p:txBody>
          </p:sp>
        </p:grpSp>
        <p:sp>
          <p:nvSpPr>
            <p:cNvPr id="92" name="Straight Connector 8"/>
            <p:cNvSpPr/>
            <p:nvPr/>
          </p:nvSpPr>
          <p:spPr>
            <a:xfrm flipH="1">
              <a:off x="7459844" y="1746012"/>
              <a:ext cx="2" cy="637087"/>
            </a:xfrm>
            <a:prstGeom prst="line">
              <a:avLst/>
            </a:prstGeom>
            <a:noFill/>
            <a:ln w="28575" cap="flat">
              <a:solidFill>
                <a:srgbClr val="808080"/>
              </a:solidFill>
              <a:prstDash val="solid"/>
              <a:miter lim="800000"/>
            </a:ln>
            <a:effectLst/>
          </p:spPr>
          <p:txBody>
            <a:bodyPr wrap="square" lIns="45718" tIns="45718" rIns="45718" bIns="45718" numCol="1" anchor="t">
              <a:noAutofit/>
            </a:bodyPr>
            <a:lstStyle/>
            <a:p>
              <a:pPr marL="0" marR="0" lvl="0" indent="0" algn="ctr" defTabSz="914400" eaLnBrk="1" fontAlgn="auto" latinLnBrk="0" hangingPunct="1">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dirty="0">
                <a:ln>
                  <a:noFill/>
                </a:ln>
                <a:solidFill>
                  <a:srgbClr val="FFFFFF"/>
                </a:solidFill>
                <a:effectLst/>
                <a:uLnTx/>
                <a:uFillTx/>
              </a:endParaRPr>
            </a:p>
          </p:txBody>
        </p:sp>
        <p:pic>
          <p:nvPicPr>
            <p:cNvPr id="93" name="Picture 9" descr="Picture 9"/>
            <p:cNvPicPr>
              <a:picLocks noChangeAspect="1"/>
            </p:cNvPicPr>
            <p:nvPr/>
          </p:nvPicPr>
          <p:blipFill>
            <a:blip r:embed="rId4"/>
            <a:stretch>
              <a:fillRect/>
            </a:stretch>
          </p:blipFill>
          <p:spPr>
            <a:xfrm>
              <a:off x="7208177" y="2355646"/>
              <a:ext cx="533753" cy="551867"/>
            </a:xfrm>
            <a:prstGeom prst="rect">
              <a:avLst/>
            </a:prstGeom>
            <a:ln w="12700" cap="flat">
              <a:noFill/>
              <a:miter lim="400000"/>
            </a:ln>
            <a:effectLst/>
          </p:spPr>
        </p:pic>
      </p:grpSp>
      <p:grpSp>
        <p:nvGrpSpPr>
          <p:cNvPr id="42" name="Группа 41"/>
          <p:cNvGrpSpPr/>
          <p:nvPr/>
        </p:nvGrpSpPr>
        <p:grpSpPr>
          <a:xfrm>
            <a:off x="3319496" y="1749994"/>
            <a:ext cx="2499845" cy="3780617"/>
            <a:chOff x="3319496" y="1920122"/>
            <a:chExt cx="2499845" cy="3780617"/>
          </a:xfrm>
        </p:grpSpPr>
        <p:sp>
          <p:nvSpPr>
            <p:cNvPr id="76" name="Rectangle 3"/>
            <p:cNvSpPr/>
            <p:nvPr/>
          </p:nvSpPr>
          <p:spPr>
            <a:xfrm>
              <a:off x="3319496" y="2910088"/>
              <a:ext cx="2499844" cy="2790651"/>
            </a:xfrm>
            <a:prstGeom prst="rect">
              <a:avLst/>
            </a:prstGeom>
            <a:gradFill>
              <a:gsLst>
                <a:gs pos="58000">
                  <a:srgbClr val="FFFFFF"/>
                </a:gs>
                <a:gs pos="100000">
                  <a:srgbClr val="E6EAEB"/>
                </a:gs>
              </a:gsLst>
              <a:lin ang="2700000"/>
            </a:gradFill>
            <a:ln w="12700">
              <a:miter lim="400000"/>
            </a:ln>
            <a:effectLst>
              <a:outerShdw blurRad="419100" dist="466023" dir="2315233" rotWithShape="0">
                <a:srgbClr val="000000">
                  <a:alpha val="38297"/>
                </a:srgbClr>
              </a:outerShdw>
            </a:effectLst>
          </p:spPr>
          <p:txBody>
            <a:bodyPr lIns="45718" tIns="45718" rIns="45718" bIns="45718" anchor="ctr"/>
            <a:lstStyle/>
            <a:p>
              <a:pPr algn="ctr">
                <a:defRPr>
                  <a:solidFill>
                    <a:srgbClr val="FFFFFF"/>
                  </a:solidFill>
                </a:defRPr>
              </a:pPr>
              <a:endParaRPr dirty="0"/>
            </a:p>
          </p:txBody>
        </p:sp>
        <p:grpSp>
          <p:nvGrpSpPr>
            <p:cNvPr id="77" name="Group"/>
            <p:cNvGrpSpPr/>
            <p:nvPr/>
          </p:nvGrpSpPr>
          <p:grpSpPr>
            <a:xfrm>
              <a:off x="3319497" y="2910090"/>
              <a:ext cx="2499844" cy="296967"/>
              <a:chOff x="0" y="0"/>
              <a:chExt cx="1698764" cy="505181"/>
            </a:xfrm>
          </p:grpSpPr>
          <p:sp>
            <p:nvSpPr>
              <p:cNvPr id="78" name="Rectangle 4"/>
              <p:cNvSpPr/>
              <p:nvPr/>
            </p:nvSpPr>
            <p:spPr>
              <a:xfrm>
                <a:off x="-1" y="0"/>
                <a:ext cx="1698762" cy="309650"/>
              </a:xfrm>
              <a:prstGeom prst="rect">
                <a:avLst/>
              </a:prstGeom>
              <a:gradFill flip="none" rotWithShape="1">
                <a:gsLst>
                  <a:gs pos="924">
                    <a:srgbClr val="C3EA03"/>
                  </a:gs>
                  <a:gs pos="53178">
                    <a:srgbClr val="67CE02"/>
                  </a:gs>
                  <a:gs pos="100000">
                    <a:srgbClr val="0CB100"/>
                  </a:gs>
                </a:gsLst>
                <a:lin ang="0" scaled="0"/>
              </a:gradFill>
              <a:ln w="12700" cap="flat">
                <a:noFill/>
                <a:miter lim="400000"/>
              </a:ln>
              <a:effectLst/>
            </p:spPr>
            <p:txBody>
              <a:bodyPr wrap="square" lIns="45718" tIns="45718" rIns="45718" bIns="45718" numCol="1" anchor="ctr">
                <a:noAutofit/>
              </a:bodyPr>
              <a:lstStyle/>
              <a:p>
                <a:pPr algn="ctr">
                  <a:defRPr>
                    <a:solidFill>
                      <a:srgbClr val="FFFFFF"/>
                    </a:solidFill>
                  </a:defRPr>
                </a:pPr>
                <a:endParaRPr dirty="0"/>
              </a:p>
            </p:txBody>
          </p:sp>
          <p:sp>
            <p:nvSpPr>
              <p:cNvPr id="79" name="Rectangle 4"/>
              <p:cNvSpPr/>
              <p:nvPr/>
            </p:nvSpPr>
            <p:spPr>
              <a:xfrm>
                <a:off x="2" y="389927"/>
                <a:ext cx="1698762" cy="81796"/>
              </a:xfrm>
              <a:prstGeom prst="rect">
                <a:avLst/>
              </a:prstGeom>
              <a:gradFill flip="none" rotWithShape="1">
                <a:gsLst>
                  <a:gs pos="0">
                    <a:srgbClr val="DEFF6B"/>
                  </a:gs>
                  <a:gs pos="49526">
                    <a:srgbClr val="7FE478"/>
                  </a:gs>
                  <a:gs pos="76107">
                    <a:srgbClr val="21C885"/>
                  </a:gs>
                </a:gsLst>
                <a:lin ang="2089253" scaled="0"/>
              </a:gradFill>
              <a:ln w="12700" cap="flat">
                <a:noFill/>
                <a:miter lim="400000"/>
              </a:ln>
              <a:effectLst/>
            </p:spPr>
            <p:txBody>
              <a:bodyPr wrap="square" lIns="45718" tIns="45718" rIns="45718" bIns="45718" numCol="1" anchor="ctr">
                <a:noAutofit/>
              </a:bodyPr>
              <a:lstStyle/>
              <a:p>
                <a:pPr algn="ctr">
                  <a:defRPr>
                    <a:solidFill>
                      <a:srgbClr val="FFFFFF"/>
                    </a:solidFill>
                  </a:defRPr>
                </a:pPr>
                <a:endParaRPr dirty="0"/>
              </a:p>
            </p:txBody>
          </p:sp>
          <p:sp>
            <p:nvSpPr>
              <p:cNvPr id="80" name="Rectangle 4"/>
              <p:cNvSpPr/>
              <p:nvPr/>
            </p:nvSpPr>
            <p:spPr>
              <a:xfrm>
                <a:off x="2" y="476604"/>
                <a:ext cx="1698762" cy="28578"/>
              </a:xfrm>
              <a:prstGeom prst="rect">
                <a:avLst/>
              </a:prstGeom>
              <a:gradFill flip="none" rotWithShape="1">
                <a:gsLst>
                  <a:gs pos="0">
                    <a:srgbClr val="DEFF6B"/>
                  </a:gs>
                  <a:gs pos="49526">
                    <a:srgbClr val="7FE478"/>
                  </a:gs>
                  <a:gs pos="76107">
                    <a:srgbClr val="21C885"/>
                  </a:gs>
                </a:gsLst>
                <a:lin ang="2089253" scaled="0"/>
              </a:gradFill>
              <a:ln w="12700" cap="flat">
                <a:noFill/>
                <a:miter lim="400000"/>
              </a:ln>
              <a:effectLst/>
            </p:spPr>
            <p:txBody>
              <a:bodyPr wrap="square" lIns="45718" tIns="45718" rIns="45718" bIns="45718" numCol="1" anchor="ctr">
                <a:noAutofit/>
              </a:bodyPr>
              <a:lstStyle/>
              <a:p>
                <a:pPr algn="ctr">
                  <a:defRPr>
                    <a:solidFill>
                      <a:srgbClr val="FFFFFF"/>
                    </a:solidFill>
                  </a:defRPr>
                </a:pPr>
                <a:endParaRPr dirty="0"/>
              </a:p>
            </p:txBody>
          </p:sp>
        </p:grpSp>
        <p:sp>
          <p:nvSpPr>
            <p:cNvPr id="85" name="Straight Connector 8"/>
            <p:cNvSpPr/>
            <p:nvPr/>
          </p:nvSpPr>
          <p:spPr>
            <a:xfrm flipH="1">
              <a:off x="4530058" y="1920122"/>
              <a:ext cx="2" cy="637087"/>
            </a:xfrm>
            <a:prstGeom prst="line">
              <a:avLst/>
            </a:prstGeom>
            <a:noFill/>
            <a:ln w="28575" cap="flat">
              <a:solidFill>
                <a:srgbClr val="808080"/>
              </a:solidFill>
              <a:prstDash val="solid"/>
              <a:miter lim="800000"/>
            </a:ln>
            <a:effectLst/>
          </p:spPr>
          <p:txBody>
            <a:bodyPr wrap="square" lIns="45718" tIns="45718" rIns="45718" bIns="45718" numCol="1" anchor="t">
              <a:noAutofit/>
            </a:bodyPr>
            <a:lstStyle/>
            <a:p>
              <a:pPr marL="0" marR="0" lvl="0" indent="0" algn="ctr" defTabSz="914400" eaLnBrk="1" fontAlgn="auto" latinLnBrk="0" hangingPunct="1">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dirty="0">
                <a:ln>
                  <a:noFill/>
                </a:ln>
                <a:solidFill>
                  <a:srgbClr val="FFFFFF"/>
                </a:solidFill>
                <a:effectLst/>
                <a:uLnTx/>
                <a:uFillTx/>
              </a:endParaRPr>
            </a:p>
          </p:txBody>
        </p:sp>
        <p:pic>
          <p:nvPicPr>
            <p:cNvPr id="86" name="Picture 9" descr="Picture 9"/>
            <p:cNvPicPr>
              <a:picLocks noChangeAspect="1"/>
            </p:cNvPicPr>
            <p:nvPr/>
          </p:nvPicPr>
          <p:blipFill>
            <a:blip r:embed="rId4"/>
            <a:stretch>
              <a:fillRect/>
            </a:stretch>
          </p:blipFill>
          <p:spPr>
            <a:xfrm>
              <a:off x="4278391" y="2529756"/>
              <a:ext cx="533753" cy="551867"/>
            </a:xfrm>
            <a:prstGeom prst="rect">
              <a:avLst/>
            </a:prstGeom>
            <a:ln w="12700" cap="flat">
              <a:noFill/>
              <a:miter lim="400000"/>
            </a:ln>
            <a:effectLst/>
          </p:spPr>
        </p:pic>
      </p:grpSp>
      <p:grpSp>
        <p:nvGrpSpPr>
          <p:cNvPr id="27" name="Группа 26"/>
          <p:cNvGrpSpPr/>
          <p:nvPr/>
        </p:nvGrpSpPr>
        <p:grpSpPr>
          <a:xfrm>
            <a:off x="401498" y="1752016"/>
            <a:ext cx="2512010" cy="3574489"/>
            <a:chOff x="1113692" y="-52107"/>
            <a:chExt cx="3038885" cy="6080691"/>
          </a:xfrm>
        </p:grpSpPr>
        <p:sp>
          <p:nvSpPr>
            <p:cNvPr id="60" name="Rectangle 3"/>
            <p:cNvSpPr/>
            <p:nvPr/>
          </p:nvSpPr>
          <p:spPr>
            <a:xfrm>
              <a:off x="1113692" y="1628520"/>
              <a:ext cx="3038883" cy="4400064"/>
            </a:xfrm>
            <a:prstGeom prst="rect">
              <a:avLst/>
            </a:prstGeom>
            <a:gradFill>
              <a:gsLst>
                <a:gs pos="58000">
                  <a:srgbClr val="FFFFFF"/>
                </a:gs>
                <a:gs pos="100000">
                  <a:srgbClr val="E6EAEB"/>
                </a:gs>
              </a:gsLst>
              <a:lin ang="2700000"/>
            </a:gradFill>
            <a:ln w="12700">
              <a:miter lim="400000"/>
            </a:ln>
            <a:effectLst>
              <a:outerShdw blurRad="419100" dist="466023" dir="2315233" rotWithShape="0">
                <a:srgbClr val="000000">
                  <a:alpha val="38297"/>
                </a:srgbClr>
              </a:outerShdw>
            </a:effectLst>
          </p:spPr>
          <p:txBody>
            <a:bodyPr lIns="45718" tIns="45718" rIns="45718" bIns="45718" anchor="ctr"/>
            <a:lstStyle/>
            <a:p>
              <a:pPr marL="0" marR="0" lvl="0" indent="0" algn="ctr" defTabSz="914400" eaLnBrk="1" fontAlgn="auto" latinLnBrk="0" hangingPunct="1">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dirty="0">
                <a:ln>
                  <a:noFill/>
                </a:ln>
                <a:solidFill>
                  <a:srgbClr val="FFFFFF"/>
                </a:solidFill>
                <a:effectLst/>
                <a:uLnTx/>
                <a:uFillTx/>
              </a:endParaRPr>
            </a:p>
          </p:txBody>
        </p:sp>
        <p:grpSp>
          <p:nvGrpSpPr>
            <p:cNvPr id="61" name="Group"/>
            <p:cNvGrpSpPr/>
            <p:nvPr/>
          </p:nvGrpSpPr>
          <p:grpSpPr>
            <a:xfrm>
              <a:off x="1113692" y="1628523"/>
              <a:ext cx="3038885" cy="505182"/>
              <a:chOff x="0" y="0"/>
              <a:chExt cx="1698764" cy="505181"/>
            </a:xfrm>
          </p:grpSpPr>
          <p:sp>
            <p:nvSpPr>
              <p:cNvPr id="62" name="Rectangle 4"/>
              <p:cNvSpPr/>
              <p:nvPr/>
            </p:nvSpPr>
            <p:spPr>
              <a:xfrm>
                <a:off x="-1" y="0"/>
                <a:ext cx="1698763" cy="309650"/>
              </a:xfrm>
              <a:prstGeom prst="rect">
                <a:avLst/>
              </a:prstGeom>
              <a:gradFill flip="none" rotWithShape="1">
                <a:gsLst>
                  <a:gs pos="0">
                    <a:srgbClr val="FFC203"/>
                  </a:gs>
                  <a:gs pos="36657">
                    <a:srgbClr val="FF7D25"/>
                  </a:gs>
                  <a:gs pos="77153">
                    <a:srgbClr val="FF3847"/>
                  </a:gs>
                </a:gsLst>
                <a:lin ang="0" scaled="0"/>
              </a:gradFill>
              <a:ln w="12700" cap="flat">
                <a:noFill/>
                <a:miter lim="400000"/>
              </a:ln>
              <a:effectLst/>
            </p:spPr>
            <p:txBody>
              <a:bodyPr wrap="square" lIns="45718" tIns="45718" rIns="45718" bIns="45718" numCol="1"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dirty="0">
                  <a:ln>
                    <a:noFill/>
                  </a:ln>
                  <a:solidFill>
                    <a:srgbClr val="FFFFFF"/>
                  </a:solidFill>
                  <a:effectLst/>
                  <a:uLnTx/>
                  <a:uFillTx/>
                </a:endParaRPr>
              </a:p>
            </p:txBody>
          </p:sp>
          <p:sp>
            <p:nvSpPr>
              <p:cNvPr id="63" name="Rectangle 4"/>
              <p:cNvSpPr/>
              <p:nvPr/>
            </p:nvSpPr>
            <p:spPr>
              <a:xfrm>
                <a:off x="2" y="389927"/>
                <a:ext cx="1698763" cy="81796"/>
              </a:xfrm>
              <a:prstGeom prst="rect">
                <a:avLst/>
              </a:prstGeom>
              <a:gradFill flip="none" rotWithShape="1">
                <a:gsLst>
                  <a:gs pos="0">
                    <a:srgbClr val="FFC203"/>
                  </a:gs>
                  <a:gs pos="36657">
                    <a:srgbClr val="FF7D25"/>
                  </a:gs>
                  <a:gs pos="77153">
                    <a:srgbClr val="FF3847"/>
                  </a:gs>
                </a:gsLst>
                <a:lin ang="2089253" scaled="0"/>
              </a:gradFill>
              <a:ln w="12700" cap="flat">
                <a:noFill/>
                <a:miter lim="400000"/>
              </a:ln>
              <a:effectLst/>
            </p:spPr>
            <p:txBody>
              <a:bodyPr wrap="square" lIns="45718" tIns="45718" rIns="45718" bIns="45718" numCol="1"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dirty="0">
                  <a:ln>
                    <a:noFill/>
                  </a:ln>
                  <a:solidFill>
                    <a:srgbClr val="FFFFFF"/>
                  </a:solidFill>
                  <a:effectLst/>
                  <a:uLnTx/>
                  <a:uFillTx/>
                </a:endParaRPr>
              </a:p>
            </p:txBody>
          </p:sp>
          <p:sp>
            <p:nvSpPr>
              <p:cNvPr id="64" name="Rectangle 4"/>
              <p:cNvSpPr/>
              <p:nvPr/>
            </p:nvSpPr>
            <p:spPr>
              <a:xfrm>
                <a:off x="2" y="476604"/>
                <a:ext cx="1698763" cy="28578"/>
              </a:xfrm>
              <a:prstGeom prst="rect">
                <a:avLst/>
              </a:prstGeom>
              <a:gradFill flip="none" rotWithShape="1">
                <a:gsLst>
                  <a:gs pos="0">
                    <a:srgbClr val="FFC203"/>
                  </a:gs>
                  <a:gs pos="36657">
                    <a:srgbClr val="FF7D25"/>
                  </a:gs>
                  <a:gs pos="77153">
                    <a:srgbClr val="FF3847"/>
                  </a:gs>
                </a:gsLst>
                <a:lin ang="2089253" scaled="0"/>
              </a:gradFill>
              <a:ln w="12700" cap="flat">
                <a:noFill/>
                <a:miter lim="400000"/>
              </a:ln>
              <a:effectLst/>
            </p:spPr>
            <p:txBody>
              <a:bodyPr wrap="square" lIns="45718" tIns="45718" rIns="45718" bIns="45718" numCol="1"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dirty="0">
                  <a:ln>
                    <a:noFill/>
                  </a:ln>
                  <a:solidFill>
                    <a:srgbClr val="FFFFFF"/>
                  </a:solidFill>
                  <a:effectLst/>
                  <a:uLnTx/>
                  <a:uFillTx/>
                </a:endParaRPr>
              </a:p>
            </p:txBody>
          </p:sp>
        </p:grpSp>
        <p:grpSp>
          <p:nvGrpSpPr>
            <p:cNvPr id="65" name="Group 7"/>
            <p:cNvGrpSpPr/>
            <p:nvPr/>
          </p:nvGrpSpPr>
          <p:grpSpPr>
            <a:xfrm>
              <a:off x="2326525" y="-52107"/>
              <a:ext cx="645704" cy="1975871"/>
              <a:chOff x="106143" y="0"/>
              <a:chExt cx="645702" cy="1975869"/>
            </a:xfrm>
          </p:grpSpPr>
          <p:sp>
            <p:nvSpPr>
              <p:cNvPr id="66" name="Straight Connector 8"/>
              <p:cNvSpPr/>
              <p:nvPr/>
            </p:nvSpPr>
            <p:spPr>
              <a:xfrm flipH="1">
                <a:off x="410595" y="0"/>
                <a:ext cx="2" cy="1083770"/>
              </a:xfrm>
              <a:prstGeom prst="line">
                <a:avLst/>
              </a:prstGeom>
              <a:noFill/>
              <a:ln w="28575" cap="flat">
                <a:solidFill>
                  <a:srgbClr val="808080"/>
                </a:solidFill>
                <a:prstDash val="solid"/>
                <a:miter lim="800000"/>
              </a:ln>
              <a:effectLst/>
            </p:spPr>
            <p:txBody>
              <a:bodyPr wrap="square" lIns="45718" tIns="45718" rIns="45718" bIns="45718" numCol="1" anchor="t">
                <a:noAutofit/>
              </a:bodyPr>
              <a:lstStyle/>
              <a:p>
                <a:pPr marL="0" marR="0" lvl="0" indent="0" algn="ctr" defTabSz="914400" eaLnBrk="1" fontAlgn="auto" latinLnBrk="0" hangingPunct="1">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dirty="0">
                  <a:ln>
                    <a:noFill/>
                  </a:ln>
                  <a:solidFill>
                    <a:srgbClr val="FFFFFF"/>
                  </a:solidFill>
                  <a:effectLst/>
                  <a:uLnTx/>
                  <a:uFillTx/>
                </a:endParaRPr>
              </a:p>
            </p:txBody>
          </p:sp>
          <p:pic>
            <p:nvPicPr>
              <p:cNvPr id="67" name="Picture 9" descr="Picture 9"/>
              <p:cNvPicPr>
                <a:picLocks noChangeAspect="1"/>
              </p:cNvPicPr>
              <p:nvPr/>
            </p:nvPicPr>
            <p:blipFill>
              <a:blip r:embed="rId4"/>
              <a:stretch>
                <a:fillRect/>
              </a:stretch>
            </p:blipFill>
            <p:spPr>
              <a:xfrm>
                <a:off x="106143" y="1037069"/>
                <a:ext cx="645702" cy="938800"/>
              </a:xfrm>
              <a:prstGeom prst="rect">
                <a:avLst/>
              </a:prstGeom>
              <a:ln w="12700" cap="flat">
                <a:noFill/>
                <a:miter lim="400000"/>
              </a:ln>
              <a:effectLst/>
            </p:spPr>
          </p:pic>
        </p:grpSp>
      </p:grpSp>
      <p:sp>
        <p:nvSpPr>
          <p:cNvPr id="7" name="Прямоугольник 6"/>
          <p:cNvSpPr/>
          <p:nvPr/>
        </p:nvSpPr>
        <p:spPr>
          <a:xfrm>
            <a:off x="1383851" y="-36625"/>
            <a:ext cx="6376297" cy="473204"/>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Доходы бюджета городского округа</a:t>
            </a:r>
          </a:p>
        </p:txBody>
      </p:sp>
      <p:sp>
        <p:nvSpPr>
          <p:cNvPr id="8" name="TextBox 1"/>
          <p:cNvSpPr txBox="1">
            <a:spLocks noChangeArrowheads="1"/>
          </p:cNvSpPr>
          <p:nvPr/>
        </p:nvSpPr>
        <p:spPr bwMode="auto">
          <a:xfrm>
            <a:off x="0" y="457840"/>
            <a:ext cx="8640762" cy="646331"/>
          </a:xfrm>
          <a:prstGeom prst="rect">
            <a:avLst/>
          </a:prstGeom>
          <a:noFill/>
          <a:ln>
            <a:noFill/>
          </a:ln>
        </p:spPr>
        <p:txBody>
          <a:bodyPr>
            <a:spAutoFit/>
          </a:bodyPr>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eaLnBrk="0" fontAlgn="base" hangingPunct="0">
              <a:spcBef>
                <a:spcPct val="0"/>
              </a:spcBef>
              <a:spcAft>
                <a:spcPct val="0"/>
              </a:spcAft>
              <a:defRPr sz="1400">
                <a:solidFill>
                  <a:schemeClr val="tx1"/>
                </a:solidFill>
                <a:latin typeface="Times New Roman" pitchFamily="18" charset="0"/>
              </a:defRPr>
            </a:lvl6pPr>
            <a:lvl7pPr marL="2971800" indent="-228600" eaLnBrk="0" fontAlgn="base" hangingPunct="0">
              <a:spcBef>
                <a:spcPct val="0"/>
              </a:spcBef>
              <a:spcAft>
                <a:spcPct val="0"/>
              </a:spcAft>
              <a:defRPr sz="1400">
                <a:solidFill>
                  <a:schemeClr val="tx1"/>
                </a:solidFill>
                <a:latin typeface="Times New Roman" pitchFamily="18" charset="0"/>
              </a:defRPr>
            </a:lvl7pPr>
            <a:lvl8pPr marL="3429000" indent="-228600" eaLnBrk="0" fontAlgn="base" hangingPunct="0">
              <a:spcBef>
                <a:spcPct val="0"/>
              </a:spcBef>
              <a:spcAft>
                <a:spcPct val="0"/>
              </a:spcAft>
              <a:defRPr sz="1400">
                <a:solidFill>
                  <a:schemeClr val="tx1"/>
                </a:solidFill>
                <a:latin typeface="Times New Roman" pitchFamily="18" charset="0"/>
              </a:defRPr>
            </a:lvl8pPr>
            <a:lvl9pPr marL="3886200" indent="-228600" eaLnBrk="0" fontAlgn="base" hangingPunct="0">
              <a:spcBef>
                <a:spcPct val="0"/>
              </a:spcBef>
              <a:spcAft>
                <a:spcPct val="0"/>
              </a:spcAft>
              <a:defRPr sz="1400">
                <a:solidFill>
                  <a:schemeClr val="tx1"/>
                </a:solidFill>
                <a:latin typeface="Times New Roman" pitchFamily="18" charset="0"/>
              </a:defRPr>
            </a:lvl9pPr>
          </a:lstStyle>
          <a:p>
            <a:pPr algn="ctr" eaLnBrk="1" fontAlgn="base" hangingPunct="1">
              <a:spcBef>
                <a:spcPct val="0"/>
              </a:spcBef>
              <a:spcAft>
                <a:spcPct val="0"/>
              </a:spcAft>
              <a:defRPr/>
            </a:pPr>
            <a:r>
              <a:rPr lang="ru-RU" altLang="ru-RU" sz="1800" b="1" dirty="0">
                <a:solidFill>
                  <a:srgbClr val="57257D"/>
                </a:solidFill>
                <a:effectLst>
                  <a:outerShdw blurRad="38100" dist="38100" dir="2700000" algn="tl">
                    <a:srgbClr val="C0C0C0"/>
                  </a:outerShdw>
                </a:effectLst>
                <a:cs typeface="Times New Roman" pitchFamily="18" charset="0"/>
              </a:rPr>
              <a:t>Доходы бюджета городского округа образуются за счет налоговых и неналоговых доходов, а также за счет безвозмездных поступлений. </a:t>
            </a:r>
          </a:p>
        </p:txBody>
      </p:sp>
      <p:sp>
        <p:nvSpPr>
          <p:cNvPr id="2" name="AutoShape 2" descr="https://img.washingtonpost.com/rw/2010-2019/WashingtonPost/2011/07/08/Editorial-Opinion/Images/iStock_000009706259XLarge.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dirty="0"/>
          </a:p>
        </p:txBody>
      </p:sp>
      <p:grpSp>
        <p:nvGrpSpPr>
          <p:cNvPr id="9" name="Группа 8"/>
          <p:cNvGrpSpPr/>
          <p:nvPr/>
        </p:nvGrpSpPr>
        <p:grpSpPr>
          <a:xfrm>
            <a:off x="324994" y="2150571"/>
            <a:ext cx="8430850" cy="3466846"/>
            <a:chOff x="440776" y="870718"/>
            <a:chExt cx="8430850" cy="3466846"/>
          </a:xfrm>
        </p:grpSpPr>
        <p:grpSp>
          <p:nvGrpSpPr>
            <p:cNvPr id="10" name="Группа 9"/>
            <p:cNvGrpSpPr/>
            <p:nvPr/>
          </p:nvGrpSpPr>
          <p:grpSpPr>
            <a:xfrm>
              <a:off x="440776" y="870718"/>
              <a:ext cx="7294546" cy="3466846"/>
              <a:chOff x="440776" y="870718"/>
              <a:chExt cx="7294546" cy="3466846"/>
            </a:xfrm>
          </p:grpSpPr>
          <p:grpSp>
            <p:nvGrpSpPr>
              <p:cNvPr id="18" name="Группа 17"/>
              <p:cNvGrpSpPr/>
              <p:nvPr/>
            </p:nvGrpSpPr>
            <p:grpSpPr>
              <a:xfrm>
                <a:off x="440776" y="870718"/>
                <a:ext cx="7294546" cy="3154448"/>
                <a:chOff x="440776" y="870718"/>
                <a:chExt cx="7294546" cy="3154448"/>
              </a:xfrm>
            </p:grpSpPr>
            <p:sp>
              <p:nvSpPr>
                <p:cNvPr id="40" name="TextBox 39"/>
                <p:cNvSpPr txBox="1"/>
                <p:nvPr/>
              </p:nvSpPr>
              <p:spPr>
                <a:xfrm>
                  <a:off x="5935122" y="870718"/>
                  <a:ext cx="1800200" cy="2308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900" b="1" i="0" u="none" strike="noStrike" kern="0" cap="none" spc="0" normalizeH="0" baseline="0" noProof="0" dirty="0">
                    <a:ln>
                      <a:noFill/>
                    </a:ln>
                    <a:solidFill>
                      <a:sysClr val="windowText" lastClr="000000"/>
                    </a:solidFill>
                    <a:effectLst/>
                    <a:uLnTx/>
                    <a:uFillTx/>
                  </a:endParaRPr>
                </a:p>
              </p:txBody>
            </p:sp>
            <p:grpSp>
              <p:nvGrpSpPr>
                <p:cNvPr id="29" name="Группа 28"/>
                <p:cNvGrpSpPr/>
                <p:nvPr/>
              </p:nvGrpSpPr>
              <p:grpSpPr>
                <a:xfrm>
                  <a:off x="440776" y="1778397"/>
                  <a:ext cx="2568362" cy="2246769"/>
                  <a:chOff x="408154" y="3538100"/>
                  <a:chExt cx="2568362" cy="2246769"/>
                </a:xfrm>
              </p:grpSpPr>
              <p:pic>
                <p:nvPicPr>
                  <p:cNvPr id="31" name="Рисунок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75107" y="3577701"/>
                    <a:ext cx="389931" cy="259101"/>
                  </a:xfrm>
                  <a:prstGeom prst="roundRect">
                    <a:avLst/>
                  </a:prstGeom>
                </p:spPr>
              </p:pic>
              <p:pic>
                <p:nvPicPr>
                  <p:cNvPr id="32" name="Рисунок 3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42197" y="3873671"/>
                    <a:ext cx="413112" cy="263265"/>
                  </a:xfrm>
                  <a:prstGeom prst="roundRect">
                    <a:avLst/>
                  </a:prstGeom>
                </p:spPr>
              </p:pic>
              <p:pic>
                <p:nvPicPr>
                  <p:cNvPr id="33" name="Рисунок 3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31329" y="4191699"/>
                    <a:ext cx="413288" cy="247732"/>
                  </a:xfrm>
                  <a:prstGeom prst="roundRect">
                    <a:avLst/>
                  </a:prstGeom>
                </p:spPr>
              </p:pic>
              <p:pic>
                <p:nvPicPr>
                  <p:cNvPr id="34" name="Рисунок 3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544178" y="4496476"/>
                    <a:ext cx="432338" cy="261101"/>
                  </a:xfrm>
                  <a:prstGeom prst="roundRect">
                    <a:avLst/>
                  </a:prstGeom>
                </p:spPr>
              </p:pic>
              <p:pic>
                <p:nvPicPr>
                  <p:cNvPr id="35" name="Рисунок 3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544178" y="4841739"/>
                    <a:ext cx="413288" cy="235329"/>
                  </a:xfrm>
                  <a:prstGeom prst="roundRect">
                    <a:avLst/>
                  </a:prstGeom>
                </p:spPr>
              </p:pic>
              <p:pic>
                <p:nvPicPr>
                  <p:cNvPr id="36" name="Рисунок 3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574147" y="5148904"/>
                    <a:ext cx="380200" cy="197600"/>
                  </a:xfrm>
                  <a:prstGeom prst="roundRect">
                    <a:avLst/>
                  </a:prstGeom>
                </p:spPr>
              </p:pic>
              <p:pic>
                <p:nvPicPr>
                  <p:cNvPr id="37" name="Рисунок 3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572170" y="5457099"/>
                    <a:ext cx="388615" cy="260078"/>
                  </a:xfrm>
                  <a:prstGeom prst="roundRect">
                    <a:avLst/>
                  </a:prstGeom>
                </p:spPr>
              </p:pic>
              <p:sp>
                <p:nvSpPr>
                  <p:cNvPr id="30" name="TextBox 29"/>
                  <p:cNvSpPr txBox="1"/>
                  <p:nvPr/>
                </p:nvSpPr>
                <p:spPr>
                  <a:xfrm>
                    <a:off x="408154" y="3538100"/>
                    <a:ext cx="2244756" cy="224676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Налог на доходы физических лиц</a:t>
                    </a:r>
                  </a:p>
                  <a:p>
                    <a:pPr marL="0" marR="0" lvl="0" indent="0" defTabSz="914400" eaLnBrk="1" fontAlgn="auto" latinLnBrk="0" hangingPunct="1">
                      <a:lnSpc>
                        <a:spcPct val="100000"/>
                      </a:lnSpc>
                      <a:spcBef>
                        <a:spcPts val="0"/>
                      </a:spcBef>
                      <a:spcAft>
                        <a:spcPts val="0"/>
                      </a:spcAft>
                      <a:buClrTx/>
                      <a:buSzTx/>
                      <a:buFontTx/>
                      <a:buNone/>
                      <a:tabLst/>
                      <a:defRPr/>
                    </a:pPr>
                    <a:endParaRPr kumimoji="0" lang="ru-RU" sz="1000" b="1"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Акцизы по подакцизным товарам</a:t>
                    </a:r>
                  </a:p>
                  <a:p>
                    <a:pPr marL="0" marR="0" lvl="0" indent="0" defTabSz="914400" eaLnBrk="1" fontAlgn="auto" latinLnBrk="0" hangingPunct="1">
                      <a:lnSpc>
                        <a:spcPct val="100000"/>
                      </a:lnSpc>
                      <a:spcBef>
                        <a:spcPts val="0"/>
                      </a:spcBef>
                      <a:spcAft>
                        <a:spcPts val="0"/>
                      </a:spcAft>
                      <a:buClrTx/>
                      <a:buSzTx/>
                      <a:buFontTx/>
                      <a:buNone/>
                      <a:tabLst/>
                      <a:defRPr/>
                    </a:pPr>
                    <a:endParaRPr kumimoji="0" lang="ru-RU" sz="1000" b="1"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Налоги на совокупный доход</a:t>
                    </a:r>
                  </a:p>
                  <a:p>
                    <a:pPr marL="0" marR="0" lvl="0" indent="0" defTabSz="914400" eaLnBrk="1" fontAlgn="auto" latinLnBrk="0" hangingPunct="1">
                      <a:lnSpc>
                        <a:spcPct val="100000"/>
                      </a:lnSpc>
                      <a:spcBef>
                        <a:spcPts val="0"/>
                      </a:spcBef>
                      <a:spcAft>
                        <a:spcPts val="0"/>
                      </a:spcAft>
                      <a:buClrTx/>
                      <a:buSzTx/>
                      <a:buFontTx/>
                      <a:buNone/>
                      <a:tabLst/>
                      <a:defRPr/>
                    </a:pPr>
                    <a:endParaRPr kumimoji="0" lang="ru-RU" sz="1000" b="1"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Земельный налог</a:t>
                    </a:r>
                  </a:p>
                  <a:p>
                    <a:pPr marL="0" marR="0" lvl="0" indent="0" defTabSz="914400" eaLnBrk="1" fontAlgn="auto" latinLnBrk="0" hangingPunct="1">
                      <a:lnSpc>
                        <a:spcPct val="100000"/>
                      </a:lnSpc>
                      <a:spcBef>
                        <a:spcPts val="0"/>
                      </a:spcBef>
                      <a:spcAft>
                        <a:spcPts val="0"/>
                      </a:spcAft>
                      <a:buClrTx/>
                      <a:buSzTx/>
                      <a:buFontTx/>
                      <a:buNone/>
                      <a:tabLst/>
                      <a:defRPr/>
                    </a:pPr>
                    <a:endParaRPr kumimoji="0" lang="ru-RU" sz="1000" b="1"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Налог на имущество физических лиц</a:t>
                    </a:r>
                  </a:p>
                  <a:p>
                    <a:pPr marL="0" marR="0" lvl="0" indent="0" defTabSz="914400" eaLnBrk="1" fontAlgn="auto" latinLnBrk="0" hangingPunct="1">
                      <a:lnSpc>
                        <a:spcPct val="100000"/>
                      </a:lnSpc>
                      <a:spcBef>
                        <a:spcPts val="0"/>
                      </a:spcBef>
                      <a:spcAft>
                        <a:spcPts val="0"/>
                      </a:spcAft>
                      <a:buClrTx/>
                      <a:buSzTx/>
                      <a:buFontTx/>
                      <a:buNone/>
                      <a:tabLst/>
                      <a:defRPr/>
                    </a:pPr>
                    <a:endParaRPr kumimoji="0" lang="ru-RU" sz="1000" b="1"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Государственная пошлина</a:t>
                    </a:r>
                  </a:p>
                  <a:p>
                    <a:pPr marL="0" marR="0" lvl="0" indent="0" defTabSz="914400" eaLnBrk="1" fontAlgn="auto" latinLnBrk="0" hangingPunct="1">
                      <a:lnSpc>
                        <a:spcPct val="100000"/>
                      </a:lnSpc>
                      <a:spcBef>
                        <a:spcPts val="0"/>
                      </a:spcBef>
                      <a:spcAft>
                        <a:spcPts val="0"/>
                      </a:spcAft>
                      <a:buClrTx/>
                      <a:buSzTx/>
                      <a:buFontTx/>
                      <a:buNone/>
                      <a:tabLst/>
                      <a:defRPr/>
                    </a:pPr>
                    <a:endParaRPr kumimoji="0" lang="ru-RU" sz="1000" b="1"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Задолженность по отмененным </a:t>
                    </a:r>
                    <a:endParaRPr kumimoji="0" lang="en-US" sz="1000" b="1"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налогам и сборам</a:t>
                    </a:r>
                  </a:p>
                </p:txBody>
              </p:sp>
            </p:grpSp>
          </p:grpSp>
          <p:grpSp>
            <p:nvGrpSpPr>
              <p:cNvPr id="19" name="Группа 18"/>
              <p:cNvGrpSpPr/>
              <p:nvPr/>
            </p:nvGrpSpPr>
            <p:grpSpPr>
              <a:xfrm>
                <a:off x="3369169" y="1752241"/>
                <a:ext cx="2550832" cy="2585323"/>
                <a:chOff x="3322283" y="3473540"/>
                <a:chExt cx="2550832" cy="2585323"/>
              </a:xfrm>
            </p:grpSpPr>
            <p:pic>
              <p:nvPicPr>
                <p:cNvPr id="21" name="Рисунок 20"/>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482029" y="5741305"/>
                  <a:ext cx="346880" cy="207187"/>
                </a:xfrm>
                <a:prstGeom prst="roundRect">
                  <a:avLst/>
                </a:prstGeom>
              </p:spPr>
            </p:pic>
            <p:pic>
              <p:nvPicPr>
                <p:cNvPr id="22" name="Рисунок 21"/>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539290" y="3542173"/>
                  <a:ext cx="333825" cy="398799"/>
                </a:xfrm>
                <a:prstGeom prst="roundRect">
                  <a:avLst/>
                </a:prstGeom>
              </p:spPr>
            </p:pic>
            <p:pic>
              <p:nvPicPr>
                <p:cNvPr id="23" name="Рисунок 22"/>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454633" y="4130663"/>
                  <a:ext cx="397216" cy="284171"/>
                </a:xfrm>
                <a:prstGeom prst="roundRect">
                  <a:avLst/>
                </a:prstGeom>
              </p:spPr>
            </p:pic>
            <p:pic>
              <p:nvPicPr>
                <p:cNvPr id="24" name="Рисунок 23"/>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463790" y="4528914"/>
                  <a:ext cx="371224" cy="293626"/>
                </a:xfrm>
                <a:prstGeom prst="roundRect">
                  <a:avLst/>
                </a:prstGeom>
              </p:spPr>
            </p:pic>
            <p:pic>
              <p:nvPicPr>
                <p:cNvPr id="25" name="Рисунок 24"/>
                <p:cNvPicPr>
                  <a:picLocks noChangeAspect="1"/>
                </p:cNvPicPr>
                <p:nvPr/>
              </p:nvPicPr>
              <p:blipFill rotWithShape="1">
                <a:blip r:embed="rId16" cstate="print">
                  <a:extLst>
                    <a:ext uri="{28A0092B-C50C-407E-A947-70E740481C1C}">
                      <a14:useLocalDpi xmlns:a14="http://schemas.microsoft.com/office/drawing/2010/main" val="0"/>
                    </a:ext>
                  </a:extLst>
                </a:blip>
                <a:srcRect l="-1" r="5537"/>
                <a:stretch/>
              </p:blipFill>
              <p:spPr>
                <a:xfrm>
                  <a:off x="5486532" y="5006011"/>
                  <a:ext cx="358004" cy="276730"/>
                </a:xfrm>
                <a:prstGeom prst="roundRect">
                  <a:avLst/>
                </a:prstGeom>
              </p:spPr>
            </p:pic>
            <p:pic>
              <p:nvPicPr>
                <p:cNvPr id="26" name="Рисунок 25"/>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5454633" y="5409477"/>
                  <a:ext cx="393700" cy="288179"/>
                </a:xfrm>
                <a:prstGeom prst="roundRect">
                  <a:avLst/>
                </a:prstGeom>
              </p:spPr>
            </p:pic>
            <p:sp>
              <p:nvSpPr>
                <p:cNvPr id="20" name="TextBox 19"/>
                <p:cNvSpPr txBox="1"/>
                <p:nvPr/>
              </p:nvSpPr>
              <p:spPr>
                <a:xfrm>
                  <a:off x="3322283" y="3473540"/>
                  <a:ext cx="2329119" cy="258532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Доходы от использования имущества, находящегося в муниципальной собственности</a:t>
                  </a:r>
                </a:p>
                <a:p>
                  <a:pPr marL="0" marR="0" lvl="0" indent="0" defTabSz="914400" eaLnBrk="1" fontAlgn="auto" latinLnBrk="0" hangingPunct="1">
                    <a:lnSpc>
                      <a:spcPct val="100000"/>
                    </a:lnSpc>
                    <a:spcBef>
                      <a:spcPts val="0"/>
                    </a:spcBef>
                    <a:spcAft>
                      <a:spcPts val="0"/>
                    </a:spcAft>
                    <a:buClrTx/>
                    <a:buSzTx/>
                    <a:buFontTx/>
                    <a:buNone/>
                    <a:tabLst/>
                    <a:defRPr/>
                  </a:pPr>
                  <a:endParaRPr kumimoji="0" lang="ru-RU" sz="800" b="1"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Платежи при пользовании </a:t>
                  </a:r>
                  <a:endParaRPr kumimoji="0" lang="en-US" sz="1000" b="1"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природными ресурсами</a:t>
                  </a:r>
                </a:p>
                <a:p>
                  <a:pPr marL="0" marR="0" lvl="0" indent="0" defTabSz="914400" eaLnBrk="1" fontAlgn="auto" latinLnBrk="0" hangingPunct="1">
                    <a:lnSpc>
                      <a:spcPct val="100000"/>
                    </a:lnSpc>
                    <a:spcBef>
                      <a:spcPts val="0"/>
                    </a:spcBef>
                    <a:spcAft>
                      <a:spcPts val="0"/>
                    </a:spcAft>
                    <a:buClrTx/>
                    <a:buSzTx/>
                    <a:buFontTx/>
                    <a:buNone/>
                    <a:tabLst/>
                    <a:defRPr/>
                  </a:pPr>
                  <a:endParaRPr kumimoji="0" lang="ru-RU" sz="800" b="1"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Доходы от компенсации затрат государства</a:t>
                  </a:r>
                </a:p>
                <a:p>
                  <a:pPr marL="0" marR="0" lvl="0" indent="0" defTabSz="914400" eaLnBrk="1" fontAlgn="auto" latinLnBrk="0" hangingPunct="1">
                    <a:lnSpc>
                      <a:spcPct val="100000"/>
                    </a:lnSpc>
                    <a:spcBef>
                      <a:spcPts val="0"/>
                    </a:spcBef>
                    <a:spcAft>
                      <a:spcPts val="0"/>
                    </a:spcAft>
                    <a:buClrTx/>
                    <a:buSzTx/>
                    <a:buFontTx/>
                    <a:buNone/>
                    <a:tabLst/>
                    <a:defRPr/>
                  </a:pPr>
                  <a:endParaRPr kumimoji="0" lang="ru-RU" sz="800" b="1"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Доходы от продажи </a:t>
                  </a:r>
                </a:p>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материальных и </a:t>
                  </a:r>
                </a:p>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нематериальных активов</a:t>
                  </a:r>
                </a:p>
                <a:p>
                  <a:pPr marL="0" marR="0" lvl="0" indent="0" defTabSz="914400" eaLnBrk="1" fontAlgn="auto" latinLnBrk="0" hangingPunct="1">
                    <a:lnSpc>
                      <a:spcPct val="100000"/>
                    </a:lnSpc>
                    <a:spcBef>
                      <a:spcPts val="0"/>
                    </a:spcBef>
                    <a:spcAft>
                      <a:spcPts val="0"/>
                    </a:spcAft>
                    <a:buClrTx/>
                    <a:buSzTx/>
                    <a:buFontTx/>
                    <a:buNone/>
                    <a:tabLst/>
                    <a:defRPr/>
                  </a:pPr>
                  <a:endParaRPr kumimoji="0" lang="ru-RU" sz="800" b="1"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Штрафные санкции</a:t>
                  </a:r>
                </a:p>
                <a:p>
                  <a:pPr marL="0" marR="0" lvl="0" indent="0" defTabSz="914400" eaLnBrk="1" fontAlgn="auto" latinLnBrk="0" hangingPunct="1">
                    <a:lnSpc>
                      <a:spcPct val="100000"/>
                    </a:lnSpc>
                    <a:spcBef>
                      <a:spcPts val="0"/>
                    </a:spcBef>
                    <a:spcAft>
                      <a:spcPts val="0"/>
                    </a:spcAft>
                    <a:buClrTx/>
                    <a:buSzTx/>
                    <a:buFontTx/>
                    <a:buNone/>
                    <a:tabLst/>
                    <a:defRPr/>
                  </a:pPr>
                  <a:endParaRPr kumimoji="0" lang="ru-RU" sz="800" b="1"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Прочие неналоговые доходы</a:t>
                  </a:r>
                  <a:r>
                    <a:rPr kumimoji="0" lang="en-US" sz="1000" b="1" i="0" u="none" strike="noStrike" kern="0" cap="none" spc="0" normalizeH="0" baseline="0" noProof="0" dirty="0">
                      <a:ln>
                        <a:noFill/>
                      </a:ln>
                      <a:solidFill>
                        <a:sysClr val="windowText" lastClr="000000"/>
                      </a:solidFill>
                      <a:effectLst/>
                      <a:uLnTx/>
                      <a:uFillTx/>
                    </a:rPr>
                    <a:t> </a:t>
                  </a:r>
                  <a:endParaRPr kumimoji="0" lang="ru-RU" sz="1000" b="1" i="0" u="none" strike="noStrike" kern="0" cap="none" spc="0" normalizeH="0" baseline="0" noProof="0" dirty="0">
                    <a:ln>
                      <a:noFill/>
                    </a:ln>
                    <a:solidFill>
                      <a:sysClr val="windowText" lastClr="000000"/>
                    </a:solidFill>
                    <a:effectLst/>
                    <a:uLnTx/>
                    <a:uFillTx/>
                  </a:endParaRPr>
                </a:p>
              </p:txBody>
            </p:sp>
          </p:grpSp>
        </p:grpSp>
        <p:grpSp>
          <p:nvGrpSpPr>
            <p:cNvPr id="11" name="Группа 10"/>
            <p:cNvGrpSpPr/>
            <p:nvPr/>
          </p:nvGrpSpPr>
          <p:grpSpPr>
            <a:xfrm>
              <a:off x="6330701" y="1769346"/>
              <a:ext cx="2540925" cy="1785104"/>
              <a:chOff x="6265386" y="3481462"/>
              <a:chExt cx="2540925" cy="1785104"/>
            </a:xfrm>
          </p:grpSpPr>
          <p:pic>
            <p:nvPicPr>
              <p:cNvPr id="12" name="Рисунок 11"/>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8292385" y="3542115"/>
                <a:ext cx="513926" cy="259101"/>
              </a:xfrm>
              <a:prstGeom prst="roundRect">
                <a:avLst/>
              </a:prstGeom>
            </p:spPr>
          </p:pic>
          <p:pic>
            <p:nvPicPr>
              <p:cNvPr id="13" name="Рисунок 12"/>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8294938" y="3814587"/>
                <a:ext cx="511373" cy="247653"/>
              </a:xfrm>
              <a:prstGeom prst="roundRect">
                <a:avLst/>
              </a:prstGeom>
            </p:spPr>
          </p:pic>
          <p:pic>
            <p:nvPicPr>
              <p:cNvPr id="14" name="Рисунок 13"/>
              <p:cNvPicPr>
                <a:picLocks noChangeAspect="1"/>
              </p:cNvPicPr>
              <p:nvPr/>
            </p:nvPicPr>
            <p:blipFill rotWithShape="1">
              <a:blip r:embed="rId20" cstate="print">
                <a:extLst>
                  <a:ext uri="{28A0092B-C50C-407E-A947-70E740481C1C}">
                    <a14:useLocalDpi xmlns:a14="http://schemas.microsoft.com/office/drawing/2010/main" val="0"/>
                  </a:ext>
                </a:extLst>
              </a:blip>
              <a:srcRect t="11773"/>
              <a:stretch/>
            </p:blipFill>
            <p:spPr>
              <a:xfrm>
                <a:off x="8294938" y="4095113"/>
                <a:ext cx="511373" cy="256406"/>
              </a:xfrm>
              <a:prstGeom prst="roundRect">
                <a:avLst/>
              </a:prstGeom>
            </p:spPr>
          </p:pic>
          <p:pic>
            <p:nvPicPr>
              <p:cNvPr id="15" name="Рисунок 14"/>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8281556" y="4867480"/>
                <a:ext cx="511372" cy="324001"/>
              </a:xfrm>
              <a:prstGeom prst="roundRect">
                <a:avLst/>
              </a:prstGeom>
            </p:spPr>
          </p:pic>
          <p:pic>
            <p:nvPicPr>
              <p:cNvPr id="16" name="Рисунок 15"/>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8289973" y="4402855"/>
                <a:ext cx="513926" cy="367109"/>
              </a:xfrm>
              <a:prstGeom prst="roundRect">
                <a:avLst/>
              </a:prstGeom>
            </p:spPr>
          </p:pic>
          <p:sp>
            <p:nvSpPr>
              <p:cNvPr id="17" name="TextBox 16"/>
              <p:cNvSpPr txBox="1"/>
              <p:nvPr/>
            </p:nvSpPr>
            <p:spPr>
              <a:xfrm>
                <a:off x="6265386" y="3481462"/>
                <a:ext cx="2173424" cy="178510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Дотации</a:t>
                </a:r>
              </a:p>
              <a:p>
                <a:pPr marL="0" marR="0" lvl="0" indent="0" defTabSz="914400" eaLnBrk="1" fontAlgn="auto" latinLnBrk="0" hangingPunct="1">
                  <a:lnSpc>
                    <a:spcPct val="100000"/>
                  </a:lnSpc>
                  <a:spcBef>
                    <a:spcPts val="0"/>
                  </a:spcBef>
                  <a:spcAft>
                    <a:spcPts val="0"/>
                  </a:spcAft>
                  <a:buClrTx/>
                  <a:buSzTx/>
                  <a:buFontTx/>
                  <a:buNone/>
                  <a:tabLst/>
                  <a:defRPr/>
                </a:pPr>
                <a:endParaRPr kumimoji="0" lang="ru-RU" sz="1000" b="1"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Субсидии</a:t>
                </a:r>
              </a:p>
              <a:p>
                <a:pPr marL="0" marR="0" lvl="0" indent="0" defTabSz="914400" eaLnBrk="1" fontAlgn="auto" latinLnBrk="0" hangingPunct="1">
                  <a:lnSpc>
                    <a:spcPct val="100000"/>
                  </a:lnSpc>
                  <a:spcBef>
                    <a:spcPts val="0"/>
                  </a:spcBef>
                  <a:spcAft>
                    <a:spcPts val="0"/>
                  </a:spcAft>
                  <a:buClrTx/>
                  <a:buSzTx/>
                  <a:buFontTx/>
                  <a:buNone/>
                  <a:tabLst/>
                  <a:defRPr/>
                </a:pPr>
                <a:endParaRPr kumimoji="0" lang="ru-RU" sz="1000" b="1"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Субвенции</a:t>
                </a:r>
              </a:p>
              <a:p>
                <a:pPr marL="0" marR="0" lvl="0" indent="0" defTabSz="914400" eaLnBrk="1" fontAlgn="auto" latinLnBrk="0" hangingPunct="1">
                  <a:lnSpc>
                    <a:spcPct val="100000"/>
                  </a:lnSpc>
                  <a:spcBef>
                    <a:spcPts val="0"/>
                  </a:spcBef>
                  <a:spcAft>
                    <a:spcPts val="0"/>
                  </a:spcAft>
                  <a:buClrTx/>
                  <a:buSzTx/>
                  <a:buFontTx/>
                  <a:buNone/>
                  <a:tabLst/>
                  <a:defRPr/>
                </a:pPr>
                <a:endParaRPr kumimoji="0" lang="ru-RU" sz="1000" b="1"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Безвозмездные поступления от физических и юридических лиц</a:t>
                </a:r>
              </a:p>
              <a:p>
                <a:pPr marL="0" marR="0" lvl="0" indent="0" defTabSz="914400" eaLnBrk="1" fontAlgn="auto" latinLnBrk="0" hangingPunct="1">
                  <a:lnSpc>
                    <a:spcPct val="100000"/>
                  </a:lnSpc>
                  <a:spcBef>
                    <a:spcPts val="0"/>
                  </a:spcBef>
                  <a:spcAft>
                    <a:spcPts val="0"/>
                  </a:spcAft>
                  <a:buClrTx/>
                  <a:buSzTx/>
                  <a:buFontTx/>
                  <a:buNone/>
                  <a:tabLst/>
                  <a:defRPr/>
                </a:pPr>
                <a:endParaRPr kumimoji="0" lang="ru-RU" sz="1000" b="1"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Иные межбюджетные </a:t>
                </a:r>
              </a:p>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трансферты</a:t>
                </a:r>
              </a:p>
            </p:txBody>
          </p:sp>
        </p:grpSp>
      </p:grpSp>
      <p:grpSp>
        <p:nvGrpSpPr>
          <p:cNvPr id="54" name="Группа 53"/>
          <p:cNvGrpSpPr/>
          <p:nvPr/>
        </p:nvGrpSpPr>
        <p:grpSpPr>
          <a:xfrm>
            <a:off x="5762462" y="4968030"/>
            <a:ext cx="2187041" cy="1879340"/>
            <a:chOff x="6488550" y="4829283"/>
            <a:chExt cx="2187041" cy="2018088"/>
          </a:xfrm>
        </p:grpSpPr>
        <p:pic>
          <p:nvPicPr>
            <p:cNvPr id="1027" name="Picture 3" descr="C:\Users\fu9\Desktop\iStock_000009706259XLarge.jpg"/>
            <p:cNvPicPr>
              <a:picLocks noChangeAspect="1" noChangeArrowheads="1"/>
            </p:cNvPicPr>
            <p:nvPr/>
          </p:nvPicPr>
          <p:blipFill rotWithShape="1">
            <a:blip r:embed="rId23" cstate="print">
              <a:extLst>
                <a:ext uri="{BEBA8EAE-BF5A-486C-A8C5-ECC9F3942E4B}">
                  <a14:imgProps xmlns:a14="http://schemas.microsoft.com/office/drawing/2010/main">
                    <a14:imgLayer r:embed="rId24">
                      <a14:imgEffect>
                        <a14:backgroundRemoval t="10000" b="97778" l="10000" r="92626">
                          <a14:foregroundMark x1="15051" y1="72323" x2="19470" y2="72862"/>
                          <a14:foregroundMark x1="20884" y1="56768" x2="24293" y2="56768"/>
                          <a14:foregroundMark x1="24899" y1="42559" x2="31919" y2="42559"/>
                          <a14:foregroundMark x1="31313" y1="32391" x2="37955" y2="32121"/>
                          <a14:foregroundMark x1="36944" y1="26498" x2="44192" y2="25690"/>
                          <a14:foregroundMark x1="65303" y1="35320" x2="72525" y2="35859"/>
                          <a14:foregroundMark x1="73939" y1="44714" x2="78157" y2="44983"/>
                          <a14:foregroundMark x1="79975" y1="62391" x2="84798" y2="63468"/>
                          <a14:foregroundMark x1="86010" y1="70168" x2="89823" y2="70707"/>
                          <a14:foregroundMark x1="43384" y1="13906" x2="54444" y2="14175"/>
                        </a14:backgroundRemoval>
                      </a14:imgEffect>
                    </a14:imgLayer>
                  </a14:imgProps>
                </a:ext>
                <a:ext uri="{28A0092B-C50C-407E-A947-70E740481C1C}">
                  <a14:useLocalDpi xmlns:a14="http://schemas.microsoft.com/office/drawing/2010/main" val="0"/>
                </a:ext>
              </a:extLst>
            </a:blip>
            <a:srcRect l="10383" t="11989" r="7265"/>
            <a:stretch/>
          </p:blipFill>
          <p:spPr bwMode="auto">
            <a:xfrm>
              <a:off x="6488550" y="4829283"/>
              <a:ext cx="2187041" cy="1762891"/>
            </a:xfrm>
            <a:prstGeom prst="rect">
              <a:avLst/>
            </a:prstGeom>
            <a:noFill/>
            <a:extLst>
              <a:ext uri="{909E8E84-426E-40DD-AFC4-6F175D3DCCD1}">
                <a14:hiddenFill xmlns:a14="http://schemas.microsoft.com/office/drawing/2010/main">
                  <a:solidFill>
                    <a:srgbClr val="FFFFFF"/>
                  </a:solidFill>
                </a14:hiddenFill>
              </a:ext>
            </a:extLst>
          </p:spPr>
        </p:pic>
        <p:sp>
          <p:nvSpPr>
            <p:cNvPr id="48" name="Скругленный прямоугольник 47"/>
            <p:cNvSpPr/>
            <p:nvPr/>
          </p:nvSpPr>
          <p:spPr>
            <a:xfrm>
              <a:off x="6491275" y="6358273"/>
              <a:ext cx="2184316" cy="489098"/>
            </a:xfrm>
            <a:prstGeom prst="roundRect">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ln w="19050">
                    <a:solidFill>
                      <a:srgbClr val="C00000"/>
                    </a:solidFill>
                  </a:ln>
                  <a:solidFill>
                    <a:srgbClr val="C00000"/>
                  </a:solidFill>
                </a:rPr>
                <a:t>Доходы бюджета</a:t>
              </a:r>
            </a:p>
          </p:txBody>
        </p:sp>
      </p:grpSp>
      <p:pic>
        <p:nvPicPr>
          <p:cNvPr id="57" name="Picture 3"/>
          <p:cNvPicPr>
            <a:picLocks noChangeAspect="1" noChangeArrowheads="1"/>
          </p:cNvPicPr>
          <p:nvPr/>
        </p:nvPicPr>
        <p:blipFill>
          <a:blip r:embed="rId25">
            <a:extLst>
              <a:ext uri="{BEBA8EAE-BF5A-486C-A8C5-ECC9F3942E4B}">
                <a14:imgProps xmlns:a14="http://schemas.microsoft.com/office/drawing/2010/main">
                  <a14:imgLayer r:embed="rId26">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rot="998827">
            <a:off x="558197" y="5415057"/>
            <a:ext cx="2359209" cy="1439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 name="Picture 3"/>
          <p:cNvPicPr>
            <a:picLocks noChangeAspect="1" noChangeArrowheads="1"/>
          </p:cNvPicPr>
          <p:nvPr/>
        </p:nvPicPr>
        <p:blipFill>
          <a:blip r:embed="rId27">
            <a:duotone>
              <a:prstClr val="black"/>
              <a:srgbClr val="00FF00">
                <a:tint val="45000"/>
                <a:satMod val="400000"/>
              </a:srgbClr>
            </a:duotone>
            <a:extLst>
              <a:ext uri="{BEBA8EAE-BF5A-486C-A8C5-ECC9F3942E4B}">
                <a14:imgProps xmlns:a14="http://schemas.microsoft.com/office/drawing/2010/main">
                  <a14:imgLayer r:embed="rId26">
                    <a14:imgEffect>
                      <a14:colorTemperature colorTemp="11500"/>
                    </a14:imgEffect>
                    <a14:imgEffect>
                      <a14:saturation sat="4000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rot="998827">
            <a:off x="3618618" y="5613879"/>
            <a:ext cx="1906762" cy="116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 name="Picture 3"/>
          <p:cNvPicPr>
            <a:picLocks noChangeAspect="1" noChangeArrowheads="1"/>
          </p:cNvPicPr>
          <p:nvPr/>
        </p:nvPicPr>
        <p:blipFill>
          <a:blip r:embed="rId28" cstate="print">
            <a:duotone>
              <a:prstClr val="black"/>
              <a:srgbClr val="00FFFF">
                <a:tint val="45000"/>
                <a:satMod val="400000"/>
              </a:srgbClr>
            </a:duotone>
            <a:extLst>
              <a:ext uri="{BEBA8EAE-BF5A-486C-A8C5-ECC9F3942E4B}">
                <a14:imgProps xmlns:a14="http://schemas.microsoft.com/office/drawing/2010/main">
                  <a14:imgLayer r:embed="rId29">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rot="19055906" flipH="1">
            <a:off x="7721039" y="5055351"/>
            <a:ext cx="1558233" cy="9505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Oval 13"/>
          <p:cNvSpPr>
            <a:spLocks noChangeArrowheads="1"/>
          </p:cNvSpPr>
          <p:nvPr/>
        </p:nvSpPr>
        <p:spPr bwMode="auto">
          <a:xfrm>
            <a:off x="8172450" y="6453188"/>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16</a:t>
            </a:r>
          </a:p>
        </p:txBody>
      </p:sp>
      <p:grpSp>
        <p:nvGrpSpPr>
          <p:cNvPr id="28" name="Группа 27"/>
          <p:cNvGrpSpPr/>
          <p:nvPr/>
        </p:nvGrpSpPr>
        <p:grpSpPr>
          <a:xfrm>
            <a:off x="62068" y="1151887"/>
            <a:ext cx="8985846" cy="1140929"/>
            <a:chOff x="104600" y="1397905"/>
            <a:chExt cx="8985846" cy="1140929"/>
          </a:xfrm>
        </p:grpSpPr>
        <p:sp>
          <p:nvSpPr>
            <p:cNvPr id="3" name="Скругленный прямоугольник 2"/>
            <p:cNvSpPr/>
            <p:nvPr/>
          </p:nvSpPr>
          <p:spPr>
            <a:xfrm>
              <a:off x="104600" y="1397905"/>
              <a:ext cx="8985846" cy="1140929"/>
            </a:xfrm>
            <a:prstGeom prst="roundRect">
              <a:avLst/>
            </a:prstGeom>
            <a:solidFill>
              <a:schemeClr val="accent2">
                <a:lumMod val="20000"/>
                <a:lumOff val="80000"/>
              </a:schemeClr>
            </a:solidFill>
            <a:ln>
              <a:solidFill>
                <a:srgbClr val="D1B2E8"/>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9" name="Скругленный прямоугольник 48"/>
            <p:cNvSpPr/>
            <p:nvPr/>
          </p:nvSpPr>
          <p:spPr>
            <a:xfrm>
              <a:off x="353485" y="1539951"/>
              <a:ext cx="2753159" cy="856836"/>
            </a:xfrm>
            <a:prstGeom prst="roundRect">
              <a:avLst/>
            </a:prstGeom>
            <a:solidFill>
              <a:srgbClr val="FFFF75"/>
            </a:solidFill>
            <a:ln>
              <a:solidFill>
                <a:srgbClr val="D1B2E8"/>
              </a:solid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900" b="1" dirty="0">
                  <a:solidFill>
                    <a:schemeClr val="tx1"/>
                  </a:solidFill>
                  <a:cs typeface="Times New Roman" pitchFamily="18" charset="0"/>
                </a:rPr>
                <a:t>Поступления от уплаты налогов, установленных Налоговым кодексом Российской Федерации, законодательством Нижегородской области и решениями городской Думы </a:t>
              </a:r>
              <a:r>
                <a:rPr lang="ru-RU" sz="900" b="1" dirty="0" smtClean="0">
                  <a:solidFill>
                    <a:schemeClr val="tx1"/>
                  </a:solidFill>
                  <a:cs typeface="Times New Roman" pitchFamily="18" charset="0"/>
                </a:rPr>
                <a:t>муниципального </a:t>
              </a:r>
              <a:r>
                <a:rPr lang="ru-RU" sz="900" b="1" dirty="0">
                  <a:solidFill>
                    <a:schemeClr val="tx1"/>
                  </a:solidFill>
                  <a:cs typeface="Times New Roman" pitchFamily="18" charset="0"/>
                </a:rPr>
                <a:t>округа город Первомайск</a:t>
              </a:r>
            </a:p>
          </p:txBody>
        </p:sp>
        <p:sp>
          <p:nvSpPr>
            <p:cNvPr id="50" name="Скругленный прямоугольник 49"/>
            <p:cNvSpPr/>
            <p:nvPr/>
          </p:nvSpPr>
          <p:spPr>
            <a:xfrm>
              <a:off x="3230418" y="1539951"/>
              <a:ext cx="2753159" cy="856836"/>
            </a:xfrm>
            <a:prstGeom prst="roundRect">
              <a:avLst/>
            </a:prstGeom>
            <a:solidFill>
              <a:srgbClr val="87E187"/>
            </a:solidFill>
            <a:ln>
              <a:solidFill>
                <a:srgbClr val="D1B2E8"/>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900" b="1" dirty="0">
                  <a:solidFill>
                    <a:schemeClr val="tx1"/>
                  </a:solidFill>
                  <a:cs typeface="Times New Roman" pitchFamily="18" charset="0"/>
                </a:rPr>
                <a:t>Поступления от уплаты пошлин и сборов, установленных законодательством РФ, нормативными правовыми актами городского округа город Первомайск</a:t>
              </a:r>
            </a:p>
          </p:txBody>
        </p:sp>
        <p:sp>
          <p:nvSpPr>
            <p:cNvPr id="51" name="Скругленный прямоугольник 50"/>
            <p:cNvSpPr/>
            <p:nvPr/>
          </p:nvSpPr>
          <p:spPr>
            <a:xfrm>
              <a:off x="6130374" y="1546133"/>
              <a:ext cx="2753159" cy="856836"/>
            </a:xfrm>
            <a:prstGeom prst="roundRect">
              <a:avLst/>
            </a:prstGeom>
            <a:solidFill>
              <a:srgbClr val="ABE9FF"/>
            </a:solidFill>
            <a:ln>
              <a:solidFill>
                <a:srgbClr val="D1B2E8"/>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900" b="1" dirty="0">
                  <a:solidFill>
                    <a:schemeClr val="tx1"/>
                  </a:solidFill>
                  <a:cs typeface="Times New Roman" pitchFamily="18" charset="0"/>
                </a:rPr>
                <a:t>Поступления от других бюджетов бюджетной системы, граждан и организаций</a:t>
              </a:r>
            </a:p>
          </p:txBody>
        </p:sp>
      </p:grpSp>
    </p:spTree>
    <p:extLst>
      <p:ext uri="{BB962C8B-B14F-4D97-AF65-F5344CB8AC3E}">
        <p14:creationId xmlns:p14="http://schemas.microsoft.com/office/powerpoint/2010/main" val="37955414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93713" y="26913"/>
            <a:ext cx="8333628" cy="473204"/>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Структура доходов бюджета городского округа</a:t>
            </a:r>
          </a:p>
        </p:txBody>
      </p:sp>
      <p:grpSp>
        <p:nvGrpSpPr>
          <p:cNvPr id="48" name="Группа 47"/>
          <p:cNvGrpSpPr/>
          <p:nvPr/>
        </p:nvGrpSpPr>
        <p:grpSpPr>
          <a:xfrm>
            <a:off x="4572000" y="747213"/>
            <a:ext cx="4343400" cy="5113392"/>
            <a:chOff x="-82873" y="217577"/>
            <a:chExt cx="4343400" cy="5113392"/>
          </a:xfrm>
        </p:grpSpPr>
        <p:grpSp>
          <p:nvGrpSpPr>
            <p:cNvPr id="12" name="Группа 11"/>
            <p:cNvGrpSpPr/>
            <p:nvPr/>
          </p:nvGrpSpPr>
          <p:grpSpPr>
            <a:xfrm>
              <a:off x="-82873" y="1031305"/>
              <a:ext cx="4343400" cy="4299664"/>
              <a:chOff x="-37225" y="1728234"/>
              <a:chExt cx="4343400" cy="4299664"/>
            </a:xfrm>
          </p:grpSpPr>
          <p:graphicFrame>
            <p:nvGraphicFramePr>
              <p:cNvPr id="9" name="Content Placeholder 3"/>
              <p:cNvGraphicFramePr>
                <a:graphicFrameLocks/>
              </p:cNvGraphicFramePr>
              <p:nvPr>
                <p:extLst>
                  <p:ext uri="{D42A27DB-BD31-4B8C-83A1-F6EECF244321}">
                    <p14:modId xmlns:p14="http://schemas.microsoft.com/office/powerpoint/2010/main" val="2133186682"/>
                  </p:ext>
                </p:extLst>
              </p:nvPr>
            </p:nvGraphicFramePr>
            <p:xfrm>
              <a:off x="-37225" y="1728234"/>
              <a:ext cx="4343400" cy="429966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TextBox 2"/>
              <p:cNvSpPr txBox="1"/>
              <p:nvPr/>
            </p:nvSpPr>
            <p:spPr>
              <a:xfrm>
                <a:off x="2263849" y="4207139"/>
                <a:ext cx="1594883" cy="1000274"/>
              </a:xfrm>
              <a:prstGeom prst="rect">
                <a:avLst/>
              </a:prstGeom>
              <a:noFill/>
            </p:spPr>
            <p:txBody>
              <a:bodyPr wrap="square" rtlCol="0">
                <a:spAutoFit/>
              </a:bodyPr>
              <a:lstStyle/>
              <a:p>
                <a:pPr algn="ctr"/>
                <a:r>
                  <a:rPr lang="ru-RU" sz="2500" b="1" dirty="0" smtClean="0">
                    <a:solidFill>
                      <a:prstClr val="white"/>
                    </a:solidFill>
                  </a:rPr>
                  <a:t>726,0 </a:t>
                </a:r>
                <a:r>
                  <a:rPr lang="ru-RU" sz="1400" b="1" dirty="0" err="1">
                    <a:solidFill>
                      <a:prstClr val="white"/>
                    </a:solidFill>
                  </a:rPr>
                  <a:t>млн.рублей</a:t>
                </a:r>
                <a:r>
                  <a:rPr lang="ru-RU" b="1" dirty="0">
                    <a:solidFill>
                      <a:prstClr val="white"/>
                    </a:solidFill>
                  </a:rPr>
                  <a:t> </a:t>
                </a:r>
                <a:r>
                  <a:rPr lang="ru-RU" sz="1600" b="1" dirty="0" smtClean="0">
                    <a:solidFill>
                      <a:prstClr val="white"/>
                    </a:solidFill>
                  </a:rPr>
                  <a:t>(51,8%)</a:t>
                </a:r>
                <a:endParaRPr lang="ru-RU" sz="1600" b="1" dirty="0">
                  <a:solidFill>
                    <a:prstClr val="white"/>
                  </a:solidFill>
                </a:endParaRPr>
              </a:p>
            </p:txBody>
          </p:sp>
          <p:sp>
            <p:nvSpPr>
              <p:cNvPr id="10" name="TextBox 9"/>
              <p:cNvSpPr txBox="1"/>
              <p:nvPr/>
            </p:nvSpPr>
            <p:spPr>
              <a:xfrm>
                <a:off x="258715" y="3862168"/>
                <a:ext cx="1594883" cy="1000274"/>
              </a:xfrm>
              <a:prstGeom prst="rect">
                <a:avLst/>
              </a:prstGeom>
              <a:noFill/>
            </p:spPr>
            <p:txBody>
              <a:bodyPr wrap="square" rtlCol="0">
                <a:spAutoFit/>
              </a:bodyPr>
              <a:lstStyle/>
              <a:p>
                <a:pPr algn="ctr"/>
                <a:r>
                  <a:rPr lang="ru-RU" sz="2500" b="1" dirty="0" smtClean="0">
                    <a:solidFill>
                      <a:prstClr val="white"/>
                    </a:solidFill>
                  </a:rPr>
                  <a:t>640,9 </a:t>
                </a:r>
                <a:r>
                  <a:rPr lang="ru-RU" sz="1400" b="1" dirty="0" err="1">
                    <a:solidFill>
                      <a:prstClr val="white"/>
                    </a:solidFill>
                  </a:rPr>
                  <a:t>млн.рублей</a:t>
                </a:r>
                <a:r>
                  <a:rPr lang="ru-RU" b="1" dirty="0">
                    <a:solidFill>
                      <a:prstClr val="white"/>
                    </a:solidFill>
                  </a:rPr>
                  <a:t> </a:t>
                </a:r>
                <a:r>
                  <a:rPr lang="ru-RU" sz="1600" b="1" dirty="0" smtClean="0">
                    <a:solidFill>
                      <a:prstClr val="white"/>
                    </a:solidFill>
                  </a:rPr>
                  <a:t>(45,8%)</a:t>
                </a:r>
                <a:endParaRPr lang="ru-RU" sz="1600" b="1" dirty="0">
                  <a:solidFill>
                    <a:prstClr val="white"/>
                  </a:solidFill>
                </a:endParaRPr>
              </a:p>
            </p:txBody>
          </p:sp>
          <p:sp>
            <p:nvSpPr>
              <p:cNvPr id="11" name="TextBox 10"/>
              <p:cNvSpPr txBox="1"/>
              <p:nvPr/>
            </p:nvSpPr>
            <p:spPr>
              <a:xfrm>
                <a:off x="1261718" y="2781191"/>
                <a:ext cx="1594883" cy="938719"/>
              </a:xfrm>
              <a:prstGeom prst="rect">
                <a:avLst/>
              </a:prstGeom>
              <a:noFill/>
            </p:spPr>
            <p:txBody>
              <a:bodyPr wrap="square" rtlCol="0">
                <a:spAutoFit/>
              </a:bodyPr>
              <a:lstStyle/>
              <a:p>
                <a:pPr algn="ctr"/>
                <a:r>
                  <a:rPr lang="ru-RU" sz="2100" b="1" dirty="0" smtClean="0">
                    <a:solidFill>
                      <a:prstClr val="white"/>
                    </a:solidFill>
                  </a:rPr>
                  <a:t>33,1</a:t>
                </a:r>
                <a:endParaRPr lang="ru-RU" sz="2100" b="1" dirty="0">
                  <a:solidFill>
                    <a:prstClr val="white"/>
                  </a:solidFill>
                </a:endParaRPr>
              </a:p>
              <a:p>
                <a:pPr algn="ctr"/>
                <a:r>
                  <a:rPr lang="ru-RU" sz="1400" b="1" dirty="0" err="1">
                    <a:solidFill>
                      <a:prstClr val="white"/>
                    </a:solidFill>
                  </a:rPr>
                  <a:t>млн.рублей</a:t>
                </a:r>
                <a:r>
                  <a:rPr lang="ru-RU" b="1" dirty="0">
                    <a:solidFill>
                      <a:prstClr val="white"/>
                    </a:solidFill>
                  </a:rPr>
                  <a:t> </a:t>
                </a:r>
                <a:r>
                  <a:rPr lang="ru-RU" sz="1600" b="1" dirty="0" smtClean="0">
                    <a:solidFill>
                      <a:prstClr val="white"/>
                    </a:solidFill>
                  </a:rPr>
                  <a:t>(2,4%)</a:t>
                </a:r>
                <a:endParaRPr lang="ru-RU" sz="1600" b="1" dirty="0">
                  <a:solidFill>
                    <a:prstClr val="white"/>
                  </a:solidFill>
                </a:endParaRPr>
              </a:p>
            </p:txBody>
          </p:sp>
        </p:grpSp>
        <p:sp>
          <p:nvSpPr>
            <p:cNvPr id="18" name="TextBox 2"/>
            <p:cNvSpPr txBox="1">
              <a:spLocks noChangeArrowheads="1"/>
            </p:cNvSpPr>
            <p:nvPr/>
          </p:nvSpPr>
          <p:spPr bwMode="auto">
            <a:xfrm>
              <a:off x="88028" y="884926"/>
              <a:ext cx="385096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sz="2000" b="1" dirty="0">
                  <a:solidFill>
                    <a:prstClr val="black"/>
                  </a:solidFill>
                  <a:latin typeface="Times New Roman" pitchFamily="18" charset="0"/>
                  <a:cs typeface="Times New Roman" pitchFamily="18" charset="0"/>
                </a:rPr>
                <a:t>Всего поступило доходов</a:t>
              </a:r>
            </a:p>
            <a:p>
              <a:pPr algn="ctr" eaLnBrk="1" fontAlgn="base" hangingPunct="1">
                <a:spcBef>
                  <a:spcPct val="0"/>
                </a:spcBef>
                <a:spcAft>
                  <a:spcPct val="0"/>
                </a:spcAft>
              </a:pPr>
              <a:r>
                <a:rPr lang="ru-RU" sz="2000" b="1" dirty="0">
                  <a:solidFill>
                    <a:prstClr val="black"/>
                  </a:solidFill>
                  <a:latin typeface="Times New Roman" pitchFamily="18" charset="0"/>
                  <a:cs typeface="Times New Roman" pitchFamily="18" charset="0"/>
                </a:rPr>
                <a:t> – 1 </a:t>
              </a:r>
              <a:r>
                <a:rPr lang="ru-RU" sz="2000" b="1" dirty="0" smtClean="0">
                  <a:solidFill>
                    <a:prstClr val="black"/>
                  </a:solidFill>
                  <a:latin typeface="Times New Roman" pitchFamily="18" charset="0"/>
                  <a:cs typeface="Times New Roman" pitchFamily="18" charset="0"/>
                </a:rPr>
                <a:t>400,0  </a:t>
              </a:r>
              <a:r>
                <a:rPr lang="ru-RU" sz="2000" b="1" dirty="0">
                  <a:solidFill>
                    <a:prstClr val="black"/>
                  </a:solidFill>
                  <a:latin typeface="Times New Roman" pitchFamily="18" charset="0"/>
                  <a:cs typeface="Times New Roman" pitchFamily="18" charset="0"/>
                </a:rPr>
                <a:t>млн.рублей</a:t>
              </a:r>
            </a:p>
          </p:txBody>
        </p:sp>
        <p:sp>
          <p:nvSpPr>
            <p:cNvPr id="20" name="TextBox 19"/>
            <p:cNvSpPr txBox="1"/>
            <p:nvPr/>
          </p:nvSpPr>
          <p:spPr>
            <a:xfrm>
              <a:off x="1216070" y="217577"/>
              <a:ext cx="1685526" cy="584775"/>
            </a:xfrm>
            <a:prstGeom prst="rect">
              <a:avLst/>
            </a:prstGeom>
            <a:noFill/>
          </p:spPr>
          <p:txBody>
            <a:bodyPr wrap="none">
              <a:spAutoFit/>
            </a:bodyPr>
            <a:lstStyle/>
            <a:p>
              <a:pPr fontAlgn="base">
                <a:spcBef>
                  <a:spcPct val="0"/>
                </a:spcBef>
                <a:spcAft>
                  <a:spcPct val="0"/>
                </a:spcAft>
                <a:defRPr/>
              </a:pPr>
              <a:r>
                <a:rPr lang="ru-RU" sz="3200" b="1" dirty="0" smtClean="0">
                  <a:solidFill>
                    <a:srgbClr val="C00000"/>
                  </a:solidFill>
                  <a:latin typeface="Times New Roman" pitchFamily="18" charset="0"/>
                  <a:cs typeface="Times New Roman" pitchFamily="18" charset="0"/>
                </a:rPr>
                <a:t>2025 </a:t>
              </a:r>
              <a:r>
                <a:rPr lang="ru-RU" sz="3200" b="1" dirty="0">
                  <a:solidFill>
                    <a:srgbClr val="C00000"/>
                  </a:solidFill>
                  <a:latin typeface="Times New Roman" pitchFamily="18" charset="0"/>
                  <a:cs typeface="Times New Roman" pitchFamily="18" charset="0"/>
                </a:rPr>
                <a:t>год</a:t>
              </a:r>
            </a:p>
          </p:txBody>
        </p:sp>
      </p:grpSp>
      <p:grpSp>
        <p:nvGrpSpPr>
          <p:cNvPr id="47" name="Группа 46"/>
          <p:cNvGrpSpPr/>
          <p:nvPr/>
        </p:nvGrpSpPr>
        <p:grpSpPr>
          <a:xfrm>
            <a:off x="161758" y="747213"/>
            <a:ext cx="4460238" cy="5036194"/>
            <a:chOff x="4396671" y="1195814"/>
            <a:chExt cx="4460238" cy="5036194"/>
          </a:xfrm>
        </p:grpSpPr>
        <p:grpSp>
          <p:nvGrpSpPr>
            <p:cNvPr id="13" name="Группа 12"/>
            <p:cNvGrpSpPr/>
            <p:nvPr/>
          </p:nvGrpSpPr>
          <p:grpSpPr>
            <a:xfrm>
              <a:off x="4396671" y="1932344"/>
              <a:ext cx="4460238" cy="4299664"/>
              <a:chOff x="-37225" y="1728234"/>
              <a:chExt cx="4460238" cy="4299664"/>
            </a:xfrm>
          </p:grpSpPr>
          <p:graphicFrame>
            <p:nvGraphicFramePr>
              <p:cNvPr id="14" name="Content Placeholder 3"/>
              <p:cNvGraphicFramePr>
                <a:graphicFrameLocks/>
              </p:cNvGraphicFramePr>
              <p:nvPr>
                <p:extLst>
                  <p:ext uri="{D42A27DB-BD31-4B8C-83A1-F6EECF244321}">
                    <p14:modId xmlns:p14="http://schemas.microsoft.com/office/powerpoint/2010/main" val="142266381"/>
                  </p:ext>
                </p:extLst>
              </p:nvPr>
            </p:nvGraphicFramePr>
            <p:xfrm>
              <a:off x="-37225" y="1728234"/>
              <a:ext cx="4460238" cy="4299664"/>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15" name="TextBox 14"/>
              <p:cNvSpPr txBox="1"/>
              <p:nvPr/>
            </p:nvSpPr>
            <p:spPr>
              <a:xfrm>
                <a:off x="290533" y="3918099"/>
                <a:ext cx="1594883" cy="1000274"/>
              </a:xfrm>
              <a:prstGeom prst="rect">
                <a:avLst/>
              </a:prstGeom>
              <a:noFill/>
            </p:spPr>
            <p:txBody>
              <a:bodyPr wrap="square" rtlCol="0">
                <a:spAutoFit/>
              </a:bodyPr>
              <a:lstStyle/>
              <a:p>
                <a:pPr algn="ctr"/>
                <a:r>
                  <a:rPr lang="ru-RU" sz="2500" b="1" dirty="0">
                    <a:solidFill>
                      <a:prstClr val="white"/>
                    </a:solidFill>
                  </a:rPr>
                  <a:t>576,9 </a:t>
                </a:r>
                <a:r>
                  <a:rPr lang="ru-RU" sz="1400" b="1" dirty="0" err="1">
                    <a:solidFill>
                      <a:prstClr val="white"/>
                    </a:solidFill>
                  </a:rPr>
                  <a:t>млн.рублей</a:t>
                </a:r>
                <a:r>
                  <a:rPr lang="ru-RU" b="1" dirty="0">
                    <a:solidFill>
                      <a:prstClr val="white"/>
                    </a:solidFill>
                  </a:rPr>
                  <a:t> </a:t>
                </a:r>
                <a:r>
                  <a:rPr lang="ru-RU" sz="1600" b="1" dirty="0">
                    <a:solidFill>
                      <a:prstClr val="white"/>
                    </a:solidFill>
                  </a:rPr>
                  <a:t>(48,2%)</a:t>
                </a:r>
              </a:p>
            </p:txBody>
          </p:sp>
          <p:sp>
            <p:nvSpPr>
              <p:cNvPr id="16" name="TextBox 15"/>
              <p:cNvSpPr txBox="1"/>
              <p:nvPr/>
            </p:nvSpPr>
            <p:spPr>
              <a:xfrm>
                <a:off x="2374913" y="4023213"/>
                <a:ext cx="1594883" cy="1000274"/>
              </a:xfrm>
              <a:prstGeom prst="rect">
                <a:avLst/>
              </a:prstGeom>
              <a:noFill/>
            </p:spPr>
            <p:txBody>
              <a:bodyPr wrap="square" rtlCol="0">
                <a:spAutoFit/>
              </a:bodyPr>
              <a:lstStyle/>
              <a:p>
                <a:pPr algn="ctr"/>
                <a:r>
                  <a:rPr lang="ru-RU" sz="2500" b="1" dirty="0">
                    <a:solidFill>
                      <a:prstClr val="white"/>
                    </a:solidFill>
                  </a:rPr>
                  <a:t>600,4 </a:t>
                </a:r>
                <a:r>
                  <a:rPr lang="ru-RU" sz="1400" b="1" dirty="0" err="1">
                    <a:solidFill>
                      <a:prstClr val="white"/>
                    </a:solidFill>
                  </a:rPr>
                  <a:t>млн.рублей</a:t>
                </a:r>
                <a:r>
                  <a:rPr lang="ru-RU" b="1" dirty="0">
                    <a:solidFill>
                      <a:prstClr val="white"/>
                    </a:solidFill>
                  </a:rPr>
                  <a:t> </a:t>
                </a:r>
                <a:r>
                  <a:rPr lang="ru-RU" sz="1600" b="1" dirty="0">
                    <a:solidFill>
                      <a:prstClr val="white"/>
                    </a:solidFill>
                  </a:rPr>
                  <a:t>(50,1%)</a:t>
                </a:r>
              </a:p>
            </p:txBody>
          </p:sp>
          <p:sp>
            <p:nvSpPr>
              <p:cNvPr id="17" name="TextBox 16"/>
              <p:cNvSpPr txBox="1"/>
              <p:nvPr/>
            </p:nvSpPr>
            <p:spPr>
              <a:xfrm>
                <a:off x="1351076" y="2757375"/>
                <a:ext cx="1594883" cy="938719"/>
              </a:xfrm>
              <a:prstGeom prst="rect">
                <a:avLst/>
              </a:prstGeom>
              <a:noFill/>
            </p:spPr>
            <p:txBody>
              <a:bodyPr wrap="square" rtlCol="0">
                <a:spAutoFit/>
              </a:bodyPr>
              <a:lstStyle/>
              <a:p>
                <a:pPr algn="ctr"/>
                <a:r>
                  <a:rPr lang="ru-RU" sz="2100" b="1" dirty="0">
                    <a:solidFill>
                      <a:prstClr val="white"/>
                    </a:solidFill>
                  </a:rPr>
                  <a:t>19,8</a:t>
                </a:r>
              </a:p>
              <a:p>
                <a:pPr algn="ctr"/>
                <a:r>
                  <a:rPr lang="ru-RU" sz="1400" b="1" dirty="0" err="1">
                    <a:solidFill>
                      <a:prstClr val="white"/>
                    </a:solidFill>
                  </a:rPr>
                  <a:t>млн.рублей</a:t>
                </a:r>
                <a:r>
                  <a:rPr lang="ru-RU" b="1" dirty="0">
                    <a:solidFill>
                      <a:prstClr val="white"/>
                    </a:solidFill>
                  </a:rPr>
                  <a:t> </a:t>
                </a:r>
                <a:r>
                  <a:rPr lang="ru-RU" sz="1600" b="1" dirty="0">
                    <a:solidFill>
                      <a:prstClr val="white"/>
                    </a:solidFill>
                  </a:rPr>
                  <a:t>(1,7%)</a:t>
                </a:r>
              </a:p>
            </p:txBody>
          </p:sp>
        </p:grpSp>
        <p:sp>
          <p:nvSpPr>
            <p:cNvPr id="19" name="TextBox 10"/>
            <p:cNvSpPr txBox="1">
              <a:spLocks noChangeArrowheads="1"/>
            </p:cNvSpPr>
            <p:nvPr/>
          </p:nvSpPr>
          <p:spPr bwMode="auto">
            <a:xfrm>
              <a:off x="5264597" y="1876646"/>
              <a:ext cx="310719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sz="2000" b="1" dirty="0">
                  <a:solidFill>
                    <a:prstClr val="black"/>
                  </a:solidFill>
                  <a:latin typeface="Times New Roman" pitchFamily="18" charset="0"/>
                  <a:cs typeface="Times New Roman" pitchFamily="18" charset="0"/>
                </a:rPr>
                <a:t>Всего поступило доходов </a:t>
              </a:r>
            </a:p>
            <a:p>
              <a:pPr algn="ctr" eaLnBrk="1" fontAlgn="base" hangingPunct="1">
                <a:spcBef>
                  <a:spcPct val="0"/>
                </a:spcBef>
                <a:spcAft>
                  <a:spcPct val="0"/>
                </a:spcAft>
              </a:pPr>
              <a:r>
                <a:rPr lang="ru-RU" sz="2000" b="1" dirty="0">
                  <a:solidFill>
                    <a:prstClr val="black"/>
                  </a:solidFill>
                  <a:latin typeface="Times New Roman" pitchFamily="18" charset="0"/>
                  <a:cs typeface="Times New Roman" pitchFamily="18" charset="0"/>
                </a:rPr>
                <a:t>– 1 197,1 млн.рублей</a:t>
              </a:r>
            </a:p>
          </p:txBody>
        </p:sp>
        <p:sp>
          <p:nvSpPr>
            <p:cNvPr id="21" name="TextBox 20"/>
            <p:cNvSpPr txBox="1"/>
            <p:nvPr/>
          </p:nvSpPr>
          <p:spPr>
            <a:xfrm>
              <a:off x="5987487" y="1195814"/>
              <a:ext cx="1685526" cy="584775"/>
            </a:xfrm>
            <a:prstGeom prst="rect">
              <a:avLst/>
            </a:prstGeom>
            <a:noFill/>
          </p:spPr>
          <p:txBody>
            <a:bodyPr wrap="none">
              <a:spAutoFit/>
            </a:bodyPr>
            <a:lstStyle>
              <a:defPPr>
                <a:defRPr lang="en-US"/>
              </a:defPPr>
              <a:lvl1pPr fontAlgn="base">
                <a:spcBef>
                  <a:spcPct val="0"/>
                </a:spcBef>
                <a:spcAft>
                  <a:spcPct val="0"/>
                </a:spcAft>
                <a:defRPr sz="3200" b="1">
                  <a:solidFill>
                    <a:srgbClr val="F14124"/>
                  </a:solidFill>
                  <a:latin typeface="Times New Roman" pitchFamily="18" charset="0"/>
                  <a:cs typeface="Times New Roman" pitchFamily="18" charset="0"/>
                </a:defRPr>
              </a:lvl1pPr>
            </a:lstStyle>
            <a:p>
              <a:r>
                <a:rPr lang="ru-RU" dirty="0">
                  <a:solidFill>
                    <a:srgbClr val="C00000"/>
                  </a:solidFill>
                </a:rPr>
                <a:t>2024 год</a:t>
              </a:r>
            </a:p>
          </p:txBody>
        </p:sp>
      </p:grpSp>
      <p:grpSp>
        <p:nvGrpSpPr>
          <p:cNvPr id="46" name="Группа 45"/>
          <p:cNvGrpSpPr/>
          <p:nvPr/>
        </p:nvGrpSpPr>
        <p:grpSpPr>
          <a:xfrm>
            <a:off x="483211" y="6172114"/>
            <a:ext cx="8045879" cy="425192"/>
            <a:chOff x="88028" y="6373749"/>
            <a:chExt cx="8045879" cy="425192"/>
          </a:xfrm>
        </p:grpSpPr>
        <p:grpSp>
          <p:nvGrpSpPr>
            <p:cNvPr id="28" name="Группа 27"/>
            <p:cNvGrpSpPr/>
            <p:nvPr/>
          </p:nvGrpSpPr>
          <p:grpSpPr>
            <a:xfrm>
              <a:off x="5496870" y="6386731"/>
              <a:ext cx="409768" cy="407783"/>
              <a:chOff x="1878512" y="1332706"/>
              <a:chExt cx="409768" cy="407783"/>
            </a:xfrm>
            <a:scene3d>
              <a:camera prst="orthographicFront"/>
              <a:lightRig rig="flat" dir="t"/>
            </a:scene3d>
          </p:grpSpPr>
          <p:sp>
            <p:nvSpPr>
              <p:cNvPr id="29" name="Shape 28"/>
              <p:cNvSpPr/>
              <p:nvPr/>
            </p:nvSpPr>
            <p:spPr>
              <a:xfrm rot="19204823">
                <a:off x="1878512" y="1332706"/>
                <a:ext cx="409768" cy="407783"/>
              </a:xfrm>
              <a:prstGeom prst="gear6">
                <a:avLst/>
              </a:prstGeom>
              <a:gradFill rotWithShape="0">
                <a:gsLst>
                  <a:gs pos="0">
                    <a:srgbClr val="00ADDC">
                      <a:hueOff val="0"/>
                      <a:satOff val="0"/>
                      <a:lumOff val="0"/>
                      <a:alphaOff val="0"/>
                      <a:shade val="15000"/>
                      <a:satMod val="180000"/>
                    </a:srgbClr>
                  </a:gs>
                  <a:gs pos="50000">
                    <a:srgbClr val="00ADDC">
                      <a:hueOff val="0"/>
                      <a:satOff val="0"/>
                      <a:lumOff val="0"/>
                      <a:alphaOff val="0"/>
                      <a:shade val="45000"/>
                      <a:satMod val="170000"/>
                    </a:srgbClr>
                  </a:gs>
                  <a:gs pos="70000">
                    <a:srgbClr val="00ADDC">
                      <a:hueOff val="0"/>
                      <a:satOff val="0"/>
                      <a:lumOff val="0"/>
                      <a:alphaOff val="0"/>
                      <a:tint val="99000"/>
                      <a:shade val="65000"/>
                      <a:satMod val="155000"/>
                    </a:srgbClr>
                  </a:gs>
                  <a:gs pos="100000">
                    <a:srgbClr val="00ADDC">
                      <a:hueOff val="0"/>
                      <a:satOff val="0"/>
                      <a:lumOff val="0"/>
                      <a:alphaOff val="0"/>
                      <a:tint val="95500"/>
                      <a:shade val="100000"/>
                      <a:satMod val="155000"/>
                    </a:srgbClr>
                  </a:gs>
                </a:gsLst>
                <a:lin ang="16200000" scaled="0"/>
              </a:gradFill>
              <a:ln>
                <a:noFill/>
              </a:ln>
              <a:effectLst>
                <a:outerShdw blurRad="50800" dist="38100" dir="5400000" rotWithShape="0">
                  <a:srgbClr val="000000">
                    <a:alpha val="35000"/>
                  </a:srgbClr>
                </a:outerShdw>
              </a:effectLst>
              <a:sp3d prstMaterial="plastic">
                <a:bevelT w="120900" h="88900"/>
                <a:bevelB w="88900" h="31750" prst="angle"/>
              </a:sp3d>
            </p:spPr>
            <p:style>
              <a:lnRef idx="0">
                <a:scrgbClr r="0" g="0" b="0"/>
              </a:lnRef>
              <a:fillRef idx="3">
                <a:scrgbClr r="0" g="0" b="0"/>
              </a:fillRef>
              <a:effectRef idx="2">
                <a:scrgbClr r="0" g="0" b="0"/>
              </a:effectRef>
              <a:fontRef idx="minor">
                <a:schemeClr val="lt1"/>
              </a:fontRef>
            </p:style>
            <p:txBody>
              <a:bodyPr/>
              <a:lstStyle/>
              <a:p>
                <a:endParaRPr lang="ru-RU"/>
              </a:p>
            </p:txBody>
          </p:sp>
          <p:sp>
            <p:nvSpPr>
              <p:cNvPr id="30" name="Shape 4"/>
              <p:cNvSpPr/>
              <p:nvPr/>
            </p:nvSpPr>
            <p:spPr>
              <a:xfrm rot="20104823">
                <a:off x="1968504" y="1422027"/>
                <a:ext cx="229784" cy="22914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6510" tIns="16510" rIns="16510" bIns="16510" numCol="1" spcCol="1270" anchor="ctr" anchorCtr="0">
                <a:noAutofit/>
              </a:bodyPr>
              <a:lstStyle/>
              <a:p>
                <a:pPr algn="ctr" defTabSz="577850">
                  <a:lnSpc>
                    <a:spcPct val="90000"/>
                  </a:lnSpc>
                  <a:spcBef>
                    <a:spcPct val="0"/>
                  </a:spcBef>
                  <a:spcAft>
                    <a:spcPct val="35000"/>
                  </a:spcAft>
                </a:pPr>
                <a:endParaRPr lang="en-US" sz="1300" dirty="0">
                  <a:solidFill>
                    <a:sysClr val="window" lastClr="FFFFFF"/>
                  </a:solidFill>
                  <a:latin typeface="Corbel"/>
                </a:endParaRPr>
              </a:p>
            </p:txBody>
          </p:sp>
        </p:grpSp>
        <p:grpSp>
          <p:nvGrpSpPr>
            <p:cNvPr id="31" name="Группа 30"/>
            <p:cNvGrpSpPr/>
            <p:nvPr/>
          </p:nvGrpSpPr>
          <p:grpSpPr>
            <a:xfrm>
              <a:off x="3181659" y="6391158"/>
              <a:ext cx="409768" cy="407783"/>
              <a:chOff x="1878512" y="1332706"/>
              <a:chExt cx="409768" cy="407783"/>
            </a:xfrm>
            <a:scene3d>
              <a:camera prst="orthographicFront"/>
              <a:lightRig rig="flat" dir="t"/>
            </a:scene3d>
          </p:grpSpPr>
          <p:sp>
            <p:nvSpPr>
              <p:cNvPr id="32" name="Shape 31"/>
              <p:cNvSpPr/>
              <p:nvPr/>
            </p:nvSpPr>
            <p:spPr>
              <a:xfrm rot="19204823">
                <a:off x="1878512" y="1332706"/>
                <a:ext cx="409768" cy="407783"/>
              </a:xfrm>
              <a:prstGeom prst="gear6">
                <a:avLst/>
              </a:prstGeom>
              <a:solidFill>
                <a:schemeClr val="accent2"/>
              </a:solidFill>
              <a:ln>
                <a:noFill/>
              </a:ln>
              <a:effectLst>
                <a:outerShdw blurRad="50800" dist="38100" dir="5400000" rotWithShape="0">
                  <a:srgbClr val="000000">
                    <a:alpha val="35000"/>
                  </a:srgbClr>
                </a:outerShdw>
              </a:effectLst>
              <a:sp3d prstMaterial="plastic">
                <a:bevelT w="120900" h="88900"/>
                <a:bevelB w="88900" h="31750" prst="angle"/>
              </a:sp3d>
            </p:spPr>
            <p:style>
              <a:lnRef idx="0">
                <a:scrgbClr r="0" g="0" b="0"/>
              </a:lnRef>
              <a:fillRef idx="3">
                <a:scrgbClr r="0" g="0" b="0"/>
              </a:fillRef>
              <a:effectRef idx="2">
                <a:scrgbClr r="0" g="0" b="0"/>
              </a:effectRef>
              <a:fontRef idx="minor">
                <a:schemeClr val="lt1"/>
              </a:fontRef>
            </p:style>
            <p:txBody>
              <a:bodyPr/>
              <a:lstStyle/>
              <a:p>
                <a:endParaRPr lang="ru-RU"/>
              </a:p>
            </p:txBody>
          </p:sp>
          <p:sp>
            <p:nvSpPr>
              <p:cNvPr id="33" name="Shape 4"/>
              <p:cNvSpPr/>
              <p:nvPr/>
            </p:nvSpPr>
            <p:spPr>
              <a:xfrm rot="20104823">
                <a:off x="1968504" y="1422027"/>
                <a:ext cx="229784" cy="229141"/>
              </a:xfrm>
              <a:prstGeom prst="rect">
                <a:avLst/>
              </a:prstGeom>
              <a:gradFill rotWithShape="0">
                <a:gsLst>
                  <a:gs pos="0">
                    <a:srgbClr val="FEB80A">
                      <a:hueOff val="0"/>
                      <a:satOff val="0"/>
                      <a:lumOff val="0"/>
                      <a:alphaOff val="0"/>
                      <a:shade val="15000"/>
                      <a:satMod val="180000"/>
                    </a:srgbClr>
                  </a:gs>
                  <a:gs pos="50000">
                    <a:srgbClr val="FEB80A">
                      <a:hueOff val="0"/>
                      <a:satOff val="0"/>
                      <a:lumOff val="0"/>
                      <a:alphaOff val="0"/>
                      <a:shade val="45000"/>
                      <a:satMod val="170000"/>
                    </a:srgbClr>
                  </a:gs>
                  <a:gs pos="70000">
                    <a:srgbClr val="FEB80A">
                      <a:hueOff val="0"/>
                      <a:satOff val="0"/>
                      <a:lumOff val="0"/>
                      <a:alphaOff val="0"/>
                      <a:tint val="99000"/>
                      <a:shade val="65000"/>
                      <a:satMod val="155000"/>
                    </a:srgbClr>
                  </a:gs>
                  <a:gs pos="100000">
                    <a:srgbClr val="FEB80A">
                      <a:hueOff val="0"/>
                      <a:satOff val="0"/>
                      <a:lumOff val="0"/>
                      <a:alphaOff val="0"/>
                      <a:tint val="95500"/>
                      <a:shade val="100000"/>
                      <a:satMod val="155000"/>
                    </a:srgbClr>
                  </a:gs>
                </a:gsLst>
                <a:lin ang="16200000" scaled="0"/>
              </a:gradFill>
              <a:ln>
                <a:noFill/>
              </a:ln>
              <a:effectLst>
                <a:outerShdw blurRad="50800" dist="38100" dir="5400000" rotWithShape="0">
                  <a:srgbClr val="000000">
                    <a:alpha val="35000"/>
                  </a:srgbClr>
                </a:outerShdw>
              </a:effectLst>
              <a:sp3d prstMaterial="plastic">
                <a:bevelT w="120900" h="88900"/>
                <a:bevelB w="88900" h="31750" prst="angle"/>
              </a:sp3d>
            </p:spPr>
            <p:style>
              <a:lnRef idx="0">
                <a:scrgbClr r="0" g="0" b="0"/>
              </a:lnRef>
              <a:fillRef idx="3">
                <a:scrgbClr r="0" g="0" b="0"/>
              </a:fillRef>
              <a:effectRef idx="2">
                <a:scrgbClr r="0" g="0" b="0"/>
              </a:effectRef>
              <a:fontRef idx="minor">
                <a:schemeClr val="lt1"/>
              </a:fontRef>
            </p:style>
            <p:txBody>
              <a:bodyPr spcFirstLastPara="0" vert="horz" wrap="square" lIns="16510" tIns="16510" rIns="16510" bIns="16510" numCol="1" spcCol="1270" anchor="ctr" anchorCtr="0">
                <a:noAutofit/>
              </a:bodyPr>
              <a:lstStyle/>
              <a:p>
                <a:pPr algn="ctr" defTabSz="577850">
                  <a:lnSpc>
                    <a:spcPct val="90000"/>
                  </a:lnSpc>
                  <a:spcBef>
                    <a:spcPct val="0"/>
                  </a:spcBef>
                  <a:spcAft>
                    <a:spcPct val="35000"/>
                  </a:spcAft>
                </a:pPr>
                <a:endParaRPr lang="en-US" sz="1300" dirty="0">
                  <a:solidFill>
                    <a:sysClr val="window" lastClr="FFFFFF"/>
                  </a:solidFill>
                  <a:latin typeface="Corbel"/>
                </a:endParaRPr>
              </a:p>
            </p:txBody>
          </p:sp>
        </p:grpSp>
        <p:grpSp>
          <p:nvGrpSpPr>
            <p:cNvPr id="34" name="Группа 33"/>
            <p:cNvGrpSpPr/>
            <p:nvPr/>
          </p:nvGrpSpPr>
          <p:grpSpPr>
            <a:xfrm>
              <a:off x="88028" y="6373749"/>
              <a:ext cx="409768" cy="407783"/>
              <a:chOff x="1878512" y="1332706"/>
              <a:chExt cx="409768" cy="407783"/>
            </a:xfrm>
            <a:solidFill>
              <a:srgbClr val="FF0066"/>
            </a:solidFill>
            <a:scene3d>
              <a:camera prst="orthographicFront"/>
              <a:lightRig rig="flat" dir="t"/>
            </a:scene3d>
          </p:grpSpPr>
          <p:sp>
            <p:nvSpPr>
              <p:cNvPr id="35" name="Shape 34"/>
              <p:cNvSpPr/>
              <p:nvPr/>
            </p:nvSpPr>
            <p:spPr>
              <a:xfrm rot="19204823">
                <a:off x="1878512" y="1332706"/>
                <a:ext cx="409768" cy="407783"/>
              </a:xfrm>
              <a:prstGeom prst="gear6">
                <a:avLst/>
              </a:prstGeom>
              <a:gradFill rotWithShape="0">
                <a:gsLst>
                  <a:gs pos="0">
                    <a:srgbClr val="EA157A">
                      <a:hueOff val="0"/>
                      <a:satOff val="0"/>
                      <a:lumOff val="0"/>
                      <a:alphaOff val="0"/>
                      <a:shade val="15000"/>
                      <a:satMod val="180000"/>
                    </a:srgbClr>
                  </a:gs>
                  <a:gs pos="50000">
                    <a:srgbClr val="EA157A">
                      <a:hueOff val="0"/>
                      <a:satOff val="0"/>
                      <a:lumOff val="0"/>
                      <a:alphaOff val="0"/>
                      <a:shade val="45000"/>
                      <a:satMod val="170000"/>
                    </a:srgbClr>
                  </a:gs>
                  <a:gs pos="70000">
                    <a:srgbClr val="EA157A">
                      <a:hueOff val="0"/>
                      <a:satOff val="0"/>
                      <a:lumOff val="0"/>
                      <a:alphaOff val="0"/>
                      <a:tint val="99000"/>
                      <a:shade val="65000"/>
                      <a:satMod val="155000"/>
                    </a:srgbClr>
                  </a:gs>
                  <a:gs pos="100000">
                    <a:srgbClr val="EA157A">
                      <a:hueOff val="0"/>
                      <a:satOff val="0"/>
                      <a:lumOff val="0"/>
                      <a:alphaOff val="0"/>
                      <a:tint val="95500"/>
                      <a:shade val="100000"/>
                      <a:satMod val="155000"/>
                    </a:srgbClr>
                  </a:gs>
                </a:gsLst>
                <a:lin ang="16200000" scaled="0"/>
              </a:gradFill>
              <a:ln>
                <a:noFill/>
              </a:ln>
              <a:effectLst>
                <a:outerShdw blurRad="50800" dist="38100" dir="5400000" rotWithShape="0">
                  <a:srgbClr val="000000">
                    <a:alpha val="35000"/>
                  </a:srgbClr>
                </a:outerShdw>
              </a:effectLst>
              <a:sp3d prstMaterial="plastic">
                <a:bevelT w="120900" h="88900"/>
                <a:bevelB w="88900" h="31750" prst="angle"/>
              </a:sp3d>
            </p:spPr>
            <p:style>
              <a:lnRef idx="0">
                <a:scrgbClr r="0" g="0" b="0"/>
              </a:lnRef>
              <a:fillRef idx="3">
                <a:scrgbClr r="0" g="0" b="0"/>
              </a:fillRef>
              <a:effectRef idx="2">
                <a:scrgbClr r="0" g="0" b="0"/>
              </a:effectRef>
              <a:fontRef idx="minor">
                <a:schemeClr val="lt1"/>
              </a:fontRef>
            </p:style>
            <p:txBody>
              <a:bodyPr/>
              <a:lstStyle/>
              <a:p>
                <a:endParaRPr lang="ru-RU"/>
              </a:p>
            </p:txBody>
          </p:sp>
          <p:sp>
            <p:nvSpPr>
              <p:cNvPr id="36" name="Shape 4"/>
              <p:cNvSpPr/>
              <p:nvPr/>
            </p:nvSpPr>
            <p:spPr>
              <a:xfrm rot="20104823">
                <a:off x="1968504" y="1422027"/>
                <a:ext cx="229784" cy="229141"/>
              </a:xfrm>
              <a:prstGeom prst="rect">
                <a:avLst/>
              </a:prstGeom>
              <a:gradFill rotWithShape="0">
                <a:gsLst>
                  <a:gs pos="0">
                    <a:srgbClr val="EA157A">
                      <a:hueOff val="0"/>
                      <a:satOff val="0"/>
                      <a:lumOff val="0"/>
                      <a:alphaOff val="0"/>
                      <a:shade val="15000"/>
                      <a:satMod val="180000"/>
                    </a:srgbClr>
                  </a:gs>
                  <a:gs pos="50000">
                    <a:srgbClr val="EA157A">
                      <a:hueOff val="0"/>
                      <a:satOff val="0"/>
                      <a:lumOff val="0"/>
                      <a:alphaOff val="0"/>
                      <a:shade val="45000"/>
                      <a:satMod val="170000"/>
                    </a:srgbClr>
                  </a:gs>
                  <a:gs pos="70000">
                    <a:srgbClr val="EA157A">
                      <a:hueOff val="0"/>
                      <a:satOff val="0"/>
                      <a:lumOff val="0"/>
                      <a:alphaOff val="0"/>
                      <a:tint val="99000"/>
                      <a:shade val="65000"/>
                      <a:satMod val="155000"/>
                    </a:srgbClr>
                  </a:gs>
                  <a:gs pos="100000">
                    <a:srgbClr val="EA157A">
                      <a:hueOff val="0"/>
                      <a:satOff val="0"/>
                      <a:lumOff val="0"/>
                      <a:alphaOff val="0"/>
                      <a:tint val="95500"/>
                      <a:shade val="100000"/>
                      <a:satMod val="155000"/>
                    </a:srgbClr>
                  </a:gs>
                </a:gsLst>
                <a:lin ang="16200000" scaled="0"/>
              </a:gradFill>
              <a:ln>
                <a:noFill/>
              </a:ln>
              <a:effectLst>
                <a:outerShdw blurRad="50800" dist="38100" dir="5400000" rotWithShape="0">
                  <a:srgbClr val="000000">
                    <a:alpha val="35000"/>
                  </a:srgbClr>
                </a:outerShdw>
              </a:effectLst>
              <a:sp3d prstMaterial="plastic">
                <a:bevelT w="120900" h="88900"/>
                <a:bevelB w="88900" h="31750" prst="angle"/>
              </a:sp3d>
            </p:spPr>
            <p:style>
              <a:lnRef idx="0">
                <a:scrgbClr r="0" g="0" b="0"/>
              </a:lnRef>
              <a:fillRef idx="3">
                <a:scrgbClr r="0" g="0" b="0"/>
              </a:fillRef>
              <a:effectRef idx="2">
                <a:scrgbClr r="0" g="0" b="0"/>
              </a:effectRef>
              <a:fontRef idx="minor">
                <a:schemeClr val="lt1"/>
              </a:fontRef>
            </p:style>
            <p:txBody>
              <a:bodyPr spcFirstLastPara="0" vert="horz" wrap="square" lIns="16510" tIns="16510" rIns="16510" bIns="16510" numCol="1" spcCol="1270" anchor="ctr" anchorCtr="0">
                <a:noAutofit/>
              </a:bodyPr>
              <a:lstStyle/>
              <a:p>
                <a:pPr algn="ctr" defTabSz="577850">
                  <a:lnSpc>
                    <a:spcPct val="90000"/>
                  </a:lnSpc>
                  <a:spcBef>
                    <a:spcPct val="0"/>
                  </a:spcBef>
                  <a:spcAft>
                    <a:spcPct val="35000"/>
                  </a:spcAft>
                </a:pPr>
                <a:endParaRPr lang="en-US" sz="1300" dirty="0">
                  <a:solidFill>
                    <a:sysClr val="window" lastClr="FFFFFF"/>
                  </a:solidFill>
                  <a:latin typeface="Corbel"/>
                </a:endParaRPr>
              </a:p>
            </p:txBody>
          </p:sp>
        </p:grpSp>
        <p:sp>
          <p:nvSpPr>
            <p:cNvPr id="43" name="TextBox 2"/>
            <p:cNvSpPr txBox="1">
              <a:spLocks noChangeArrowheads="1"/>
            </p:cNvSpPr>
            <p:nvPr/>
          </p:nvSpPr>
          <p:spPr bwMode="auto">
            <a:xfrm>
              <a:off x="357391" y="6402033"/>
              <a:ext cx="294769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sz="1600" b="1" dirty="0">
                  <a:solidFill>
                    <a:prstClr val="black"/>
                  </a:solidFill>
                  <a:latin typeface="Times New Roman" pitchFamily="18" charset="0"/>
                  <a:cs typeface="Times New Roman" pitchFamily="18" charset="0"/>
                </a:rPr>
                <a:t>Безвозмездные поступления</a:t>
              </a:r>
            </a:p>
          </p:txBody>
        </p:sp>
        <p:sp>
          <p:nvSpPr>
            <p:cNvPr id="44" name="TextBox 2"/>
            <p:cNvSpPr txBox="1">
              <a:spLocks noChangeArrowheads="1"/>
            </p:cNvSpPr>
            <p:nvPr/>
          </p:nvSpPr>
          <p:spPr bwMode="auto">
            <a:xfrm>
              <a:off x="3460295" y="6394349"/>
              <a:ext cx="209171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sz="1600" b="1" dirty="0">
                  <a:solidFill>
                    <a:prstClr val="black"/>
                  </a:solidFill>
                  <a:latin typeface="Times New Roman" pitchFamily="18" charset="0"/>
                  <a:cs typeface="Times New Roman" pitchFamily="18" charset="0"/>
                </a:rPr>
                <a:t>Налоговые доходы</a:t>
              </a:r>
            </a:p>
          </p:txBody>
        </p:sp>
        <p:sp>
          <p:nvSpPr>
            <p:cNvPr id="45" name="TextBox 2"/>
            <p:cNvSpPr txBox="1">
              <a:spLocks noChangeArrowheads="1"/>
            </p:cNvSpPr>
            <p:nvPr/>
          </p:nvSpPr>
          <p:spPr bwMode="auto">
            <a:xfrm>
              <a:off x="5779793" y="6400079"/>
              <a:ext cx="235411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sz="1600" b="1" dirty="0">
                  <a:solidFill>
                    <a:prstClr val="black"/>
                  </a:solidFill>
                  <a:latin typeface="Times New Roman" pitchFamily="18" charset="0"/>
                  <a:cs typeface="Times New Roman" pitchFamily="18" charset="0"/>
                </a:rPr>
                <a:t>Неналоговые доходы</a:t>
              </a:r>
            </a:p>
          </p:txBody>
        </p:sp>
      </p:grpSp>
      <p:sp>
        <p:nvSpPr>
          <p:cNvPr id="37" name="Oval 13"/>
          <p:cNvSpPr>
            <a:spLocks noChangeArrowheads="1"/>
          </p:cNvSpPr>
          <p:nvPr/>
        </p:nvSpPr>
        <p:spPr bwMode="auto">
          <a:xfrm>
            <a:off x="8172450" y="6453188"/>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17</a:t>
            </a:r>
          </a:p>
        </p:txBody>
      </p:sp>
    </p:spTree>
    <p:extLst>
      <p:ext uri="{BB962C8B-B14F-4D97-AF65-F5344CB8AC3E}">
        <p14:creationId xmlns:p14="http://schemas.microsoft.com/office/powerpoint/2010/main" val="29908900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38005" y="16167"/>
            <a:ext cx="8869864" cy="888703"/>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Динамика исполнения бюджета городского округа</a:t>
            </a:r>
          </a:p>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 по налоговым и неналоговым доходам, </a:t>
            </a:r>
            <a:r>
              <a:rPr lang="ru-RU" sz="2300" b="1" dirty="0" err="1">
                <a:ln w="11430"/>
                <a:solidFill>
                  <a:srgbClr val="C00000"/>
                </a:solidFill>
                <a:effectLst>
                  <a:outerShdw blurRad="50800" dist="39000" dir="5460000" algn="tl">
                    <a:srgbClr val="000000">
                      <a:alpha val="38000"/>
                    </a:srgbClr>
                  </a:outerShdw>
                </a:effectLst>
                <a:latin typeface="Arial" pitchFamily="34" charset="0"/>
                <a:cs typeface="Arial" pitchFamily="34" charset="0"/>
              </a:rPr>
              <a:t>млн.рублей</a:t>
            </a:r>
            <a:endParaRPr lang="ru-RU" sz="23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endParaRPr>
          </a:p>
        </p:txBody>
      </p:sp>
      <p:graphicFrame>
        <p:nvGraphicFramePr>
          <p:cNvPr id="10" name="Диаграмма 9"/>
          <p:cNvGraphicFramePr>
            <a:graphicFrameLocks/>
          </p:cNvGraphicFramePr>
          <p:nvPr>
            <p:extLst>
              <p:ext uri="{D42A27DB-BD31-4B8C-83A1-F6EECF244321}">
                <p14:modId xmlns:p14="http://schemas.microsoft.com/office/powerpoint/2010/main" val="3660008772"/>
              </p:ext>
            </p:extLst>
          </p:nvPr>
        </p:nvGraphicFramePr>
        <p:xfrm>
          <a:off x="-567574" y="574158"/>
          <a:ext cx="9929001" cy="5827011"/>
        </p:xfrm>
        <a:graphic>
          <a:graphicData uri="http://schemas.openxmlformats.org/drawingml/2006/chart">
            <c:chart xmlns:c="http://schemas.openxmlformats.org/drawingml/2006/chart" xmlns:r="http://schemas.openxmlformats.org/officeDocument/2006/relationships" r:id="rId4"/>
          </a:graphicData>
        </a:graphic>
      </p:graphicFrame>
      <p:sp>
        <p:nvSpPr>
          <p:cNvPr id="8" name="Oval 13"/>
          <p:cNvSpPr>
            <a:spLocks noChangeArrowheads="1"/>
          </p:cNvSpPr>
          <p:nvPr/>
        </p:nvSpPr>
        <p:spPr bwMode="auto">
          <a:xfrm>
            <a:off x="8172450" y="6453188"/>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18</a:t>
            </a:r>
          </a:p>
        </p:txBody>
      </p:sp>
    </p:spTree>
    <p:extLst>
      <p:ext uri="{BB962C8B-B14F-4D97-AF65-F5344CB8AC3E}">
        <p14:creationId xmlns:p14="http://schemas.microsoft.com/office/powerpoint/2010/main" val="34479386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Группа 28"/>
          <p:cNvGrpSpPr/>
          <p:nvPr/>
        </p:nvGrpSpPr>
        <p:grpSpPr>
          <a:xfrm>
            <a:off x="0" y="0"/>
            <a:ext cx="9144000" cy="6858000"/>
            <a:chOff x="0" y="0"/>
            <a:chExt cx="9144000" cy="6858000"/>
          </a:xfrm>
        </p:grpSpPr>
        <p:pic>
          <p:nvPicPr>
            <p:cNvPr id="1027"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32" name="Таблица 31"/>
          <p:cNvGraphicFramePr>
            <a:graphicFrameLocks noGrp="1"/>
          </p:cNvGraphicFramePr>
          <p:nvPr>
            <p:extLst>
              <p:ext uri="{D42A27DB-BD31-4B8C-83A1-F6EECF244321}">
                <p14:modId xmlns:p14="http://schemas.microsoft.com/office/powerpoint/2010/main" val="2722021170"/>
              </p:ext>
            </p:extLst>
          </p:nvPr>
        </p:nvGraphicFramePr>
        <p:xfrm>
          <a:off x="228600" y="546594"/>
          <a:ext cx="8591550" cy="6036078"/>
        </p:xfrm>
        <a:graphic>
          <a:graphicData uri="http://schemas.openxmlformats.org/drawingml/2006/table">
            <a:tbl>
              <a:tblPr firstRow="1" bandRow="1"/>
              <a:tblGrid>
                <a:gridCol w="628650">
                  <a:extLst>
                    <a:ext uri="{9D8B030D-6E8A-4147-A177-3AD203B41FA5}">
                      <a16:colId xmlns:a16="http://schemas.microsoft.com/office/drawing/2014/main" xmlns="" val="20000"/>
                    </a:ext>
                  </a:extLst>
                </a:gridCol>
                <a:gridCol w="7239000">
                  <a:extLst>
                    <a:ext uri="{9D8B030D-6E8A-4147-A177-3AD203B41FA5}">
                      <a16:colId xmlns:a16="http://schemas.microsoft.com/office/drawing/2014/main" xmlns="" val="20001"/>
                    </a:ext>
                  </a:extLst>
                </a:gridCol>
                <a:gridCol w="723900">
                  <a:extLst>
                    <a:ext uri="{9D8B030D-6E8A-4147-A177-3AD203B41FA5}">
                      <a16:colId xmlns:a16="http://schemas.microsoft.com/office/drawing/2014/main" xmlns="" val="20002"/>
                    </a:ext>
                  </a:extLst>
                </a:gridCol>
              </a:tblGrid>
              <a:tr h="219808">
                <a:tc>
                  <a:txBody>
                    <a:bodyPr/>
                    <a:lstStyle/>
                    <a:p>
                      <a:pPr algn="ctr"/>
                      <a:r>
                        <a:rPr lang="ru-RU" sz="1400" b="1" dirty="0">
                          <a:latin typeface="Times New Roman" pitchFamily="18" charset="0"/>
                          <a:cs typeface="Times New Roman" pitchFamily="18" charset="0"/>
                        </a:rPr>
                        <a:t>№ п/п</a:t>
                      </a:r>
                    </a:p>
                  </a:txBody>
                  <a:tcPr marL="68569" marR="68569" marT="34292" marB="34292"/>
                </a:tc>
                <a:tc>
                  <a:txBody>
                    <a:bodyPr/>
                    <a:lstStyle/>
                    <a:p>
                      <a:pPr algn="ctr"/>
                      <a:endParaRPr lang="ru-RU" sz="1400" b="1" dirty="0">
                        <a:latin typeface="Times New Roman" pitchFamily="18" charset="0"/>
                        <a:cs typeface="Times New Roman" pitchFamily="18" charset="0"/>
                      </a:endParaRPr>
                    </a:p>
                  </a:txBody>
                  <a:tcPr marL="68569" marR="68569" marT="34292" marB="34292"/>
                </a:tc>
                <a:tc>
                  <a:txBody>
                    <a:bodyPr/>
                    <a:lstStyle/>
                    <a:p>
                      <a:pPr algn="ctr"/>
                      <a:r>
                        <a:rPr lang="ru-RU" sz="1400" b="1" dirty="0">
                          <a:latin typeface="Times New Roman" pitchFamily="18" charset="0"/>
                          <a:cs typeface="Times New Roman" pitchFamily="18" charset="0"/>
                        </a:rPr>
                        <a:t>Стр.</a:t>
                      </a:r>
                    </a:p>
                  </a:txBody>
                  <a:tcPr marL="68569" marR="68569" marT="34292" marB="34292"/>
                </a:tc>
                <a:extLst>
                  <a:ext uri="{0D108BD9-81ED-4DB2-BD59-A6C34878D82A}">
                    <a16:rowId xmlns:a16="http://schemas.microsoft.com/office/drawing/2014/main" xmlns="" val="10000"/>
                  </a:ext>
                </a:extLst>
              </a:tr>
              <a:tr h="251465">
                <a:tc>
                  <a:txBody>
                    <a:bodyPr/>
                    <a:lstStyle/>
                    <a:p>
                      <a:pPr algn="ctr"/>
                      <a:r>
                        <a:rPr lang="ru-RU" sz="1400" b="1" dirty="0">
                          <a:latin typeface="Times New Roman" pitchFamily="18" charset="0"/>
                          <a:cs typeface="Times New Roman" pitchFamily="18" charset="0"/>
                        </a:rPr>
                        <a:t>1</a:t>
                      </a:r>
                    </a:p>
                  </a:txBody>
                  <a:tcPr marL="68569" marR="68569" marT="34292" marB="34292" anchor="ctr"/>
                </a:tc>
                <a:tc>
                  <a:txBody>
                    <a:bodyPr/>
                    <a:lstStyle/>
                    <a:p>
                      <a:pPr algn="l"/>
                      <a:r>
                        <a:rPr lang="ru-RU" sz="1400" b="1" dirty="0">
                          <a:latin typeface="Times New Roman" pitchFamily="18" charset="0"/>
                          <a:cs typeface="Times New Roman" pitchFamily="18" charset="0"/>
                        </a:rPr>
                        <a:t>Введение</a:t>
                      </a:r>
                    </a:p>
                  </a:txBody>
                  <a:tcPr marL="68569" marR="68569" marT="34292" marB="34292" anchor="ctr"/>
                </a:tc>
                <a:tc>
                  <a:txBody>
                    <a:bodyPr/>
                    <a:lstStyle/>
                    <a:p>
                      <a:pPr algn="ctr"/>
                      <a:r>
                        <a:rPr lang="ru-RU" sz="1400" b="1" dirty="0">
                          <a:latin typeface="Times New Roman" pitchFamily="18" charset="0"/>
                          <a:cs typeface="Times New Roman" pitchFamily="18" charset="0"/>
                        </a:rPr>
                        <a:t>5-6</a:t>
                      </a:r>
                    </a:p>
                  </a:txBody>
                  <a:tcPr marL="68569" marR="68569" marT="34292" marB="34292" anchor="ctr"/>
                </a:tc>
                <a:extLst>
                  <a:ext uri="{0D108BD9-81ED-4DB2-BD59-A6C34878D82A}">
                    <a16:rowId xmlns:a16="http://schemas.microsoft.com/office/drawing/2014/main" xmlns="" val="10001"/>
                  </a:ext>
                </a:extLst>
              </a:tr>
              <a:tr h="251465">
                <a:tc>
                  <a:txBody>
                    <a:bodyPr/>
                    <a:lstStyle/>
                    <a:p>
                      <a:pPr algn="ctr"/>
                      <a:r>
                        <a:rPr lang="ru-RU" sz="1400" b="1" dirty="0">
                          <a:latin typeface="Times New Roman" pitchFamily="18" charset="0"/>
                          <a:cs typeface="Times New Roman" pitchFamily="18" charset="0"/>
                        </a:rPr>
                        <a:t>2</a:t>
                      </a:r>
                    </a:p>
                  </a:txBody>
                  <a:tcPr marL="68569" marR="68569" marT="34292" marB="34292" anchor="ctr"/>
                </a:tc>
                <a:tc>
                  <a:txBody>
                    <a:bodyPr/>
                    <a:lstStyle/>
                    <a:p>
                      <a:pPr algn="l"/>
                      <a:r>
                        <a:rPr lang="ru-RU" sz="1400" b="1" dirty="0">
                          <a:latin typeface="Times New Roman" pitchFamily="18" charset="0"/>
                          <a:cs typeface="Times New Roman" pitchFamily="18" charset="0"/>
                        </a:rPr>
                        <a:t>Характеристика городского округа</a:t>
                      </a:r>
                    </a:p>
                  </a:txBody>
                  <a:tcPr marL="68569" marR="68569" marT="34292" marB="34292" anchor="ctr"/>
                </a:tc>
                <a:tc>
                  <a:txBody>
                    <a:bodyPr/>
                    <a:lstStyle/>
                    <a:p>
                      <a:pPr algn="ctr"/>
                      <a:r>
                        <a:rPr lang="ru-RU" sz="1400" b="1" dirty="0">
                          <a:latin typeface="Times New Roman" pitchFamily="18" charset="0"/>
                          <a:cs typeface="Times New Roman" pitchFamily="18" charset="0"/>
                        </a:rPr>
                        <a:t>7-8</a:t>
                      </a:r>
                    </a:p>
                  </a:txBody>
                  <a:tcPr marL="68569" marR="68569" marT="34292" marB="34292" anchor="ctr"/>
                </a:tc>
                <a:extLst>
                  <a:ext uri="{0D108BD9-81ED-4DB2-BD59-A6C34878D82A}">
                    <a16:rowId xmlns:a16="http://schemas.microsoft.com/office/drawing/2014/main" xmlns="" val="10012"/>
                  </a:ext>
                </a:extLst>
              </a:tr>
              <a:tr h="251465">
                <a:tc>
                  <a:txBody>
                    <a:bodyPr/>
                    <a:lstStyle/>
                    <a:p>
                      <a:pPr algn="ctr"/>
                      <a:r>
                        <a:rPr lang="ru-RU" sz="1400" b="1" dirty="0">
                          <a:latin typeface="Times New Roman" pitchFamily="18" charset="0"/>
                          <a:cs typeface="Times New Roman" pitchFamily="18" charset="0"/>
                        </a:rPr>
                        <a:t>3</a:t>
                      </a:r>
                    </a:p>
                  </a:txBody>
                  <a:tcPr marL="68569" marR="68569" marT="34292" marB="34292" anchor="ctr"/>
                </a:tc>
                <a:tc>
                  <a:txBody>
                    <a:bodyPr/>
                    <a:lstStyle/>
                    <a:p>
                      <a:pPr algn="l"/>
                      <a:r>
                        <a:rPr lang="ru-RU" sz="1400" b="1" dirty="0">
                          <a:latin typeface="Times New Roman" pitchFamily="18" charset="0"/>
                          <a:cs typeface="Times New Roman" pitchFamily="18" charset="0"/>
                        </a:rPr>
                        <a:t>Глоссарий</a:t>
                      </a:r>
                    </a:p>
                  </a:txBody>
                  <a:tcPr marL="68569" marR="68569" marT="34292" marB="34292" anchor="ctr"/>
                </a:tc>
                <a:tc>
                  <a:txBody>
                    <a:bodyPr/>
                    <a:lstStyle/>
                    <a:p>
                      <a:pPr algn="ctr"/>
                      <a:r>
                        <a:rPr lang="ru-RU" sz="1400" b="1" dirty="0">
                          <a:latin typeface="Times New Roman" pitchFamily="18" charset="0"/>
                          <a:cs typeface="Times New Roman" pitchFamily="18" charset="0"/>
                        </a:rPr>
                        <a:t>9</a:t>
                      </a:r>
                    </a:p>
                  </a:txBody>
                  <a:tcPr marL="68569" marR="68569" marT="34292" marB="34292" anchor="ctr"/>
                </a:tc>
                <a:extLst>
                  <a:ext uri="{0D108BD9-81ED-4DB2-BD59-A6C34878D82A}">
                    <a16:rowId xmlns:a16="http://schemas.microsoft.com/office/drawing/2014/main" xmlns="" val="10002"/>
                  </a:ext>
                </a:extLst>
              </a:tr>
              <a:tr h="278147">
                <a:tc>
                  <a:txBody>
                    <a:bodyPr/>
                    <a:lstStyle/>
                    <a:p>
                      <a:pPr algn="ctr"/>
                      <a:r>
                        <a:rPr lang="ru-RU" sz="1400" b="1" dirty="0">
                          <a:latin typeface="Times New Roman" pitchFamily="18" charset="0"/>
                          <a:cs typeface="Times New Roman" pitchFamily="18" charset="0"/>
                        </a:rPr>
                        <a:t>4</a:t>
                      </a:r>
                    </a:p>
                  </a:txBody>
                  <a:tcPr marL="68569" marR="68569" marT="34292" marB="34292" anchor="ctr"/>
                </a:tc>
                <a:tc>
                  <a:txBody>
                    <a:bodyPr/>
                    <a:lstStyle/>
                    <a:p>
                      <a:pPr algn="l"/>
                      <a:r>
                        <a:rPr lang="ru-RU" sz="1400" b="1" dirty="0">
                          <a:latin typeface="Times New Roman" pitchFamily="18" charset="0"/>
                          <a:cs typeface="Times New Roman" pitchFamily="18" charset="0"/>
                        </a:rPr>
                        <a:t>Что такое отчет об исполнении бюджета?</a:t>
                      </a:r>
                    </a:p>
                  </a:txBody>
                  <a:tcPr marL="68569" marR="68569" marT="34292" marB="34292" anchor="ctr"/>
                </a:tc>
                <a:tc>
                  <a:txBody>
                    <a:bodyPr/>
                    <a:lstStyle/>
                    <a:p>
                      <a:pPr algn="ctr"/>
                      <a:r>
                        <a:rPr lang="ru-RU" sz="1400" b="1" dirty="0">
                          <a:latin typeface="Times New Roman" pitchFamily="18" charset="0"/>
                          <a:cs typeface="Times New Roman" pitchFamily="18" charset="0"/>
                        </a:rPr>
                        <a:t>10</a:t>
                      </a:r>
                    </a:p>
                  </a:txBody>
                  <a:tcPr marL="68569" marR="68569" marT="34292" marB="34292" anchor="ctr"/>
                </a:tc>
                <a:extLst>
                  <a:ext uri="{0D108BD9-81ED-4DB2-BD59-A6C34878D82A}">
                    <a16:rowId xmlns:a16="http://schemas.microsoft.com/office/drawing/2014/main" xmlns="" val="10003"/>
                  </a:ext>
                </a:extLst>
              </a:tr>
              <a:tr h="261914">
                <a:tc>
                  <a:txBody>
                    <a:bodyPr/>
                    <a:lstStyle/>
                    <a:p>
                      <a:pPr algn="ctr"/>
                      <a:r>
                        <a:rPr lang="ru-RU" sz="1400" b="1" dirty="0">
                          <a:latin typeface="Times New Roman" pitchFamily="18" charset="0"/>
                          <a:cs typeface="Times New Roman" pitchFamily="18" charset="0"/>
                        </a:rPr>
                        <a:t>5</a:t>
                      </a:r>
                    </a:p>
                  </a:txBody>
                  <a:tcPr marL="68569" marR="68569" marT="34292" marB="34292" anchor="ctr"/>
                </a:tc>
                <a:tc>
                  <a:txBody>
                    <a:bodyPr/>
                    <a:lstStyle/>
                    <a:p>
                      <a:pPr algn="l"/>
                      <a:r>
                        <a:rPr lang="ru-RU" sz="1400" b="1" dirty="0">
                          <a:latin typeface="Times New Roman" pitchFamily="18" charset="0"/>
                          <a:cs typeface="Times New Roman" pitchFamily="18" charset="0"/>
                        </a:rPr>
                        <a:t>Основные задачи, решаемые  в процессе исполнения бюджета в 2025</a:t>
                      </a:r>
                      <a:r>
                        <a:rPr lang="ru-RU" sz="1400" b="1" baseline="0" dirty="0">
                          <a:latin typeface="Times New Roman" pitchFamily="18" charset="0"/>
                          <a:cs typeface="Times New Roman" pitchFamily="18" charset="0"/>
                        </a:rPr>
                        <a:t> </a:t>
                      </a:r>
                      <a:r>
                        <a:rPr lang="ru-RU" sz="1400" b="1" dirty="0">
                          <a:latin typeface="Times New Roman" pitchFamily="18" charset="0"/>
                          <a:cs typeface="Times New Roman" pitchFamily="18" charset="0"/>
                        </a:rPr>
                        <a:t>году</a:t>
                      </a:r>
                    </a:p>
                  </a:txBody>
                  <a:tcPr marL="68569" marR="68569" marT="34292" marB="34292" anchor="ctr"/>
                </a:tc>
                <a:tc>
                  <a:txBody>
                    <a:bodyPr/>
                    <a:lstStyle/>
                    <a:p>
                      <a:pPr algn="ctr"/>
                      <a:r>
                        <a:rPr lang="ru-RU" sz="1400" b="1" dirty="0">
                          <a:latin typeface="Times New Roman" pitchFamily="18" charset="0"/>
                          <a:cs typeface="Times New Roman" pitchFamily="18" charset="0"/>
                        </a:rPr>
                        <a:t>11</a:t>
                      </a:r>
                    </a:p>
                  </a:txBody>
                  <a:tcPr marL="68569" marR="68569" marT="34292" marB="34292" anchor="ctr"/>
                </a:tc>
                <a:extLst>
                  <a:ext uri="{0D108BD9-81ED-4DB2-BD59-A6C34878D82A}">
                    <a16:rowId xmlns:a16="http://schemas.microsoft.com/office/drawing/2014/main" xmlns="" val="10004"/>
                  </a:ext>
                </a:extLst>
              </a:tr>
              <a:tr h="251465">
                <a:tc>
                  <a:txBody>
                    <a:bodyPr/>
                    <a:lstStyle/>
                    <a:p>
                      <a:pPr algn="ctr"/>
                      <a:r>
                        <a:rPr lang="ru-RU" sz="1400" b="1" dirty="0">
                          <a:latin typeface="Times New Roman" pitchFamily="18" charset="0"/>
                          <a:cs typeface="Times New Roman" pitchFamily="18" charset="0"/>
                        </a:rPr>
                        <a:t>6</a:t>
                      </a:r>
                    </a:p>
                  </a:txBody>
                  <a:tcPr marL="68569" marR="68569" marT="34292" marB="34292" anchor="ctr"/>
                </a:tc>
                <a:tc>
                  <a:txBody>
                    <a:bodyPr/>
                    <a:lstStyle/>
                    <a:p>
                      <a:pPr algn="l"/>
                      <a:r>
                        <a:rPr lang="ru-RU" sz="1400" b="1" dirty="0">
                          <a:latin typeface="Times New Roman" pitchFamily="18" charset="0"/>
                          <a:cs typeface="Times New Roman" pitchFamily="18" charset="0"/>
                        </a:rPr>
                        <a:t>Показатели, характеризующие</a:t>
                      </a:r>
                      <a:r>
                        <a:rPr lang="ru-RU" sz="1400" b="1" baseline="0" dirty="0">
                          <a:latin typeface="Times New Roman" pitchFamily="18" charset="0"/>
                          <a:cs typeface="Times New Roman" pitchFamily="18" charset="0"/>
                        </a:rPr>
                        <a:t> городской округ за 2025 год</a:t>
                      </a:r>
                      <a:endParaRPr lang="ru-RU" sz="1400" b="1" dirty="0">
                        <a:latin typeface="Times New Roman" pitchFamily="18" charset="0"/>
                        <a:cs typeface="Times New Roman" pitchFamily="18" charset="0"/>
                      </a:endParaRPr>
                    </a:p>
                  </a:txBody>
                  <a:tcPr marL="68569" marR="68569" marT="34292" marB="34292" anchor="ctr"/>
                </a:tc>
                <a:tc>
                  <a:txBody>
                    <a:bodyPr/>
                    <a:lstStyle/>
                    <a:p>
                      <a:pPr algn="ctr"/>
                      <a:r>
                        <a:rPr lang="ru-RU" sz="1400" b="1" dirty="0">
                          <a:latin typeface="Times New Roman" pitchFamily="18" charset="0"/>
                          <a:cs typeface="Times New Roman" pitchFamily="18" charset="0"/>
                        </a:rPr>
                        <a:t>12</a:t>
                      </a:r>
                    </a:p>
                  </a:txBody>
                  <a:tcPr marL="68569" marR="68569" marT="34292" marB="34292" anchor="ctr"/>
                </a:tc>
                <a:extLst>
                  <a:ext uri="{0D108BD9-81ED-4DB2-BD59-A6C34878D82A}">
                    <a16:rowId xmlns:a16="http://schemas.microsoft.com/office/drawing/2014/main" xmlns="" val="10005"/>
                  </a:ext>
                </a:extLst>
              </a:tr>
              <a:tr h="294446">
                <a:tc>
                  <a:txBody>
                    <a:bodyPr/>
                    <a:lstStyle/>
                    <a:p>
                      <a:pPr algn="ctr"/>
                      <a:r>
                        <a:rPr lang="ru-RU" sz="1400" b="1" dirty="0">
                          <a:latin typeface="Times New Roman" pitchFamily="18" charset="0"/>
                          <a:cs typeface="Times New Roman" pitchFamily="18" charset="0"/>
                        </a:rPr>
                        <a:t>7</a:t>
                      </a:r>
                    </a:p>
                  </a:txBody>
                  <a:tcPr marL="68569" marR="68569" marT="34292" marB="34292" anchor="ctr"/>
                </a:tc>
                <a:tc>
                  <a:txBody>
                    <a:bodyPr/>
                    <a:lstStyle/>
                    <a:p>
                      <a:pPr algn="l"/>
                      <a:r>
                        <a:rPr lang="ru-RU" sz="1400" b="1" dirty="0">
                          <a:latin typeface="Times New Roman" pitchFamily="18" charset="0"/>
                          <a:cs typeface="Times New Roman" pitchFamily="18" charset="0"/>
                        </a:rPr>
                        <a:t>Динамика фактических показателей социально-экономического</a:t>
                      </a:r>
                      <a:r>
                        <a:rPr lang="ru-RU" sz="1400" b="1" baseline="0" dirty="0">
                          <a:latin typeface="Times New Roman" pitchFamily="18" charset="0"/>
                          <a:cs typeface="Times New Roman" pitchFamily="18" charset="0"/>
                        </a:rPr>
                        <a:t> развития городского округа</a:t>
                      </a:r>
                      <a:endParaRPr lang="ru-RU" sz="1400" b="1" dirty="0">
                        <a:latin typeface="Times New Roman" pitchFamily="18" charset="0"/>
                        <a:cs typeface="Times New Roman" pitchFamily="18" charset="0"/>
                      </a:endParaRPr>
                    </a:p>
                  </a:txBody>
                  <a:tcPr marL="68569" marR="68569" marT="34292" marB="34292" anchor="ctr"/>
                </a:tc>
                <a:tc>
                  <a:txBody>
                    <a:bodyPr/>
                    <a:lstStyle/>
                    <a:p>
                      <a:pPr algn="ctr"/>
                      <a:r>
                        <a:rPr lang="ru-RU" sz="1400" b="1" dirty="0">
                          <a:latin typeface="Times New Roman" pitchFamily="18" charset="0"/>
                          <a:cs typeface="Times New Roman" pitchFamily="18" charset="0"/>
                        </a:rPr>
                        <a:t>13</a:t>
                      </a:r>
                    </a:p>
                  </a:txBody>
                  <a:tcPr marL="68569" marR="68569" marT="34292" marB="34292" anchor="ctr"/>
                </a:tc>
                <a:extLst>
                  <a:ext uri="{0D108BD9-81ED-4DB2-BD59-A6C34878D82A}">
                    <a16:rowId xmlns:a16="http://schemas.microsoft.com/office/drawing/2014/main" xmlns="" val="10006"/>
                  </a:ext>
                </a:extLst>
              </a:tr>
              <a:tr h="432336">
                <a:tc>
                  <a:txBody>
                    <a:bodyPr/>
                    <a:lstStyle/>
                    <a:p>
                      <a:pPr algn="ctr"/>
                      <a:r>
                        <a:rPr lang="ru-RU" sz="1400" b="1" dirty="0">
                          <a:latin typeface="Times New Roman" pitchFamily="18" charset="0"/>
                          <a:cs typeface="Times New Roman" pitchFamily="18" charset="0"/>
                        </a:rPr>
                        <a:t>8</a:t>
                      </a:r>
                    </a:p>
                  </a:txBody>
                  <a:tcPr marL="68569" marR="68569" marT="34292" marB="34292" anchor="ctr"/>
                </a:tc>
                <a:tc>
                  <a:txBody>
                    <a:bodyPr/>
                    <a:lstStyle/>
                    <a:p>
                      <a:pPr algn="l"/>
                      <a:r>
                        <a:rPr lang="ru-RU" sz="1400" b="1" dirty="0">
                          <a:latin typeface="Times New Roman" pitchFamily="18" charset="0"/>
                          <a:cs typeface="Times New Roman" pitchFamily="18" charset="0"/>
                        </a:rPr>
                        <a:t>Какое место среди муниципальных образований Нижегородской области занимает городской округ город Первомайск по отдельным показателям бюджетов муниципальных образований за 2025 год</a:t>
                      </a:r>
                    </a:p>
                  </a:txBody>
                  <a:tcPr marL="68569" marR="68569" marT="34292" marB="34292" anchor="ctr"/>
                </a:tc>
                <a:tc>
                  <a:txBody>
                    <a:bodyPr/>
                    <a:lstStyle/>
                    <a:p>
                      <a:pPr algn="ctr"/>
                      <a:r>
                        <a:rPr lang="ru-RU" sz="1400" b="1" dirty="0">
                          <a:latin typeface="Times New Roman" pitchFamily="18" charset="0"/>
                          <a:cs typeface="Times New Roman" pitchFamily="18" charset="0"/>
                        </a:rPr>
                        <a:t>14</a:t>
                      </a:r>
                    </a:p>
                  </a:txBody>
                  <a:tcPr marL="68569" marR="68569" marT="34292" marB="34292" anchor="ctr"/>
                </a:tc>
                <a:extLst>
                  <a:ext uri="{0D108BD9-81ED-4DB2-BD59-A6C34878D82A}">
                    <a16:rowId xmlns:a16="http://schemas.microsoft.com/office/drawing/2014/main" xmlns="" val="10007"/>
                  </a:ext>
                </a:extLst>
              </a:tr>
              <a:tr h="278147">
                <a:tc>
                  <a:txBody>
                    <a:bodyPr/>
                    <a:lstStyle/>
                    <a:p>
                      <a:pPr algn="ctr"/>
                      <a:r>
                        <a:rPr lang="ru-RU" sz="1400" b="1" dirty="0">
                          <a:latin typeface="Times New Roman" pitchFamily="18" charset="0"/>
                          <a:cs typeface="Times New Roman" pitchFamily="18" charset="0"/>
                        </a:rPr>
                        <a:t>9</a:t>
                      </a:r>
                    </a:p>
                  </a:txBody>
                  <a:tcPr marL="68569" marR="68569" marT="34292" marB="34292" anchor="ctr"/>
                </a:tc>
                <a:tc>
                  <a:txBody>
                    <a:bodyPr/>
                    <a:lstStyle/>
                    <a:p>
                      <a:pPr algn="l"/>
                      <a:r>
                        <a:rPr lang="ru-RU" sz="1400" b="1" dirty="0">
                          <a:latin typeface="Times New Roman" pitchFamily="18" charset="0"/>
                          <a:cs typeface="Times New Roman" pitchFamily="18" charset="0"/>
                        </a:rPr>
                        <a:t>Исполнение бюджета городского округа</a:t>
                      </a:r>
                    </a:p>
                  </a:txBody>
                  <a:tcPr marL="68569" marR="68569" marT="34292" marB="34292" anchor="ctr"/>
                </a:tc>
                <a:tc>
                  <a:txBody>
                    <a:bodyPr/>
                    <a:lstStyle/>
                    <a:p>
                      <a:pPr algn="ctr"/>
                      <a:r>
                        <a:rPr lang="ru-RU" sz="1400" b="1" dirty="0">
                          <a:latin typeface="Times New Roman" pitchFamily="18" charset="0"/>
                          <a:cs typeface="Times New Roman" pitchFamily="18" charset="0"/>
                        </a:rPr>
                        <a:t>15</a:t>
                      </a:r>
                    </a:p>
                  </a:txBody>
                  <a:tcPr marL="68569" marR="68569" marT="34292" marB="34292" anchor="ctr"/>
                </a:tc>
                <a:extLst>
                  <a:ext uri="{0D108BD9-81ED-4DB2-BD59-A6C34878D82A}">
                    <a16:rowId xmlns:a16="http://schemas.microsoft.com/office/drawing/2014/main" xmlns="" val="10008"/>
                  </a:ext>
                </a:extLst>
              </a:tr>
              <a:tr h="278147">
                <a:tc>
                  <a:txBody>
                    <a:bodyPr/>
                    <a:lstStyle/>
                    <a:p>
                      <a:pPr algn="ctr"/>
                      <a:r>
                        <a:rPr lang="ru-RU" sz="1400" b="1" dirty="0">
                          <a:latin typeface="Times New Roman" pitchFamily="18" charset="0"/>
                          <a:cs typeface="Times New Roman" pitchFamily="18" charset="0"/>
                        </a:rPr>
                        <a:t>10</a:t>
                      </a:r>
                    </a:p>
                  </a:txBody>
                  <a:tcPr marL="68569" marR="68569" marT="34292" marB="34292" anchor="ctr"/>
                </a:tc>
                <a:tc>
                  <a:txBody>
                    <a:bodyPr/>
                    <a:lstStyle/>
                    <a:p>
                      <a:pPr algn="l"/>
                      <a:r>
                        <a:rPr lang="ru-RU" sz="1400" b="1" dirty="0">
                          <a:latin typeface="Times New Roman" pitchFamily="18" charset="0"/>
                          <a:cs typeface="Times New Roman" pitchFamily="18" charset="0"/>
                        </a:rPr>
                        <a:t>Доходы бюджета городского округа</a:t>
                      </a:r>
                    </a:p>
                  </a:txBody>
                  <a:tcPr marL="68569" marR="68569" marT="34292" marB="34292" anchor="ctr"/>
                </a:tc>
                <a:tc>
                  <a:txBody>
                    <a:bodyPr/>
                    <a:lstStyle/>
                    <a:p>
                      <a:pPr algn="ctr"/>
                      <a:r>
                        <a:rPr lang="ru-RU" sz="1400" b="1" dirty="0">
                          <a:latin typeface="Times New Roman" pitchFamily="18" charset="0"/>
                          <a:cs typeface="Times New Roman" pitchFamily="18" charset="0"/>
                        </a:rPr>
                        <a:t>16</a:t>
                      </a:r>
                    </a:p>
                  </a:txBody>
                  <a:tcPr marL="68569" marR="68569" marT="34292" marB="34292" anchor="ctr"/>
                </a:tc>
                <a:extLst>
                  <a:ext uri="{0D108BD9-81ED-4DB2-BD59-A6C34878D82A}">
                    <a16:rowId xmlns:a16="http://schemas.microsoft.com/office/drawing/2014/main" xmlns="" val="10009"/>
                  </a:ext>
                </a:extLst>
              </a:tr>
              <a:tr h="278147">
                <a:tc>
                  <a:txBody>
                    <a:bodyPr/>
                    <a:lstStyle/>
                    <a:p>
                      <a:pPr algn="ctr"/>
                      <a:r>
                        <a:rPr lang="ru-RU" sz="1400" b="1" dirty="0">
                          <a:latin typeface="Times New Roman" pitchFamily="18" charset="0"/>
                          <a:cs typeface="Times New Roman" pitchFamily="18" charset="0"/>
                        </a:rPr>
                        <a:t>11</a:t>
                      </a:r>
                    </a:p>
                  </a:txBody>
                  <a:tcPr marL="68569" marR="68569" marT="34292" marB="34292" anchor="ctr"/>
                </a:tc>
                <a:tc>
                  <a:txBody>
                    <a:bodyPr/>
                    <a:lstStyle/>
                    <a:p>
                      <a:pPr algn="l"/>
                      <a:r>
                        <a:rPr lang="ru-RU" sz="1400" b="1" dirty="0">
                          <a:latin typeface="Times New Roman" pitchFamily="18" charset="0"/>
                          <a:cs typeface="Times New Roman" pitchFamily="18" charset="0"/>
                        </a:rPr>
                        <a:t>Структура доходов бюджета городского округа</a:t>
                      </a:r>
                    </a:p>
                  </a:txBody>
                  <a:tcPr marL="68569" marR="68569" marT="34292" marB="34292" anchor="ctr"/>
                </a:tc>
                <a:tc>
                  <a:txBody>
                    <a:bodyPr/>
                    <a:lstStyle/>
                    <a:p>
                      <a:pPr algn="ctr"/>
                      <a:r>
                        <a:rPr lang="ru-RU" sz="1400" b="1" dirty="0">
                          <a:latin typeface="Times New Roman" pitchFamily="18" charset="0"/>
                          <a:cs typeface="Times New Roman" pitchFamily="18" charset="0"/>
                        </a:rPr>
                        <a:t>17</a:t>
                      </a:r>
                    </a:p>
                  </a:txBody>
                  <a:tcPr marL="68569" marR="68569" marT="34292" marB="34292" anchor="ctr"/>
                </a:tc>
                <a:extLst>
                  <a:ext uri="{0D108BD9-81ED-4DB2-BD59-A6C34878D82A}">
                    <a16:rowId xmlns:a16="http://schemas.microsoft.com/office/drawing/2014/main" xmlns="" val="10010"/>
                  </a:ext>
                </a:extLst>
              </a:tr>
              <a:tr h="342013">
                <a:tc>
                  <a:txBody>
                    <a:bodyPr/>
                    <a:lstStyle/>
                    <a:p>
                      <a:pPr algn="ctr"/>
                      <a:r>
                        <a:rPr lang="ru-RU" sz="1400" b="1" dirty="0">
                          <a:latin typeface="Times New Roman" pitchFamily="18" charset="0"/>
                          <a:cs typeface="Times New Roman" pitchFamily="18" charset="0"/>
                        </a:rPr>
                        <a:t>12</a:t>
                      </a:r>
                    </a:p>
                  </a:txBody>
                  <a:tcPr marL="68569" marR="68569" marT="34292" marB="34292" anchor="ctr"/>
                </a:tc>
                <a:tc>
                  <a:txBody>
                    <a:bodyPr/>
                    <a:lstStyle/>
                    <a:p>
                      <a:pPr algn="l"/>
                      <a:r>
                        <a:rPr lang="ru-RU" sz="1400" b="1" dirty="0">
                          <a:latin typeface="Times New Roman" pitchFamily="18" charset="0"/>
                          <a:cs typeface="Times New Roman" pitchFamily="18" charset="0"/>
                        </a:rPr>
                        <a:t>Динамика исполнения бюджета городского округа по налоговым и неналоговым доходам</a:t>
                      </a:r>
                    </a:p>
                  </a:txBody>
                  <a:tcPr marL="68569" marR="68569" marT="34292" marB="34292" anchor="ctr"/>
                </a:tc>
                <a:tc>
                  <a:txBody>
                    <a:bodyPr/>
                    <a:lstStyle/>
                    <a:p>
                      <a:pPr algn="ctr"/>
                      <a:r>
                        <a:rPr lang="ru-RU" sz="1400" b="1" dirty="0">
                          <a:latin typeface="Times New Roman" pitchFamily="18" charset="0"/>
                          <a:cs typeface="Times New Roman" pitchFamily="18" charset="0"/>
                        </a:rPr>
                        <a:t>18</a:t>
                      </a:r>
                    </a:p>
                  </a:txBody>
                  <a:tcPr marL="68569" marR="68569" marT="34292" marB="34292" anchor="ctr"/>
                </a:tc>
                <a:extLst>
                  <a:ext uri="{0D108BD9-81ED-4DB2-BD59-A6C34878D82A}">
                    <a16:rowId xmlns:a16="http://schemas.microsoft.com/office/drawing/2014/main" xmlns="" val="10011"/>
                  </a:ext>
                </a:extLst>
              </a:tr>
              <a:tr h="283122">
                <a:tc>
                  <a:txBody>
                    <a:bodyPr/>
                    <a:lstStyle/>
                    <a:p>
                      <a:pPr algn="ctr"/>
                      <a:r>
                        <a:rPr lang="ru-RU" sz="1400" b="1" dirty="0">
                          <a:latin typeface="Times New Roman" pitchFamily="18" charset="0"/>
                          <a:cs typeface="Times New Roman" pitchFamily="18" charset="0"/>
                        </a:rPr>
                        <a:t>13</a:t>
                      </a:r>
                    </a:p>
                  </a:txBody>
                  <a:tcPr marL="68569" marR="68569" marT="34291" marB="34291" anchor="ctr"/>
                </a:tc>
                <a:tc>
                  <a:txBody>
                    <a:bodyPr/>
                    <a:lstStyle/>
                    <a:p>
                      <a:pPr algn="l"/>
                      <a:r>
                        <a:rPr lang="ru-RU" sz="1400" b="1" dirty="0">
                          <a:latin typeface="Times New Roman" pitchFamily="18" charset="0"/>
                          <a:cs typeface="Times New Roman" pitchFamily="18" charset="0"/>
                        </a:rPr>
                        <a:t>Структура бюджета городского округа по налоговым доходам в 2024-2025</a:t>
                      </a:r>
                      <a:r>
                        <a:rPr lang="ru-RU" sz="1400" b="1" baseline="0" dirty="0">
                          <a:latin typeface="Times New Roman" pitchFamily="18" charset="0"/>
                          <a:cs typeface="Times New Roman" pitchFamily="18" charset="0"/>
                        </a:rPr>
                        <a:t> </a:t>
                      </a:r>
                      <a:r>
                        <a:rPr lang="ru-RU" sz="1400" b="1" dirty="0">
                          <a:latin typeface="Times New Roman" pitchFamily="18" charset="0"/>
                          <a:cs typeface="Times New Roman" pitchFamily="18" charset="0"/>
                        </a:rPr>
                        <a:t>годах</a:t>
                      </a:r>
                    </a:p>
                  </a:txBody>
                  <a:tcPr marL="68569" marR="68569" marT="34291" marB="34291" anchor="ctr"/>
                </a:tc>
                <a:tc>
                  <a:txBody>
                    <a:bodyPr/>
                    <a:lstStyle/>
                    <a:p>
                      <a:pPr algn="ctr"/>
                      <a:r>
                        <a:rPr lang="ru-RU" sz="1400" b="1" dirty="0">
                          <a:latin typeface="Times New Roman" pitchFamily="18" charset="0"/>
                          <a:cs typeface="Times New Roman" pitchFamily="18" charset="0"/>
                        </a:rPr>
                        <a:t>19</a:t>
                      </a:r>
                    </a:p>
                  </a:txBody>
                  <a:tcPr marL="68569" marR="68569" marT="34291" marB="34291" anchor="ctr"/>
                </a:tc>
                <a:extLst>
                  <a:ext uri="{0D108BD9-81ED-4DB2-BD59-A6C34878D82A}">
                    <a16:rowId xmlns:a16="http://schemas.microsoft.com/office/drawing/2014/main" xmlns="" val="10013"/>
                  </a:ext>
                </a:extLst>
              </a:tr>
              <a:tr h="308561">
                <a:tc>
                  <a:txBody>
                    <a:bodyPr/>
                    <a:lstStyle/>
                    <a:p>
                      <a:pPr algn="ctr"/>
                      <a:r>
                        <a:rPr lang="ru-RU" sz="1400" b="1" dirty="0">
                          <a:latin typeface="Times New Roman" pitchFamily="18" charset="0"/>
                          <a:cs typeface="Times New Roman" pitchFamily="18" charset="0"/>
                        </a:rPr>
                        <a:t>14</a:t>
                      </a:r>
                    </a:p>
                  </a:txBody>
                  <a:tcPr marL="68569" marR="68569" marT="34291" marB="34291" anchor="ctr"/>
                </a:tc>
                <a:tc>
                  <a:txBody>
                    <a:bodyPr/>
                    <a:lstStyle/>
                    <a:p>
                      <a:pPr algn="l"/>
                      <a:r>
                        <a:rPr lang="ru-RU" sz="1400" b="1" dirty="0">
                          <a:latin typeface="Times New Roman" pitchFamily="18" charset="0"/>
                          <a:cs typeface="Times New Roman" pitchFamily="18" charset="0"/>
                        </a:rPr>
                        <a:t>Исполнение бюджета городского округа по налоговым доходам</a:t>
                      </a:r>
                    </a:p>
                  </a:txBody>
                  <a:tcPr marL="68569" marR="68569" marT="34291" marB="34291" anchor="ctr"/>
                </a:tc>
                <a:tc>
                  <a:txBody>
                    <a:bodyPr/>
                    <a:lstStyle/>
                    <a:p>
                      <a:pPr algn="ctr"/>
                      <a:r>
                        <a:rPr lang="ru-RU" sz="1400" b="1" dirty="0">
                          <a:latin typeface="Times New Roman" pitchFamily="18" charset="0"/>
                          <a:cs typeface="Times New Roman" pitchFamily="18" charset="0"/>
                        </a:rPr>
                        <a:t>20</a:t>
                      </a:r>
                    </a:p>
                  </a:txBody>
                  <a:tcPr marL="68569" marR="68569" marT="34291" marB="34291" anchor="ctr"/>
                </a:tc>
                <a:extLst>
                  <a:ext uri="{0D108BD9-81ED-4DB2-BD59-A6C34878D82A}">
                    <a16:rowId xmlns:a16="http://schemas.microsoft.com/office/drawing/2014/main" xmlns="" val="10014"/>
                  </a:ext>
                </a:extLst>
              </a:tr>
              <a:tr h="308561">
                <a:tc>
                  <a:txBody>
                    <a:bodyPr/>
                    <a:lstStyle/>
                    <a:p>
                      <a:pPr algn="ctr"/>
                      <a:r>
                        <a:rPr lang="ru-RU" sz="1400" b="1" dirty="0">
                          <a:latin typeface="Times New Roman" pitchFamily="18" charset="0"/>
                          <a:cs typeface="Times New Roman" pitchFamily="18" charset="0"/>
                        </a:rPr>
                        <a:t>15</a:t>
                      </a:r>
                    </a:p>
                  </a:txBody>
                  <a:tcPr marL="68569" marR="68569" marT="34291" marB="34291" anchor="ctr"/>
                </a:tc>
                <a:tc>
                  <a:txBody>
                    <a:bodyPr/>
                    <a:lstStyle/>
                    <a:p>
                      <a:pPr algn="l"/>
                      <a:r>
                        <a:rPr lang="ru-RU" sz="1400" b="1" dirty="0">
                          <a:latin typeface="Times New Roman" pitchFamily="18" charset="0"/>
                          <a:cs typeface="Times New Roman" pitchFamily="18" charset="0"/>
                        </a:rPr>
                        <a:t>Изменение норматива</a:t>
                      </a:r>
                      <a:r>
                        <a:rPr lang="ru-RU" sz="1400" b="1" baseline="0" dirty="0">
                          <a:latin typeface="Times New Roman" pitchFamily="18" charset="0"/>
                          <a:cs typeface="Times New Roman" pitchFamily="18" charset="0"/>
                        </a:rPr>
                        <a:t> отчислений от налога на доходы физических лиц</a:t>
                      </a:r>
                      <a:endParaRPr lang="ru-RU" sz="1400" b="1" dirty="0">
                        <a:latin typeface="Times New Roman" pitchFamily="18" charset="0"/>
                        <a:cs typeface="Times New Roman" pitchFamily="18" charset="0"/>
                      </a:endParaRPr>
                    </a:p>
                  </a:txBody>
                  <a:tcPr marL="68569" marR="68569" marT="34291" marB="34291" anchor="ctr"/>
                </a:tc>
                <a:tc>
                  <a:txBody>
                    <a:bodyPr/>
                    <a:lstStyle/>
                    <a:p>
                      <a:pPr algn="ctr"/>
                      <a:r>
                        <a:rPr lang="ru-RU" sz="1400" b="1" dirty="0">
                          <a:latin typeface="Times New Roman" pitchFamily="18" charset="0"/>
                          <a:cs typeface="Times New Roman" pitchFamily="18" charset="0"/>
                        </a:rPr>
                        <a:t>21</a:t>
                      </a:r>
                    </a:p>
                  </a:txBody>
                  <a:tcPr marL="68569" marR="68569" marT="34291" marB="34291" anchor="ctr"/>
                </a:tc>
                <a:extLst>
                  <a:ext uri="{0D108BD9-81ED-4DB2-BD59-A6C34878D82A}">
                    <a16:rowId xmlns:a16="http://schemas.microsoft.com/office/drawing/2014/main" xmlns="" val="10015"/>
                  </a:ext>
                </a:extLst>
              </a:tr>
              <a:tr h="308561">
                <a:tc>
                  <a:txBody>
                    <a:bodyPr/>
                    <a:lstStyle/>
                    <a:p>
                      <a:pPr algn="ctr"/>
                      <a:r>
                        <a:rPr lang="ru-RU" sz="1400" b="1" dirty="0">
                          <a:latin typeface="Times New Roman" pitchFamily="18" charset="0"/>
                          <a:cs typeface="Times New Roman" pitchFamily="18" charset="0"/>
                        </a:rPr>
                        <a:t>16</a:t>
                      </a:r>
                    </a:p>
                  </a:txBody>
                  <a:tcPr marL="68569" marR="68569" marT="34291" marB="34291"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400" b="1" dirty="0">
                          <a:latin typeface="Times New Roman" pitchFamily="18" charset="0"/>
                          <a:cs typeface="Times New Roman" pitchFamily="18" charset="0"/>
                        </a:rPr>
                        <a:t>Структура бюджета городского округа по неналоговым доходам в 2024-2025 годах</a:t>
                      </a:r>
                    </a:p>
                  </a:txBody>
                  <a:tcPr marL="68569" marR="68569" marT="34291" marB="34291" anchor="ctr"/>
                </a:tc>
                <a:tc>
                  <a:txBody>
                    <a:bodyPr/>
                    <a:lstStyle/>
                    <a:p>
                      <a:pPr algn="ctr"/>
                      <a:r>
                        <a:rPr lang="ru-RU" sz="1400" b="1" dirty="0">
                          <a:latin typeface="Times New Roman" pitchFamily="18" charset="0"/>
                          <a:cs typeface="Times New Roman" pitchFamily="18" charset="0"/>
                        </a:rPr>
                        <a:t>22</a:t>
                      </a:r>
                    </a:p>
                  </a:txBody>
                  <a:tcPr marL="68569" marR="68569" marT="34291" marB="34291" anchor="ctr"/>
                </a:tc>
                <a:extLst>
                  <a:ext uri="{0D108BD9-81ED-4DB2-BD59-A6C34878D82A}">
                    <a16:rowId xmlns:a16="http://schemas.microsoft.com/office/drawing/2014/main" xmlns="" val="10016"/>
                  </a:ext>
                </a:extLst>
              </a:tr>
              <a:tr h="308561">
                <a:tc>
                  <a:txBody>
                    <a:bodyPr/>
                    <a:lstStyle/>
                    <a:p>
                      <a:pPr algn="ctr"/>
                      <a:r>
                        <a:rPr lang="ru-RU" sz="1400" b="1" dirty="0">
                          <a:latin typeface="Times New Roman" pitchFamily="18" charset="0"/>
                          <a:cs typeface="Times New Roman" pitchFamily="18" charset="0"/>
                        </a:rPr>
                        <a:t>17</a:t>
                      </a:r>
                    </a:p>
                  </a:txBody>
                  <a:tcPr marL="68569" marR="68569" marT="34291" marB="34291"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400" b="1" dirty="0">
                          <a:latin typeface="Times New Roman" pitchFamily="18" charset="0"/>
                          <a:cs typeface="Times New Roman" pitchFamily="18" charset="0"/>
                        </a:rPr>
                        <a:t>Исполнение бюджета городского округа по неналоговым доходам</a:t>
                      </a:r>
                    </a:p>
                  </a:txBody>
                  <a:tcPr marL="68569" marR="68569" marT="34291" marB="34291" anchor="ctr"/>
                </a:tc>
                <a:tc>
                  <a:txBody>
                    <a:bodyPr/>
                    <a:lstStyle/>
                    <a:p>
                      <a:pPr algn="ctr"/>
                      <a:r>
                        <a:rPr lang="ru-RU" sz="1400" b="1" dirty="0">
                          <a:latin typeface="Times New Roman" pitchFamily="18" charset="0"/>
                          <a:cs typeface="Times New Roman" pitchFamily="18" charset="0"/>
                        </a:rPr>
                        <a:t>23</a:t>
                      </a:r>
                    </a:p>
                  </a:txBody>
                  <a:tcPr marL="68569" marR="68569" marT="34291" marB="34291" anchor="ctr"/>
                </a:tc>
                <a:extLst>
                  <a:ext uri="{0D108BD9-81ED-4DB2-BD59-A6C34878D82A}">
                    <a16:rowId xmlns:a16="http://schemas.microsoft.com/office/drawing/2014/main" xmlns="" val="10017"/>
                  </a:ext>
                </a:extLst>
              </a:tr>
            </a:tbl>
          </a:graphicData>
        </a:graphic>
      </p:graphicFrame>
      <p:sp>
        <p:nvSpPr>
          <p:cNvPr id="33" name="Прямоугольник 32"/>
          <p:cNvSpPr/>
          <p:nvPr/>
        </p:nvSpPr>
        <p:spPr>
          <a:xfrm>
            <a:off x="3360464" y="-23586"/>
            <a:ext cx="2088966" cy="442427"/>
          </a:xfrm>
          <a:prstGeom prst="rect">
            <a:avLst/>
          </a:prstGeom>
        </p:spPr>
        <p:txBody>
          <a:bodyPr wrap="non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defRPr/>
            </a:pPr>
            <a:r>
              <a:rPr lang="ru-RU" sz="25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Содержание</a:t>
            </a:r>
          </a:p>
        </p:txBody>
      </p:sp>
    </p:spTree>
    <p:extLst>
      <p:ext uri="{BB962C8B-B14F-4D97-AF65-F5344CB8AC3E}">
        <p14:creationId xmlns:p14="http://schemas.microsoft.com/office/powerpoint/2010/main" val="12788805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31899"/>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226989" y="-56567"/>
            <a:ext cx="7829516" cy="888703"/>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Структура бюджета городского округа</a:t>
            </a:r>
          </a:p>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 по налоговым доходам в </a:t>
            </a:r>
            <a:r>
              <a:rPr lang="ru-RU" sz="2700" b="1" dirty="0" smtClean="0">
                <a:ln w="11430"/>
                <a:solidFill>
                  <a:srgbClr val="C00000"/>
                </a:solidFill>
                <a:effectLst>
                  <a:outerShdw blurRad="50800" dist="39000" dir="5460000" algn="tl">
                    <a:srgbClr val="000000">
                      <a:alpha val="38000"/>
                    </a:srgbClr>
                  </a:outerShdw>
                </a:effectLst>
                <a:latin typeface="Arial" pitchFamily="34" charset="0"/>
                <a:cs typeface="Arial" pitchFamily="34" charset="0"/>
              </a:rPr>
              <a:t>2024-2025 </a:t>
            </a: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годах,%</a:t>
            </a:r>
          </a:p>
        </p:txBody>
      </p:sp>
      <p:grpSp>
        <p:nvGrpSpPr>
          <p:cNvPr id="2" name="Группа 1"/>
          <p:cNvGrpSpPr/>
          <p:nvPr/>
        </p:nvGrpSpPr>
        <p:grpSpPr>
          <a:xfrm>
            <a:off x="3869547" y="646981"/>
            <a:ext cx="4860385" cy="5702966"/>
            <a:chOff x="-1495154" y="1052736"/>
            <a:chExt cx="7148372" cy="5073662"/>
          </a:xfrm>
        </p:grpSpPr>
        <p:graphicFrame>
          <p:nvGraphicFramePr>
            <p:cNvPr id="20" name="Diagram 4"/>
            <p:cNvGraphicFramePr>
              <a:graphicFrameLocks/>
            </p:cNvGraphicFramePr>
            <p:nvPr>
              <p:extLst>
                <p:ext uri="{D42A27DB-BD31-4B8C-83A1-F6EECF244321}">
                  <p14:modId xmlns:p14="http://schemas.microsoft.com/office/powerpoint/2010/main" val="331469879"/>
                </p:ext>
              </p:extLst>
            </p:nvPr>
          </p:nvGraphicFramePr>
          <p:xfrm>
            <a:off x="-1495154" y="1052736"/>
            <a:ext cx="7148372" cy="5073662"/>
          </p:xfrm>
          <a:graphic>
            <a:graphicData uri="http://schemas.openxmlformats.org/drawingml/2006/chart">
              <c:chart xmlns:c="http://schemas.openxmlformats.org/drawingml/2006/chart" xmlns:r="http://schemas.openxmlformats.org/officeDocument/2006/relationships" r:id="rId4"/>
            </a:graphicData>
          </a:graphic>
        </p:graphicFrame>
        <p:sp>
          <p:nvSpPr>
            <p:cNvPr id="21" name="TextBox 1"/>
            <p:cNvSpPr txBox="1">
              <a:spLocks noChangeArrowheads="1"/>
            </p:cNvSpPr>
            <p:nvPr/>
          </p:nvSpPr>
          <p:spPr bwMode="auto">
            <a:xfrm>
              <a:off x="1621814" y="3424969"/>
              <a:ext cx="1512168" cy="58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sz="2800" b="1" dirty="0" smtClean="0">
                  <a:ln w="19050">
                    <a:noFill/>
                  </a:ln>
                  <a:solidFill>
                    <a:prstClr val="white"/>
                  </a:solidFill>
                  <a:latin typeface="Times New Roman" pitchFamily="18" charset="0"/>
                  <a:cs typeface="Times New Roman" pitchFamily="18" charset="0"/>
                </a:rPr>
                <a:t>2025 </a:t>
              </a:r>
              <a:r>
                <a:rPr lang="ru-RU" sz="2800" b="1" dirty="0">
                  <a:ln w="19050">
                    <a:noFill/>
                  </a:ln>
                  <a:solidFill>
                    <a:prstClr val="white"/>
                  </a:solidFill>
                  <a:latin typeface="Times New Roman" pitchFamily="18" charset="0"/>
                  <a:cs typeface="Times New Roman" pitchFamily="18" charset="0"/>
                </a:rPr>
                <a:t>год</a:t>
              </a:r>
            </a:p>
          </p:txBody>
        </p:sp>
      </p:grpSp>
      <p:grpSp>
        <p:nvGrpSpPr>
          <p:cNvPr id="22" name="Группа 21"/>
          <p:cNvGrpSpPr/>
          <p:nvPr/>
        </p:nvGrpSpPr>
        <p:grpSpPr>
          <a:xfrm>
            <a:off x="-334970" y="956941"/>
            <a:ext cx="5138577" cy="5073662"/>
            <a:chOff x="-6740006" y="825248"/>
            <a:chExt cx="7148372" cy="5073662"/>
          </a:xfrm>
        </p:grpSpPr>
        <p:graphicFrame>
          <p:nvGraphicFramePr>
            <p:cNvPr id="23" name="Diagram 4"/>
            <p:cNvGraphicFramePr>
              <a:graphicFrameLocks/>
            </p:cNvGraphicFramePr>
            <p:nvPr>
              <p:extLst>
                <p:ext uri="{D42A27DB-BD31-4B8C-83A1-F6EECF244321}">
                  <p14:modId xmlns:p14="http://schemas.microsoft.com/office/powerpoint/2010/main" val="1646440543"/>
                </p:ext>
              </p:extLst>
            </p:nvPr>
          </p:nvGraphicFramePr>
          <p:xfrm>
            <a:off x="-6740006" y="825248"/>
            <a:ext cx="7148372" cy="5073662"/>
          </p:xfrm>
          <a:graphic>
            <a:graphicData uri="http://schemas.openxmlformats.org/drawingml/2006/chart">
              <c:chart xmlns:c="http://schemas.openxmlformats.org/drawingml/2006/chart" xmlns:r="http://schemas.openxmlformats.org/officeDocument/2006/relationships" r:id="rId5"/>
            </a:graphicData>
          </a:graphic>
        </p:graphicFrame>
        <p:sp>
          <p:nvSpPr>
            <p:cNvPr id="24" name="TextBox 1"/>
            <p:cNvSpPr txBox="1">
              <a:spLocks noChangeArrowheads="1"/>
            </p:cNvSpPr>
            <p:nvPr/>
          </p:nvSpPr>
          <p:spPr bwMode="auto">
            <a:xfrm>
              <a:off x="-3640468" y="3203720"/>
              <a:ext cx="1512168" cy="58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sz="2800" b="1" dirty="0">
                  <a:ln w="19050">
                    <a:noFill/>
                  </a:ln>
                  <a:solidFill>
                    <a:prstClr val="white"/>
                  </a:solidFill>
                  <a:latin typeface="Times New Roman" pitchFamily="18" charset="0"/>
                  <a:cs typeface="Times New Roman" pitchFamily="18" charset="0"/>
                </a:rPr>
                <a:t>2024 год</a:t>
              </a:r>
            </a:p>
          </p:txBody>
        </p:sp>
      </p:grpSp>
      <p:grpSp>
        <p:nvGrpSpPr>
          <p:cNvPr id="45" name="Группа 44"/>
          <p:cNvGrpSpPr/>
          <p:nvPr/>
        </p:nvGrpSpPr>
        <p:grpSpPr>
          <a:xfrm>
            <a:off x="184297" y="5473636"/>
            <a:ext cx="8819709" cy="1313478"/>
            <a:chOff x="184297" y="5473636"/>
            <a:chExt cx="8819709" cy="1313478"/>
          </a:xfrm>
        </p:grpSpPr>
        <p:grpSp>
          <p:nvGrpSpPr>
            <p:cNvPr id="38" name="Группа 37"/>
            <p:cNvGrpSpPr/>
            <p:nvPr/>
          </p:nvGrpSpPr>
          <p:grpSpPr>
            <a:xfrm>
              <a:off x="191385" y="5478668"/>
              <a:ext cx="3678162" cy="307777"/>
              <a:chOff x="191385" y="5478668"/>
              <a:chExt cx="3678162" cy="307777"/>
            </a:xfrm>
          </p:grpSpPr>
          <p:sp>
            <p:nvSpPr>
              <p:cNvPr id="3" name="Ромб 2"/>
              <p:cNvSpPr/>
              <p:nvPr/>
            </p:nvSpPr>
            <p:spPr>
              <a:xfrm>
                <a:off x="191385" y="5515598"/>
                <a:ext cx="265814" cy="233916"/>
              </a:xfrm>
              <a:prstGeom prst="diamond">
                <a:avLst/>
              </a:prstGeom>
              <a:solidFill>
                <a:srgbClr val="FF5757"/>
              </a:solidFill>
              <a:ln>
                <a:solidFill>
                  <a:srgbClr val="FF5757"/>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31" name="TextBox 30"/>
              <p:cNvSpPr txBox="1"/>
              <p:nvPr/>
            </p:nvSpPr>
            <p:spPr>
              <a:xfrm>
                <a:off x="462514" y="5478668"/>
                <a:ext cx="3407033" cy="307777"/>
              </a:xfrm>
              <a:prstGeom prst="rect">
                <a:avLst/>
              </a:prstGeom>
              <a:noFill/>
            </p:spPr>
            <p:txBody>
              <a:bodyPr wrap="square" rtlCol="0">
                <a:spAutoFit/>
              </a:bodyPr>
              <a:lstStyle/>
              <a:p>
                <a:r>
                  <a:rPr lang="ru-RU" sz="1400" dirty="0">
                    <a:solidFill>
                      <a:prstClr val="black"/>
                    </a:solidFill>
                    <a:latin typeface="Times New Roman" pitchFamily="18" charset="0"/>
                    <a:cs typeface="Times New Roman" pitchFamily="18" charset="0"/>
                  </a:rPr>
                  <a:t>Налог на доходы физических лиц</a:t>
                </a:r>
              </a:p>
            </p:txBody>
          </p:sp>
        </p:grpSp>
        <p:grpSp>
          <p:nvGrpSpPr>
            <p:cNvPr id="39" name="Группа 38"/>
            <p:cNvGrpSpPr/>
            <p:nvPr/>
          </p:nvGrpSpPr>
          <p:grpSpPr>
            <a:xfrm>
              <a:off x="184297" y="6479337"/>
              <a:ext cx="3685250" cy="307777"/>
              <a:chOff x="186068" y="5780201"/>
              <a:chExt cx="3685250" cy="307777"/>
            </a:xfrm>
          </p:grpSpPr>
          <p:sp>
            <p:nvSpPr>
              <p:cNvPr id="25" name="Ромб 24"/>
              <p:cNvSpPr/>
              <p:nvPr/>
            </p:nvSpPr>
            <p:spPr>
              <a:xfrm>
                <a:off x="186068" y="5837275"/>
                <a:ext cx="265814" cy="233916"/>
              </a:xfrm>
              <a:prstGeom prst="diamond">
                <a:avLst/>
              </a:prstGeom>
              <a:solidFill>
                <a:srgbClr val="CC99FF"/>
              </a:solidFill>
              <a:ln>
                <a:solidFill>
                  <a:srgbClr val="CC99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32" name="TextBox 31"/>
              <p:cNvSpPr txBox="1"/>
              <p:nvPr/>
            </p:nvSpPr>
            <p:spPr>
              <a:xfrm>
                <a:off x="464285" y="5780201"/>
                <a:ext cx="3407033" cy="307777"/>
              </a:xfrm>
              <a:prstGeom prst="rect">
                <a:avLst/>
              </a:prstGeom>
              <a:noFill/>
            </p:spPr>
            <p:txBody>
              <a:bodyPr wrap="square" rtlCol="0">
                <a:spAutoFit/>
              </a:bodyPr>
              <a:lstStyle/>
              <a:p>
                <a:r>
                  <a:rPr lang="ru-RU" sz="1400" dirty="0">
                    <a:solidFill>
                      <a:prstClr val="black"/>
                    </a:solidFill>
                    <a:latin typeface="Times New Roman" pitchFamily="18" charset="0"/>
                    <a:cs typeface="Times New Roman" pitchFamily="18" charset="0"/>
                  </a:rPr>
                  <a:t>Земельный налог</a:t>
                </a:r>
              </a:p>
            </p:txBody>
          </p:sp>
        </p:grpSp>
        <p:grpSp>
          <p:nvGrpSpPr>
            <p:cNvPr id="40" name="Группа 39"/>
            <p:cNvGrpSpPr/>
            <p:nvPr/>
          </p:nvGrpSpPr>
          <p:grpSpPr>
            <a:xfrm>
              <a:off x="4777562" y="5473636"/>
              <a:ext cx="4226444" cy="307777"/>
              <a:chOff x="196700" y="6159430"/>
              <a:chExt cx="4226444" cy="307777"/>
            </a:xfrm>
          </p:grpSpPr>
          <p:sp>
            <p:nvSpPr>
              <p:cNvPr id="26" name="Ромб 25"/>
              <p:cNvSpPr/>
              <p:nvPr/>
            </p:nvSpPr>
            <p:spPr>
              <a:xfrm>
                <a:off x="196700" y="6191693"/>
                <a:ext cx="265814" cy="233916"/>
              </a:xfrm>
              <a:prstGeom prst="diamond">
                <a:avLst/>
              </a:prstGeom>
              <a:solidFill>
                <a:srgbClr val="0070C0"/>
              </a:solidFill>
              <a:ln>
                <a:solidFill>
                  <a:srgbClr val="0070C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33" name="TextBox 32"/>
              <p:cNvSpPr txBox="1"/>
              <p:nvPr/>
            </p:nvSpPr>
            <p:spPr>
              <a:xfrm>
                <a:off x="464285" y="6159430"/>
                <a:ext cx="3958859" cy="307777"/>
              </a:xfrm>
              <a:prstGeom prst="rect">
                <a:avLst/>
              </a:prstGeom>
              <a:noFill/>
            </p:spPr>
            <p:txBody>
              <a:bodyPr wrap="square" rtlCol="0">
                <a:spAutoFit/>
              </a:bodyPr>
              <a:lstStyle/>
              <a:p>
                <a:r>
                  <a:rPr lang="ru-RU" sz="1400" dirty="0">
                    <a:solidFill>
                      <a:prstClr val="black"/>
                    </a:solidFill>
                    <a:latin typeface="Times New Roman" pitchFamily="18" charset="0"/>
                    <a:cs typeface="Times New Roman" pitchFamily="18" charset="0"/>
                  </a:rPr>
                  <a:t>Налог, взимаемый в связи с применением УСНО</a:t>
                </a:r>
              </a:p>
            </p:txBody>
          </p:sp>
        </p:grpSp>
        <p:grpSp>
          <p:nvGrpSpPr>
            <p:cNvPr id="41" name="Группа 40"/>
            <p:cNvGrpSpPr/>
            <p:nvPr/>
          </p:nvGrpSpPr>
          <p:grpSpPr>
            <a:xfrm>
              <a:off x="191385" y="6156806"/>
              <a:ext cx="4224673" cy="307777"/>
              <a:chOff x="200242" y="6500603"/>
              <a:chExt cx="4224673" cy="307777"/>
            </a:xfrm>
          </p:grpSpPr>
          <p:sp>
            <p:nvSpPr>
              <p:cNvPr id="27" name="Ромб 26"/>
              <p:cNvSpPr/>
              <p:nvPr/>
            </p:nvSpPr>
            <p:spPr>
              <a:xfrm>
                <a:off x="200242" y="6542568"/>
                <a:ext cx="265814" cy="233916"/>
              </a:xfrm>
              <a:prstGeom prst="diamond">
                <a:avLst/>
              </a:prstGeom>
              <a:solidFill>
                <a:srgbClr val="00B050"/>
              </a:solidFill>
              <a:ln>
                <a:solidFill>
                  <a:srgbClr val="00B05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34" name="TextBox 33"/>
              <p:cNvSpPr txBox="1"/>
              <p:nvPr/>
            </p:nvSpPr>
            <p:spPr>
              <a:xfrm>
                <a:off x="466056" y="6500603"/>
                <a:ext cx="3958859" cy="307777"/>
              </a:xfrm>
              <a:prstGeom prst="rect">
                <a:avLst/>
              </a:prstGeom>
              <a:noFill/>
            </p:spPr>
            <p:txBody>
              <a:bodyPr wrap="square" rtlCol="0">
                <a:spAutoFit/>
              </a:bodyPr>
              <a:lstStyle/>
              <a:p>
                <a:r>
                  <a:rPr lang="ru-RU" sz="1400" dirty="0">
                    <a:solidFill>
                      <a:prstClr val="black"/>
                    </a:solidFill>
                    <a:latin typeface="Times New Roman" pitchFamily="18" charset="0"/>
                    <a:cs typeface="Times New Roman" pitchFamily="18" charset="0"/>
                  </a:rPr>
                  <a:t>Налог на имущество физических лиц</a:t>
                </a:r>
              </a:p>
            </p:txBody>
          </p:sp>
        </p:grpSp>
        <p:grpSp>
          <p:nvGrpSpPr>
            <p:cNvPr id="42" name="Группа 41"/>
            <p:cNvGrpSpPr/>
            <p:nvPr/>
          </p:nvGrpSpPr>
          <p:grpSpPr>
            <a:xfrm>
              <a:off x="191385" y="5812299"/>
              <a:ext cx="4224673" cy="307777"/>
              <a:chOff x="4779333" y="5486322"/>
              <a:chExt cx="4224673" cy="307777"/>
            </a:xfrm>
          </p:grpSpPr>
          <p:sp>
            <p:nvSpPr>
              <p:cNvPr id="28" name="Ромб 27"/>
              <p:cNvSpPr/>
              <p:nvPr/>
            </p:nvSpPr>
            <p:spPr>
              <a:xfrm>
                <a:off x="4779333" y="5526231"/>
                <a:ext cx="265814" cy="233916"/>
              </a:xfrm>
              <a:prstGeom prst="diamond">
                <a:avLst/>
              </a:prstGeom>
              <a:solidFill>
                <a:srgbClr val="00B0F0"/>
              </a:solidFill>
              <a:ln>
                <a:solidFill>
                  <a:srgbClr val="00B0F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35" name="TextBox 34"/>
              <p:cNvSpPr txBox="1"/>
              <p:nvPr/>
            </p:nvSpPr>
            <p:spPr>
              <a:xfrm>
                <a:off x="5045147" y="5486322"/>
                <a:ext cx="3958859" cy="307777"/>
              </a:xfrm>
              <a:prstGeom prst="rect">
                <a:avLst/>
              </a:prstGeom>
              <a:noFill/>
            </p:spPr>
            <p:txBody>
              <a:bodyPr wrap="square" rtlCol="0">
                <a:spAutoFit/>
              </a:bodyPr>
              <a:lstStyle/>
              <a:p>
                <a:r>
                  <a:rPr lang="ru-RU" sz="1400" dirty="0">
                    <a:solidFill>
                      <a:prstClr val="black"/>
                    </a:solidFill>
                    <a:latin typeface="Times New Roman" pitchFamily="18" charset="0"/>
                    <a:cs typeface="Times New Roman" pitchFamily="18" charset="0"/>
                  </a:rPr>
                  <a:t>Акцизы</a:t>
                </a:r>
              </a:p>
            </p:txBody>
          </p:sp>
        </p:grpSp>
        <p:grpSp>
          <p:nvGrpSpPr>
            <p:cNvPr id="43" name="Группа 42"/>
            <p:cNvGrpSpPr/>
            <p:nvPr/>
          </p:nvGrpSpPr>
          <p:grpSpPr>
            <a:xfrm>
              <a:off x="4779333" y="6120075"/>
              <a:ext cx="4224673" cy="307777"/>
              <a:chOff x="4779333" y="5849029"/>
              <a:chExt cx="4224673" cy="307777"/>
            </a:xfrm>
          </p:grpSpPr>
          <p:sp>
            <p:nvSpPr>
              <p:cNvPr id="29" name="Ромб 28"/>
              <p:cNvSpPr/>
              <p:nvPr/>
            </p:nvSpPr>
            <p:spPr>
              <a:xfrm>
                <a:off x="4779333" y="5893615"/>
                <a:ext cx="265814" cy="233916"/>
              </a:xfrm>
              <a:prstGeom prst="diamond">
                <a:avLst/>
              </a:prstGeom>
              <a:solidFill>
                <a:srgbClr val="7030A0"/>
              </a:solidFill>
              <a:ln>
                <a:solidFill>
                  <a:srgbClr val="7030A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36" name="TextBox 35"/>
              <p:cNvSpPr txBox="1"/>
              <p:nvPr/>
            </p:nvSpPr>
            <p:spPr>
              <a:xfrm>
                <a:off x="5045147" y="5849029"/>
                <a:ext cx="3958859" cy="307777"/>
              </a:xfrm>
              <a:prstGeom prst="rect">
                <a:avLst/>
              </a:prstGeom>
              <a:noFill/>
            </p:spPr>
            <p:txBody>
              <a:bodyPr wrap="square" rtlCol="0">
                <a:spAutoFit/>
              </a:bodyPr>
              <a:lstStyle/>
              <a:p>
                <a:r>
                  <a:rPr lang="ru-RU" sz="1400" dirty="0">
                    <a:solidFill>
                      <a:prstClr val="black"/>
                    </a:solidFill>
                    <a:latin typeface="Times New Roman" pitchFamily="18" charset="0"/>
                    <a:cs typeface="Times New Roman" pitchFamily="18" charset="0"/>
                  </a:rPr>
                  <a:t>Иные налоговые доходы</a:t>
                </a:r>
              </a:p>
            </p:txBody>
          </p:sp>
        </p:grpSp>
        <p:grpSp>
          <p:nvGrpSpPr>
            <p:cNvPr id="44" name="Группа 43"/>
            <p:cNvGrpSpPr/>
            <p:nvPr/>
          </p:nvGrpSpPr>
          <p:grpSpPr>
            <a:xfrm>
              <a:off x="4779333" y="5791032"/>
              <a:ext cx="4224673" cy="307777"/>
              <a:chOff x="4779333" y="6229756"/>
              <a:chExt cx="4224673" cy="307777"/>
            </a:xfrm>
          </p:grpSpPr>
          <p:sp>
            <p:nvSpPr>
              <p:cNvPr id="30" name="Ромб 29"/>
              <p:cNvSpPr/>
              <p:nvPr/>
            </p:nvSpPr>
            <p:spPr>
              <a:xfrm>
                <a:off x="4779333" y="6266687"/>
                <a:ext cx="265814" cy="233916"/>
              </a:xfrm>
              <a:prstGeom prst="diamond">
                <a:avLst/>
              </a:prstGeom>
              <a:solidFill>
                <a:srgbClr val="FFFF00"/>
              </a:solidFill>
              <a:ln>
                <a:solidFill>
                  <a:srgbClr val="FFFF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37" name="TextBox 36"/>
              <p:cNvSpPr txBox="1"/>
              <p:nvPr/>
            </p:nvSpPr>
            <p:spPr>
              <a:xfrm>
                <a:off x="5045147" y="6229756"/>
                <a:ext cx="3958859" cy="307777"/>
              </a:xfrm>
              <a:prstGeom prst="rect">
                <a:avLst/>
              </a:prstGeom>
              <a:noFill/>
            </p:spPr>
            <p:txBody>
              <a:bodyPr wrap="square" rtlCol="0">
                <a:spAutoFit/>
              </a:bodyPr>
              <a:lstStyle/>
              <a:p>
                <a:r>
                  <a:rPr lang="ru-RU" sz="1400" dirty="0">
                    <a:solidFill>
                      <a:prstClr val="black"/>
                    </a:solidFill>
                    <a:latin typeface="Times New Roman" pitchFamily="18" charset="0"/>
                    <a:cs typeface="Times New Roman" pitchFamily="18" charset="0"/>
                  </a:rPr>
                  <a:t>Государственная пошлина</a:t>
                </a:r>
              </a:p>
            </p:txBody>
          </p:sp>
        </p:grpSp>
      </p:grpSp>
      <p:sp>
        <p:nvSpPr>
          <p:cNvPr id="46" name="Oval 13"/>
          <p:cNvSpPr>
            <a:spLocks noChangeArrowheads="1"/>
          </p:cNvSpPr>
          <p:nvPr/>
        </p:nvSpPr>
        <p:spPr bwMode="auto">
          <a:xfrm>
            <a:off x="8172450" y="6453188"/>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19</a:t>
            </a:r>
          </a:p>
        </p:txBody>
      </p:sp>
    </p:spTree>
    <p:extLst>
      <p:ext uri="{BB962C8B-B14F-4D97-AF65-F5344CB8AC3E}">
        <p14:creationId xmlns:p14="http://schemas.microsoft.com/office/powerpoint/2010/main" val="32925091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802720" y="65935"/>
            <a:ext cx="7103355" cy="923330"/>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Исполнение бюджета городского округа</a:t>
            </a:r>
          </a:p>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 по налоговым доходам</a:t>
            </a:r>
            <a:endPar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endParaRPr>
          </a:p>
        </p:txBody>
      </p:sp>
      <p:graphicFrame>
        <p:nvGraphicFramePr>
          <p:cNvPr id="8" name="Таблица 7"/>
          <p:cNvGraphicFramePr>
            <a:graphicFrameLocks noGrp="1"/>
          </p:cNvGraphicFramePr>
          <p:nvPr>
            <p:extLst>
              <p:ext uri="{D42A27DB-BD31-4B8C-83A1-F6EECF244321}">
                <p14:modId xmlns:p14="http://schemas.microsoft.com/office/powerpoint/2010/main" val="1350446656"/>
              </p:ext>
            </p:extLst>
          </p:nvPr>
        </p:nvGraphicFramePr>
        <p:xfrm>
          <a:off x="71754" y="1138536"/>
          <a:ext cx="9000492" cy="5314652"/>
        </p:xfrm>
        <a:graphic>
          <a:graphicData uri="http://schemas.openxmlformats.org/drawingml/2006/table">
            <a:tbl>
              <a:tblPr>
                <a:tableStyleId>{16D9F66E-5EB9-4882-86FB-DCBF35E3C3E4}</a:tableStyleId>
              </a:tblPr>
              <a:tblGrid>
                <a:gridCol w="1857714">
                  <a:extLst>
                    <a:ext uri="{9D8B030D-6E8A-4147-A177-3AD203B41FA5}">
                      <a16:colId xmlns:a16="http://schemas.microsoft.com/office/drawing/2014/main" xmlns="" val="20000"/>
                    </a:ext>
                  </a:extLst>
                </a:gridCol>
                <a:gridCol w="872455">
                  <a:extLst>
                    <a:ext uri="{9D8B030D-6E8A-4147-A177-3AD203B41FA5}">
                      <a16:colId xmlns:a16="http://schemas.microsoft.com/office/drawing/2014/main" xmlns="" val="20001"/>
                    </a:ext>
                  </a:extLst>
                </a:gridCol>
                <a:gridCol w="1157681">
                  <a:extLst>
                    <a:ext uri="{9D8B030D-6E8A-4147-A177-3AD203B41FA5}">
                      <a16:colId xmlns:a16="http://schemas.microsoft.com/office/drawing/2014/main" xmlns="" val="20002"/>
                    </a:ext>
                  </a:extLst>
                </a:gridCol>
                <a:gridCol w="1048624">
                  <a:extLst>
                    <a:ext uri="{9D8B030D-6E8A-4147-A177-3AD203B41FA5}">
                      <a16:colId xmlns:a16="http://schemas.microsoft.com/office/drawing/2014/main" xmlns="" val="20003"/>
                    </a:ext>
                  </a:extLst>
                </a:gridCol>
                <a:gridCol w="855677">
                  <a:extLst>
                    <a:ext uri="{9D8B030D-6E8A-4147-A177-3AD203B41FA5}">
                      <a16:colId xmlns:a16="http://schemas.microsoft.com/office/drawing/2014/main" xmlns="" val="20004"/>
                    </a:ext>
                  </a:extLst>
                </a:gridCol>
                <a:gridCol w="1241570">
                  <a:extLst>
                    <a:ext uri="{9D8B030D-6E8A-4147-A177-3AD203B41FA5}">
                      <a16:colId xmlns:a16="http://schemas.microsoft.com/office/drawing/2014/main" xmlns="" val="20005"/>
                    </a:ext>
                  </a:extLst>
                </a:gridCol>
                <a:gridCol w="1090569">
                  <a:extLst>
                    <a:ext uri="{9D8B030D-6E8A-4147-A177-3AD203B41FA5}">
                      <a16:colId xmlns:a16="http://schemas.microsoft.com/office/drawing/2014/main" xmlns="" val="20006"/>
                    </a:ext>
                  </a:extLst>
                </a:gridCol>
                <a:gridCol w="876202">
                  <a:extLst>
                    <a:ext uri="{9D8B030D-6E8A-4147-A177-3AD203B41FA5}">
                      <a16:colId xmlns:a16="http://schemas.microsoft.com/office/drawing/2014/main" xmlns="" val="20007"/>
                    </a:ext>
                  </a:extLst>
                </a:gridCol>
              </a:tblGrid>
              <a:tr h="1115625">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2400" u="none" strike="noStrike" dirty="0">
                          <a:effectLst/>
                        </a:rPr>
                        <a:t>Налоговые доходы</a:t>
                      </a:r>
                      <a:endParaRPr lang="ru-RU" sz="2400" b="1" i="0" u="none" strike="noStrike" dirty="0">
                        <a:solidFill>
                          <a:srgbClr val="000000"/>
                        </a:solidFill>
                        <a:effectLst/>
                        <a:latin typeface="Trebuchet MS"/>
                      </a:endParaRPr>
                    </a:p>
                  </a:txBody>
                  <a:tcPr marL="5053" marR="5053" marT="5053" marB="0" anchor="ctr">
                    <a:cell3D prstMaterial="dkEdge">
                      <a:bevel w="25400" h="25400" prst="angle"/>
                      <a:lightRig rig="flood" dir="t"/>
                    </a:cell3D>
                    <a:solidFill>
                      <a:srgbClr val="A3FFA3"/>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100" u="none" strike="noStrike" dirty="0">
                          <a:effectLst/>
                        </a:rPr>
                        <a:t>Исполнено </a:t>
                      </a:r>
                    </a:p>
                    <a:p>
                      <a:pPr algn="ctr" rtl="0" fontAlgn="ctr"/>
                      <a:r>
                        <a:rPr lang="ru-RU" sz="1100" u="none" strike="noStrike" dirty="0">
                          <a:effectLst/>
                        </a:rPr>
                        <a:t>за </a:t>
                      </a:r>
                      <a:r>
                        <a:rPr lang="ru-RU" sz="1100" u="none" strike="noStrike" dirty="0" smtClean="0">
                          <a:effectLst/>
                        </a:rPr>
                        <a:t>2024 </a:t>
                      </a:r>
                      <a:r>
                        <a:rPr lang="ru-RU" sz="1100" u="none" strike="noStrike" dirty="0">
                          <a:effectLst/>
                        </a:rPr>
                        <a:t>год</a:t>
                      </a:r>
                      <a:endParaRPr lang="ru-RU" sz="1100" b="1" i="0" u="none" strike="noStrike" dirty="0">
                        <a:solidFill>
                          <a:srgbClr val="000000"/>
                        </a:solidFill>
                        <a:effectLst/>
                        <a:latin typeface="Trebuchet MS"/>
                      </a:endParaRPr>
                    </a:p>
                  </a:txBody>
                  <a:tcPr marL="9525" marR="9525" marT="9525" marB="0" anchor="ctr">
                    <a:cell3D prstMaterial="dkEdge">
                      <a:bevel w="25400" h="25400" prst="angle"/>
                      <a:lightRig rig="flood" dir="t"/>
                    </a:cell3D>
                    <a:solidFill>
                      <a:srgbClr val="A3FFA3"/>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100" u="none" strike="noStrike" dirty="0">
                          <a:effectLst/>
                        </a:rPr>
                        <a:t>Первоначальный план </a:t>
                      </a:r>
                    </a:p>
                    <a:p>
                      <a:pPr algn="ctr" rtl="0" fontAlgn="ctr"/>
                      <a:r>
                        <a:rPr lang="ru-RU" sz="1100" u="none" strike="noStrike" dirty="0">
                          <a:effectLst/>
                        </a:rPr>
                        <a:t>на </a:t>
                      </a:r>
                      <a:r>
                        <a:rPr lang="ru-RU" sz="1100" u="none" strike="noStrike" dirty="0" smtClean="0">
                          <a:effectLst/>
                        </a:rPr>
                        <a:t>2025 </a:t>
                      </a:r>
                      <a:r>
                        <a:rPr lang="ru-RU" sz="1100" u="none" strike="noStrike" dirty="0">
                          <a:effectLst/>
                        </a:rPr>
                        <a:t>год</a:t>
                      </a:r>
                      <a:endParaRPr lang="ru-RU" sz="1100" b="1" i="0" u="none" strike="noStrike" dirty="0">
                        <a:solidFill>
                          <a:srgbClr val="000000"/>
                        </a:solidFill>
                        <a:effectLst/>
                        <a:latin typeface="Trebuchet MS"/>
                      </a:endParaRPr>
                    </a:p>
                  </a:txBody>
                  <a:tcPr marL="9525" marR="9525" marT="9525" marB="0" anchor="ctr">
                    <a:cell3D prstMaterial="dkEdge">
                      <a:bevel w="25400" h="25400" prst="angle"/>
                      <a:lightRig rig="flood" dir="t"/>
                    </a:cell3D>
                    <a:solidFill>
                      <a:srgbClr val="A3FFA3"/>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100" u="none" strike="noStrike" dirty="0">
                          <a:effectLst/>
                        </a:rPr>
                        <a:t>Уточненный </a:t>
                      </a:r>
                    </a:p>
                    <a:p>
                      <a:pPr algn="ctr" rtl="0" fontAlgn="ctr"/>
                      <a:r>
                        <a:rPr lang="ru-RU" sz="1100" u="none" strike="noStrike" dirty="0">
                          <a:effectLst/>
                        </a:rPr>
                        <a:t>план </a:t>
                      </a:r>
                    </a:p>
                    <a:p>
                      <a:pPr algn="ctr" rtl="0" fontAlgn="ctr"/>
                      <a:r>
                        <a:rPr lang="ru-RU" sz="1100" u="none" strike="noStrike" dirty="0">
                          <a:effectLst/>
                        </a:rPr>
                        <a:t>на </a:t>
                      </a:r>
                      <a:r>
                        <a:rPr lang="ru-RU" sz="1100" u="none" strike="noStrike" dirty="0" smtClean="0">
                          <a:effectLst/>
                        </a:rPr>
                        <a:t>2025 </a:t>
                      </a:r>
                      <a:r>
                        <a:rPr lang="ru-RU" sz="1100" u="none" strike="noStrike" dirty="0">
                          <a:effectLst/>
                        </a:rPr>
                        <a:t>год</a:t>
                      </a:r>
                      <a:endParaRPr lang="ru-RU" sz="1100" b="1" i="0" u="none" strike="noStrike" dirty="0">
                        <a:solidFill>
                          <a:srgbClr val="000000"/>
                        </a:solidFill>
                        <a:effectLst/>
                        <a:latin typeface="Trebuchet MS"/>
                      </a:endParaRPr>
                    </a:p>
                  </a:txBody>
                  <a:tcPr marL="9525" marR="9525" marT="9525" marB="0" anchor="ctr">
                    <a:cell3D prstMaterial="dkEdge">
                      <a:bevel w="25400" h="25400" prst="angle"/>
                      <a:lightRig rig="flood" dir="t"/>
                    </a:cell3D>
                    <a:solidFill>
                      <a:srgbClr val="A3FFA3"/>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100" u="none" strike="noStrike" dirty="0">
                          <a:effectLst/>
                        </a:rPr>
                        <a:t>Исполнено </a:t>
                      </a:r>
                    </a:p>
                    <a:p>
                      <a:pPr algn="ctr" rtl="0" fontAlgn="ctr"/>
                      <a:r>
                        <a:rPr lang="ru-RU" sz="1100" u="none" strike="noStrike" dirty="0">
                          <a:effectLst/>
                        </a:rPr>
                        <a:t>за </a:t>
                      </a:r>
                      <a:r>
                        <a:rPr lang="ru-RU" sz="1100" u="none" strike="noStrike" dirty="0" smtClean="0">
                          <a:effectLst/>
                        </a:rPr>
                        <a:t>2025 </a:t>
                      </a:r>
                      <a:r>
                        <a:rPr lang="ru-RU" sz="1100" u="none" strike="noStrike" dirty="0">
                          <a:effectLst/>
                        </a:rPr>
                        <a:t>год</a:t>
                      </a:r>
                      <a:endParaRPr lang="ru-RU" sz="1100" b="1" i="0" u="none" strike="noStrike" dirty="0">
                        <a:solidFill>
                          <a:srgbClr val="000000"/>
                        </a:solidFill>
                        <a:effectLst/>
                        <a:latin typeface="Trebuchet MS"/>
                      </a:endParaRPr>
                    </a:p>
                  </a:txBody>
                  <a:tcPr marL="9525" marR="9525" marT="9525" marB="0" anchor="ctr">
                    <a:cell3D prstMaterial="dkEdge">
                      <a:bevel w="25400" h="25400" prst="angle"/>
                      <a:lightRig rig="flood" dir="t"/>
                    </a:cell3D>
                    <a:solidFill>
                      <a:srgbClr val="A3FFA3"/>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100" u="none" strike="noStrike" dirty="0">
                          <a:effectLst/>
                        </a:rPr>
                        <a:t>% исполнения за </a:t>
                      </a:r>
                      <a:r>
                        <a:rPr lang="ru-RU" sz="1100" u="none" strike="noStrike" dirty="0" smtClean="0">
                          <a:effectLst/>
                        </a:rPr>
                        <a:t>2025 </a:t>
                      </a:r>
                      <a:r>
                        <a:rPr lang="ru-RU" sz="1100" u="none" strike="noStrike" dirty="0">
                          <a:effectLst/>
                        </a:rPr>
                        <a:t>год к первоначальному плану</a:t>
                      </a:r>
                      <a:endParaRPr lang="ru-RU" sz="1100" b="1" i="0" u="none" strike="noStrike" dirty="0">
                        <a:solidFill>
                          <a:srgbClr val="000000"/>
                        </a:solidFill>
                        <a:effectLst/>
                        <a:latin typeface="Trebuchet MS"/>
                      </a:endParaRPr>
                    </a:p>
                  </a:txBody>
                  <a:tcPr marL="9525" marR="9525" marT="9525" marB="0" anchor="ctr">
                    <a:cell3D prstMaterial="dkEdge">
                      <a:bevel w="25400" h="25400" prst="angle"/>
                      <a:lightRig rig="flood" dir="t"/>
                    </a:cell3D>
                    <a:solidFill>
                      <a:srgbClr val="A3FFA3"/>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100" u="none" strike="noStrike" dirty="0">
                          <a:effectLst/>
                        </a:rPr>
                        <a:t>% исполнения за </a:t>
                      </a:r>
                      <a:r>
                        <a:rPr lang="ru-RU" sz="1100" u="none" strike="noStrike" dirty="0" smtClean="0">
                          <a:effectLst/>
                        </a:rPr>
                        <a:t>2025 </a:t>
                      </a:r>
                      <a:r>
                        <a:rPr lang="ru-RU" sz="1100" u="none" strike="noStrike" dirty="0">
                          <a:effectLst/>
                        </a:rPr>
                        <a:t>год к уточненному плану</a:t>
                      </a:r>
                      <a:endParaRPr lang="ru-RU" sz="1100" b="1" i="0" u="none" strike="noStrike" dirty="0">
                        <a:solidFill>
                          <a:srgbClr val="000000"/>
                        </a:solidFill>
                        <a:effectLst/>
                        <a:latin typeface="Trebuchet MS"/>
                      </a:endParaRPr>
                    </a:p>
                  </a:txBody>
                  <a:tcPr marL="9525" marR="9525" marT="9525" marB="0" anchor="ctr">
                    <a:cell3D prstMaterial="dkEdge">
                      <a:bevel w="25400" h="25400" prst="angle"/>
                      <a:lightRig rig="flood" dir="t"/>
                    </a:cell3D>
                    <a:solidFill>
                      <a:srgbClr val="A3FFA3"/>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100" u="none" strike="noStrike" dirty="0">
                          <a:effectLst/>
                        </a:rPr>
                        <a:t>% исполнения </a:t>
                      </a:r>
                      <a:r>
                        <a:rPr lang="ru-RU" sz="1100" u="none" strike="noStrike" dirty="0" smtClean="0">
                          <a:effectLst/>
                        </a:rPr>
                        <a:t>2025 </a:t>
                      </a:r>
                      <a:r>
                        <a:rPr lang="ru-RU" sz="1100" u="none" strike="noStrike" dirty="0">
                          <a:effectLst/>
                        </a:rPr>
                        <a:t>года к </a:t>
                      </a:r>
                      <a:r>
                        <a:rPr lang="ru-RU" sz="1100" u="none" strike="noStrike" dirty="0" smtClean="0">
                          <a:effectLst/>
                        </a:rPr>
                        <a:t>2024 </a:t>
                      </a:r>
                      <a:r>
                        <a:rPr lang="ru-RU" sz="1100" u="none" strike="noStrike" dirty="0">
                          <a:effectLst/>
                        </a:rPr>
                        <a:t>году</a:t>
                      </a:r>
                      <a:endParaRPr lang="ru-RU" sz="1100" b="1" i="0" u="none" strike="noStrike" dirty="0">
                        <a:solidFill>
                          <a:srgbClr val="000000"/>
                        </a:solidFill>
                        <a:effectLst/>
                        <a:latin typeface="Trebuchet MS"/>
                      </a:endParaRPr>
                    </a:p>
                  </a:txBody>
                  <a:tcPr marL="9525" marR="9525" marT="9525" marB="0" anchor="ctr">
                    <a:cell3D prstMaterial="dkEdge">
                      <a:bevel w="25400" h="25400" prst="angle"/>
                      <a:lightRig rig="flood" dir="t"/>
                    </a:cell3D>
                    <a:solidFill>
                      <a:srgbClr val="A3FFA3"/>
                    </a:solidFill>
                  </a:tcPr>
                </a:tc>
                <a:extLst>
                  <a:ext uri="{0D108BD9-81ED-4DB2-BD59-A6C34878D82A}">
                    <a16:rowId xmlns:a16="http://schemas.microsoft.com/office/drawing/2014/main" xmlns="" val="10000"/>
                  </a:ext>
                </a:extLst>
              </a:tr>
              <a:tr h="598067">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400" u="none" strike="noStrike" dirty="0">
                          <a:effectLst/>
                        </a:rPr>
                        <a:t>  Налог на доходы</a:t>
                      </a:r>
                    </a:p>
                    <a:p>
                      <a:pPr algn="l" rtl="0" fontAlgn="ctr"/>
                      <a:r>
                        <a:rPr lang="ru-RU" sz="1400" u="none" strike="noStrike" baseline="0" dirty="0">
                          <a:effectLst/>
                        </a:rPr>
                        <a:t>  </a:t>
                      </a:r>
                      <a:r>
                        <a:rPr lang="ru-RU" sz="1400" u="none" strike="noStrike" dirty="0">
                          <a:effectLst/>
                        </a:rPr>
                        <a:t>физических лиц</a:t>
                      </a:r>
                      <a:endParaRPr lang="ru-RU" sz="1400" b="0" i="0" u="none" strike="noStrike" dirty="0">
                        <a:solidFill>
                          <a:srgbClr val="000000"/>
                        </a:solidFill>
                        <a:effectLst/>
                        <a:latin typeface="Trebuchet MS"/>
                      </a:endParaRP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marL="0" algn="ctr" defTabSz="914400" rtl="0" eaLnBrk="1" fontAlgn="ctr" latinLnBrk="0" hangingPunct="1"/>
                      <a:r>
                        <a:rPr lang="ru-RU" sz="1400" u="none" strike="noStrike" kern="1200" dirty="0">
                          <a:solidFill>
                            <a:schemeClr val="dk1"/>
                          </a:solidFill>
                          <a:effectLst/>
                          <a:latin typeface="+mn-lt"/>
                          <a:ea typeface="+mn-ea"/>
                          <a:cs typeface="+mn-cs"/>
                        </a:rPr>
                        <a:t>552,8</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548,8</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569,8</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marL="0" algn="ctr" defTabSz="914400" rtl="0" eaLnBrk="1" fontAlgn="ctr" latinLnBrk="0" hangingPunct="1"/>
                      <a:r>
                        <a:rPr lang="ru-RU" sz="1400" u="none" strike="noStrike" kern="1200" dirty="0" smtClean="0">
                          <a:solidFill>
                            <a:schemeClr val="dk1"/>
                          </a:solidFill>
                          <a:effectLst/>
                          <a:latin typeface="+mn-lt"/>
                          <a:ea typeface="+mn-ea"/>
                          <a:cs typeface="+mn-cs"/>
                        </a:rPr>
                        <a:t>590,1</a:t>
                      </a:r>
                      <a:endParaRPr lang="ru-RU" sz="1400" u="none" strike="noStrike" kern="1200" dirty="0">
                        <a:solidFill>
                          <a:schemeClr val="dk1"/>
                        </a:solidFill>
                        <a:effectLst/>
                        <a:latin typeface="+mn-lt"/>
                        <a:ea typeface="+mn-ea"/>
                        <a:cs typeface="+mn-cs"/>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107,8</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103,6</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106,7</a:t>
                      </a:r>
                      <a:endParaRPr lang="ru-RU" sz="14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xmlns="" val="10001"/>
                  </a:ext>
                </a:extLst>
              </a:tr>
              <a:tr h="299034">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400" u="none" strike="noStrike" dirty="0">
                          <a:effectLst/>
                        </a:rPr>
                        <a:t>  Акцизы</a:t>
                      </a:r>
                      <a:endParaRPr lang="ru-RU" sz="1400" b="0" i="0" u="none" strike="noStrike" dirty="0">
                        <a:solidFill>
                          <a:srgbClr val="000000"/>
                        </a:solidFill>
                        <a:effectLst/>
                        <a:latin typeface="Trebuchet MS"/>
                      </a:endParaRP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chemeClr val="dk1"/>
                          </a:solidFill>
                          <a:effectLst/>
                          <a:latin typeface="+mn-lt"/>
                        </a:rPr>
                        <a:t>12,6</a:t>
                      </a:r>
                      <a:endParaRPr lang="ru-RU" sz="1400" b="0" i="0" u="none" strike="noStrike" dirty="0">
                        <a:solidFill>
                          <a:srgbClr val="000000"/>
                        </a:solidFill>
                        <a:effectLst/>
                        <a:latin typeface="Trebuchet MS"/>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13,4</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13,4</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13,2</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98,5</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98,5</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104,8</a:t>
                      </a:r>
                      <a:endParaRPr lang="ru-RU" sz="14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xmlns="" val="10002"/>
                  </a:ext>
                </a:extLst>
              </a:tr>
              <a:tr h="586564">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400" u="none" strike="noStrike" dirty="0">
                          <a:effectLst/>
                        </a:rPr>
                        <a:t>  Налог на имущество</a:t>
                      </a:r>
                    </a:p>
                    <a:p>
                      <a:pPr algn="l" rtl="0" fontAlgn="ctr"/>
                      <a:r>
                        <a:rPr lang="ru-RU" sz="1400" u="none" strike="noStrike" baseline="0" dirty="0">
                          <a:effectLst/>
                        </a:rPr>
                        <a:t>  </a:t>
                      </a:r>
                      <a:r>
                        <a:rPr lang="ru-RU" sz="1400" u="none" strike="noStrike" dirty="0">
                          <a:effectLst/>
                        </a:rPr>
                        <a:t>физических лиц</a:t>
                      </a:r>
                      <a:endParaRPr lang="ru-RU" sz="1400" b="0" i="0" u="none" strike="noStrike" dirty="0">
                        <a:solidFill>
                          <a:srgbClr val="000000"/>
                        </a:solidFill>
                        <a:effectLst/>
                        <a:latin typeface="Trebuchet MS"/>
                      </a:endParaRP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chemeClr val="dk1"/>
                          </a:solidFill>
                          <a:effectLst/>
                          <a:latin typeface="+mn-lt"/>
                        </a:rPr>
                        <a:t>8,9</a:t>
                      </a:r>
                      <a:endParaRPr lang="ru-RU" sz="1400" b="0" i="0" u="none" strike="noStrike" dirty="0">
                        <a:solidFill>
                          <a:srgbClr val="000000"/>
                        </a:solidFill>
                        <a:effectLst/>
                        <a:latin typeface="Trebuchet MS"/>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9,5</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8,3</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8,3</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87,4</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100,0</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marL="0" algn="ctr" defTabSz="914400" rtl="0" eaLnBrk="1" fontAlgn="ctr" latinLnBrk="0" hangingPunct="1"/>
                      <a:r>
                        <a:rPr lang="ru-RU" sz="1400" u="none" strike="noStrike" kern="1200" dirty="0" smtClean="0">
                          <a:solidFill>
                            <a:schemeClr val="dk1"/>
                          </a:solidFill>
                          <a:effectLst/>
                          <a:latin typeface="+mn-lt"/>
                          <a:ea typeface="+mn-ea"/>
                          <a:cs typeface="+mn-cs"/>
                        </a:rPr>
                        <a:t>93,3</a:t>
                      </a:r>
                      <a:endParaRPr lang="ru-RU" sz="1400" u="none" strike="noStrike" kern="1200" dirty="0">
                        <a:solidFill>
                          <a:schemeClr val="dk1"/>
                        </a:solidFill>
                        <a:effectLst/>
                        <a:latin typeface="+mn-lt"/>
                        <a:ea typeface="+mn-ea"/>
                        <a:cs typeface="+mn-cs"/>
                      </a:endParaRPr>
                    </a:p>
                  </a:txBody>
                  <a:tcPr marL="9525" marR="9525" marT="9525" marB="0" anchor="ctr"/>
                </a:tc>
                <a:extLst>
                  <a:ext uri="{0D108BD9-81ED-4DB2-BD59-A6C34878D82A}">
                    <a16:rowId xmlns:a16="http://schemas.microsoft.com/office/drawing/2014/main" xmlns="" val="10003"/>
                  </a:ext>
                </a:extLst>
              </a:tr>
              <a:tr h="299034">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400" u="none" strike="noStrike" dirty="0">
                          <a:effectLst/>
                        </a:rPr>
                        <a:t>  Земельный налог</a:t>
                      </a:r>
                      <a:endParaRPr lang="ru-RU" sz="1400" b="0" i="0" u="none" strike="noStrike" dirty="0">
                        <a:solidFill>
                          <a:srgbClr val="000000"/>
                        </a:solidFill>
                        <a:effectLst/>
                        <a:latin typeface="Trebuchet MS"/>
                      </a:endParaRP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chemeClr val="dk1"/>
                          </a:solidFill>
                          <a:effectLst/>
                          <a:latin typeface="+mn-lt"/>
                        </a:rPr>
                        <a:t>13,1</a:t>
                      </a:r>
                      <a:endParaRPr lang="ru-RU" sz="1400" b="0" i="0" u="none" strike="noStrike" dirty="0">
                        <a:solidFill>
                          <a:srgbClr val="000000"/>
                        </a:solidFill>
                        <a:effectLst/>
                        <a:latin typeface="Trebuchet MS"/>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11,6</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12,2</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12,2</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105,2</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100,0</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93,1</a:t>
                      </a:r>
                      <a:endParaRPr lang="ru-RU" sz="14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xmlns="" val="10004"/>
                  </a:ext>
                </a:extLst>
              </a:tr>
              <a:tr h="299034">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400" u="none" strike="noStrike" dirty="0">
                          <a:effectLst/>
                        </a:rPr>
                        <a:t>  Налог,</a:t>
                      </a:r>
                      <a:r>
                        <a:rPr lang="ru-RU" sz="1400" u="none" strike="noStrike" baseline="0" dirty="0">
                          <a:effectLst/>
                        </a:rPr>
                        <a:t> взимаемый в</a:t>
                      </a:r>
                    </a:p>
                    <a:p>
                      <a:pPr algn="l" rtl="0" fontAlgn="ctr"/>
                      <a:r>
                        <a:rPr lang="ru-RU" sz="1400" u="none" strike="noStrike" baseline="0" dirty="0">
                          <a:effectLst/>
                        </a:rPr>
                        <a:t>  связи с применением</a:t>
                      </a:r>
                    </a:p>
                    <a:p>
                      <a:pPr algn="l" rtl="0" fontAlgn="ctr"/>
                      <a:r>
                        <a:rPr lang="ru-RU" sz="1400" u="none" strike="noStrike" baseline="0" dirty="0">
                          <a:effectLst/>
                        </a:rPr>
                        <a:t>  УСНО</a:t>
                      </a:r>
                      <a:endParaRPr lang="ru-RU" sz="1400" b="0" i="0" u="none" strike="noStrike" dirty="0">
                        <a:solidFill>
                          <a:srgbClr val="000000"/>
                        </a:solidFill>
                        <a:effectLst/>
                        <a:latin typeface="Trebuchet MS"/>
                      </a:endParaRP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marL="0" algn="ctr" defTabSz="914400" rtl="0" eaLnBrk="1" fontAlgn="ctr" latinLnBrk="0" hangingPunct="1"/>
                      <a:r>
                        <a:rPr lang="ru-RU" sz="1400" b="0" i="0" u="none" strike="noStrike" kern="1200" dirty="0">
                          <a:solidFill>
                            <a:schemeClr val="dk1"/>
                          </a:solidFill>
                          <a:effectLst/>
                          <a:latin typeface="+mn-lt"/>
                          <a:ea typeface="+mn-ea"/>
                          <a:cs typeface="+mn-cs"/>
                        </a:rPr>
                        <a:t>7,4</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7,1</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7,1</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marL="0" algn="ctr" defTabSz="914400" rtl="0" eaLnBrk="1" fontAlgn="ctr" latinLnBrk="0" hangingPunct="1"/>
                      <a:r>
                        <a:rPr lang="ru-RU" sz="1400" b="0" i="0" u="none" strike="noStrike" kern="1200" dirty="0" smtClean="0">
                          <a:solidFill>
                            <a:schemeClr val="dk1"/>
                          </a:solidFill>
                          <a:effectLst/>
                          <a:latin typeface="+mn-lt"/>
                          <a:ea typeface="+mn-ea"/>
                          <a:cs typeface="+mn-cs"/>
                        </a:rPr>
                        <a:t>8,3</a:t>
                      </a:r>
                      <a:endParaRPr lang="ru-RU" sz="1400" b="0" i="0" u="none" strike="noStrike" kern="1200" dirty="0">
                        <a:solidFill>
                          <a:schemeClr val="dk1"/>
                        </a:solidFill>
                        <a:effectLst/>
                        <a:latin typeface="+mn-lt"/>
                        <a:ea typeface="+mn-ea"/>
                        <a:cs typeface="+mn-cs"/>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116,9</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116,9</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112,2</a:t>
                      </a:r>
                      <a:endParaRPr lang="ru-RU" sz="14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xmlns="" val="10005"/>
                  </a:ext>
                </a:extLst>
              </a:tr>
              <a:tr h="586564">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400" u="none" strike="noStrike" dirty="0">
                          <a:effectLst/>
                        </a:rPr>
                        <a:t>  Государственная</a:t>
                      </a:r>
                    </a:p>
                    <a:p>
                      <a:pPr algn="l" rtl="0" fontAlgn="ctr"/>
                      <a:r>
                        <a:rPr lang="ru-RU" sz="1400" u="none" strike="noStrike" baseline="0" dirty="0">
                          <a:effectLst/>
                        </a:rPr>
                        <a:t>  </a:t>
                      </a:r>
                      <a:r>
                        <a:rPr lang="ru-RU" sz="1400" u="none" strike="noStrike" dirty="0">
                          <a:effectLst/>
                        </a:rPr>
                        <a:t>пошлина</a:t>
                      </a:r>
                      <a:endParaRPr lang="ru-RU" sz="1400" b="0" i="0" u="none" strike="noStrike" dirty="0">
                        <a:solidFill>
                          <a:srgbClr val="000000"/>
                        </a:solidFill>
                        <a:effectLst/>
                        <a:latin typeface="Trebuchet MS"/>
                      </a:endParaRP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marL="0" algn="ctr" defTabSz="914400" rtl="0" eaLnBrk="1" fontAlgn="ctr" latinLnBrk="0" hangingPunct="1"/>
                      <a:r>
                        <a:rPr lang="ru-RU" sz="1400" u="none" strike="noStrike" kern="1200" dirty="0">
                          <a:solidFill>
                            <a:schemeClr val="dk1"/>
                          </a:solidFill>
                          <a:effectLst/>
                          <a:latin typeface="+mn-lt"/>
                          <a:ea typeface="+mn-ea"/>
                          <a:cs typeface="+mn-cs"/>
                        </a:rPr>
                        <a:t>3,4</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10,0</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5,3</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marL="0" algn="ctr" defTabSz="914400" rtl="0" eaLnBrk="1" fontAlgn="ctr" latinLnBrk="0" hangingPunct="1"/>
                      <a:r>
                        <a:rPr lang="ru-RU" sz="1400" u="none" strike="noStrike" kern="1200" dirty="0" smtClean="0">
                          <a:solidFill>
                            <a:schemeClr val="dk1"/>
                          </a:solidFill>
                          <a:effectLst/>
                          <a:latin typeface="+mn-lt"/>
                          <a:ea typeface="+mn-ea"/>
                          <a:cs typeface="+mn-cs"/>
                        </a:rPr>
                        <a:t>5,3</a:t>
                      </a:r>
                      <a:endParaRPr lang="ru-RU" sz="1400" u="none" strike="noStrike" kern="1200" dirty="0">
                        <a:solidFill>
                          <a:schemeClr val="dk1"/>
                        </a:solidFill>
                        <a:effectLst/>
                        <a:latin typeface="+mn-lt"/>
                        <a:ea typeface="+mn-ea"/>
                        <a:cs typeface="+mn-cs"/>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53,0</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53,0</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155,9</a:t>
                      </a:r>
                      <a:endParaRPr lang="ru-RU" sz="14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xmlns="" val="10006"/>
                  </a:ext>
                </a:extLst>
              </a:tr>
              <a:tr h="586564">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400" u="none" strike="noStrike" dirty="0">
                          <a:effectLst/>
                        </a:rPr>
                        <a:t>  Иные налоговые</a:t>
                      </a:r>
                    </a:p>
                    <a:p>
                      <a:pPr algn="l" rtl="0" fontAlgn="ctr"/>
                      <a:r>
                        <a:rPr lang="ru-RU" sz="1400" u="none" strike="noStrike" baseline="0" dirty="0">
                          <a:effectLst/>
                        </a:rPr>
                        <a:t>  </a:t>
                      </a:r>
                      <a:r>
                        <a:rPr lang="ru-RU" sz="1400" u="none" strike="noStrike" dirty="0">
                          <a:effectLst/>
                        </a:rPr>
                        <a:t>доходы</a:t>
                      </a:r>
                      <a:endParaRPr lang="ru-RU" sz="1400" b="0" i="0" u="none" strike="noStrike" dirty="0">
                        <a:solidFill>
                          <a:srgbClr val="000000"/>
                        </a:solidFill>
                        <a:effectLst/>
                        <a:latin typeface="Trebuchet MS"/>
                      </a:endParaRP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chemeClr val="dk1"/>
                          </a:solidFill>
                          <a:effectLst/>
                          <a:latin typeface="+mn-lt"/>
                        </a:rPr>
                        <a:t>2,2</a:t>
                      </a:r>
                      <a:endParaRPr lang="ru-RU" sz="1400" b="0" i="0" u="none" strike="noStrike" dirty="0">
                        <a:solidFill>
                          <a:srgbClr val="000000"/>
                        </a:solidFill>
                        <a:effectLst/>
                        <a:latin typeface="Trebuchet MS"/>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2,6</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marL="0" algn="ctr" defTabSz="914400" rtl="0" eaLnBrk="1" fontAlgn="ctr" latinLnBrk="0" hangingPunct="1"/>
                      <a:r>
                        <a:rPr lang="ru-RU" sz="1400" u="none" strike="noStrike" kern="1200" dirty="0" smtClean="0">
                          <a:solidFill>
                            <a:schemeClr val="dk1"/>
                          </a:solidFill>
                          <a:effectLst/>
                          <a:latin typeface="+mn-lt"/>
                          <a:ea typeface="+mn-ea"/>
                          <a:cs typeface="+mn-cs"/>
                        </a:rPr>
                        <a:t>2,5</a:t>
                      </a:r>
                      <a:endParaRPr lang="ru-RU" sz="1400" u="none" strike="noStrike" kern="1200" dirty="0">
                        <a:solidFill>
                          <a:schemeClr val="dk1"/>
                        </a:solidFill>
                        <a:effectLst/>
                        <a:latin typeface="+mn-lt"/>
                        <a:ea typeface="+mn-ea"/>
                        <a:cs typeface="+mn-cs"/>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3,5</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134,6</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140,0</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159,1</a:t>
                      </a:r>
                      <a:endParaRPr lang="ru-RU" sz="14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xmlns="" val="10007"/>
                  </a:ext>
                </a:extLst>
              </a:tr>
              <a:tr h="598067">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400" b="1" u="none" strike="noStrike" dirty="0">
                          <a:effectLst/>
                        </a:rPr>
                        <a:t>  Итого налоговые</a:t>
                      </a:r>
                    </a:p>
                    <a:p>
                      <a:pPr algn="l" rtl="0" fontAlgn="ctr"/>
                      <a:r>
                        <a:rPr lang="ru-RU" sz="1400" b="1" u="none" strike="noStrike" baseline="0" dirty="0">
                          <a:effectLst/>
                        </a:rPr>
                        <a:t>  </a:t>
                      </a:r>
                      <a:r>
                        <a:rPr lang="ru-RU" sz="1400" b="1" u="none" strike="noStrike" dirty="0">
                          <a:effectLst/>
                        </a:rPr>
                        <a:t>доходы</a:t>
                      </a:r>
                      <a:endParaRPr lang="ru-RU" sz="1400" b="1" i="0" u="none" strike="noStrike" dirty="0">
                        <a:solidFill>
                          <a:srgbClr val="000000"/>
                        </a:solidFill>
                        <a:effectLst/>
                        <a:latin typeface="Trebuchet MS"/>
                      </a:endParaRP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1" u="none" strike="noStrike" dirty="0">
                          <a:effectLst/>
                        </a:rPr>
                        <a:t>600,4</a:t>
                      </a:r>
                      <a:endParaRPr lang="ru-RU" sz="1400" b="1" i="0" u="none" strike="noStrike" dirty="0">
                        <a:solidFill>
                          <a:srgbClr val="000000"/>
                        </a:solidFill>
                        <a:effectLst/>
                        <a:latin typeface="Trebuchet MS"/>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1" i="0" u="none" strike="noStrike" dirty="0" smtClean="0">
                          <a:solidFill>
                            <a:srgbClr val="000000"/>
                          </a:solidFill>
                          <a:effectLst/>
                          <a:latin typeface="+mn-lt"/>
                        </a:rPr>
                        <a:t>603,0</a:t>
                      </a:r>
                      <a:endParaRPr lang="ru-RU" sz="1400" b="1"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1" i="0" u="none" strike="noStrike" dirty="0" smtClean="0">
                          <a:solidFill>
                            <a:srgbClr val="000000"/>
                          </a:solidFill>
                          <a:effectLst/>
                          <a:latin typeface="+mn-lt"/>
                        </a:rPr>
                        <a:t>618,6</a:t>
                      </a:r>
                      <a:endParaRPr lang="ru-RU" sz="1400" b="1"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1" i="0" u="none" strike="noStrike" dirty="0" smtClean="0">
                          <a:solidFill>
                            <a:srgbClr val="000000"/>
                          </a:solidFill>
                          <a:effectLst/>
                          <a:latin typeface="+mn-lt"/>
                        </a:rPr>
                        <a:t>640,9</a:t>
                      </a:r>
                      <a:endParaRPr lang="ru-RU" sz="1400" b="1"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1" i="0" u="none" strike="noStrike" dirty="0" smtClean="0">
                          <a:solidFill>
                            <a:srgbClr val="000000"/>
                          </a:solidFill>
                          <a:effectLst/>
                          <a:latin typeface="+mn-lt"/>
                        </a:rPr>
                        <a:t>106,3</a:t>
                      </a:r>
                      <a:endParaRPr lang="ru-RU" sz="1400" b="1"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1" i="0" u="none" strike="noStrike" dirty="0" smtClean="0">
                          <a:solidFill>
                            <a:srgbClr val="000000"/>
                          </a:solidFill>
                          <a:effectLst/>
                          <a:latin typeface="+mn-lt"/>
                        </a:rPr>
                        <a:t>103,6</a:t>
                      </a:r>
                      <a:endParaRPr lang="ru-RU" sz="1400" b="1"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1" i="0" u="none" strike="noStrike" dirty="0" smtClean="0">
                          <a:solidFill>
                            <a:srgbClr val="000000"/>
                          </a:solidFill>
                          <a:effectLst/>
                          <a:latin typeface="+mn-lt"/>
                        </a:rPr>
                        <a:t>106,7</a:t>
                      </a:r>
                      <a:endParaRPr lang="ru-RU" sz="1400" b="1"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xmlns="" val="10008"/>
                  </a:ext>
                </a:extLst>
              </a:tr>
            </a:tbl>
          </a:graphicData>
        </a:graphic>
      </p:graphicFrame>
      <p:sp>
        <p:nvSpPr>
          <p:cNvPr id="9" name="Oval 13"/>
          <p:cNvSpPr>
            <a:spLocks noChangeArrowheads="1"/>
          </p:cNvSpPr>
          <p:nvPr/>
        </p:nvSpPr>
        <p:spPr bwMode="auto">
          <a:xfrm>
            <a:off x="8172450" y="6485087"/>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20</a:t>
            </a:r>
          </a:p>
        </p:txBody>
      </p:sp>
      <p:sp>
        <p:nvSpPr>
          <p:cNvPr id="10" name="TextBox 10"/>
          <p:cNvSpPr txBox="1">
            <a:spLocks noChangeArrowheads="1"/>
          </p:cNvSpPr>
          <p:nvPr/>
        </p:nvSpPr>
        <p:spPr bwMode="auto">
          <a:xfrm>
            <a:off x="7575560" y="803371"/>
            <a:ext cx="12398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pPr>
            <a:r>
              <a:rPr lang="ru-RU" b="1" dirty="0">
                <a:solidFill>
                  <a:prstClr val="black"/>
                </a:solidFill>
                <a:latin typeface="Arial" charset="0"/>
                <a:cs typeface="Arial" charset="0"/>
              </a:rPr>
              <a:t>Млн.рублей</a:t>
            </a:r>
          </a:p>
        </p:txBody>
      </p:sp>
    </p:spTree>
    <p:extLst>
      <p:ext uri="{BB962C8B-B14F-4D97-AF65-F5344CB8AC3E}">
        <p14:creationId xmlns:p14="http://schemas.microsoft.com/office/powerpoint/2010/main" val="14489433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813102" y="76567"/>
            <a:ext cx="7103868" cy="923330"/>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Изменение норматива отчислений</a:t>
            </a:r>
          </a:p>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от налога на доходы физических лиц, %</a:t>
            </a:r>
          </a:p>
        </p:txBody>
      </p:sp>
      <p:graphicFrame>
        <p:nvGraphicFramePr>
          <p:cNvPr id="8" name="Диаграмма 7"/>
          <p:cNvGraphicFramePr>
            <a:graphicFrameLocks/>
          </p:cNvGraphicFramePr>
          <p:nvPr>
            <p:extLst>
              <p:ext uri="{D42A27DB-BD31-4B8C-83A1-F6EECF244321}">
                <p14:modId xmlns:p14="http://schemas.microsoft.com/office/powerpoint/2010/main" val="2046974997"/>
              </p:ext>
            </p:extLst>
          </p:nvPr>
        </p:nvGraphicFramePr>
        <p:xfrm>
          <a:off x="0" y="856309"/>
          <a:ext cx="9229060" cy="5541963"/>
        </p:xfrm>
        <a:graphic>
          <a:graphicData uri="http://schemas.openxmlformats.org/drawingml/2006/chart">
            <c:chart xmlns:c="http://schemas.openxmlformats.org/drawingml/2006/chart" xmlns:r="http://schemas.openxmlformats.org/officeDocument/2006/relationships" r:id="rId4"/>
          </a:graphicData>
        </a:graphic>
      </p:graphicFrame>
      <p:sp>
        <p:nvSpPr>
          <p:cNvPr id="9" name="Oval 13"/>
          <p:cNvSpPr>
            <a:spLocks noChangeArrowheads="1"/>
          </p:cNvSpPr>
          <p:nvPr/>
        </p:nvSpPr>
        <p:spPr bwMode="auto">
          <a:xfrm>
            <a:off x="8172450" y="6485087"/>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21</a:t>
            </a:r>
          </a:p>
        </p:txBody>
      </p:sp>
    </p:spTree>
    <p:extLst>
      <p:ext uri="{BB962C8B-B14F-4D97-AF65-F5344CB8AC3E}">
        <p14:creationId xmlns:p14="http://schemas.microsoft.com/office/powerpoint/2010/main" val="3168413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256509" y="60400"/>
            <a:ext cx="8230266" cy="923330"/>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Структура бюджета городского округа</a:t>
            </a:r>
          </a:p>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 по неналоговым доходам в </a:t>
            </a:r>
            <a:r>
              <a:rPr lang="ru-RU" sz="2700" b="1" dirty="0" smtClean="0">
                <a:ln w="11430"/>
                <a:solidFill>
                  <a:srgbClr val="C00000"/>
                </a:solidFill>
                <a:effectLst>
                  <a:outerShdw blurRad="50800" dist="39000" dir="5460000" algn="tl">
                    <a:srgbClr val="000000">
                      <a:alpha val="38000"/>
                    </a:srgbClr>
                  </a:outerShdw>
                </a:effectLst>
                <a:latin typeface="Arial" pitchFamily="34" charset="0"/>
                <a:cs typeface="Arial" pitchFamily="34" charset="0"/>
              </a:rPr>
              <a:t>2024-2025 </a:t>
            </a: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годах,%</a:t>
            </a:r>
          </a:p>
        </p:txBody>
      </p:sp>
      <p:grpSp>
        <p:nvGrpSpPr>
          <p:cNvPr id="12" name="Группа 11"/>
          <p:cNvGrpSpPr/>
          <p:nvPr/>
        </p:nvGrpSpPr>
        <p:grpSpPr>
          <a:xfrm>
            <a:off x="4178595" y="1240901"/>
            <a:ext cx="4888951" cy="4356656"/>
            <a:chOff x="0" y="983730"/>
            <a:chExt cx="4888951" cy="4356656"/>
          </a:xfrm>
        </p:grpSpPr>
        <p:grpSp>
          <p:nvGrpSpPr>
            <p:cNvPr id="2" name="Группа 1"/>
            <p:cNvGrpSpPr/>
            <p:nvPr/>
          </p:nvGrpSpPr>
          <p:grpSpPr>
            <a:xfrm>
              <a:off x="0" y="983730"/>
              <a:ext cx="4888951" cy="4096161"/>
              <a:chOff x="714405" y="1028731"/>
              <a:chExt cx="8955080" cy="5781162"/>
            </a:xfrm>
          </p:grpSpPr>
          <p:graphicFrame>
            <p:nvGraphicFramePr>
              <p:cNvPr id="3" name="차트 3"/>
              <p:cNvGraphicFramePr>
                <a:graphicFrameLocks/>
              </p:cNvGraphicFramePr>
              <p:nvPr>
                <p:extLst>
                  <p:ext uri="{D42A27DB-BD31-4B8C-83A1-F6EECF244321}">
                    <p14:modId xmlns:p14="http://schemas.microsoft.com/office/powerpoint/2010/main" val="327645543"/>
                  </p:ext>
                </p:extLst>
              </p:nvPr>
            </p:nvGraphicFramePr>
            <p:xfrm>
              <a:off x="714405" y="1028731"/>
              <a:ext cx="8955080" cy="5781162"/>
            </p:xfrm>
            <a:graphic>
              <a:graphicData uri="http://schemas.openxmlformats.org/drawingml/2006/chart">
                <c:chart xmlns:c="http://schemas.openxmlformats.org/drawingml/2006/chart" xmlns:r="http://schemas.openxmlformats.org/officeDocument/2006/relationships" r:id="rId4"/>
              </a:graphicData>
            </a:graphic>
          </p:graphicFrame>
          <p:sp>
            <p:nvSpPr>
              <p:cNvPr id="9" name="Oval 49"/>
              <p:cNvSpPr>
                <a:spLocks noChangeArrowheads="1"/>
              </p:cNvSpPr>
              <p:nvPr/>
            </p:nvSpPr>
            <p:spPr bwMode="auto">
              <a:xfrm>
                <a:off x="4297693" y="2936133"/>
                <a:ext cx="1857374" cy="851298"/>
              </a:xfrm>
              <a:prstGeom prst="ellipse">
                <a:avLst/>
              </a:prstGeom>
              <a:gradFill rotWithShape="1">
                <a:gsLst>
                  <a:gs pos="0">
                    <a:srgbClr val="000000">
                      <a:lumMod val="75000"/>
                      <a:lumOff val="25000"/>
                    </a:srgbClr>
                  </a:gs>
                  <a:gs pos="50000">
                    <a:srgbClr val="FFFFFF"/>
                  </a:gs>
                  <a:gs pos="100000">
                    <a:srgbClr val="000000">
                      <a:lumMod val="75000"/>
                      <a:lumOff val="25000"/>
                    </a:srgbClr>
                  </a:gs>
                </a:gsLst>
                <a:lin ang="0" scaled="1"/>
              </a:gradFill>
              <a:ln w="9525" algn="ctr">
                <a:noFill/>
                <a:round/>
                <a:headEnd/>
                <a:tailEnd/>
              </a:ln>
            </p:spPr>
            <p:txBody>
              <a:bodyPr wrap="none" anchor="ctr"/>
              <a:lstStyle/>
              <a:p>
                <a:pPr defTabSz="914400">
                  <a:defRPr/>
                </a:pPr>
                <a:endParaRPr lang="ko-KR" altLang="en-US" kern="0">
                  <a:solidFill>
                    <a:sysClr val="windowText" lastClr="000000"/>
                  </a:solidFill>
                  <a:latin typeface="굴림" charset="-127"/>
                  <a:ea typeface="굴림" charset="-127"/>
                </a:endParaRPr>
              </a:p>
            </p:txBody>
          </p:sp>
          <p:sp>
            <p:nvSpPr>
              <p:cNvPr id="10" name="Oval 50"/>
              <p:cNvSpPr>
                <a:spLocks noChangeArrowheads="1"/>
              </p:cNvSpPr>
              <p:nvPr/>
            </p:nvSpPr>
            <p:spPr bwMode="auto">
              <a:xfrm>
                <a:off x="4384393" y="3069483"/>
                <a:ext cx="1675639" cy="723900"/>
              </a:xfrm>
              <a:prstGeom prst="ellipse">
                <a:avLst/>
              </a:prstGeom>
              <a:gradFill rotWithShape="1">
                <a:gsLst>
                  <a:gs pos="0">
                    <a:srgbClr val="000000">
                      <a:lumMod val="75000"/>
                      <a:lumOff val="25000"/>
                    </a:srgbClr>
                  </a:gs>
                  <a:gs pos="50000">
                    <a:srgbClr val="808080">
                      <a:lumMod val="60000"/>
                      <a:lumOff val="40000"/>
                    </a:srgbClr>
                  </a:gs>
                  <a:gs pos="100000">
                    <a:srgbClr val="808080">
                      <a:lumMod val="75000"/>
                    </a:srgbClr>
                  </a:gs>
                </a:gsLst>
                <a:lin ang="0" scaled="1"/>
              </a:gradFill>
              <a:ln w="9525" algn="ctr">
                <a:noFill/>
                <a:round/>
                <a:headEnd/>
                <a:tailEnd/>
              </a:ln>
            </p:spPr>
            <p:txBody>
              <a:bodyPr wrap="none" anchor="ctr"/>
              <a:lstStyle/>
              <a:p>
                <a:pPr defTabSz="914400">
                  <a:defRPr/>
                </a:pPr>
                <a:endParaRPr lang="ko-KR" altLang="en-US" kern="0">
                  <a:solidFill>
                    <a:sysClr val="windowText" lastClr="000000"/>
                  </a:solidFill>
                  <a:latin typeface="굴림" charset="-127"/>
                  <a:ea typeface="굴림" charset="-127"/>
                </a:endParaRPr>
              </a:p>
            </p:txBody>
          </p:sp>
        </p:grpSp>
        <p:sp>
          <p:nvSpPr>
            <p:cNvPr id="11" name="TextBox 1"/>
            <p:cNvSpPr txBox="1">
              <a:spLocks noChangeArrowheads="1"/>
            </p:cNvSpPr>
            <p:nvPr/>
          </p:nvSpPr>
          <p:spPr bwMode="auto">
            <a:xfrm>
              <a:off x="1898109" y="4674549"/>
              <a:ext cx="1020289" cy="66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sz="2800" b="1" dirty="0" smtClean="0">
                  <a:ln w="19050">
                    <a:noFill/>
                  </a:ln>
                  <a:solidFill>
                    <a:srgbClr val="002060"/>
                  </a:solidFill>
                  <a:latin typeface="Times New Roman" pitchFamily="18" charset="0"/>
                  <a:cs typeface="Times New Roman" pitchFamily="18" charset="0"/>
                </a:rPr>
                <a:t>2025 </a:t>
              </a:r>
              <a:r>
                <a:rPr lang="ru-RU" sz="2800" b="1" dirty="0">
                  <a:ln w="19050">
                    <a:noFill/>
                  </a:ln>
                  <a:solidFill>
                    <a:srgbClr val="002060"/>
                  </a:solidFill>
                  <a:latin typeface="Times New Roman" pitchFamily="18" charset="0"/>
                  <a:cs typeface="Times New Roman" pitchFamily="18" charset="0"/>
                </a:rPr>
                <a:t>год</a:t>
              </a:r>
            </a:p>
          </p:txBody>
        </p:sp>
      </p:grpSp>
      <p:grpSp>
        <p:nvGrpSpPr>
          <p:cNvPr id="13" name="Группа 12"/>
          <p:cNvGrpSpPr/>
          <p:nvPr/>
        </p:nvGrpSpPr>
        <p:grpSpPr>
          <a:xfrm>
            <a:off x="23289" y="1163733"/>
            <a:ext cx="4888951" cy="4309903"/>
            <a:chOff x="0" y="983730"/>
            <a:chExt cx="4888951" cy="4309903"/>
          </a:xfrm>
        </p:grpSpPr>
        <p:grpSp>
          <p:nvGrpSpPr>
            <p:cNvPr id="14" name="Группа 13"/>
            <p:cNvGrpSpPr/>
            <p:nvPr/>
          </p:nvGrpSpPr>
          <p:grpSpPr>
            <a:xfrm>
              <a:off x="0" y="983730"/>
              <a:ext cx="4888951" cy="4096161"/>
              <a:chOff x="714405" y="1028731"/>
              <a:chExt cx="8955080" cy="5781162"/>
            </a:xfrm>
          </p:grpSpPr>
          <p:graphicFrame>
            <p:nvGraphicFramePr>
              <p:cNvPr id="16" name="차트 3"/>
              <p:cNvGraphicFramePr>
                <a:graphicFrameLocks/>
              </p:cNvGraphicFramePr>
              <p:nvPr>
                <p:extLst>
                  <p:ext uri="{D42A27DB-BD31-4B8C-83A1-F6EECF244321}">
                    <p14:modId xmlns:p14="http://schemas.microsoft.com/office/powerpoint/2010/main" val="238240104"/>
                  </p:ext>
                </p:extLst>
              </p:nvPr>
            </p:nvGraphicFramePr>
            <p:xfrm>
              <a:off x="714405" y="1028731"/>
              <a:ext cx="8955080" cy="5781162"/>
            </p:xfrm>
            <a:graphic>
              <a:graphicData uri="http://schemas.openxmlformats.org/drawingml/2006/chart">
                <c:chart xmlns:c="http://schemas.openxmlformats.org/drawingml/2006/chart" xmlns:r="http://schemas.openxmlformats.org/officeDocument/2006/relationships" r:id="rId5"/>
              </a:graphicData>
            </a:graphic>
          </p:graphicFrame>
          <p:sp>
            <p:nvSpPr>
              <p:cNvPr id="17" name="Oval 49"/>
              <p:cNvSpPr>
                <a:spLocks noChangeArrowheads="1"/>
              </p:cNvSpPr>
              <p:nvPr/>
            </p:nvSpPr>
            <p:spPr bwMode="auto">
              <a:xfrm>
                <a:off x="4297693" y="2936133"/>
                <a:ext cx="1857374" cy="851298"/>
              </a:xfrm>
              <a:prstGeom prst="ellipse">
                <a:avLst/>
              </a:prstGeom>
              <a:gradFill rotWithShape="1">
                <a:gsLst>
                  <a:gs pos="0">
                    <a:srgbClr val="000000">
                      <a:lumMod val="75000"/>
                      <a:lumOff val="25000"/>
                    </a:srgbClr>
                  </a:gs>
                  <a:gs pos="50000">
                    <a:srgbClr val="FFFFFF"/>
                  </a:gs>
                  <a:gs pos="100000">
                    <a:srgbClr val="000000">
                      <a:lumMod val="75000"/>
                      <a:lumOff val="25000"/>
                    </a:srgbClr>
                  </a:gs>
                </a:gsLst>
                <a:lin ang="0" scaled="1"/>
              </a:gradFill>
              <a:ln w="9525" algn="ctr">
                <a:noFill/>
                <a:round/>
                <a:headEnd/>
                <a:tailEnd/>
              </a:ln>
            </p:spPr>
            <p:txBody>
              <a:bodyPr wrap="none" anchor="ctr"/>
              <a:lstStyle/>
              <a:p>
                <a:pPr defTabSz="914400">
                  <a:defRPr/>
                </a:pPr>
                <a:endParaRPr lang="ko-KR" altLang="en-US" kern="0">
                  <a:solidFill>
                    <a:sysClr val="windowText" lastClr="000000"/>
                  </a:solidFill>
                  <a:latin typeface="굴림" charset="-127"/>
                  <a:ea typeface="굴림" charset="-127"/>
                </a:endParaRPr>
              </a:p>
            </p:txBody>
          </p:sp>
          <p:sp>
            <p:nvSpPr>
              <p:cNvPr id="18" name="Oval 50"/>
              <p:cNvSpPr>
                <a:spLocks noChangeArrowheads="1"/>
              </p:cNvSpPr>
              <p:nvPr/>
            </p:nvSpPr>
            <p:spPr bwMode="auto">
              <a:xfrm>
                <a:off x="4384393" y="3069483"/>
                <a:ext cx="1675639" cy="723900"/>
              </a:xfrm>
              <a:prstGeom prst="ellipse">
                <a:avLst/>
              </a:prstGeom>
              <a:gradFill rotWithShape="1">
                <a:gsLst>
                  <a:gs pos="0">
                    <a:srgbClr val="000000">
                      <a:lumMod val="75000"/>
                      <a:lumOff val="25000"/>
                    </a:srgbClr>
                  </a:gs>
                  <a:gs pos="50000">
                    <a:srgbClr val="808080">
                      <a:lumMod val="60000"/>
                      <a:lumOff val="40000"/>
                    </a:srgbClr>
                  </a:gs>
                  <a:gs pos="100000">
                    <a:srgbClr val="808080">
                      <a:lumMod val="75000"/>
                    </a:srgbClr>
                  </a:gs>
                </a:gsLst>
                <a:lin ang="0" scaled="1"/>
              </a:gradFill>
              <a:ln w="9525" algn="ctr">
                <a:noFill/>
                <a:round/>
                <a:headEnd/>
                <a:tailEnd/>
              </a:ln>
            </p:spPr>
            <p:txBody>
              <a:bodyPr wrap="none" anchor="ctr"/>
              <a:lstStyle/>
              <a:p>
                <a:pPr defTabSz="914400">
                  <a:defRPr/>
                </a:pPr>
                <a:endParaRPr lang="ko-KR" altLang="en-US" kern="0">
                  <a:solidFill>
                    <a:sysClr val="windowText" lastClr="000000"/>
                  </a:solidFill>
                  <a:latin typeface="굴림" charset="-127"/>
                  <a:ea typeface="굴림" charset="-127"/>
                </a:endParaRPr>
              </a:p>
            </p:txBody>
          </p:sp>
        </p:grpSp>
        <p:sp>
          <p:nvSpPr>
            <p:cNvPr id="15" name="TextBox 1"/>
            <p:cNvSpPr txBox="1">
              <a:spLocks noChangeArrowheads="1"/>
            </p:cNvSpPr>
            <p:nvPr/>
          </p:nvSpPr>
          <p:spPr bwMode="auto">
            <a:xfrm>
              <a:off x="1898108" y="4627796"/>
              <a:ext cx="1020289" cy="66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sz="2800" b="1" dirty="0">
                  <a:ln w="19050">
                    <a:noFill/>
                  </a:ln>
                  <a:solidFill>
                    <a:srgbClr val="002060"/>
                  </a:solidFill>
                  <a:latin typeface="Times New Roman" pitchFamily="18" charset="0"/>
                  <a:cs typeface="Times New Roman" pitchFamily="18" charset="0"/>
                </a:rPr>
                <a:t>2024 год</a:t>
              </a:r>
            </a:p>
          </p:txBody>
        </p:sp>
      </p:grpSp>
      <p:grpSp>
        <p:nvGrpSpPr>
          <p:cNvPr id="19" name="Группа 18"/>
          <p:cNvGrpSpPr/>
          <p:nvPr/>
        </p:nvGrpSpPr>
        <p:grpSpPr>
          <a:xfrm>
            <a:off x="191385" y="5473636"/>
            <a:ext cx="8952615" cy="1280821"/>
            <a:chOff x="191385" y="5473636"/>
            <a:chExt cx="8952615" cy="1280821"/>
          </a:xfrm>
        </p:grpSpPr>
        <p:grpSp>
          <p:nvGrpSpPr>
            <p:cNvPr id="20" name="Группа 19"/>
            <p:cNvGrpSpPr/>
            <p:nvPr/>
          </p:nvGrpSpPr>
          <p:grpSpPr>
            <a:xfrm>
              <a:off x="191385" y="5478668"/>
              <a:ext cx="3987210" cy="307777"/>
              <a:chOff x="191385" y="5478668"/>
              <a:chExt cx="3987210" cy="307777"/>
            </a:xfrm>
          </p:grpSpPr>
          <p:sp>
            <p:nvSpPr>
              <p:cNvPr id="39" name="Ромб 38"/>
              <p:cNvSpPr/>
              <p:nvPr/>
            </p:nvSpPr>
            <p:spPr>
              <a:xfrm>
                <a:off x="191385" y="5515598"/>
                <a:ext cx="265814" cy="233916"/>
              </a:xfrm>
              <a:prstGeom prst="diamond">
                <a:avLst/>
              </a:prstGeom>
              <a:solidFill>
                <a:srgbClr val="FFC000"/>
              </a:solidFill>
              <a:ln>
                <a:solidFill>
                  <a:srgbClr val="FFC0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40" name="TextBox 39"/>
              <p:cNvSpPr txBox="1"/>
              <p:nvPr/>
            </p:nvSpPr>
            <p:spPr>
              <a:xfrm>
                <a:off x="462514" y="5478668"/>
                <a:ext cx="3716081" cy="307777"/>
              </a:xfrm>
              <a:prstGeom prst="rect">
                <a:avLst/>
              </a:prstGeom>
              <a:noFill/>
            </p:spPr>
            <p:txBody>
              <a:bodyPr wrap="square" rtlCol="0">
                <a:spAutoFit/>
              </a:bodyPr>
              <a:lstStyle/>
              <a:p>
                <a:r>
                  <a:rPr lang="ru-RU" sz="1400" dirty="0">
                    <a:solidFill>
                      <a:prstClr val="black"/>
                    </a:solidFill>
                    <a:latin typeface="Times New Roman" pitchFamily="18" charset="0"/>
                    <a:cs typeface="Times New Roman" pitchFamily="18" charset="0"/>
                  </a:rPr>
                  <a:t>Доходы в виде аренды за земельные участки</a:t>
                </a:r>
              </a:p>
            </p:txBody>
          </p:sp>
        </p:grpSp>
        <p:grpSp>
          <p:nvGrpSpPr>
            <p:cNvPr id="21" name="Группа 20"/>
            <p:cNvGrpSpPr/>
            <p:nvPr/>
          </p:nvGrpSpPr>
          <p:grpSpPr>
            <a:xfrm>
              <a:off x="4779333" y="6419649"/>
              <a:ext cx="3685250" cy="307777"/>
              <a:chOff x="4781104" y="5720513"/>
              <a:chExt cx="3685250" cy="307777"/>
            </a:xfrm>
          </p:grpSpPr>
          <p:sp>
            <p:nvSpPr>
              <p:cNvPr id="37" name="Ромб 36"/>
              <p:cNvSpPr/>
              <p:nvPr/>
            </p:nvSpPr>
            <p:spPr>
              <a:xfrm>
                <a:off x="4781104" y="5777587"/>
                <a:ext cx="265814" cy="233916"/>
              </a:xfrm>
              <a:prstGeom prst="diamond">
                <a:avLst/>
              </a:prstGeom>
              <a:solidFill>
                <a:srgbClr val="72AF2F"/>
              </a:solidFill>
              <a:ln>
                <a:solidFill>
                  <a:srgbClr val="92D05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38" name="TextBox 37"/>
              <p:cNvSpPr txBox="1"/>
              <p:nvPr/>
            </p:nvSpPr>
            <p:spPr>
              <a:xfrm>
                <a:off x="5059321" y="5720513"/>
                <a:ext cx="3407033" cy="307777"/>
              </a:xfrm>
              <a:prstGeom prst="rect">
                <a:avLst/>
              </a:prstGeom>
              <a:noFill/>
            </p:spPr>
            <p:txBody>
              <a:bodyPr wrap="square" rtlCol="0">
                <a:spAutoFit/>
              </a:bodyPr>
              <a:lstStyle/>
              <a:p>
                <a:r>
                  <a:rPr lang="ru-RU" sz="1400" dirty="0">
                    <a:solidFill>
                      <a:prstClr val="black"/>
                    </a:solidFill>
                    <a:latin typeface="Times New Roman" pitchFamily="18" charset="0"/>
                    <a:cs typeface="Times New Roman" pitchFamily="18" charset="0"/>
                  </a:rPr>
                  <a:t>Прочие неналоговые доходы</a:t>
                </a:r>
              </a:p>
            </p:txBody>
          </p:sp>
        </p:grpSp>
        <p:grpSp>
          <p:nvGrpSpPr>
            <p:cNvPr id="22" name="Группа 21"/>
            <p:cNvGrpSpPr/>
            <p:nvPr/>
          </p:nvGrpSpPr>
          <p:grpSpPr>
            <a:xfrm>
              <a:off x="4777562" y="5473636"/>
              <a:ext cx="4226444" cy="307777"/>
              <a:chOff x="196700" y="6159430"/>
              <a:chExt cx="4226444" cy="307777"/>
            </a:xfrm>
          </p:grpSpPr>
          <p:sp>
            <p:nvSpPr>
              <p:cNvPr id="35" name="Ромб 34"/>
              <p:cNvSpPr/>
              <p:nvPr/>
            </p:nvSpPr>
            <p:spPr>
              <a:xfrm>
                <a:off x="196700" y="6191693"/>
                <a:ext cx="265814" cy="233916"/>
              </a:xfrm>
              <a:prstGeom prst="diamond">
                <a:avLst/>
              </a:prstGeom>
              <a:gradFill flip="none" rotWithShape="1">
                <a:gsLst>
                  <a:gs pos="55000">
                    <a:srgbClr val="FF4B94"/>
                  </a:gs>
                  <a:gs pos="33000">
                    <a:srgbClr val="FF0066"/>
                  </a:gs>
                  <a:gs pos="72000">
                    <a:srgbClr val="FF0066"/>
                  </a:gs>
                </a:gsLst>
                <a:lin ang="13500000" scaled="1"/>
                <a:tileRect/>
              </a:gradFill>
              <a:ln>
                <a:solidFill>
                  <a:srgbClr val="FF0066"/>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36" name="TextBox 35"/>
              <p:cNvSpPr txBox="1"/>
              <p:nvPr/>
            </p:nvSpPr>
            <p:spPr>
              <a:xfrm>
                <a:off x="464285" y="6159430"/>
                <a:ext cx="3958859" cy="307777"/>
              </a:xfrm>
              <a:prstGeom prst="rect">
                <a:avLst/>
              </a:prstGeom>
              <a:noFill/>
            </p:spPr>
            <p:txBody>
              <a:bodyPr wrap="square" rtlCol="0">
                <a:spAutoFit/>
              </a:bodyPr>
              <a:lstStyle/>
              <a:p>
                <a:r>
                  <a:rPr lang="ru-RU" sz="1400" dirty="0">
                    <a:solidFill>
                      <a:prstClr val="black"/>
                    </a:solidFill>
                    <a:latin typeface="Times New Roman" pitchFamily="18" charset="0"/>
                    <a:cs typeface="Times New Roman" pitchFamily="18" charset="0"/>
                  </a:rPr>
                  <a:t>Доходы от продажи земельных участков</a:t>
                </a:r>
              </a:p>
            </p:txBody>
          </p:sp>
        </p:grpSp>
        <p:grpSp>
          <p:nvGrpSpPr>
            <p:cNvPr id="23" name="Группа 22"/>
            <p:cNvGrpSpPr/>
            <p:nvPr/>
          </p:nvGrpSpPr>
          <p:grpSpPr>
            <a:xfrm>
              <a:off x="191385" y="6231237"/>
              <a:ext cx="4224673" cy="523220"/>
              <a:chOff x="200242" y="6575034"/>
              <a:chExt cx="4224673" cy="523220"/>
            </a:xfrm>
          </p:grpSpPr>
          <p:sp>
            <p:nvSpPr>
              <p:cNvPr id="33" name="Ромб 32"/>
              <p:cNvSpPr/>
              <p:nvPr/>
            </p:nvSpPr>
            <p:spPr>
              <a:xfrm>
                <a:off x="200242" y="6731552"/>
                <a:ext cx="265814" cy="233916"/>
              </a:xfrm>
              <a:prstGeom prst="diamond">
                <a:avLst/>
              </a:prstGeom>
              <a:solidFill>
                <a:srgbClr val="00B0F0"/>
              </a:solidFill>
              <a:ln>
                <a:solidFill>
                  <a:srgbClr val="00B0F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34" name="TextBox 33"/>
              <p:cNvSpPr txBox="1"/>
              <p:nvPr/>
            </p:nvSpPr>
            <p:spPr>
              <a:xfrm>
                <a:off x="466056" y="6575034"/>
                <a:ext cx="3958859" cy="523220"/>
              </a:xfrm>
              <a:prstGeom prst="rect">
                <a:avLst/>
              </a:prstGeom>
              <a:noFill/>
            </p:spPr>
            <p:txBody>
              <a:bodyPr wrap="square" rtlCol="0">
                <a:spAutoFit/>
              </a:bodyPr>
              <a:lstStyle/>
              <a:p>
                <a:r>
                  <a:rPr lang="ru-RU" sz="1400" dirty="0">
                    <a:solidFill>
                      <a:prstClr val="black"/>
                    </a:solidFill>
                    <a:latin typeface="Times New Roman" pitchFamily="18" charset="0"/>
                    <a:cs typeface="Times New Roman" pitchFamily="18" charset="0"/>
                  </a:rPr>
                  <a:t>Доходы от оказания платных услуг и компенсации затрат государству</a:t>
                </a:r>
              </a:p>
            </p:txBody>
          </p:sp>
        </p:grpSp>
        <p:grpSp>
          <p:nvGrpSpPr>
            <p:cNvPr id="24" name="Группа 23"/>
            <p:cNvGrpSpPr/>
            <p:nvPr/>
          </p:nvGrpSpPr>
          <p:grpSpPr>
            <a:xfrm>
              <a:off x="191385" y="5865464"/>
              <a:ext cx="4224673" cy="307777"/>
              <a:chOff x="4779333" y="5539487"/>
              <a:chExt cx="4224673" cy="307777"/>
            </a:xfrm>
          </p:grpSpPr>
          <p:sp>
            <p:nvSpPr>
              <p:cNvPr id="31" name="Ромб 30"/>
              <p:cNvSpPr/>
              <p:nvPr/>
            </p:nvSpPr>
            <p:spPr>
              <a:xfrm>
                <a:off x="4779333" y="5590029"/>
                <a:ext cx="265814" cy="233916"/>
              </a:xfrm>
              <a:prstGeom prst="diamond">
                <a:avLst/>
              </a:prstGeom>
              <a:solidFill>
                <a:srgbClr val="7030A0"/>
              </a:solidFill>
              <a:ln>
                <a:solidFill>
                  <a:srgbClr val="7030A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32" name="TextBox 31"/>
              <p:cNvSpPr txBox="1"/>
              <p:nvPr/>
            </p:nvSpPr>
            <p:spPr>
              <a:xfrm>
                <a:off x="5045147" y="5539487"/>
                <a:ext cx="3958859" cy="307777"/>
              </a:xfrm>
              <a:prstGeom prst="rect">
                <a:avLst/>
              </a:prstGeom>
              <a:noFill/>
            </p:spPr>
            <p:txBody>
              <a:bodyPr wrap="square" rtlCol="0">
                <a:spAutoFit/>
              </a:bodyPr>
              <a:lstStyle/>
              <a:p>
                <a:r>
                  <a:rPr lang="ru-RU" sz="1400" dirty="0">
                    <a:solidFill>
                      <a:prstClr val="black"/>
                    </a:solidFill>
                    <a:latin typeface="Times New Roman" pitchFamily="18" charset="0"/>
                    <a:cs typeface="Times New Roman" pitchFamily="18" charset="0"/>
                  </a:rPr>
                  <a:t>Доходы от сдачи в аренду имущества</a:t>
                </a:r>
              </a:p>
            </p:txBody>
          </p:sp>
        </p:grpSp>
        <p:grpSp>
          <p:nvGrpSpPr>
            <p:cNvPr id="25" name="Группа 24"/>
            <p:cNvGrpSpPr/>
            <p:nvPr/>
          </p:nvGrpSpPr>
          <p:grpSpPr>
            <a:xfrm>
              <a:off x="4779333" y="6120075"/>
              <a:ext cx="4224673" cy="307777"/>
              <a:chOff x="4779333" y="5849029"/>
              <a:chExt cx="4224673" cy="307777"/>
            </a:xfrm>
          </p:grpSpPr>
          <p:sp>
            <p:nvSpPr>
              <p:cNvPr id="29" name="Ромб 28"/>
              <p:cNvSpPr/>
              <p:nvPr/>
            </p:nvSpPr>
            <p:spPr>
              <a:xfrm>
                <a:off x="4779333" y="5893615"/>
                <a:ext cx="265814" cy="233916"/>
              </a:xfrm>
              <a:prstGeom prst="diamond">
                <a:avLst/>
              </a:prstGeom>
              <a:solidFill>
                <a:srgbClr val="FF2F2F"/>
              </a:solidFill>
              <a:ln>
                <a:solidFill>
                  <a:srgbClr val="FF2F2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30" name="TextBox 29"/>
              <p:cNvSpPr txBox="1"/>
              <p:nvPr/>
            </p:nvSpPr>
            <p:spPr>
              <a:xfrm>
                <a:off x="5045147" y="5849029"/>
                <a:ext cx="3958859" cy="307777"/>
              </a:xfrm>
              <a:prstGeom prst="rect">
                <a:avLst/>
              </a:prstGeom>
              <a:noFill/>
            </p:spPr>
            <p:txBody>
              <a:bodyPr wrap="square" rtlCol="0">
                <a:spAutoFit/>
              </a:bodyPr>
              <a:lstStyle/>
              <a:p>
                <a:r>
                  <a:rPr lang="ru-RU" sz="1400" dirty="0">
                    <a:solidFill>
                      <a:prstClr val="black"/>
                    </a:solidFill>
                    <a:latin typeface="Times New Roman" pitchFamily="18" charset="0"/>
                    <a:cs typeface="Times New Roman" pitchFamily="18" charset="0"/>
                  </a:rPr>
                  <a:t>Штрафы</a:t>
                </a:r>
              </a:p>
            </p:txBody>
          </p:sp>
        </p:grpSp>
        <p:grpSp>
          <p:nvGrpSpPr>
            <p:cNvPr id="26" name="Группа 25"/>
            <p:cNvGrpSpPr/>
            <p:nvPr/>
          </p:nvGrpSpPr>
          <p:grpSpPr>
            <a:xfrm>
              <a:off x="4779333" y="5791032"/>
              <a:ext cx="4364667" cy="307777"/>
              <a:chOff x="4779333" y="6229756"/>
              <a:chExt cx="4364667" cy="307777"/>
            </a:xfrm>
          </p:grpSpPr>
          <p:sp>
            <p:nvSpPr>
              <p:cNvPr id="27" name="Ромб 26"/>
              <p:cNvSpPr/>
              <p:nvPr/>
            </p:nvSpPr>
            <p:spPr>
              <a:xfrm>
                <a:off x="4779333" y="6266687"/>
                <a:ext cx="265814" cy="233916"/>
              </a:xfrm>
              <a:prstGeom prst="diamond">
                <a:avLst/>
              </a:prstGeom>
              <a:solidFill>
                <a:srgbClr val="0000FF"/>
              </a:solidFill>
              <a:ln>
                <a:solidFill>
                  <a:srgbClr val="0000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28" name="TextBox 27"/>
              <p:cNvSpPr txBox="1"/>
              <p:nvPr/>
            </p:nvSpPr>
            <p:spPr>
              <a:xfrm>
                <a:off x="5045147" y="6229756"/>
                <a:ext cx="4098853" cy="307777"/>
              </a:xfrm>
              <a:prstGeom prst="rect">
                <a:avLst/>
              </a:prstGeom>
              <a:noFill/>
            </p:spPr>
            <p:txBody>
              <a:bodyPr wrap="square" rtlCol="0">
                <a:spAutoFit/>
              </a:bodyPr>
              <a:lstStyle/>
              <a:p>
                <a:r>
                  <a:rPr lang="ru-RU" sz="1400" dirty="0">
                    <a:solidFill>
                      <a:prstClr val="black"/>
                    </a:solidFill>
                    <a:latin typeface="Times New Roman" pitchFamily="18" charset="0"/>
                    <a:cs typeface="Times New Roman" pitchFamily="18" charset="0"/>
                  </a:rPr>
                  <a:t>Плата за увеличение площади земельных участков</a:t>
                </a:r>
              </a:p>
            </p:txBody>
          </p:sp>
        </p:grpSp>
      </p:grpSp>
      <p:sp>
        <p:nvSpPr>
          <p:cNvPr id="41" name="Oval 13"/>
          <p:cNvSpPr>
            <a:spLocks noChangeArrowheads="1"/>
          </p:cNvSpPr>
          <p:nvPr/>
        </p:nvSpPr>
        <p:spPr bwMode="auto">
          <a:xfrm>
            <a:off x="8172450" y="6485087"/>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22</a:t>
            </a:r>
          </a:p>
        </p:txBody>
      </p:sp>
    </p:spTree>
    <p:extLst>
      <p:ext uri="{BB962C8B-B14F-4D97-AF65-F5344CB8AC3E}">
        <p14:creationId xmlns:p14="http://schemas.microsoft.com/office/powerpoint/2010/main" val="33549465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823984" y="65935"/>
            <a:ext cx="7103355" cy="923330"/>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Исполнение бюджета городского округа</a:t>
            </a:r>
          </a:p>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 по неналоговым доходам</a:t>
            </a:r>
            <a:endPar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endParaRPr>
          </a:p>
        </p:txBody>
      </p:sp>
      <p:graphicFrame>
        <p:nvGraphicFramePr>
          <p:cNvPr id="8" name="Таблица 7"/>
          <p:cNvGraphicFramePr>
            <a:graphicFrameLocks noGrp="1"/>
          </p:cNvGraphicFramePr>
          <p:nvPr>
            <p:extLst>
              <p:ext uri="{D42A27DB-BD31-4B8C-83A1-F6EECF244321}">
                <p14:modId xmlns:p14="http://schemas.microsoft.com/office/powerpoint/2010/main" val="3732076358"/>
              </p:ext>
            </p:extLst>
          </p:nvPr>
        </p:nvGraphicFramePr>
        <p:xfrm>
          <a:off x="69701" y="1143153"/>
          <a:ext cx="9004597" cy="5244357"/>
        </p:xfrm>
        <a:graphic>
          <a:graphicData uri="http://schemas.openxmlformats.org/drawingml/2006/table">
            <a:tbl>
              <a:tblPr>
                <a:tableStyleId>{8A107856-5554-42FB-B03E-39F5DBC370BA}</a:tableStyleId>
              </a:tblPr>
              <a:tblGrid>
                <a:gridCol w="1848886">
                  <a:extLst>
                    <a:ext uri="{9D8B030D-6E8A-4147-A177-3AD203B41FA5}">
                      <a16:colId xmlns:a16="http://schemas.microsoft.com/office/drawing/2014/main" xmlns="" val="20000"/>
                    </a:ext>
                  </a:extLst>
                </a:gridCol>
                <a:gridCol w="871869">
                  <a:extLst>
                    <a:ext uri="{9D8B030D-6E8A-4147-A177-3AD203B41FA5}">
                      <a16:colId xmlns:a16="http://schemas.microsoft.com/office/drawing/2014/main" xmlns="" val="20001"/>
                    </a:ext>
                  </a:extLst>
                </a:gridCol>
                <a:gridCol w="1158233">
                  <a:extLst>
                    <a:ext uri="{9D8B030D-6E8A-4147-A177-3AD203B41FA5}">
                      <a16:colId xmlns:a16="http://schemas.microsoft.com/office/drawing/2014/main" xmlns="" val="20002"/>
                    </a:ext>
                  </a:extLst>
                </a:gridCol>
                <a:gridCol w="951450">
                  <a:extLst>
                    <a:ext uri="{9D8B030D-6E8A-4147-A177-3AD203B41FA5}">
                      <a16:colId xmlns:a16="http://schemas.microsoft.com/office/drawing/2014/main" xmlns="" val="20003"/>
                    </a:ext>
                  </a:extLst>
                </a:gridCol>
                <a:gridCol w="878262">
                  <a:extLst>
                    <a:ext uri="{9D8B030D-6E8A-4147-A177-3AD203B41FA5}">
                      <a16:colId xmlns:a16="http://schemas.microsoft.com/office/drawing/2014/main" xmlns="" val="20004"/>
                    </a:ext>
                  </a:extLst>
                </a:gridCol>
                <a:gridCol w="1190651">
                  <a:extLst>
                    <a:ext uri="{9D8B030D-6E8A-4147-A177-3AD203B41FA5}">
                      <a16:colId xmlns:a16="http://schemas.microsoft.com/office/drawing/2014/main" xmlns="" val="20005"/>
                    </a:ext>
                  </a:extLst>
                </a:gridCol>
                <a:gridCol w="1151379">
                  <a:extLst>
                    <a:ext uri="{9D8B030D-6E8A-4147-A177-3AD203B41FA5}">
                      <a16:colId xmlns:a16="http://schemas.microsoft.com/office/drawing/2014/main" xmlns="" val="20006"/>
                    </a:ext>
                  </a:extLst>
                </a:gridCol>
                <a:gridCol w="953867">
                  <a:extLst>
                    <a:ext uri="{9D8B030D-6E8A-4147-A177-3AD203B41FA5}">
                      <a16:colId xmlns:a16="http://schemas.microsoft.com/office/drawing/2014/main" xmlns="" val="20007"/>
                    </a:ext>
                  </a:extLst>
                </a:gridCol>
              </a:tblGrid>
              <a:tr h="946296">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2300" u="none" strike="noStrike" dirty="0">
                          <a:solidFill>
                            <a:schemeClr val="bg1"/>
                          </a:solidFill>
                          <a:effectLst/>
                        </a:rPr>
                        <a:t>Неналоговые доходы</a:t>
                      </a:r>
                      <a:endParaRPr lang="ru-RU" sz="2300" b="1" i="0" u="none" strike="noStrike" dirty="0">
                        <a:solidFill>
                          <a:schemeClr val="bg1"/>
                        </a:solidFill>
                        <a:effectLst/>
                        <a:latin typeface="Trebuchet MS"/>
                      </a:endParaRPr>
                    </a:p>
                  </a:txBody>
                  <a:tcPr marL="5053" marR="5053" marT="5053" marB="0" anchor="ctr">
                    <a:cell3D prstMaterial="dkEdge">
                      <a:bevel h="50800" prst="divot"/>
                      <a:lightRig rig="flood" dir="t"/>
                    </a:cell3D>
                    <a:solidFill>
                      <a:srgbClr val="FF9D5B"/>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100" u="none" strike="noStrike" dirty="0">
                          <a:solidFill>
                            <a:schemeClr val="bg1"/>
                          </a:solidFill>
                          <a:effectLst/>
                        </a:rPr>
                        <a:t>Исполнено </a:t>
                      </a:r>
                    </a:p>
                    <a:p>
                      <a:pPr algn="ctr" rtl="0" fontAlgn="ctr"/>
                      <a:r>
                        <a:rPr lang="ru-RU" sz="1100" u="none" strike="noStrike" dirty="0">
                          <a:solidFill>
                            <a:schemeClr val="bg1"/>
                          </a:solidFill>
                          <a:effectLst/>
                        </a:rPr>
                        <a:t>за </a:t>
                      </a:r>
                      <a:r>
                        <a:rPr lang="ru-RU" sz="1100" u="none" strike="noStrike" dirty="0" smtClean="0">
                          <a:solidFill>
                            <a:schemeClr val="bg1"/>
                          </a:solidFill>
                          <a:effectLst/>
                        </a:rPr>
                        <a:t>2024 </a:t>
                      </a:r>
                      <a:r>
                        <a:rPr lang="ru-RU" sz="1100" u="none" strike="noStrike" dirty="0">
                          <a:solidFill>
                            <a:schemeClr val="bg1"/>
                          </a:solidFill>
                          <a:effectLst/>
                        </a:rPr>
                        <a:t>год</a:t>
                      </a:r>
                      <a:endParaRPr lang="ru-RU" sz="1100" b="1" i="0" u="none" strike="noStrike" dirty="0">
                        <a:solidFill>
                          <a:schemeClr val="bg1"/>
                        </a:solidFill>
                        <a:effectLst/>
                        <a:latin typeface="Trebuchet MS"/>
                      </a:endParaRPr>
                    </a:p>
                  </a:txBody>
                  <a:tcPr marL="9525" marR="9525" marT="9525" marB="0" anchor="ctr">
                    <a:cell3D prstMaterial="dkEdge">
                      <a:bevel h="50800" prst="divot"/>
                      <a:lightRig rig="flood" dir="t"/>
                    </a:cell3D>
                    <a:solidFill>
                      <a:srgbClr val="FF9D5B"/>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100" u="none" strike="noStrike" dirty="0">
                          <a:solidFill>
                            <a:schemeClr val="bg1"/>
                          </a:solidFill>
                          <a:effectLst/>
                        </a:rPr>
                        <a:t>Первоначальный план на </a:t>
                      </a:r>
                      <a:r>
                        <a:rPr lang="ru-RU" sz="1100" u="none" strike="noStrike" dirty="0" smtClean="0">
                          <a:solidFill>
                            <a:schemeClr val="bg1"/>
                          </a:solidFill>
                          <a:effectLst/>
                        </a:rPr>
                        <a:t>2025 </a:t>
                      </a:r>
                      <a:r>
                        <a:rPr lang="ru-RU" sz="1100" u="none" strike="noStrike" dirty="0">
                          <a:solidFill>
                            <a:schemeClr val="bg1"/>
                          </a:solidFill>
                          <a:effectLst/>
                        </a:rPr>
                        <a:t>год</a:t>
                      </a:r>
                      <a:endParaRPr lang="ru-RU" sz="1100" b="1" i="0" u="none" strike="noStrike" dirty="0">
                        <a:solidFill>
                          <a:schemeClr val="bg1"/>
                        </a:solidFill>
                        <a:effectLst/>
                        <a:latin typeface="Trebuchet MS"/>
                      </a:endParaRPr>
                    </a:p>
                  </a:txBody>
                  <a:tcPr marL="9525" marR="9525" marT="9525" marB="0" anchor="ctr">
                    <a:cell3D prstMaterial="dkEdge">
                      <a:bevel h="50800" prst="divot"/>
                      <a:lightRig rig="flood" dir="t"/>
                    </a:cell3D>
                    <a:solidFill>
                      <a:srgbClr val="FF9D5B"/>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100" u="none" strike="noStrike" dirty="0">
                          <a:solidFill>
                            <a:schemeClr val="bg1"/>
                          </a:solidFill>
                          <a:effectLst/>
                        </a:rPr>
                        <a:t>Уточненный план </a:t>
                      </a:r>
                    </a:p>
                    <a:p>
                      <a:pPr algn="ctr" rtl="0" fontAlgn="ctr"/>
                      <a:r>
                        <a:rPr lang="ru-RU" sz="1100" u="none" strike="noStrike" dirty="0">
                          <a:solidFill>
                            <a:schemeClr val="bg1"/>
                          </a:solidFill>
                          <a:effectLst/>
                        </a:rPr>
                        <a:t>на </a:t>
                      </a:r>
                      <a:r>
                        <a:rPr lang="ru-RU" sz="1100" u="none" strike="noStrike" dirty="0" smtClean="0">
                          <a:solidFill>
                            <a:schemeClr val="bg1"/>
                          </a:solidFill>
                          <a:effectLst/>
                        </a:rPr>
                        <a:t>2025 </a:t>
                      </a:r>
                      <a:r>
                        <a:rPr lang="ru-RU" sz="1100" u="none" strike="noStrike" dirty="0">
                          <a:solidFill>
                            <a:schemeClr val="bg1"/>
                          </a:solidFill>
                          <a:effectLst/>
                        </a:rPr>
                        <a:t>год</a:t>
                      </a:r>
                      <a:endParaRPr lang="ru-RU" sz="1100" b="1" i="0" u="none" strike="noStrike" dirty="0">
                        <a:solidFill>
                          <a:schemeClr val="bg1"/>
                        </a:solidFill>
                        <a:effectLst/>
                        <a:latin typeface="Trebuchet MS"/>
                      </a:endParaRPr>
                    </a:p>
                  </a:txBody>
                  <a:tcPr marL="9525" marR="9525" marT="9525" marB="0" anchor="ctr">
                    <a:cell3D prstMaterial="dkEdge">
                      <a:bevel h="50800" prst="divot"/>
                      <a:lightRig rig="flood" dir="t"/>
                    </a:cell3D>
                    <a:solidFill>
                      <a:srgbClr val="FF9D5B"/>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100" u="none" strike="noStrike" dirty="0">
                          <a:solidFill>
                            <a:schemeClr val="bg1"/>
                          </a:solidFill>
                          <a:effectLst/>
                        </a:rPr>
                        <a:t>Исполнено</a:t>
                      </a:r>
                    </a:p>
                    <a:p>
                      <a:pPr algn="ctr" rtl="0" fontAlgn="ctr"/>
                      <a:r>
                        <a:rPr lang="ru-RU" sz="1100" u="none" strike="noStrike" dirty="0">
                          <a:solidFill>
                            <a:schemeClr val="bg1"/>
                          </a:solidFill>
                          <a:effectLst/>
                        </a:rPr>
                        <a:t> за </a:t>
                      </a:r>
                      <a:r>
                        <a:rPr lang="ru-RU" sz="1100" u="none" strike="noStrike" dirty="0" smtClean="0">
                          <a:solidFill>
                            <a:schemeClr val="bg1"/>
                          </a:solidFill>
                          <a:effectLst/>
                        </a:rPr>
                        <a:t>2025 </a:t>
                      </a:r>
                      <a:r>
                        <a:rPr lang="ru-RU" sz="1100" u="none" strike="noStrike" dirty="0">
                          <a:solidFill>
                            <a:schemeClr val="bg1"/>
                          </a:solidFill>
                          <a:effectLst/>
                        </a:rPr>
                        <a:t>год</a:t>
                      </a:r>
                      <a:endParaRPr lang="ru-RU" sz="1100" b="1" i="0" u="none" strike="noStrike" dirty="0">
                        <a:solidFill>
                          <a:schemeClr val="bg1"/>
                        </a:solidFill>
                        <a:effectLst/>
                        <a:latin typeface="Trebuchet MS"/>
                      </a:endParaRPr>
                    </a:p>
                  </a:txBody>
                  <a:tcPr marL="9525" marR="9525" marT="9525" marB="0" anchor="ctr">
                    <a:cell3D prstMaterial="dkEdge">
                      <a:bevel h="50800" prst="divot"/>
                      <a:lightRig rig="flood" dir="t"/>
                    </a:cell3D>
                    <a:solidFill>
                      <a:srgbClr val="FF9D5B"/>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100" u="none" strike="noStrike" dirty="0">
                          <a:solidFill>
                            <a:schemeClr val="bg1"/>
                          </a:solidFill>
                          <a:effectLst/>
                        </a:rPr>
                        <a:t>% исполнения за </a:t>
                      </a:r>
                      <a:r>
                        <a:rPr lang="ru-RU" sz="1100" u="none" strike="noStrike" dirty="0" smtClean="0">
                          <a:solidFill>
                            <a:schemeClr val="bg1"/>
                          </a:solidFill>
                          <a:effectLst/>
                        </a:rPr>
                        <a:t>2025 </a:t>
                      </a:r>
                      <a:r>
                        <a:rPr lang="ru-RU" sz="1100" u="none" strike="noStrike" dirty="0">
                          <a:solidFill>
                            <a:schemeClr val="bg1"/>
                          </a:solidFill>
                          <a:effectLst/>
                        </a:rPr>
                        <a:t>год к первоначальному плану</a:t>
                      </a:r>
                      <a:endParaRPr lang="ru-RU" sz="1100" b="1" i="0" u="none" strike="noStrike" dirty="0">
                        <a:solidFill>
                          <a:schemeClr val="bg1"/>
                        </a:solidFill>
                        <a:effectLst/>
                        <a:latin typeface="Trebuchet MS"/>
                      </a:endParaRPr>
                    </a:p>
                  </a:txBody>
                  <a:tcPr marL="9525" marR="9525" marT="9525" marB="0" anchor="ctr">
                    <a:cell3D prstMaterial="dkEdge">
                      <a:bevel h="50800" prst="divot"/>
                      <a:lightRig rig="flood" dir="t"/>
                    </a:cell3D>
                    <a:solidFill>
                      <a:srgbClr val="FF9D5B"/>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100" u="none" strike="noStrike" dirty="0">
                          <a:solidFill>
                            <a:schemeClr val="bg1"/>
                          </a:solidFill>
                          <a:effectLst/>
                        </a:rPr>
                        <a:t>% исполнения </a:t>
                      </a:r>
                    </a:p>
                    <a:p>
                      <a:pPr algn="ctr" rtl="0" fontAlgn="ctr"/>
                      <a:r>
                        <a:rPr lang="ru-RU" sz="1100" u="none" strike="noStrike" dirty="0">
                          <a:solidFill>
                            <a:schemeClr val="bg1"/>
                          </a:solidFill>
                          <a:effectLst/>
                        </a:rPr>
                        <a:t>за </a:t>
                      </a:r>
                      <a:r>
                        <a:rPr lang="ru-RU" sz="1100" u="none" strike="noStrike" dirty="0" smtClean="0">
                          <a:solidFill>
                            <a:schemeClr val="bg1"/>
                          </a:solidFill>
                          <a:effectLst/>
                        </a:rPr>
                        <a:t>2025 </a:t>
                      </a:r>
                      <a:r>
                        <a:rPr lang="ru-RU" sz="1100" u="none" strike="noStrike" dirty="0">
                          <a:solidFill>
                            <a:schemeClr val="bg1"/>
                          </a:solidFill>
                          <a:effectLst/>
                        </a:rPr>
                        <a:t>год к уточненному плану</a:t>
                      </a:r>
                      <a:endParaRPr lang="ru-RU" sz="1100" b="1" i="0" u="none" strike="noStrike" dirty="0">
                        <a:solidFill>
                          <a:schemeClr val="bg1"/>
                        </a:solidFill>
                        <a:effectLst/>
                        <a:latin typeface="Trebuchet MS"/>
                      </a:endParaRPr>
                    </a:p>
                  </a:txBody>
                  <a:tcPr marL="9525" marR="9525" marT="9525" marB="0" anchor="ctr">
                    <a:cell3D prstMaterial="dkEdge">
                      <a:bevel h="50800" prst="divot"/>
                      <a:lightRig rig="flood" dir="t"/>
                    </a:cell3D>
                    <a:solidFill>
                      <a:srgbClr val="FF9D5B"/>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100" u="none" strike="noStrike" dirty="0">
                          <a:solidFill>
                            <a:schemeClr val="bg1"/>
                          </a:solidFill>
                          <a:effectLst/>
                        </a:rPr>
                        <a:t>% исполнения </a:t>
                      </a:r>
                      <a:r>
                        <a:rPr lang="ru-RU" sz="1100" u="none" strike="noStrike" dirty="0" smtClean="0">
                          <a:solidFill>
                            <a:schemeClr val="bg1"/>
                          </a:solidFill>
                          <a:effectLst/>
                        </a:rPr>
                        <a:t>2025 </a:t>
                      </a:r>
                      <a:r>
                        <a:rPr lang="ru-RU" sz="1100" u="none" strike="noStrike" dirty="0">
                          <a:solidFill>
                            <a:schemeClr val="bg1"/>
                          </a:solidFill>
                          <a:effectLst/>
                        </a:rPr>
                        <a:t>года к </a:t>
                      </a:r>
                      <a:r>
                        <a:rPr lang="ru-RU" sz="1100" u="none" strike="noStrike" dirty="0" smtClean="0">
                          <a:solidFill>
                            <a:schemeClr val="bg1"/>
                          </a:solidFill>
                          <a:effectLst/>
                        </a:rPr>
                        <a:t>2024 </a:t>
                      </a:r>
                      <a:r>
                        <a:rPr lang="ru-RU" sz="1100" u="none" strike="noStrike" dirty="0">
                          <a:solidFill>
                            <a:schemeClr val="bg1"/>
                          </a:solidFill>
                          <a:effectLst/>
                        </a:rPr>
                        <a:t>году</a:t>
                      </a:r>
                      <a:endParaRPr lang="ru-RU" sz="1100" b="1" i="0" u="none" strike="noStrike" dirty="0">
                        <a:solidFill>
                          <a:schemeClr val="bg1"/>
                        </a:solidFill>
                        <a:effectLst/>
                        <a:latin typeface="Trebuchet MS"/>
                      </a:endParaRPr>
                    </a:p>
                  </a:txBody>
                  <a:tcPr marL="9525" marR="9525" marT="9525" marB="0" anchor="ctr">
                    <a:cell3D prstMaterial="dkEdge">
                      <a:bevel h="50800" prst="divot"/>
                      <a:lightRig rig="flood" dir="t"/>
                    </a:cell3D>
                    <a:solidFill>
                      <a:srgbClr val="FF9D5B"/>
                    </a:solidFill>
                  </a:tcPr>
                </a:tc>
                <a:extLst>
                  <a:ext uri="{0D108BD9-81ED-4DB2-BD59-A6C34878D82A}">
                    <a16:rowId xmlns:a16="http://schemas.microsoft.com/office/drawing/2014/main" xmlns="" val="10000"/>
                  </a:ext>
                </a:extLst>
              </a:tr>
              <a:tr h="499730">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200" u="none" strike="noStrike" dirty="0">
                          <a:effectLst/>
                        </a:rPr>
                        <a:t>  Доходы в виде аренды </a:t>
                      </a:r>
                    </a:p>
                    <a:p>
                      <a:pPr algn="l" rtl="0" fontAlgn="ctr"/>
                      <a:r>
                        <a:rPr lang="ru-RU" sz="1200" u="none" strike="noStrike" dirty="0">
                          <a:effectLst/>
                        </a:rPr>
                        <a:t>  за земельные участки</a:t>
                      </a:r>
                      <a:endParaRPr lang="ru-RU" sz="1200" b="0" i="0" u="none" strike="noStrike" dirty="0">
                        <a:solidFill>
                          <a:srgbClr val="000000"/>
                        </a:solidFill>
                        <a:effectLst/>
                        <a:latin typeface="Trebuchet MS"/>
                      </a:endParaRP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5,9</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6,2</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5,4</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5,2</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83,9</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96,3</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88,1</a:t>
                      </a:r>
                      <a:endParaRPr lang="ru-RU" sz="14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xmlns="" val="10001"/>
                  </a:ext>
                </a:extLst>
              </a:tr>
              <a:tr h="467832">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200" u="none" strike="noStrike" dirty="0">
                          <a:effectLst/>
                        </a:rPr>
                        <a:t>  Доходы от сдачи в аренду </a:t>
                      </a:r>
                    </a:p>
                    <a:p>
                      <a:pPr algn="l" rtl="0" fontAlgn="ctr"/>
                      <a:r>
                        <a:rPr lang="ru-RU" sz="1200" u="none" strike="noStrike" dirty="0">
                          <a:effectLst/>
                        </a:rPr>
                        <a:t>  имущества</a:t>
                      </a:r>
                      <a:endParaRPr lang="ru-RU" sz="1200" b="0" i="0" u="none" strike="noStrike" dirty="0">
                        <a:solidFill>
                          <a:srgbClr val="000000"/>
                        </a:solidFill>
                        <a:effectLst/>
                        <a:latin typeface="Trebuchet MS"/>
                      </a:endParaRP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0,2</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0,2</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0,2</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0,2</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100,0</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100,0</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100,0</a:t>
                      </a:r>
                      <a:endParaRPr lang="ru-RU" sz="14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xmlns="" val="10002"/>
                  </a:ext>
                </a:extLst>
              </a:tr>
              <a:tr h="868566">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200" u="none" strike="noStrike" baseline="0" dirty="0">
                          <a:effectLst/>
                        </a:rPr>
                        <a:t>  </a:t>
                      </a:r>
                      <a:r>
                        <a:rPr lang="ru-RU" sz="1200" u="none" strike="noStrike" dirty="0">
                          <a:effectLst/>
                        </a:rPr>
                        <a:t>Доходы от оказания </a:t>
                      </a:r>
                    </a:p>
                    <a:p>
                      <a:pPr algn="l" rtl="0" fontAlgn="ctr"/>
                      <a:r>
                        <a:rPr lang="ru-RU" sz="1200" u="none" strike="noStrike" dirty="0">
                          <a:effectLst/>
                        </a:rPr>
                        <a:t>  платных услуг и </a:t>
                      </a:r>
                    </a:p>
                    <a:p>
                      <a:pPr algn="l" rtl="0" fontAlgn="ctr"/>
                      <a:r>
                        <a:rPr lang="ru-RU" sz="1200" u="none" strike="noStrike" dirty="0">
                          <a:effectLst/>
                        </a:rPr>
                        <a:t>  компенсации затрат </a:t>
                      </a:r>
                    </a:p>
                    <a:p>
                      <a:pPr algn="l" rtl="0" fontAlgn="ctr"/>
                      <a:r>
                        <a:rPr lang="ru-RU" sz="1200" u="none" strike="noStrike" dirty="0">
                          <a:effectLst/>
                        </a:rPr>
                        <a:t>  государству</a:t>
                      </a: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1,2</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1,0</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1,8</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9,4</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больше в 9,4 раза</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больше в 5,2 раза</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больше в 7,8 раза</a:t>
                      </a:r>
                    </a:p>
                  </a:txBody>
                  <a:tcPr marL="9525" marR="9525" marT="9525" marB="0" anchor="ctr"/>
                </a:tc>
                <a:extLst>
                  <a:ext uri="{0D108BD9-81ED-4DB2-BD59-A6C34878D82A}">
                    <a16:rowId xmlns:a16="http://schemas.microsoft.com/office/drawing/2014/main" xmlns="" val="10003"/>
                  </a:ext>
                </a:extLst>
              </a:tr>
              <a:tr h="461603">
                <a:tc>
                  <a:txBody>
                    <a:bodyPr/>
                    <a:lstStyle/>
                    <a:p>
                      <a:pPr algn="l" rtl="0" fontAlgn="ctr"/>
                      <a:r>
                        <a:rPr lang="ru-RU" sz="1200" u="none" strike="noStrike" dirty="0">
                          <a:effectLst/>
                        </a:rPr>
                        <a:t>  Доходы от продажи</a:t>
                      </a:r>
                    </a:p>
                    <a:p>
                      <a:pPr algn="l" rtl="0" fontAlgn="ctr"/>
                      <a:r>
                        <a:rPr lang="ru-RU" sz="1200" u="none" strike="noStrike" dirty="0">
                          <a:effectLst/>
                        </a:rPr>
                        <a:t>  земельных участков</a:t>
                      </a:r>
                    </a:p>
                  </a:txBody>
                  <a:tcPr marL="5053" marR="5053" marT="5053" marB="0" anchor="ctr"/>
                </a:tc>
                <a:tc>
                  <a:txBody>
                    <a:bodyPr/>
                    <a:lstStyle/>
                    <a:p>
                      <a:pPr algn="ctr" rtl="0" fontAlgn="ctr"/>
                      <a:r>
                        <a:rPr lang="ru-RU" sz="1400" b="0" i="0" u="none" strike="noStrike" dirty="0">
                          <a:solidFill>
                            <a:srgbClr val="000000"/>
                          </a:solidFill>
                          <a:effectLst/>
                          <a:latin typeface="+mn-lt"/>
                        </a:rPr>
                        <a:t>2,2</a:t>
                      </a:r>
                    </a:p>
                  </a:txBody>
                  <a:tcPr marL="9525" marR="9525" marT="9525" marB="0" anchor="ctr"/>
                </a:tc>
                <a:tc>
                  <a:txBody>
                    <a:bodyPr/>
                    <a:lstStyle/>
                    <a:p>
                      <a:pPr algn="ctr" rtl="0" fontAlgn="ctr"/>
                      <a:r>
                        <a:rPr lang="ru-RU" sz="1400" b="0" i="0" u="none" strike="noStrike" dirty="0" smtClean="0">
                          <a:solidFill>
                            <a:srgbClr val="000000"/>
                          </a:solidFill>
                          <a:effectLst/>
                          <a:latin typeface="+mn-lt"/>
                        </a:rPr>
                        <a:t>2,5</a:t>
                      </a:r>
                      <a:endParaRPr lang="ru-RU" sz="1400" b="0" i="0" u="none" strike="noStrike" dirty="0">
                        <a:solidFill>
                          <a:srgbClr val="000000"/>
                        </a:solidFill>
                        <a:effectLst/>
                        <a:latin typeface="+mn-lt"/>
                      </a:endParaRPr>
                    </a:p>
                  </a:txBody>
                  <a:tcPr marL="9525" marR="9525" marT="9525" marB="0" anchor="ctr"/>
                </a:tc>
                <a:tc>
                  <a:txBody>
                    <a:bodyPr/>
                    <a:lstStyle/>
                    <a:p>
                      <a:pPr algn="ctr" rtl="0" fontAlgn="ctr"/>
                      <a:r>
                        <a:rPr lang="ru-RU" sz="1400" b="0" i="0" u="none" strike="noStrike" dirty="0" smtClean="0">
                          <a:solidFill>
                            <a:srgbClr val="000000"/>
                          </a:solidFill>
                          <a:effectLst/>
                          <a:latin typeface="+mn-lt"/>
                        </a:rPr>
                        <a:t>5,5</a:t>
                      </a:r>
                      <a:endParaRPr lang="ru-RU" sz="1400" b="0" i="0" u="none" strike="noStrike" dirty="0">
                        <a:solidFill>
                          <a:srgbClr val="000000"/>
                        </a:solidFill>
                        <a:effectLst/>
                        <a:latin typeface="+mn-lt"/>
                      </a:endParaRPr>
                    </a:p>
                  </a:txBody>
                  <a:tcPr marL="9525" marR="9525" marT="9525" marB="0" anchor="ctr"/>
                </a:tc>
                <a:tc>
                  <a:txBody>
                    <a:bodyPr/>
                    <a:lstStyle/>
                    <a:p>
                      <a:pPr algn="ctr" rtl="0" fontAlgn="ctr"/>
                      <a:r>
                        <a:rPr lang="ru-RU" sz="1400" b="0" i="0" u="none" strike="noStrike" dirty="0" smtClean="0">
                          <a:solidFill>
                            <a:srgbClr val="000000"/>
                          </a:solidFill>
                          <a:effectLst/>
                          <a:latin typeface="+mn-lt"/>
                        </a:rPr>
                        <a:t>6,0</a:t>
                      </a:r>
                      <a:endParaRPr lang="ru-RU" sz="1400" b="0" i="0" u="none" strike="noStrike" dirty="0">
                        <a:solidFill>
                          <a:srgbClr val="000000"/>
                        </a:solidFill>
                        <a:effectLst/>
                        <a:latin typeface="+mn-lt"/>
                      </a:endParaRPr>
                    </a:p>
                  </a:txBody>
                  <a:tcPr marL="9525" marR="9525" marT="9525" marB="0" anchor="ctr"/>
                </a:tc>
                <a:tc>
                  <a:txBody>
                    <a:bodyPr/>
                    <a:lstStyle/>
                    <a:p>
                      <a:pPr algn="ctr" rtl="0" fontAlgn="ctr"/>
                      <a:r>
                        <a:rPr lang="ru-RU" sz="1400" b="0" i="0" u="none" strike="noStrike" dirty="0" smtClean="0">
                          <a:solidFill>
                            <a:srgbClr val="000000"/>
                          </a:solidFill>
                          <a:effectLst/>
                          <a:latin typeface="+mn-lt"/>
                        </a:rPr>
                        <a:t>больше в 2,4 раза</a:t>
                      </a:r>
                    </a:p>
                  </a:txBody>
                  <a:tcPr marL="9525" marR="9525" marT="9525" marB="0" anchor="ctr"/>
                </a:tc>
                <a:tc>
                  <a:txBody>
                    <a:bodyPr/>
                    <a:lstStyle/>
                    <a:p>
                      <a:pPr algn="ctr" rtl="0" fontAlgn="ctr"/>
                      <a:r>
                        <a:rPr lang="ru-RU" sz="1400" b="0" i="0" u="none" strike="noStrike" dirty="0" smtClean="0">
                          <a:solidFill>
                            <a:srgbClr val="000000"/>
                          </a:solidFill>
                          <a:effectLst/>
                          <a:latin typeface="+mn-lt"/>
                        </a:rPr>
                        <a:t>109,1</a:t>
                      </a:r>
                      <a:endParaRPr lang="ru-RU" sz="1400" b="0" i="0" u="none" strike="noStrike" dirty="0">
                        <a:solidFill>
                          <a:srgbClr val="000000"/>
                        </a:solidFill>
                        <a:effectLst/>
                        <a:latin typeface="+mn-lt"/>
                      </a:endParaRPr>
                    </a:p>
                  </a:txBody>
                  <a:tcPr marL="9525" marR="9525" marT="9525" marB="0" anchor="ctr"/>
                </a:tc>
                <a:tc>
                  <a:txBody>
                    <a:bodyPr/>
                    <a:lstStyle/>
                    <a:p>
                      <a:pPr algn="ctr" rtl="0" fontAlgn="ctr"/>
                      <a:r>
                        <a:rPr lang="ru-RU" sz="1400" b="0" i="0" u="none" strike="noStrike" dirty="0" smtClean="0">
                          <a:solidFill>
                            <a:srgbClr val="000000"/>
                          </a:solidFill>
                          <a:effectLst/>
                          <a:latin typeface="+mn-lt"/>
                        </a:rPr>
                        <a:t>больше в 2,7 раза</a:t>
                      </a:r>
                    </a:p>
                  </a:txBody>
                  <a:tcPr marL="9525" marR="9525" marT="9525" marB="0" anchor="ctr"/>
                </a:tc>
                <a:extLst>
                  <a:ext uri="{0D108BD9-81ED-4DB2-BD59-A6C34878D82A}">
                    <a16:rowId xmlns:a16="http://schemas.microsoft.com/office/drawing/2014/main" xmlns="" val="10005"/>
                  </a:ext>
                </a:extLst>
              </a:tr>
              <a:tr h="617788">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200" u="none" strike="noStrike" dirty="0">
                          <a:effectLst/>
                        </a:rPr>
                        <a:t>  Плата за увеличение </a:t>
                      </a:r>
                    </a:p>
                    <a:p>
                      <a:pPr algn="l" rtl="0" fontAlgn="ctr"/>
                      <a:r>
                        <a:rPr lang="ru-RU" sz="1200" u="none" strike="noStrike" dirty="0">
                          <a:effectLst/>
                        </a:rPr>
                        <a:t>  площади земельных </a:t>
                      </a:r>
                    </a:p>
                    <a:p>
                      <a:pPr algn="l" rtl="0" fontAlgn="ctr"/>
                      <a:r>
                        <a:rPr lang="ru-RU" sz="1200" u="none" strike="noStrike" dirty="0">
                          <a:effectLst/>
                        </a:rPr>
                        <a:t>  участков</a:t>
                      </a: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1,9</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0,9</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0,9</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1,1</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122,2</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122,2</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57,9</a:t>
                      </a:r>
                      <a:endParaRPr lang="ru-RU" sz="14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xmlns="" val="10004"/>
                  </a:ext>
                </a:extLst>
              </a:tr>
              <a:tr h="308644">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200" u="none" strike="noStrike" dirty="0">
                          <a:effectLst/>
                        </a:rPr>
                        <a:t>  Штрафы</a:t>
                      </a:r>
                      <a:endParaRPr lang="ru-RU" sz="1200" b="0" i="0" u="none" strike="noStrike" dirty="0">
                        <a:solidFill>
                          <a:srgbClr val="000000"/>
                        </a:solidFill>
                        <a:effectLst/>
                        <a:latin typeface="Trebuchet MS"/>
                      </a:endParaRP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3,7</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0,5</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4,5</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2,3</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больше в 4,6 раза</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51,1</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62,2</a:t>
                      </a:r>
                      <a:endParaRPr lang="ru-RU" sz="14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xmlns="" val="10006"/>
                  </a:ext>
                </a:extLst>
              </a:tr>
              <a:tr h="478465">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200" u="none" strike="noStrike" dirty="0">
                          <a:effectLst/>
                        </a:rPr>
                        <a:t>  Прочие неналоговые </a:t>
                      </a:r>
                    </a:p>
                    <a:p>
                      <a:pPr algn="l" rtl="0" fontAlgn="ctr"/>
                      <a:r>
                        <a:rPr lang="ru-RU" sz="1200" u="none" strike="noStrike" dirty="0">
                          <a:effectLst/>
                        </a:rPr>
                        <a:t>  доходы</a:t>
                      </a:r>
                      <a:endParaRPr lang="ru-RU" sz="1200" b="0" i="0" u="none" strike="noStrike" dirty="0">
                        <a:solidFill>
                          <a:srgbClr val="000000"/>
                        </a:solidFill>
                        <a:effectLst/>
                        <a:latin typeface="Trebuchet MS"/>
                      </a:endParaRP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4,7</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4,2</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8,7</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8,9</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больше в 2,1 раза</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102,3</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189,4</a:t>
                      </a:r>
                      <a:endParaRPr lang="ru-RU" sz="14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xmlns="" val="10008"/>
                  </a:ext>
                </a:extLst>
              </a:tr>
              <a:tr h="467832">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200" b="1" u="none" strike="noStrike" dirty="0">
                          <a:effectLst/>
                        </a:rPr>
                        <a:t>  Итого неналоговые </a:t>
                      </a:r>
                    </a:p>
                    <a:p>
                      <a:pPr algn="l" rtl="0" fontAlgn="ctr"/>
                      <a:r>
                        <a:rPr lang="ru-RU" sz="1200" b="1" u="none" strike="noStrike" dirty="0">
                          <a:effectLst/>
                        </a:rPr>
                        <a:t>  доходы</a:t>
                      </a:r>
                      <a:endParaRPr lang="ru-RU" sz="1200" b="1" i="0" u="none" strike="noStrike" dirty="0">
                        <a:solidFill>
                          <a:srgbClr val="000000"/>
                        </a:solidFill>
                        <a:effectLst/>
                        <a:latin typeface="Trebuchet MS"/>
                      </a:endParaRP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1" i="0" u="none" strike="noStrike" dirty="0">
                          <a:solidFill>
                            <a:srgbClr val="000000"/>
                          </a:solidFill>
                          <a:effectLst/>
                          <a:latin typeface="+mn-lt"/>
                        </a:rPr>
                        <a:t>19,8</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1" i="0" u="none" strike="noStrike" dirty="0" smtClean="0">
                          <a:solidFill>
                            <a:srgbClr val="000000"/>
                          </a:solidFill>
                          <a:effectLst/>
                          <a:latin typeface="+mn-lt"/>
                        </a:rPr>
                        <a:t>15,5</a:t>
                      </a:r>
                      <a:endParaRPr lang="ru-RU" sz="1400" b="1"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1" i="0" u="none" strike="noStrike" dirty="0" smtClean="0">
                          <a:solidFill>
                            <a:srgbClr val="000000"/>
                          </a:solidFill>
                          <a:effectLst/>
                          <a:latin typeface="+mn-lt"/>
                        </a:rPr>
                        <a:t>27,0</a:t>
                      </a:r>
                      <a:endParaRPr lang="ru-RU" sz="1400" b="1"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1" i="0" u="none" strike="noStrike" dirty="0" smtClean="0">
                          <a:solidFill>
                            <a:srgbClr val="000000"/>
                          </a:solidFill>
                          <a:effectLst/>
                          <a:latin typeface="+mn-lt"/>
                        </a:rPr>
                        <a:t>33,1</a:t>
                      </a:r>
                      <a:endParaRPr lang="ru-RU" sz="1400" b="1"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1" i="0" u="none" strike="noStrike" dirty="0" smtClean="0">
                          <a:solidFill>
                            <a:srgbClr val="000000"/>
                          </a:solidFill>
                          <a:effectLst/>
                          <a:latin typeface="+mn-lt"/>
                        </a:rPr>
                        <a:t>больше в 2,1 раза</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1" i="0" u="none" strike="noStrike" dirty="0" smtClean="0">
                          <a:solidFill>
                            <a:srgbClr val="000000"/>
                          </a:solidFill>
                          <a:effectLst/>
                          <a:latin typeface="+mn-lt"/>
                        </a:rPr>
                        <a:t>122,6</a:t>
                      </a:r>
                      <a:endParaRPr lang="ru-RU" sz="1400" b="1"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1" i="0" u="none" strike="noStrike" dirty="0" smtClean="0">
                          <a:solidFill>
                            <a:srgbClr val="000000"/>
                          </a:solidFill>
                          <a:effectLst/>
                          <a:latin typeface="+mn-lt"/>
                        </a:rPr>
                        <a:t>167,2</a:t>
                      </a:r>
                      <a:endParaRPr lang="ru-RU" sz="1400" b="1"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xmlns="" val="10009"/>
                  </a:ext>
                </a:extLst>
              </a:tr>
            </a:tbl>
          </a:graphicData>
        </a:graphic>
      </p:graphicFrame>
      <p:sp>
        <p:nvSpPr>
          <p:cNvPr id="9" name="TextBox 10"/>
          <p:cNvSpPr txBox="1">
            <a:spLocks noChangeArrowheads="1"/>
          </p:cNvSpPr>
          <p:nvPr/>
        </p:nvSpPr>
        <p:spPr bwMode="auto">
          <a:xfrm>
            <a:off x="7575559" y="835376"/>
            <a:ext cx="12398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pPr>
            <a:r>
              <a:rPr lang="ru-RU" b="1" dirty="0">
                <a:solidFill>
                  <a:prstClr val="black"/>
                </a:solidFill>
                <a:latin typeface="Arial" charset="0"/>
                <a:cs typeface="Arial" charset="0"/>
              </a:rPr>
              <a:t>Млн.рублей</a:t>
            </a:r>
          </a:p>
        </p:txBody>
      </p:sp>
      <p:sp>
        <p:nvSpPr>
          <p:cNvPr id="10" name="Oval 13"/>
          <p:cNvSpPr>
            <a:spLocks noChangeArrowheads="1"/>
          </p:cNvSpPr>
          <p:nvPr/>
        </p:nvSpPr>
        <p:spPr bwMode="auto">
          <a:xfrm>
            <a:off x="8172450" y="6485087"/>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23</a:t>
            </a:r>
          </a:p>
        </p:txBody>
      </p:sp>
    </p:spTree>
    <p:extLst>
      <p:ext uri="{BB962C8B-B14F-4D97-AF65-F5344CB8AC3E}">
        <p14:creationId xmlns:p14="http://schemas.microsoft.com/office/powerpoint/2010/main" val="3828436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325809" y="-99095"/>
            <a:ext cx="8333628" cy="923330"/>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Структура доходов бюджета городского округа</a:t>
            </a:r>
          </a:p>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 в разрезе главных администраторов, %</a:t>
            </a:r>
          </a:p>
        </p:txBody>
      </p:sp>
      <p:graphicFrame>
        <p:nvGraphicFramePr>
          <p:cNvPr id="8" name="Таблица 7"/>
          <p:cNvGraphicFramePr>
            <a:graphicFrameLocks noGrp="1"/>
          </p:cNvGraphicFramePr>
          <p:nvPr>
            <p:extLst>
              <p:ext uri="{D42A27DB-BD31-4B8C-83A1-F6EECF244321}">
                <p14:modId xmlns:p14="http://schemas.microsoft.com/office/powerpoint/2010/main" val="2958965686"/>
              </p:ext>
            </p:extLst>
          </p:nvPr>
        </p:nvGraphicFramePr>
        <p:xfrm>
          <a:off x="243569" y="3965822"/>
          <a:ext cx="8394700" cy="2654108"/>
        </p:xfrm>
        <a:graphic>
          <a:graphicData uri="http://schemas.openxmlformats.org/drawingml/2006/table">
            <a:tbl>
              <a:tblPr firstRow="1" bandRow="1">
                <a:tableStyleId>{5C22544A-7EE6-4342-B048-85BDC9FD1C3A}</a:tableStyleId>
              </a:tblPr>
              <a:tblGrid>
                <a:gridCol w="2709356">
                  <a:extLst>
                    <a:ext uri="{9D8B030D-6E8A-4147-A177-3AD203B41FA5}">
                      <a16:colId xmlns:a16="http://schemas.microsoft.com/office/drawing/2014/main" xmlns="" val="20000"/>
                    </a:ext>
                  </a:extLst>
                </a:gridCol>
                <a:gridCol w="2256638">
                  <a:extLst>
                    <a:ext uri="{9D8B030D-6E8A-4147-A177-3AD203B41FA5}">
                      <a16:colId xmlns:a16="http://schemas.microsoft.com/office/drawing/2014/main" xmlns="" val="20001"/>
                    </a:ext>
                  </a:extLst>
                </a:gridCol>
                <a:gridCol w="1098958">
                  <a:extLst>
                    <a:ext uri="{9D8B030D-6E8A-4147-A177-3AD203B41FA5}">
                      <a16:colId xmlns:a16="http://schemas.microsoft.com/office/drawing/2014/main" xmlns="" val="20002"/>
                    </a:ext>
                  </a:extLst>
                </a:gridCol>
                <a:gridCol w="2329748">
                  <a:extLst>
                    <a:ext uri="{9D8B030D-6E8A-4147-A177-3AD203B41FA5}">
                      <a16:colId xmlns:a16="http://schemas.microsoft.com/office/drawing/2014/main" xmlns="" val="20003"/>
                    </a:ext>
                  </a:extLst>
                </a:gridCol>
              </a:tblGrid>
              <a:tr h="398812">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300" dirty="0"/>
                        <a:t>Наименование</a:t>
                      </a:r>
                      <a:endParaRPr lang="ru-RU" sz="1300" b="1" dirty="0">
                        <a:solidFill>
                          <a:schemeClr val="tx1"/>
                        </a:solidFill>
                      </a:endParaRPr>
                    </a:p>
                  </a:txBody>
                  <a:tcPr marL="91443" marR="91443" marT="45725" marB="45725" anchor="ctr">
                    <a:cell3D prstMaterial="dkEdge">
                      <a:bevel h="50800" prst="divot"/>
                      <a:lightRig rig="flood" dir="t"/>
                    </a:cell3D>
                    <a:solidFill>
                      <a:srgbClr val="7F3FFF"/>
                    </a:soli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300" dirty="0"/>
                        <a:t>Факт</a:t>
                      </a:r>
                    </a:p>
                    <a:p>
                      <a:pPr algn="ctr"/>
                      <a:r>
                        <a:rPr lang="ru-RU" sz="1300" dirty="0"/>
                        <a:t> </a:t>
                      </a:r>
                      <a:r>
                        <a:rPr lang="ru-RU" sz="1300" dirty="0" smtClean="0"/>
                        <a:t>2024 </a:t>
                      </a:r>
                      <a:r>
                        <a:rPr lang="ru-RU" sz="1300" dirty="0"/>
                        <a:t>год</a:t>
                      </a:r>
                      <a:endParaRPr lang="ru-RU" sz="1300" b="1" dirty="0">
                        <a:solidFill>
                          <a:schemeClr val="tx1"/>
                        </a:solidFill>
                      </a:endParaRPr>
                    </a:p>
                  </a:txBody>
                  <a:tcPr marL="91443" marR="91443" marT="45725" marB="45725">
                    <a:cell3D prstMaterial="dkEdge">
                      <a:bevel h="50800" prst="divot"/>
                      <a:lightRig rig="flood" dir="t"/>
                    </a:cell3D>
                    <a:solidFill>
                      <a:srgbClr val="7F3FFF"/>
                    </a:soli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300" dirty="0"/>
                        <a:t>Факт</a:t>
                      </a:r>
                    </a:p>
                    <a:p>
                      <a:pPr algn="ctr"/>
                      <a:r>
                        <a:rPr lang="ru-RU" sz="1300" dirty="0"/>
                        <a:t> </a:t>
                      </a:r>
                      <a:r>
                        <a:rPr lang="ru-RU" sz="1300" dirty="0" smtClean="0"/>
                        <a:t>2025</a:t>
                      </a:r>
                      <a:r>
                        <a:rPr lang="ru-RU" sz="1300" baseline="0" dirty="0" smtClean="0"/>
                        <a:t> </a:t>
                      </a:r>
                      <a:r>
                        <a:rPr lang="ru-RU" sz="1300" dirty="0"/>
                        <a:t>год</a:t>
                      </a:r>
                      <a:endParaRPr lang="ru-RU" sz="1300" b="1" dirty="0">
                        <a:solidFill>
                          <a:schemeClr val="tx1"/>
                        </a:solidFill>
                      </a:endParaRPr>
                    </a:p>
                  </a:txBody>
                  <a:tcPr marL="91443" marR="91443" marT="45725" marB="45725">
                    <a:cell3D prstMaterial="dkEdge">
                      <a:bevel h="50800" prst="divot"/>
                      <a:lightRig rig="flood" dir="t"/>
                    </a:cell3D>
                    <a:solidFill>
                      <a:srgbClr val="7F3FFF"/>
                    </a:soli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300" dirty="0"/>
                        <a:t>% исполнения </a:t>
                      </a:r>
                      <a:r>
                        <a:rPr lang="ru-RU" sz="1300" dirty="0" smtClean="0"/>
                        <a:t>2025 </a:t>
                      </a:r>
                      <a:r>
                        <a:rPr lang="ru-RU" sz="1300" dirty="0"/>
                        <a:t>года к </a:t>
                      </a:r>
                      <a:r>
                        <a:rPr lang="ru-RU" sz="1300" dirty="0" smtClean="0"/>
                        <a:t>2024</a:t>
                      </a:r>
                      <a:r>
                        <a:rPr lang="ru-RU" sz="1300" baseline="0" dirty="0" smtClean="0"/>
                        <a:t> </a:t>
                      </a:r>
                      <a:r>
                        <a:rPr lang="ru-RU" sz="1300" dirty="0"/>
                        <a:t>году</a:t>
                      </a:r>
                      <a:endParaRPr lang="ru-RU" sz="1300" b="1" dirty="0">
                        <a:solidFill>
                          <a:schemeClr val="tx1"/>
                        </a:solidFill>
                      </a:endParaRPr>
                    </a:p>
                  </a:txBody>
                  <a:tcPr marL="91443" marR="91443" marT="45725" marB="45725">
                    <a:cell3D prstMaterial="dkEdge">
                      <a:bevel h="50800" prst="divot"/>
                      <a:lightRig rig="flood" dir="t"/>
                    </a:cell3D>
                    <a:solidFill>
                      <a:srgbClr val="7F3FFF"/>
                    </a:solidFill>
                  </a:tcPr>
                </a:tc>
                <a:extLst>
                  <a:ext uri="{0D108BD9-81ED-4DB2-BD59-A6C34878D82A}">
                    <a16:rowId xmlns:a16="http://schemas.microsoft.com/office/drawing/2014/main" xmlns="" val="10000"/>
                  </a:ext>
                </a:extLst>
              </a:tr>
              <a:tr h="284868">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200" dirty="0">
                          <a:latin typeface="Times New Roman" panose="02020603050405020304" pitchFamily="18" charset="0"/>
                          <a:cs typeface="Times New Roman" panose="02020603050405020304" pitchFamily="18" charset="0"/>
                        </a:rPr>
                        <a:t>Финансовое управление </a:t>
                      </a:r>
                    </a:p>
                  </a:txBody>
                  <a:tcPr marL="91443" marR="91443" marT="45725" marB="45725">
                    <a:solidFill>
                      <a:srgbClr val="E0D1F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1200" b="0" i="0" u="none" strike="noStrike" dirty="0">
                          <a:solidFill>
                            <a:srgbClr val="000000"/>
                          </a:solidFill>
                          <a:effectLst/>
                          <a:latin typeface="Times New Roman" panose="02020603050405020304" pitchFamily="18" charset="0"/>
                          <a:cs typeface="Times New Roman" panose="02020603050405020304" pitchFamily="18" charset="0"/>
                        </a:rPr>
                        <a:t>74,2</a:t>
                      </a:r>
                    </a:p>
                  </a:txBody>
                  <a:tcPr marL="9525" marR="9525" marT="9525" marB="0" anchor="ctr">
                    <a:solidFill>
                      <a:srgbClr val="E0D1F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33,8</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solidFill>
                      <a:srgbClr val="E0D1F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45,6</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solidFill>
                      <a:srgbClr val="E0D1FF"/>
                    </a:solidFill>
                  </a:tcPr>
                </a:tc>
                <a:extLst>
                  <a:ext uri="{0D108BD9-81ED-4DB2-BD59-A6C34878D82A}">
                    <a16:rowId xmlns:a16="http://schemas.microsoft.com/office/drawing/2014/main" xmlns="" val="10001"/>
                  </a:ext>
                </a:extLst>
              </a:tr>
              <a:tr h="284868">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200" dirty="0">
                          <a:latin typeface="Times New Roman" panose="02020603050405020304" pitchFamily="18" charset="0"/>
                          <a:cs typeface="Times New Roman" panose="02020603050405020304" pitchFamily="18" charset="0"/>
                        </a:rPr>
                        <a:t>Отдел культуры</a:t>
                      </a:r>
                    </a:p>
                  </a:txBody>
                  <a:tcPr marL="91443" marR="91443" marT="45725" marB="45725">
                    <a:solidFill>
                      <a:srgbClr val="E0D1F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1200" b="0" i="0" u="none" strike="noStrike" dirty="0">
                          <a:solidFill>
                            <a:srgbClr val="000000"/>
                          </a:solidFill>
                          <a:effectLst/>
                          <a:latin typeface="Times New Roman" panose="02020603050405020304" pitchFamily="18" charset="0"/>
                          <a:cs typeface="Times New Roman" panose="02020603050405020304" pitchFamily="18" charset="0"/>
                        </a:rPr>
                        <a:t>7,3</a:t>
                      </a:r>
                    </a:p>
                  </a:txBody>
                  <a:tcPr marL="9525" marR="9525" marT="9525" marB="0" anchor="ctr">
                    <a:solidFill>
                      <a:srgbClr val="E0D1F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1,0</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solidFill>
                      <a:srgbClr val="E0D1F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13,7</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solidFill>
                      <a:srgbClr val="E0D1FF"/>
                    </a:solidFill>
                  </a:tcPr>
                </a:tc>
                <a:extLst>
                  <a:ext uri="{0D108BD9-81ED-4DB2-BD59-A6C34878D82A}">
                    <a16:rowId xmlns:a16="http://schemas.microsoft.com/office/drawing/2014/main" xmlns="" val="10002"/>
                  </a:ext>
                </a:extLst>
              </a:tr>
              <a:tr h="284868">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200" dirty="0">
                          <a:latin typeface="Times New Roman" panose="02020603050405020304" pitchFamily="18" charset="0"/>
                          <a:cs typeface="Times New Roman" panose="02020603050405020304" pitchFamily="18" charset="0"/>
                        </a:rPr>
                        <a:t>Отдел народного образования</a:t>
                      </a:r>
                    </a:p>
                  </a:txBody>
                  <a:tcPr marL="91443" marR="91443" marT="45725" marB="45725">
                    <a:solidFill>
                      <a:srgbClr val="E0D1F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1200" b="0" i="0" u="none" strike="noStrike" dirty="0">
                          <a:solidFill>
                            <a:srgbClr val="000000"/>
                          </a:solidFill>
                          <a:effectLst/>
                          <a:latin typeface="Times New Roman" panose="02020603050405020304" pitchFamily="18" charset="0"/>
                          <a:cs typeface="Times New Roman" panose="02020603050405020304" pitchFamily="18" charset="0"/>
                        </a:rPr>
                        <a:t>375,1</a:t>
                      </a:r>
                    </a:p>
                  </a:txBody>
                  <a:tcPr marL="9525" marR="9525" marT="9525" marB="0" anchor="ctr">
                    <a:solidFill>
                      <a:srgbClr val="E0D1F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326,7</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solidFill>
                      <a:srgbClr val="E0D1F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87,1</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solidFill>
                      <a:srgbClr val="E0D1FF"/>
                    </a:solidFill>
                  </a:tcPr>
                </a:tc>
                <a:extLst>
                  <a:ext uri="{0D108BD9-81ED-4DB2-BD59-A6C34878D82A}">
                    <a16:rowId xmlns:a16="http://schemas.microsoft.com/office/drawing/2014/main" xmlns="" val="10003"/>
                  </a:ext>
                </a:extLst>
              </a:tr>
              <a:tr h="284868">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200" dirty="0">
                          <a:latin typeface="Times New Roman" panose="02020603050405020304" pitchFamily="18" charset="0"/>
                          <a:cs typeface="Times New Roman" panose="02020603050405020304" pitchFamily="18" charset="0"/>
                        </a:rPr>
                        <a:t>Отдел сельского хозяйства</a:t>
                      </a:r>
                    </a:p>
                  </a:txBody>
                  <a:tcPr marL="91443" marR="91443" marT="45725" marB="45725">
                    <a:solidFill>
                      <a:srgbClr val="E0D1F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1200" b="0" i="0" u="none" strike="noStrike" dirty="0">
                          <a:solidFill>
                            <a:srgbClr val="000000"/>
                          </a:solidFill>
                          <a:effectLst/>
                          <a:latin typeface="Times New Roman" panose="02020603050405020304" pitchFamily="18" charset="0"/>
                          <a:cs typeface="Times New Roman" panose="02020603050405020304" pitchFamily="18" charset="0"/>
                        </a:rPr>
                        <a:t>10,5</a:t>
                      </a:r>
                    </a:p>
                  </a:txBody>
                  <a:tcPr marL="9525" marR="9525" marT="9525" marB="0" anchor="ctr">
                    <a:solidFill>
                      <a:srgbClr val="E0D1F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3,6</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solidFill>
                      <a:srgbClr val="E0D1F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34,3</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solidFill>
                      <a:srgbClr val="E0D1FF"/>
                    </a:solidFill>
                  </a:tcPr>
                </a:tc>
                <a:extLst>
                  <a:ext uri="{0D108BD9-81ED-4DB2-BD59-A6C34878D82A}">
                    <a16:rowId xmlns:a16="http://schemas.microsoft.com/office/drawing/2014/main" xmlns="" val="10004"/>
                  </a:ext>
                </a:extLst>
              </a:tr>
              <a:tr h="338537">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dirty="0">
                          <a:latin typeface="Times New Roman" panose="02020603050405020304" pitchFamily="18" charset="0"/>
                          <a:cs typeface="Times New Roman" panose="02020603050405020304" pitchFamily="18" charset="0"/>
                        </a:rPr>
                        <a:t>Администрация городского округа город Первомайск</a:t>
                      </a:r>
                    </a:p>
                  </a:txBody>
                  <a:tcPr marL="91443" marR="91443" marT="45725" marB="45725">
                    <a:solidFill>
                      <a:srgbClr val="E0D1F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1200" b="0" i="0" u="none" strike="noStrike" dirty="0">
                          <a:solidFill>
                            <a:srgbClr val="000000"/>
                          </a:solidFill>
                          <a:effectLst/>
                          <a:latin typeface="Times New Roman" panose="02020603050405020304" pitchFamily="18" charset="0"/>
                          <a:cs typeface="Times New Roman" panose="02020603050405020304" pitchFamily="18" charset="0"/>
                        </a:rPr>
                        <a:t>129,3</a:t>
                      </a:r>
                    </a:p>
                  </a:txBody>
                  <a:tcPr marL="9525" marR="9525" marT="9525" marB="0" anchor="ctr">
                    <a:solidFill>
                      <a:srgbClr val="E0D1F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390,2</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solidFill>
                      <a:srgbClr val="E0D1F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больше в 3 раза</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solidFill>
                      <a:srgbClr val="E0D1FF"/>
                    </a:solidFill>
                  </a:tcPr>
                </a:tc>
                <a:extLst>
                  <a:ext uri="{0D108BD9-81ED-4DB2-BD59-A6C34878D82A}">
                    <a16:rowId xmlns:a16="http://schemas.microsoft.com/office/drawing/2014/main" xmlns="" val="10005"/>
                  </a:ext>
                </a:extLst>
              </a:tr>
              <a:tr h="284868">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dirty="0">
                          <a:latin typeface="Times New Roman" panose="02020603050405020304" pitchFamily="18" charset="0"/>
                          <a:cs typeface="Times New Roman" panose="02020603050405020304" pitchFamily="18" charset="0"/>
                        </a:rPr>
                        <a:t>Другие администраторы</a:t>
                      </a:r>
                    </a:p>
                  </a:txBody>
                  <a:tcPr marL="91443" marR="91443" marT="45725" marB="45725">
                    <a:solidFill>
                      <a:srgbClr val="E0D1F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1200" b="0" i="0" u="none" strike="noStrike" dirty="0">
                          <a:solidFill>
                            <a:srgbClr val="000000"/>
                          </a:solidFill>
                          <a:effectLst/>
                          <a:latin typeface="Times New Roman" panose="02020603050405020304" pitchFamily="18" charset="0"/>
                          <a:cs typeface="Times New Roman" panose="02020603050405020304" pitchFamily="18" charset="0"/>
                        </a:rPr>
                        <a:t>600,7</a:t>
                      </a:r>
                    </a:p>
                  </a:txBody>
                  <a:tcPr marL="9525" marR="9525" marT="9525" marB="0" anchor="ctr">
                    <a:solidFill>
                      <a:srgbClr val="E0D1F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644,7</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solidFill>
                      <a:srgbClr val="E0D1F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107,3</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solidFill>
                      <a:srgbClr val="E0D1FF"/>
                    </a:solidFill>
                  </a:tcPr>
                </a:tc>
                <a:extLst>
                  <a:ext uri="{0D108BD9-81ED-4DB2-BD59-A6C34878D82A}">
                    <a16:rowId xmlns:a16="http://schemas.microsoft.com/office/drawing/2014/main" xmlns="" val="10006"/>
                  </a:ext>
                </a:extLst>
              </a:tr>
              <a:tr h="284868">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1" dirty="0">
                          <a:latin typeface="Times New Roman" panose="02020603050405020304" pitchFamily="18" charset="0"/>
                          <a:cs typeface="Times New Roman" panose="02020603050405020304" pitchFamily="18" charset="0"/>
                        </a:rPr>
                        <a:t>ИТОГО</a:t>
                      </a:r>
                      <a:r>
                        <a:rPr lang="ru-RU" sz="1200" b="1" baseline="0" dirty="0">
                          <a:latin typeface="Times New Roman" panose="02020603050405020304" pitchFamily="18" charset="0"/>
                          <a:cs typeface="Times New Roman" panose="02020603050405020304" pitchFamily="18" charset="0"/>
                        </a:rPr>
                        <a:t> по администраторам</a:t>
                      </a:r>
                      <a:endParaRPr lang="ru-RU" sz="1200" b="1" dirty="0">
                        <a:latin typeface="Times New Roman" panose="02020603050405020304" pitchFamily="18" charset="0"/>
                        <a:cs typeface="Times New Roman" panose="02020603050405020304" pitchFamily="18" charset="0"/>
                      </a:endParaRPr>
                    </a:p>
                  </a:txBody>
                  <a:tcPr marL="91443" marR="91443" marT="45725" marB="45725">
                    <a:solidFill>
                      <a:srgbClr val="E0D1F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1200" b="1" i="0" u="none" strike="noStrike" dirty="0">
                          <a:solidFill>
                            <a:srgbClr val="000000"/>
                          </a:solidFill>
                          <a:effectLst/>
                          <a:latin typeface="Times New Roman" panose="02020603050405020304" pitchFamily="18" charset="0"/>
                          <a:cs typeface="Times New Roman" panose="02020603050405020304" pitchFamily="18" charset="0"/>
                        </a:rPr>
                        <a:t>1 197,1</a:t>
                      </a:r>
                    </a:p>
                  </a:txBody>
                  <a:tcPr marL="9525" marR="9525" marT="9525" marB="0" anchor="ctr">
                    <a:solidFill>
                      <a:srgbClr val="E0D1F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1200" b="1" i="0" u="none" strike="noStrike" dirty="0" smtClean="0">
                          <a:solidFill>
                            <a:srgbClr val="000000"/>
                          </a:solidFill>
                          <a:effectLst/>
                          <a:latin typeface="Times New Roman" panose="02020603050405020304" pitchFamily="18" charset="0"/>
                          <a:cs typeface="Times New Roman" panose="02020603050405020304" pitchFamily="18" charset="0"/>
                        </a:rPr>
                        <a:t>1 400,0</a:t>
                      </a:r>
                      <a:endParaRPr lang="ru-RU" sz="12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solidFill>
                      <a:srgbClr val="E0D1F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1200" b="1" i="0" u="none" strike="noStrike" dirty="0" smtClean="0">
                          <a:solidFill>
                            <a:srgbClr val="000000"/>
                          </a:solidFill>
                          <a:effectLst/>
                          <a:latin typeface="Times New Roman" panose="02020603050405020304" pitchFamily="18" charset="0"/>
                          <a:cs typeface="Times New Roman" panose="02020603050405020304" pitchFamily="18" charset="0"/>
                        </a:rPr>
                        <a:t>116,9</a:t>
                      </a:r>
                      <a:endParaRPr lang="ru-RU" sz="12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solidFill>
                      <a:srgbClr val="E0D1FF"/>
                    </a:solidFill>
                  </a:tcPr>
                </a:tc>
                <a:extLst>
                  <a:ext uri="{0D108BD9-81ED-4DB2-BD59-A6C34878D82A}">
                    <a16:rowId xmlns:a16="http://schemas.microsoft.com/office/drawing/2014/main" xmlns="" val="10007"/>
                  </a:ext>
                </a:extLst>
              </a:tr>
            </a:tbl>
          </a:graphicData>
        </a:graphic>
      </p:graphicFrame>
      <p:sp>
        <p:nvSpPr>
          <p:cNvPr id="9" name="TextBox 27"/>
          <p:cNvSpPr txBox="1">
            <a:spLocks noChangeArrowheads="1"/>
          </p:cNvSpPr>
          <p:nvPr/>
        </p:nvSpPr>
        <p:spPr bwMode="auto">
          <a:xfrm>
            <a:off x="7419610" y="3754105"/>
            <a:ext cx="12398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pPr>
            <a:r>
              <a:rPr lang="ru-RU" b="1" dirty="0">
                <a:solidFill>
                  <a:prstClr val="black"/>
                </a:solidFill>
                <a:latin typeface="Arial" charset="0"/>
                <a:cs typeface="Arial" charset="0"/>
              </a:rPr>
              <a:t>Млн.рублей</a:t>
            </a:r>
          </a:p>
        </p:txBody>
      </p:sp>
      <p:sp>
        <p:nvSpPr>
          <p:cNvPr id="2" name="Прямоугольник 1"/>
          <p:cNvSpPr/>
          <p:nvPr/>
        </p:nvSpPr>
        <p:spPr>
          <a:xfrm>
            <a:off x="4669357" y="5690654"/>
            <a:ext cx="217600" cy="20201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2" name="Прямоугольник 11"/>
          <p:cNvSpPr/>
          <p:nvPr/>
        </p:nvSpPr>
        <p:spPr>
          <a:xfrm>
            <a:off x="4669357" y="6083793"/>
            <a:ext cx="217600" cy="202019"/>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3" name="Прямоугольник 12"/>
          <p:cNvSpPr/>
          <p:nvPr/>
        </p:nvSpPr>
        <p:spPr>
          <a:xfrm>
            <a:off x="4672791" y="5359872"/>
            <a:ext cx="217600" cy="202019"/>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4" name="Прямоугольник 13"/>
          <p:cNvSpPr/>
          <p:nvPr/>
        </p:nvSpPr>
        <p:spPr>
          <a:xfrm>
            <a:off x="4693072" y="5093370"/>
            <a:ext cx="217600" cy="202019"/>
          </a:xfrm>
          <a:prstGeom prst="rect">
            <a:avLst/>
          </a:prstGeom>
          <a:solidFill>
            <a:srgbClr val="9966FF"/>
          </a:solidFill>
          <a:ln>
            <a:solidFill>
              <a:srgbClr val="CFB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5" name="Прямоугольник 14"/>
          <p:cNvSpPr/>
          <p:nvPr/>
        </p:nvSpPr>
        <p:spPr>
          <a:xfrm>
            <a:off x="4680800" y="4798477"/>
            <a:ext cx="217600" cy="202019"/>
          </a:xfrm>
          <a:prstGeom prst="rect">
            <a:avLst/>
          </a:prstGeom>
          <a:solidFill>
            <a:srgbClr val="FF5A33"/>
          </a:solidFill>
          <a:ln>
            <a:solidFill>
              <a:srgbClr val="FF5A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6" name="Прямоугольник 15"/>
          <p:cNvSpPr/>
          <p:nvPr/>
        </p:nvSpPr>
        <p:spPr>
          <a:xfrm>
            <a:off x="4680800" y="4488619"/>
            <a:ext cx="217600" cy="202019"/>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grpSp>
        <p:nvGrpSpPr>
          <p:cNvPr id="43" name="Группа 42"/>
          <p:cNvGrpSpPr/>
          <p:nvPr/>
        </p:nvGrpSpPr>
        <p:grpSpPr>
          <a:xfrm>
            <a:off x="4126743" y="708936"/>
            <a:ext cx="4041835" cy="3360771"/>
            <a:chOff x="0" y="701111"/>
            <a:chExt cx="4041835" cy="3360771"/>
          </a:xfrm>
        </p:grpSpPr>
        <p:grpSp>
          <p:nvGrpSpPr>
            <p:cNvPr id="40" name="Группа 39"/>
            <p:cNvGrpSpPr/>
            <p:nvPr/>
          </p:nvGrpSpPr>
          <p:grpSpPr>
            <a:xfrm>
              <a:off x="0" y="701111"/>
              <a:ext cx="4041835" cy="3360771"/>
              <a:chOff x="0" y="701111"/>
              <a:chExt cx="4041835" cy="3360771"/>
            </a:xfrm>
          </p:grpSpPr>
          <p:graphicFrame>
            <p:nvGraphicFramePr>
              <p:cNvPr id="10" name="图表 32"/>
              <p:cNvGraphicFramePr/>
              <p:nvPr>
                <p:extLst>
                  <p:ext uri="{D42A27DB-BD31-4B8C-83A1-F6EECF244321}">
                    <p14:modId xmlns:p14="http://schemas.microsoft.com/office/powerpoint/2010/main" val="166745650"/>
                  </p:ext>
                </p:extLst>
              </p:nvPr>
            </p:nvGraphicFramePr>
            <p:xfrm>
              <a:off x="0" y="983730"/>
              <a:ext cx="3912780" cy="3078152"/>
            </p:xfrm>
            <a:graphic>
              <a:graphicData uri="http://schemas.openxmlformats.org/drawingml/2006/chart">
                <c:chart xmlns:c="http://schemas.openxmlformats.org/drawingml/2006/chart" xmlns:r="http://schemas.openxmlformats.org/officeDocument/2006/relationships" r:id="rId4"/>
              </a:graphicData>
            </a:graphic>
          </p:graphicFrame>
          <p:grpSp>
            <p:nvGrpSpPr>
              <p:cNvPr id="18" name="Группа 17"/>
              <p:cNvGrpSpPr/>
              <p:nvPr/>
            </p:nvGrpSpPr>
            <p:grpSpPr>
              <a:xfrm>
                <a:off x="280003" y="2117108"/>
                <a:ext cx="668142" cy="622051"/>
                <a:chOff x="280003" y="2117108"/>
                <a:chExt cx="668142" cy="622051"/>
              </a:xfrm>
            </p:grpSpPr>
            <p:sp>
              <p:nvSpPr>
                <p:cNvPr id="11" name="椭圆 33"/>
                <p:cNvSpPr/>
                <p:nvPr/>
              </p:nvSpPr>
              <p:spPr>
                <a:xfrm>
                  <a:off x="280003" y="2117108"/>
                  <a:ext cx="668142" cy="622051"/>
                </a:xfrm>
                <a:prstGeom prst="ellipse">
                  <a:avLst/>
                </a:prstGeom>
                <a:solidFill>
                  <a:srgbClr val="92D050"/>
                </a:solidFill>
                <a:ln w="50800" cap="flat" cmpd="sng" algn="ctr">
                  <a:solidFill>
                    <a:schemeClr val="bg1"/>
                  </a:solidFill>
                  <a:prstDash val="solid"/>
                  <a:miter lim="800000"/>
                </a:ln>
                <a:effectLst/>
              </p:spPr>
              <p:txBody>
                <a:bodyPr rtlCol="0" anchor="ctr"/>
                <a:lstStyle/>
                <a:p>
                  <a:pPr algn="ctr" defTabSz="914400">
                    <a:defRPr/>
                  </a:pPr>
                  <a:endParaRPr kumimoji="1" lang="zh-CN" altLang="en-US" b="1" kern="0" dirty="0">
                    <a:solidFill>
                      <a:srgbClr val="FFFFFF"/>
                    </a:solidFill>
                    <a:latin typeface="Century Gothic"/>
                    <a:ea typeface="微软雅黑"/>
                  </a:endParaRPr>
                </a:p>
              </p:txBody>
            </p:sp>
            <p:sp>
              <p:nvSpPr>
                <p:cNvPr id="17" name="TextBox 16"/>
                <p:cNvSpPr txBox="1"/>
                <p:nvPr/>
              </p:nvSpPr>
              <p:spPr>
                <a:xfrm>
                  <a:off x="316362" y="2243467"/>
                  <a:ext cx="595423" cy="369332"/>
                </a:xfrm>
                <a:prstGeom prst="rect">
                  <a:avLst/>
                </a:prstGeom>
                <a:noFill/>
              </p:spPr>
              <p:txBody>
                <a:bodyPr wrap="square" rtlCol="0">
                  <a:spAutoFit/>
                </a:bodyPr>
                <a:lstStyle/>
                <a:p>
                  <a:r>
                    <a:rPr lang="ru-RU" b="1" dirty="0" smtClean="0">
                      <a:solidFill>
                        <a:prstClr val="black"/>
                      </a:solidFill>
                    </a:rPr>
                    <a:t>46,0</a:t>
                  </a:r>
                  <a:endParaRPr lang="ru-RU" b="1" dirty="0">
                    <a:solidFill>
                      <a:prstClr val="black"/>
                    </a:solidFill>
                  </a:endParaRPr>
                </a:p>
              </p:txBody>
            </p:sp>
          </p:grpSp>
          <p:grpSp>
            <p:nvGrpSpPr>
              <p:cNvPr id="19" name="Группа 18"/>
              <p:cNvGrpSpPr/>
              <p:nvPr/>
            </p:nvGrpSpPr>
            <p:grpSpPr>
              <a:xfrm>
                <a:off x="2517414" y="3206387"/>
                <a:ext cx="668142" cy="622051"/>
                <a:chOff x="2183343" y="1190989"/>
                <a:chExt cx="668142" cy="622051"/>
              </a:xfrm>
            </p:grpSpPr>
            <p:sp>
              <p:nvSpPr>
                <p:cNvPr id="20" name="椭圆 33"/>
                <p:cNvSpPr/>
                <p:nvPr/>
              </p:nvSpPr>
              <p:spPr>
                <a:xfrm>
                  <a:off x="2183343" y="1190989"/>
                  <a:ext cx="668142" cy="622051"/>
                </a:xfrm>
                <a:prstGeom prst="ellipse">
                  <a:avLst/>
                </a:prstGeom>
                <a:solidFill>
                  <a:srgbClr val="FF6969"/>
                </a:solidFill>
                <a:ln w="50800" cap="flat" cmpd="sng" algn="ctr">
                  <a:solidFill>
                    <a:schemeClr val="bg1"/>
                  </a:solidFill>
                  <a:prstDash val="solid"/>
                  <a:miter lim="800000"/>
                </a:ln>
                <a:effectLst/>
              </p:spPr>
              <p:txBody>
                <a:bodyPr rtlCol="0" anchor="ctr"/>
                <a:lstStyle/>
                <a:p>
                  <a:pPr algn="ctr" defTabSz="914400">
                    <a:defRPr/>
                  </a:pPr>
                  <a:endParaRPr kumimoji="1" lang="zh-CN" altLang="en-US" b="1" kern="0" dirty="0">
                    <a:solidFill>
                      <a:srgbClr val="FFFFFF"/>
                    </a:solidFill>
                    <a:latin typeface="Century Gothic"/>
                    <a:ea typeface="微软雅黑"/>
                  </a:endParaRPr>
                </a:p>
              </p:txBody>
            </p:sp>
            <p:sp>
              <p:nvSpPr>
                <p:cNvPr id="21" name="TextBox 20"/>
                <p:cNvSpPr txBox="1"/>
                <p:nvPr/>
              </p:nvSpPr>
              <p:spPr>
                <a:xfrm>
                  <a:off x="2219702" y="1317348"/>
                  <a:ext cx="595423" cy="369332"/>
                </a:xfrm>
                <a:prstGeom prst="rect">
                  <a:avLst/>
                </a:prstGeom>
                <a:noFill/>
              </p:spPr>
              <p:txBody>
                <a:bodyPr wrap="square" rtlCol="0">
                  <a:spAutoFit/>
                </a:bodyPr>
                <a:lstStyle/>
                <a:p>
                  <a:r>
                    <a:rPr lang="ru-RU" b="1" dirty="0" smtClean="0">
                      <a:solidFill>
                        <a:prstClr val="black"/>
                      </a:solidFill>
                    </a:rPr>
                    <a:t>27,9</a:t>
                  </a:r>
                  <a:endParaRPr lang="ru-RU" b="1" dirty="0">
                    <a:solidFill>
                      <a:prstClr val="black"/>
                    </a:solidFill>
                  </a:endParaRPr>
                </a:p>
              </p:txBody>
            </p:sp>
          </p:grpSp>
          <p:grpSp>
            <p:nvGrpSpPr>
              <p:cNvPr id="22" name="Группа 21"/>
              <p:cNvGrpSpPr/>
              <p:nvPr/>
            </p:nvGrpSpPr>
            <p:grpSpPr>
              <a:xfrm>
                <a:off x="2765222" y="1405813"/>
                <a:ext cx="668142" cy="622051"/>
                <a:chOff x="513746" y="524554"/>
                <a:chExt cx="668142" cy="622051"/>
              </a:xfrm>
            </p:grpSpPr>
            <p:sp>
              <p:nvSpPr>
                <p:cNvPr id="23" name="椭圆 33"/>
                <p:cNvSpPr/>
                <p:nvPr/>
              </p:nvSpPr>
              <p:spPr>
                <a:xfrm>
                  <a:off x="513746" y="524554"/>
                  <a:ext cx="668142" cy="622051"/>
                </a:xfrm>
                <a:prstGeom prst="ellipse">
                  <a:avLst/>
                </a:prstGeom>
                <a:solidFill>
                  <a:srgbClr val="CFB7FF"/>
                </a:solidFill>
                <a:ln w="50800" cap="flat" cmpd="sng" algn="ctr">
                  <a:solidFill>
                    <a:schemeClr val="bg1"/>
                  </a:solidFill>
                  <a:prstDash val="solid"/>
                  <a:miter lim="800000"/>
                </a:ln>
                <a:effectLst/>
              </p:spPr>
              <p:txBody>
                <a:bodyPr rtlCol="0" anchor="ctr"/>
                <a:lstStyle/>
                <a:p>
                  <a:pPr algn="ctr" defTabSz="914400">
                    <a:defRPr/>
                  </a:pPr>
                  <a:endParaRPr kumimoji="1" lang="zh-CN" altLang="en-US" b="1" kern="0" dirty="0">
                    <a:solidFill>
                      <a:srgbClr val="FFFFFF"/>
                    </a:solidFill>
                    <a:latin typeface="Century Gothic"/>
                    <a:ea typeface="微软雅黑"/>
                  </a:endParaRPr>
                </a:p>
              </p:txBody>
            </p:sp>
            <p:sp>
              <p:nvSpPr>
                <p:cNvPr id="24" name="TextBox 23"/>
                <p:cNvSpPr txBox="1"/>
                <p:nvPr/>
              </p:nvSpPr>
              <p:spPr>
                <a:xfrm>
                  <a:off x="550105" y="650913"/>
                  <a:ext cx="595423" cy="369332"/>
                </a:xfrm>
                <a:prstGeom prst="rect">
                  <a:avLst/>
                </a:prstGeom>
                <a:noFill/>
              </p:spPr>
              <p:txBody>
                <a:bodyPr wrap="square" rtlCol="0">
                  <a:spAutoFit/>
                </a:bodyPr>
                <a:lstStyle/>
                <a:p>
                  <a:r>
                    <a:rPr lang="ru-RU" b="1" dirty="0" smtClean="0">
                      <a:solidFill>
                        <a:prstClr val="black"/>
                      </a:solidFill>
                    </a:rPr>
                    <a:t>23,3</a:t>
                  </a:r>
                  <a:endParaRPr lang="ru-RU" b="1" dirty="0">
                    <a:solidFill>
                      <a:prstClr val="black"/>
                    </a:solidFill>
                  </a:endParaRPr>
                </a:p>
              </p:txBody>
            </p:sp>
          </p:grpSp>
          <p:grpSp>
            <p:nvGrpSpPr>
              <p:cNvPr id="25" name="Группа 24"/>
              <p:cNvGrpSpPr/>
              <p:nvPr/>
            </p:nvGrpSpPr>
            <p:grpSpPr>
              <a:xfrm>
                <a:off x="1055043" y="701111"/>
                <a:ext cx="556146" cy="528095"/>
                <a:chOff x="-1136973" y="922714"/>
                <a:chExt cx="668142" cy="622051"/>
              </a:xfrm>
              <a:noFill/>
            </p:grpSpPr>
            <p:sp>
              <p:nvSpPr>
                <p:cNvPr id="26" name="椭圆 33"/>
                <p:cNvSpPr/>
                <p:nvPr/>
              </p:nvSpPr>
              <p:spPr>
                <a:xfrm>
                  <a:off x="-1136973" y="922714"/>
                  <a:ext cx="668142" cy="622051"/>
                </a:xfrm>
                <a:prstGeom prst="ellipse">
                  <a:avLst/>
                </a:prstGeom>
                <a:solidFill>
                  <a:srgbClr val="61D6FF"/>
                </a:solidFill>
                <a:ln w="50800" cap="flat" cmpd="sng" algn="ctr">
                  <a:solidFill>
                    <a:schemeClr val="bg1"/>
                  </a:solidFill>
                  <a:prstDash val="solid"/>
                  <a:miter lim="800000"/>
                </a:ln>
                <a:effectLst/>
              </p:spPr>
              <p:txBody>
                <a:bodyPr rtlCol="0" anchor="ctr"/>
                <a:lstStyle/>
                <a:p>
                  <a:pPr algn="ctr" defTabSz="914400">
                    <a:defRPr/>
                  </a:pPr>
                  <a:endParaRPr kumimoji="1" lang="zh-CN" altLang="en-US" b="1" kern="0" dirty="0">
                    <a:solidFill>
                      <a:srgbClr val="FFFFFF"/>
                    </a:solidFill>
                    <a:latin typeface="Century Gothic"/>
                    <a:ea typeface="微软雅黑"/>
                  </a:endParaRPr>
                </a:p>
              </p:txBody>
            </p:sp>
            <p:sp>
              <p:nvSpPr>
                <p:cNvPr id="27" name="TextBox 26"/>
                <p:cNvSpPr txBox="1"/>
                <p:nvPr/>
              </p:nvSpPr>
              <p:spPr>
                <a:xfrm>
                  <a:off x="-1100613" y="1016218"/>
                  <a:ext cx="595425" cy="435042"/>
                </a:xfrm>
                <a:prstGeom prst="rect">
                  <a:avLst/>
                </a:prstGeom>
                <a:grpFill/>
              </p:spPr>
              <p:txBody>
                <a:bodyPr wrap="square" rtlCol="0">
                  <a:spAutoFit/>
                </a:bodyPr>
                <a:lstStyle/>
                <a:p>
                  <a:r>
                    <a:rPr lang="ru-RU" b="1" dirty="0" smtClean="0">
                      <a:solidFill>
                        <a:prstClr val="black"/>
                      </a:solidFill>
                    </a:rPr>
                    <a:t>2,4</a:t>
                  </a:r>
                  <a:endParaRPr lang="ru-RU" b="1" dirty="0">
                    <a:solidFill>
                      <a:prstClr val="black"/>
                    </a:solidFill>
                  </a:endParaRPr>
                </a:p>
              </p:txBody>
            </p:sp>
          </p:grpSp>
          <p:grpSp>
            <p:nvGrpSpPr>
              <p:cNvPr id="38" name="Группа 37"/>
              <p:cNvGrpSpPr/>
              <p:nvPr/>
            </p:nvGrpSpPr>
            <p:grpSpPr>
              <a:xfrm>
                <a:off x="2177260" y="816410"/>
                <a:ext cx="938164" cy="528095"/>
                <a:chOff x="2177260" y="816410"/>
                <a:chExt cx="938164" cy="528095"/>
              </a:xfrm>
            </p:grpSpPr>
            <p:cxnSp>
              <p:nvCxnSpPr>
                <p:cNvPr id="32" name="Прямая соединительная линия 31"/>
                <p:cNvCxnSpPr/>
                <p:nvPr/>
              </p:nvCxnSpPr>
              <p:spPr>
                <a:xfrm flipV="1">
                  <a:off x="2177260" y="1097864"/>
                  <a:ext cx="374920" cy="325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8" name="Группа 27"/>
                <p:cNvGrpSpPr/>
                <p:nvPr/>
              </p:nvGrpSpPr>
              <p:grpSpPr>
                <a:xfrm>
                  <a:off x="2559278" y="816410"/>
                  <a:ext cx="556146" cy="528095"/>
                  <a:chOff x="-9843" y="726415"/>
                  <a:chExt cx="668142" cy="622051"/>
                </a:xfrm>
                <a:noFill/>
              </p:grpSpPr>
              <p:sp>
                <p:nvSpPr>
                  <p:cNvPr id="29" name="椭圆 33"/>
                  <p:cNvSpPr/>
                  <p:nvPr/>
                </p:nvSpPr>
                <p:spPr>
                  <a:xfrm>
                    <a:off x="-9843" y="726415"/>
                    <a:ext cx="668142" cy="622051"/>
                  </a:xfrm>
                  <a:prstGeom prst="ellipse">
                    <a:avLst/>
                  </a:prstGeom>
                  <a:solidFill>
                    <a:srgbClr val="FF8265"/>
                  </a:solidFill>
                  <a:ln w="50800" cap="flat" cmpd="sng" algn="ctr">
                    <a:solidFill>
                      <a:schemeClr val="bg1"/>
                    </a:solidFill>
                    <a:prstDash val="solid"/>
                    <a:miter lim="800000"/>
                  </a:ln>
                  <a:effectLst/>
                </p:spPr>
                <p:txBody>
                  <a:bodyPr rtlCol="0" anchor="ctr"/>
                  <a:lstStyle/>
                  <a:p>
                    <a:pPr algn="ctr" defTabSz="914400">
                      <a:defRPr/>
                    </a:pPr>
                    <a:endParaRPr kumimoji="1" lang="zh-CN" altLang="en-US" b="1" kern="0" dirty="0">
                      <a:solidFill>
                        <a:srgbClr val="FFFFFF"/>
                      </a:solidFill>
                      <a:latin typeface="Century Gothic"/>
                      <a:ea typeface="微软雅黑"/>
                    </a:endParaRPr>
                  </a:p>
                </p:txBody>
              </p:sp>
              <p:sp>
                <p:nvSpPr>
                  <p:cNvPr id="30" name="TextBox 29"/>
                  <p:cNvSpPr txBox="1"/>
                  <p:nvPr/>
                </p:nvSpPr>
                <p:spPr>
                  <a:xfrm>
                    <a:off x="43497" y="827724"/>
                    <a:ext cx="595423" cy="435042"/>
                  </a:xfrm>
                  <a:prstGeom prst="rect">
                    <a:avLst/>
                  </a:prstGeom>
                  <a:grpFill/>
                </p:spPr>
                <p:txBody>
                  <a:bodyPr wrap="square" rtlCol="0">
                    <a:spAutoFit/>
                  </a:bodyPr>
                  <a:lstStyle/>
                  <a:p>
                    <a:r>
                      <a:rPr lang="ru-RU" b="1" dirty="0">
                        <a:solidFill>
                          <a:prstClr val="black"/>
                        </a:solidFill>
                      </a:rPr>
                      <a:t>0,1</a:t>
                    </a:r>
                  </a:p>
                </p:txBody>
              </p:sp>
            </p:grpSp>
          </p:grpSp>
          <p:grpSp>
            <p:nvGrpSpPr>
              <p:cNvPr id="39" name="Группа 38"/>
              <p:cNvGrpSpPr/>
              <p:nvPr/>
            </p:nvGrpSpPr>
            <p:grpSpPr>
              <a:xfrm>
                <a:off x="3349665" y="2281050"/>
                <a:ext cx="692170" cy="528095"/>
                <a:chOff x="3349665" y="2281050"/>
                <a:chExt cx="692170" cy="528095"/>
              </a:xfrm>
            </p:grpSpPr>
            <p:cxnSp>
              <p:nvCxnSpPr>
                <p:cNvPr id="33" name="Прямая соединительная линия 32"/>
                <p:cNvCxnSpPr/>
                <p:nvPr/>
              </p:nvCxnSpPr>
              <p:spPr>
                <a:xfrm>
                  <a:off x="3349665" y="2600075"/>
                  <a:ext cx="166288" cy="16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5" name="Группа 34"/>
                <p:cNvGrpSpPr/>
                <p:nvPr/>
              </p:nvGrpSpPr>
              <p:grpSpPr>
                <a:xfrm>
                  <a:off x="3485689" y="2281050"/>
                  <a:ext cx="556146" cy="528095"/>
                  <a:chOff x="1120108" y="74745"/>
                  <a:chExt cx="668142" cy="622051"/>
                </a:xfrm>
                <a:noFill/>
              </p:grpSpPr>
              <p:sp>
                <p:nvSpPr>
                  <p:cNvPr id="36" name="椭圆 33"/>
                  <p:cNvSpPr/>
                  <p:nvPr/>
                </p:nvSpPr>
                <p:spPr>
                  <a:xfrm>
                    <a:off x="1120108" y="74745"/>
                    <a:ext cx="668142" cy="622051"/>
                  </a:xfrm>
                  <a:prstGeom prst="ellipse">
                    <a:avLst/>
                  </a:prstGeom>
                  <a:solidFill>
                    <a:srgbClr val="FFE285"/>
                  </a:solidFill>
                  <a:ln w="50800" cap="flat" cmpd="sng" algn="ctr">
                    <a:solidFill>
                      <a:schemeClr val="bg1"/>
                    </a:solidFill>
                    <a:prstDash val="solid"/>
                    <a:miter lim="800000"/>
                  </a:ln>
                  <a:effectLst/>
                </p:spPr>
                <p:txBody>
                  <a:bodyPr rtlCol="0" anchor="ctr"/>
                  <a:lstStyle/>
                  <a:p>
                    <a:pPr algn="ctr" defTabSz="914400">
                      <a:defRPr/>
                    </a:pPr>
                    <a:endParaRPr kumimoji="1" lang="zh-CN" altLang="en-US" b="1" kern="0" dirty="0">
                      <a:solidFill>
                        <a:srgbClr val="FFFFFF"/>
                      </a:solidFill>
                      <a:latin typeface="Century Gothic"/>
                      <a:ea typeface="微软雅黑"/>
                    </a:endParaRPr>
                  </a:p>
                </p:txBody>
              </p:sp>
              <p:sp>
                <p:nvSpPr>
                  <p:cNvPr id="37" name="TextBox 36"/>
                  <p:cNvSpPr txBox="1"/>
                  <p:nvPr/>
                </p:nvSpPr>
                <p:spPr>
                  <a:xfrm>
                    <a:off x="1161780" y="179317"/>
                    <a:ext cx="595423" cy="435042"/>
                  </a:xfrm>
                  <a:prstGeom prst="rect">
                    <a:avLst/>
                  </a:prstGeom>
                  <a:grpFill/>
                </p:spPr>
                <p:txBody>
                  <a:bodyPr wrap="square" rtlCol="0">
                    <a:spAutoFit/>
                  </a:bodyPr>
                  <a:lstStyle/>
                  <a:p>
                    <a:r>
                      <a:rPr lang="ru-RU" b="1" dirty="0" smtClean="0">
                        <a:solidFill>
                          <a:prstClr val="black"/>
                        </a:solidFill>
                      </a:rPr>
                      <a:t>0,3</a:t>
                    </a:r>
                    <a:endParaRPr lang="ru-RU" b="1" dirty="0">
                      <a:solidFill>
                        <a:prstClr val="black"/>
                      </a:solidFill>
                    </a:endParaRPr>
                  </a:p>
                </p:txBody>
              </p:sp>
            </p:grpSp>
          </p:grpSp>
        </p:grpSp>
        <p:sp>
          <p:nvSpPr>
            <p:cNvPr id="42" name="TextBox 1"/>
            <p:cNvSpPr txBox="1">
              <a:spLocks noChangeArrowheads="1"/>
            </p:cNvSpPr>
            <p:nvPr/>
          </p:nvSpPr>
          <p:spPr bwMode="auto">
            <a:xfrm>
              <a:off x="1451528" y="2268766"/>
              <a:ext cx="1020289" cy="66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sz="2600" b="1" dirty="0" smtClean="0">
                  <a:ln w="19050">
                    <a:noFill/>
                  </a:ln>
                  <a:solidFill>
                    <a:prstClr val="black"/>
                  </a:solidFill>
                  <a:latin typeface="Times New Roman" pitchFamily="18" charset="0"/>
                  <a:cs typeface="Times New Roman" pitchFamily="18" charset="0"/>
                </a:rPr>
                <a:t>2025 </a:t>
              </a:r>
              <a:r>
                <a:rPr lang="ru-RU" sz="2600" b="1" dirty="0">
                  <a:ln w="19050">
                    <a:noFill/>
                  </a:ln>
                  <a:solidFill>
                    <a:prstClr val="black"/>
                  </a:solidFill>
                  <a:latin typeface="Times New Roman" pitchFamily="18" charset="0"/>
                  <a:cs typeface="Times New Roman" pitchFamily="18" charset="0"/>
                </a:rPr>
                <a:t>год</a:t>
              </a:r>
            </a:p>
          </p:txBody>
        </p:sp>
      </p:grpSp>
      <p:grpSp>
        <p:nvGrpSpPr>
          <p:cNvPr id="44" name="Группа 43"/>
          <p:cNvGrpSpPr/>
          <p:nvPr/>
        </p:nvGrpSpPr>
        <p:grpSpPr>
          <a:xfrm>
            <a:off x="0" y="773799"/>
            <a:ext cx="3912780" cy="3279156"/>
            <a:chOff x="0" y="782726"/>
            <a:chExt cx="3912780" cy="3279156"/>
          </a:xfrm>
        </p:grpSpPr>
        <p:grpSp>
          <p:nvGrpSpPr>
            <p:cNvPr id="45" name="Группа 44"/>
            <p:cNvGrpSpPr/>
            <p:nvPr/>
          </p:nvGrpSpPr>
          <p:grpSpPr>
            <a:xfrm>
              <a:off x="0" y="782726"/>
              <a:ext cx="3912780" cy="3279156"/>
              <a:chOff x="0" y="782726"/>
              <a:chExt cx="3912780" cy="3279156"/>
            </a:xfrm>
          </p:grpSpPr>
          <p:graphicFrame>
            <p:nvGraphicFramePr>
              <p:cNvPr id="47" name="图表 32"/>
              <p:cNvGraphicFramePr/>
              <p:nvPr>
                <p:extLst>
                  <p:ext uri="{D42A27DB-BD31-4B8C-83A1-F6EECF244321}">
                    <p14:modId xmlns:p14="http://schemas.microsoft.com/office/powerpoint/2010/main" val="3634961930"/>
                  </p:ext>
                </p:extLst>
              </p:nvPr>
            </p:nvGraphicFramePr>
            <p:xfrm>
              <a:off x="0" y="983730"/>
              <a:ext cx="3912780" cy="3078152"/>
            </p:xfrm>
            <a:graphic>
              <a:graphicData uri="http://schemas.openxmlformats.org/drawingml/2006/chart">
                <c:chart xmlns:c="http://schemas.openxmlformats.org/drawingml/2006/chart" xmlns:r="http://schemas.openxmlformats.org/officeDocument/2006/relationships" r:id="rId5"/>
              </a:graphicData>
            </a:graphic>
          </p:graphicFrame>
          <p:grpSp>
            <p:nvGrpSpPr>
              <p:cNvPr id="48" name="Группа 47"/>
              <p:cNvGrpSpPr/>
              <p:nvPr/>
            </p:nvGrpSpPr>
            <p:grpSpPr>
              <a:xfrm>
                <a:off x="425566" y="2290658"/>
                <a:ext cx="668142" cy="622051"/>
                <a:chOff x="425566" y="2290658"/>
                <a:chExt cx="668142" cy="622051"/>
              </a:xfrm>
            </p:grpSpPr>
            <p:sp>
              <p:nvSpPr>
                <p:cNvPr id="68" name="椭圆 33"/>
                <p:cNvSpPr/>
                <p:nvPr/>
              </p:nvSpPr>
              <p:spPr>
                <a:xfrm>
                  <a:off x="425566" y="2290658"/>
                  <a:ext cx="668142" cy="622051"/>
                </a:xfrm>
                <a:prstGeom prst="ellipse">
                  <a:avLst/>
                </a:prstGeom>
                <a:solidFill>
                  <a:srgbClr val="92D050"/>
                </a:solidFill>
                <a:ln w="50800" cap="flat" cmpd="sng" algn="ctr">
                  <a:solidFill>
                    <a:schemeClr val="bg1"/>
                  </a:solidFill>
                  <a:prstDash val="solid"/>
                  <a:miter lim="800000"/>
                </a:ln>
                <a:effectLst/>
              </p:spPr>
              <p:txBody>
                <a:bodyPr rtlCol="0" anchor="ctr"/>
                <a:lstStyle/>
                <a:p>
                  <a:pPr algn="ctr" defTabSz="914400">
                    <a:defRPr/>
                  </a:pPr>
                  <a:endParaRPr kumimoji="1" lang="zh-CN" altLang="en-US" b="1" kern="0" dirty="0">
                    <a:solidFill>
                      <a:srgbClr val="FFFFFF"/>
                    </a:solidFill>
                    <a:latin typeface="Century Gothic"/>
                    <a:ea typeface="微软雅黑"/>
                  </a:endParaRPr>
                </a:p>
              </p:txBody>
            </p:sp>
            <p:sp>
              <p:nvSpPr>
                <p:cNvPr id="69" name="TextBox 68"/>
                <p:cNvSpPr txBox="1"/>
                <p:nvPr/>
              </p:nvSpPr>
              <p:spPr>
                <a:xfrm>
                  <a:off x="461925" y="2410418"/>
                  <a:ext cx="595423" cy="369332"/>
                </a:xfrm>
                <a:prstGeom prst="rect">
                  <a:avLst/>
                </a:prstGeom>
                <a:noFill/>
              </p:spPr>
              <p:txBody>
                <a:bodyPr wrap="square" rtlCol="0">
                  <a:spAutoFit/>
                </a:bodyPr>
                <a:lstStyle/>
                <a:p>
                  <a:r>
                    <a:rPr lang="ru-RU" b="1" dirty="0">
                      <a:solidFill>
                        <a:prstClr val="black"/>
                      </a:solidFill>
                    </a:rPr>
                    <a:t>50,2</a:t>
                  </a:r>
                </a:p>
              </p:txBody>
            </p:sp>
          </p:grpSp>
          <p:grpSp>
            <p:nvGrpSpPr>
              <p:cNvPr id="49" name="Группа 48"/>
              <p:cNvGrpSpPr/>
              <p:nvPr/>
            </p:nvGrpSpPr>
            <p:grpSpPr>
              <a:xfrm>
                <a:off x="2009141" y="3384207"/>
                <a:ext cx="668142" cy="622051"/>
                <a:chOff x="1675070" y="1368809"/>
                <a:chExt cx="668142" cy="622051"/>
              </a:xfrm>
            </p:grpSpPr>
            <p:sp>
              <p:nvSpPr>
                <p:cNvPr id="66" name="椭圆 33"/>
                <p:cNvSpPr/>
                <p:nvPr/>
              </p:nvSpPr>
              <p:spPr>
                <a:xfrm>
                  <a:off x="1675070" y="1368809"/>
                  <a:ext cx="668142" cy="622051"/>
                </a:xfrm>
                <a:prstGeom prst="ellipse">
                  <a:avLst/>
                </a:prstGeom>
                <a:solidFill>
                  <a:srgbClr val="FF6969"/>
                </a:solidFill>
                <a:ln w="50800" cap="flat" cmpd="sng" algn="ctr">
                  <a:solidFill>
                    <a:schemeClr val="bg1"/>
                  </a:solidFill>
                  <a:prstDash val="solid"/>
                  <a:miter lim="800000"/>
                </a:ln>
                <a:effectLst/>
              </p:spPr>
              <p:txBody>
                <a:bodyPr rtlCol="0" anchor="ctr"/>
                <a:lstStyle/>
                <a:p>
                  <a:pPr algn="ctr" defTabSz="914400">
                    <a:defRPr/>
                  </a:pPr>
                  <a:endParaRPr kumimoji="1" lang="zh-CN" altLang="en-US" b="1" kern="0" dirty="0">
                    <a:solidFill>
                      <a:srgbClr val="FFFFFF"/>
                    </a:solidFill>
                    <a:latin typeface="Century Gothic"/>
                    <a:ea typeface="微软雅黑"/>
                  </a:endParaRPr>
                </a:p>
              </p:txBody>
            </p:sp>
            <p:sp>
              <p:nvSpPr>
                <p:cNvPr id="67" name="TextBox 66"/>
                <p:cNvSpPr txBox="1"/>
                <p:nvPr/>
              </p:nvSpPr>
              <p:spPr>
                <a:xfrm>
                  <a:off x="1711429" y="1495168"/>
                  <a:ext cx="595423" cy="369332"/>
                </a:xfrm>
                <a:prstGeom prst="rect">
                  <a:avLst/>
                </a:prstGeom>
                <a:noFill/>
              </p:spPr>
              <p:txBody>
                <a:bodyPr wrap="square" rtlCol="0">
                  <a:spAutoFit/>
                </a:bodyPr>
                <a:lstStyle/>
                <a:p>
                  <a:r>
                    <a:rPr lang="ru-RU" b="1" dirty="0">
                      <a:solidFill>
                        <a:prstClr val="black"/>
                      </a:solidFill>
                    </a:rPr>
                    <a:t>10,8</a:t>
                  </a:r>
                </a:p>
              </p:txBody>
            </p:sp>
          </p:grpSp>
          <p:grpSp>
            <p:nvGrpSpPr>
              <p:cNvPr id="50" name="Группа 49"/>
              <p:cNvGrpSpPr/>
              <p:nvPr/>
            </p:nvGrpSpPr>
            <p:grpSpPr>
              <a:xfrm>
                <a:off x="2987669" y="2025443"/>
                <a:ext cx="668142" cy="622051"/>
                <a:chOff x="736193" y="1144184"/>
                <a:chExt cx="668142" cy="622051"/>
              </a:xfrm>
            </p:grpSpPr>
            <p:sp>
              <p:nvSpPr>
                <p:cNvPr id="64" name="椭圆 33"/>
                <p:cNvSpPr/>
                <p:nvPr/>
              </p:nvSpPr>
              <p:spPr>
                <a:xfrm>
                  <a:off x="736193" y="1144184"/>
                  <a:ext cx="668142" cy="622051"/>
                </a:xfrm>
                <a:prstGeom prst="ellipse">
                  <a:avLst/>
                </a:prstGeom>
                <a:solidFill>
                  <a:srgbClr val="CFB7FF"/>
                </a:solidFill>
                <a:ln w="50800" cap="flat" cmpd="sng" algn="ctr">
                  <a:solidFill>
                    <a:schemeClr val="bg1"/>
                  </a:solidFill>
                  <a:prstDash val="solid"/>
                  <a:miter lim="800000"/>
                </a:ln>
                <a:effectLst/>
              </p:spPr>
              <p:txBody>
                <a:bodyPr rtlCol="0" anchor="ctr"/>
                <a:lstStyle/>
                <a:p>
                  <a:pPr algn="ctr" defTabSz="914400">
                    <a:defRPr/>
                  </a:pPr>
                  <a:endParaRPr kumimoji="1" lang="zh-CN" altLang="en-US" b="1" kern="0" dirty="0">
                    <a:solidFill>
                      <a:srgbClr val="FFFFFF"/>
                    </a:solidFill>
                    <a:latin typeface="Century Gothic"/>
                    <a:ea typeface="微软雅黑"/>
                  </a:endParaRPr>
                </a:p>
              </p:txBody>
            </p:sp>
            <p:sp>
              <p:nvSpPr>
                <p:cNvPr id="65" name="TextBox 64"/>
                <p:cNvSpPr txBox="1"/>
                <p:nvPr/>
              </p:nvSpPr>
              <p:spPr>
                <a:xfrm>
                  <a:off x="772552" y="1270543"/>
                  <a:ext cx="595423" cy="369332"/>
                </a:xfrm>
                <a:prstGeom prst="rect">
                  <a:avLst/>
                </a:prstGeom>
                <a:noFill/>
              </p:spPr>
              <p:txBody>
                <a:bodyPr wrap="square" rtlCol="0">
                  <a:spAutoFit/>
                </a:bodyPr>
                <a:lstStyle/>
                <a:p>
                  <a:r>
                    <a:rPr lang="ru-RU" b="1" dirty="0">
                      <a:solidFill>
                        <a:prstClr val="black"/>
                      </a:solidFill>
                    </a:rPr>
                    <a:t>31,3</a:t>
                  </a:r>
                </a:p>
              </p:txBody>
            </p:sp>
          </p:grpSp>
          <p:grpSp>
            <p:nvGrpSpPr>
              <p:cNvPr id="51" name="Группа 50"/>
              <p:cNvGrpSpPr/>
              <p:nvPr/>
            </p:nvGrpSpPr>
            <p:grpSpPr>
              <a:xfrm>
                <a:off x="1964742" y="782726"/>
                <a:ext cx="556146" cy="528095"/>
                <a:chOff x="-44079" y="1018850"/>
                <a:chExt cx="668142" cy="622051"/>
              </a:xfrm>
              <a:noFill/>
            </p:grpSpPr>
            <p:sp>
              <p:nvSpPr>
                <p:cNvPr id="62" name="椭圆 33"/>
                <p:cNvSpPr/>
                <p:nvPr/>
              </p:nvSpPr>
              <p:spPr>
                <a:xfrm>
                  <a:off x="-44079" y="1018850"/>
                  <a:ext cx="668142" cy="622051"/>
                </a:xfrm>
                <a:prstGeom prst="ellipse">
                  <a:avLst/>
                </a:prstGeom>
                <a:solidFill>
                  <a:srgbClr val="61D6FF"/>
                </a:solidFill>
                <a:ln w="50800" cap="flat" cmpd="sng" algn="ctr">
                  <a:solidFill>
                    <a:schemeClr val="bg1"/>
                  </a:solidFill>
                  <a:prstDash val="solid"/>
                  <a:miter lim="800000"/>
                </a:ln>
                <a:effectLst/>
              </p:spPr>
              <p:txBody>
                <a:bodyPr rtlCol="0" anchor="ctr"/>
                <a:lstStyle/>
                <a:p>
                  <a:pPr algn="ctr" defTabSz="914400">
                    <a:defRPr/>
                  </a:pPr>
                  <a:endParaRPr kumimoji="1" lang="zh-CN" altLang="en-US" b="1" kern="0" dirty="0">
                    <a:solidFill>
                      <a:srgbClr val="FFFFFF"/>
                    </a:solidFill>
                    <a:latin typeface="Century Gothic"/>
                    <a:ea typeface="微软雅黑"/>
                  </a:endParaRPr>
                </a:p>
              </p:txBody>
            </p:sp>
            <p:sp>
              <p:nvSpPr>
                <p:cNvPr id="63" name="TextBox 62"/>
                <p:cNvSpPr txBox="1"/>
                <p:nvPr/>
              </p:nvSpPr>
              <p:spPr>
                <a:xfrm>
                  <a:off x="9261" y="1120159"/>
                  <a:ext cx="595423" cy="435042"/>
                </a:xfrm>
                <a:prstGeom prst="rect">
                  <a:avLst/>
                </a:prstGeom>
                <a:grpFill/>
              </p:spPr>
              <p:txBody>
                <a:bodyPr wrap="square" rtlCol="0">
                  <a:spAutoFit/>
                </a:bodyPr>
                <a:lstStyle/>
                <a:p>
                  <a:r>
                    <a:rPr lang="ru-RU" b="1" dirty="0">
                      <a:solidFill>
                        <a:prstClr val="black"/>
                      </a:solidFill>
                    </a:rPr>
                    <a:t>6,2</a:t>
                  </a:r>
                </a:p>
              </p:txBody>
            </p:sp>
          </p:grpSp>
          <p:grpSp>
            <p:nvGrpSpPr>
              <p:cNvPr id="52" name="Группа 51"/>
              <p:cNvGrpSpPr/>
              <p:nvPr/>
            </p:nvGrpSpPr>
            <p:grpSpPr>
              <a:xfrm>
                <a:off x="2505322" y="845030"/>
                <a:ext cx="796779" cy="528095"/>
                <a:chOff x="2505322" y="845030"/>
                <a:chExt cx="796779" cy="528095"/>
              </a:xfrm>
            </p:grpSpPr>
            <p:cxnSp>
              <p:nvCxnSpPr>
                <p:cNvPr id="58" name="Прямая соединительная линия 57"/>
                <p:cNvCxnSpPr>
                  <a:endCxn id="60" idx="3"/>
                </p:cNvCxnSpPr>
                <p:nvPr/>
              </p:nvCxnSpPr>
              <p:spPr>
                <a:xfrm>
                  <a:off x="2505322" y="1244450"/>
                  <a:ext cx="322079" cy="513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9" name="Группа 58"/>
                <p:cNvGrpSpPr/>
                <p:nvPr/>
              </p:nvGrpSpPr>
              <p:grpSpPr>
                <a:xfrm>
                  <a:off x="2745955" y="845030"/>
                  <a:ext cx="556146" cy="528095"/>
                  <a:chOff x="214426" y="760128"/>
                  <a:chExt cx="668142" cy="622051"/>
                </a:xfrm>
                <a:noFill/>
              </p:grpSpPr>
              <p:sp>
                <p:nvSpPr>
                  <p:cNvPr id="60" name="椭圆 33"/>
                  <p:cNvSpPr/>
                  <p:nvPr/>
                </p:nvSpPr>
                <p:spPr>
                  <a:xfrm>
                    <a:off x="214426" y="760128"/>
                    <a:ext cx="668142" cy="622051"/>
                  </a:xfrm>
                  <a:prstGeom prst="ellipse">
                    <a:avLst/>
                  </a:prstGeom>
                  <a:solidFill>
                    <a:srgbClr val="FF8265"/>
                  </a:solidFill>
                  <a:ln w="50800" cap="flat" cmpd="sng" algn="ctr">
                    <a:solidFill>
                      <a:schemeClr val="bg1"/>
                    </a:solidFill>
                    <a:prstDash val="solid"/>
                    <a:miter lim="800000"/>
                  </a:ln>
                  <a:effectLst/>
                </p:spPr>
                <p:txBody>
                  <a:bodyPr rtlCol="0" anchor="ctr"/>
                  <a:lstStyle/>
                  <a:p>
                    <a:pPr algn="ctr" defTabSz="914400">
                      <a:defRPr/>
                    </a:pPr>
                    <a:endParaRPr kumimoji="1" lang="zh-CN" altLang="en-US" b="1" kern="0" dirty="0">
                      <a:solidFill>
                        <a:srgbClr val="FFFFFF"/>
                      </a:solidFill>
                      <a:latin typeface="Century Gothic"/>
                      <a:ea typeface="微软雅黑"/>
                    </a:endParaRPr>
                  </a:p>
                </p:txBody>
              </p:sp>
              <p:sp>
                <p:nvSpPr>
                  <p:cNvPr id="61" name="TextBox 60"/>
                  <p:cNvSpPr txBox="1"/>
                  <p:nvPr/>
                </p:nvSpPr>
                <p:spPr>
                  <a:xfrm>
                    <a:off x="267766" y="861437"/>
                    <a:ext cx="595423" cy="435042"/>
                  </a:xfrm>
                  <a:prstGeom prst="rect">
                    <a:avLst/>
                  </a:prstGeom>
                  <a:grpFill/>
                </p:spPr>
                <p:txBody>
                  <a:bodyPr wrap="square" rtlCol="0">
                    <a:spAutoFit/>
                  </a:bodyPr>
                  <a:lstStyle/>
                  <a:p>
                    <a:r>
                      <a:rPr lang="ru-RU" b="1" dirty="0">
                        <a:solidFill>
                          <a:prstClr val="black"/>
                        </a:solidFill>
                      </a:rPr>
                      <a:t>0,6</a:t>
                    </a:r>
                  </a:p>
                </p:txBody>
              </p:sp>
            </p:grpSp>
          </p:grpSp>
          <p:grpSp>
            <p:nvGrpSpPr>
              <p:cNvPr id="53" name="Группа 52"/>
              <p:cNvGrpSpPr/>
              <p:nvPr/>
            </p:nvGrpSpPr>
            <p:grpSpPr>
              <a:xfrm>
                <a:off x="2889609" y="3223139"/>
                <a:ext cx="843186" cy="528095"/>
                <a:chOff x="2889609" y="3223139"/>
                <a:chExt cx="843186" cy="528095"/>
              </a:xfrm>
            </p:grpSpPr>
            <p:cxnSp>
              <p:nvCxnSpPr>
                <p:cNvPr id="54" name="Прямая соединительная линия 53"/>
                <p:cNvCxnSpPr/>
                <p:nvPr/>
              </p:nvCxnSpPr>
              <p:spPr>
                <a:xfrm>
                  <a:off x="2889609" y="3575174"/>
                  <a:ext cx="31658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5" name="Группа 54"/>
                <p:cNvGrpSpPr/>
                <p:nvPr/>
              </p:nvGrpSpPr>
              <p:grpSpPr>
                <a:xfrm>
                  <a:off x="3176649" y="3223139"/>
                  <a:ext cx="556146" cy="528095"/>
                  <a:chOff x="748834" y="1184444"/>
                  <a:chExt cx="668142" cy="622051"/>
                </a:xfrm>
                <a:noFill/>
              </p:grpSpPr>
              <p:sp>
                <p:nvSpPr>
                  <p:cNvPr id="56" name="椭圆 33"/>
                  <p:cNvSpPr/>
                  <p:nvPr/>
                </p:nvSpPr>
                <p:spPr>
                  <a:xfrm>
                    <a:off x="748834" y="1184444"/>
                    <a:ext cx="668142" cy="622051"/>
                  </a:xfrm>
                  <a:prstGeom prst="ellipse">
                    <a:avLst/>
                  </a:prstGeom>
                  <a:solidFill>
                    <a:srgbClr val="FFE285"/>
                  </a:solidFill>
                  <a:ln w="50800" cap="flat" cmpd="sng" algn="ctr">
                    <a:solidFill>
                      <a:schemeClr val="bg1"/>
                    </a:solidFill>
                    <a:prstDash val="solid"/>
                    <a:miter lim="800000"/>
                  </a:ln>
                  <a:effectLst/>
                </p:spPr>
                <p:txBody>
                  <a:bodyPr rtlCol="0" anchor="ctr"/>
                  <a:lstStyle/>
                  <a:p>
                    <a:pPr algn="ctr" defTabSz="914400">
                      <a:defRPr/>
                    </a:pPr>
                    <a:endParaRPr kumimoji="1" lang="zh-CN" altLang="en-US" b="1" kern="0" dirty="0">
                      <a:solidFill>
                        <a:srgbClr val="FFFFFF"/>
                      </a:solidFill>
                      <a:latin typeface="Century Gothic"/>
                      <a:ea typeface="微软雅黑"/>
                    </a:endParaRPr>
                  </a:p>
                </p:txBody>
              </p:sp>
              <p:sp>
                <p:nvSpPr>
                  <p:cNvPr id="57" name="TextBox 56"/>
                  <p:cNvSpPr txBox="1"/>
                  <p:nvPr/>
                </p:nvSpPr>
                <p:spPr>
                  <a:xfrm>
                    <a:off x="810742" y="1297619"/>
                    <a:ext cx="595423" cy="435040"/>
                  </a:xfrm>
                  <a:prstGeom prst="rect">
                    <a:avLst/>
                  </a:prstGeom>
                  <a:grpFill/>
                </p:spPr>
                <p:txBody>
                  <a:bodyPr wrap="square" rtlCol="0">
                    <a:spAutoFit/>
                  </a:bodyPr>
                  <a:lstStyle/>
                  <a:p>
                    <a:r>
                      <a:rPr lang="ru-RU" b="1" dirty="0">
                        <a:solidFill>
                          <a:prstClr val="black"/>
                        </a:solidFill>
                      </a:rPr>
                      <a:t>0,9</a:t>
                    </a:r>
                  </a:p>
                </p:txBody>
              </p:sp>
            </p:grpSp>
          </p:grpSp>
        </p:grpSp>
        <p:sp>
          <p:nvSpPr>
            <p:cNvPr id="46" name="TextBox 1"/>
            <p:cNvSpPr txBox="1">
              <a:spLocks noChangeArrowheads="1"/>
            </p:cNvSpPr>
            <p:nvPr/>
          </p:nvSpPr>
          <p:spPr bwMode="auto">
            <a:xfrm>
              <a:off x="1451528" y="2268766"/>
              <a:ext cx="1020289" cy="66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sz="2600" b="1" dirty="0">
                  <a:ln w="19050">
                    <a:noFill/>
                  </a:ln>
                  <a:solidFill>
                    <a:prstClr val="black"/>
                  </a:solidFill>
                  <a:latin typeface="Times New Roman" pitchFamily="18" charset="0"/>
                  <a:cs typeface="Times New Roman" pitchFamily="18" charset="0"/>
                </a:rPr>
                <a:t>2024 год</a:t>
              </a:r>
            </a:p>
          </p:txBody>
        </p:sp>
      </p:grpSp>
      <p:sp>
        <p:nvSpPr>
          <p:cNvPr id="70" name="Oval 13"/>
          <p:cNvSpPr>
            <a:spLocks noChangeArrowheads="1"/>
          </p:cNvSpPr>
          <p:nvPr/>
        </p:nvSpPr>
        <p:spPr bwMode="auto">
          <a:xfrm>
            <a:off x="8326062" y="6485087"/>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24</a:t>
            </a:r>
          </a:p>
        </p:txBody>
      </p:sp>
      <p:cxnSp>
        <p:nvCxnSpPr>
          <p:cNvPr id="71" name="Прямая соединительная линия 70"/>
          <p:cNvCxnSpPr/>
          <p:nvPr/>
        </p:nvCxnSpPr>
        <p:spPr>
          <a:xfrm flipH="1" flipV="1">
            <a:off x="5745192" y="1044472"/>
            <a:ext cx="432058" cy="706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566537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534286" y="-35297"/>
            <a:ext cx="7491410" cy="1338828"/>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Перечень действующих налоговых льгот, </a:t>
            </a:r>
          </a:p>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установленных решениями органов </a:t>
            </a:r>
          </a:p>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местного самоуправления</a:t>
            </a:r>
          </a:p>
        </p:txBody>
      </p:sp>
      <p:graphicFrame>
        <p:nvGraphicFramePr>
          <p:cNvPr id="8" name="Таблица 7"/>
          <p:cNvGraphicFramePr>
            <a:graphicFrameLocks noGrp="1"/>
          </p:cNvGraphicFramePr>
          <p:nvPr>
            <p:extLst>
              <p:ext uri="{D42A27DB-BD31-4B8C-83A1-F6EECF244321}">
                <p14:modId xmlns:p14="http://schemas.microsoft.com/office/powerpoint/2010/main" val="2446619747"/>
              </p:ext>
            </p:extLst>
          </p:nvPr>
        </p:nvGraphicFramePr>
        <p:xfrm>
          <a:off x="204455" y="1303531"/>
          <a:ext cx="8735090" cy="5112610"/>
        </p:xfrm>
        <a:graphic>
          <a:graphicData uri="http://schemas.openxmlformats.org/drawingml/2006/table">
            <a:tbl>
              <a:tblPr firstRow="1" lastRow="1" bandRow="1">
                <a:tableStyleId>{8A107856-5554-42FB-B03E-39F5DBC370BA}</a:tableStyleId>
              </a:tblPr>
              <a:tblGrid>
                <a:gridCol w="1275906">
                  <a:extLst>
                    <a:ext uri="{9D8B030D-6E8A-4147-A177-3AD203B41FA5}">
                      <a16:colId xmlns:a16="http://schemas.microsoft.com/office/drawing/2014/main" xmlns="" val="20000"/>
                    </a:ext>
                  </a:extLst>
                </a:gridCol>
                <a:gridCol w="3565928">
                  <a:extLst>
                    <a:ext uri="{9D8B030D-6E8A-4147-A177-3AD203B41FA5}">
                      <a16:colId xmlns:a16="http://schemas.microsoft.com/office/drawing/2014/main" xmlns="" val="20001"/>
                    </a:ext>
                  </a:extLst>
                </a:gridCol>
                <a:gridCol w="808034">
                  <a:extLst>
                    <a:ext uri="{9D8B030D-6E8A-4147-A177-3AD203B41FA5}">
                      <a16:colId xmlns:a16="http://schemas.microsoft.com/office/drawing/2014/main" xmlns="" val="20002"/>
                    </a:ext>
                  </a:extLst>
                </a:gridCol>
                <a:gridCol w="734577">
                  <a:extLst>
                    <a:ext uri="{9D8B030D-6E8A-4147-A177-3AD203B41FA5}">
                      <a16:colId xmlns:a16="http://schemas.microsoft.com/office/drawing/2014/main" xmlns="" val="20003"/>
                    </a:ext>
                  </a:extLst>
                </a:gridCol>
                <a:gridCol w="808034">
                  <a:extLst>
                    <a:ext uri="{9D8B030D-6E8A-4147-A177-3AD203B41FA5}">
                      <a16:colId xmlns:a16="http://schemas.microsoft.com/office/drawing/2014/main" xmlns="" val="20004"/>
                    </a:ext>
                  </a:extLst>
                </a:gridCol>
                <a:gridCol w="734577">
                  <a:extLst>
                    <a:ext uri="{9D8B030D-6E8A-4147-A177-3AD203B41FA5}">
                      <a16:colId xmlns:a16="http://schemas.microsoft.com/office/drawing/2014/main" xmlns="" val="20005"/>
                    </a:ext>
                  </a:extLst>
                </a:gridCol>
                <a:gridCol w="808034">
                  <a:extLst>
                    <a:ext uri="{9D8B030D-6E8A-4147-A177-3AD203B41FA5}">
                      <a16:colId xmlns:a16="http://schemas.microsoft.com/office/drawing/2014/main" xmlns="" val="20006"/>
                    </a:ext>
                  </a:extLst>
                </a:gridCol>
              </a:tblGrid>
              <a:tr h="444072">
                <a:tc rowSpan="2">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u="none" strike="noStrike" dirty="0">
                          <a:solidFill>
                            <a:schemeClr val="bg1"/>
                          </a:solidFill>
                          <a:effectLst/>
                        </a:rPr>
                        <a:t>Наименование льготы</a:t>
                      </a:r>
                      <a:endParaRPr lang="ru-RU" sz="1400" b="1" i="0" u="none" strike="noStrike" dirty="0">
                        <a:solidFill>
                          <a:schemeClr val="bg1"/>
                        </a:solidFill>
                        <a:effectLst/>
                        <a:latin typeface="Calibri" pitchFamily="34" charset="0"/>
                        <a:cs typeface="Calibri" pitchFamily="34" charset="0"/>
                      </a:endParaRPr>
                    </a:p>
                  </a:txBody>
                  <a:tcPr marL="2442" marR="2442" marT="2441" marB="0" anchor="ctr">
                    <a:cell3D prstMaterial="dkEdge">
                      <a:bevel h="50800" prst="divot"/>
                      <a:lightRig rig="flood" dir="t"/>
                    </a:cell3D>
                    <a:solidFill>
                      <a:srgbClr val="FF7979"/>
                    </a:solidFill>
                  </a:tcPr>
                </a:tc>
                <a:tc rowSpan="2">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u="none" strike="noStrike" dirty="0">
                          <a:solidFill>
                            <a:schemeClr val="bg1"/>
                          </a:solidFill>
                          <a:effectLst/>
                        </a:rPr>
                        <a:t>Дата и № решения городской Думы</a:t>
                      </a:r>
                      <a:endParaRPr lang="ru-RU" sz="1400" b="1" i="0" u="none" strike="noStrike" dirty="0">
                        <a:solidFill>
                          <a:schemeClr val="bg1"/>
                        </a:solidFill>
                        <a:effectLst/>
                        <a:latin typeface="Calibri" pitchFamily="34" charset="0"/>
                        <a:cs typeface="Calibri" pitchFamily="34" charset="0"/>
                      </a:endParaRPr>
                    </a:p>
                  </a:txBody>
                  <a:tcPr marL="2442" marR="2442" marT="2441" marB="0" anchor="ctr">
                    <a:cell3D prstMaterial="dkEdge">
                      <a:bevel h="50800" prst="divot"/>
                      <a:lightRig rig="flood" dir="t"/>
                    </a:cell3D>
                    <a:solidFill>
                      <a:srgbClr val="FF7979"/>
                    </a:solidFill>
                  </a:tcPr>
                </a:tc>
                <a:tc gridSpan="5">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t"/>
                      <a:r>
                        <a:rPr lang="ru-RU" sz="1200" u="none" strike="noStrike" dirty="0">
                          <a:solidFill>
                            <a:schemeClr val="bg1"/>
                          </a:solidFill>
                          <a:effectLst/>
                        </a:rPr>
                        <a:t> </a:t>
                      </a:r>
                      <a:r>
                        <a:rPr lang="ru-RU" sz="1400" u="none" strike="noStrike" dirty="0">
                          <a:solidFill>
                            <a:schemeClr val="bg1"/>
                          </a:solidFill>
                          <a:effectLst/>
                        </a:rPr>
                        <a:t>Сумма льгот, млн.рублей</a:t>
                      </a:r>
                      <a:endParaRPr lang="ru-RU" sz="1400" b="1" i="0" u="none" strike="noStrike" dirty="0">
                        <a:solidFill>
                          <a:schemeClr val="bg1"/>
                        </a:solidFill>
                        <a:effectLst/>
                        <a:latin typeface="Calibri" pitchFamily="34" charset="0"/>
                        <a:cs typeface="Calibri" pitchFamily="34" charset="0"/>
                      </a:endParaRPr>
                    </a:p>
                  </a:txBody>
                  <a:tcPr marL="2442" marR="2442" marT="2441" marB="0" anchor="ctr">
                    <a:cell3D prstMaterial="dkEdge">
                      <a:bevel h="50800" prst="divot"/>
                      <a:lightRig rig="flood" dir="t"/>
                    </a:cell3D>
                    <a:solidFill>
                      <a:srgbClr val="FF7979"/>
                    </a:solidFill>
                  </a:tcPr>
                </a:tc>
                <a:tc hMerge="1">
                  <a:txBody>
                    <a:bodyPr/>
                    <a:lstStyle/>
                    <a:p>
                      <a:pPr algn="ctr" rtl="0" fontAlgn="ctr"/>
                      <a:endParaRPr lang="ru-RU" sz="1200" b="1" i="0" u="none" strike="noStrike" dirty="0">
                        <a:solidFill>
                          <a:srgbClr val="FFFFFF"/>
                        </a:solidFill>
                        <a:effectLst/>
                        <a:latin typeface="Calibri" pitchFamily="34" charset="0"/>
                        <a:cs typeface="Calibri" pitchFamily="34" charset="0"/>
                      </a:endParaRPr>
                    </a:p>
                  </a:txBody>
                  <a:tcPr marL="2442" marR="2442" marT="2441" marB="0" anchor="ctr">
                    <a:lnL w="635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75000"/>
                      </a:schemeClr>
                    </a:solidFill>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xmlns="" val="10000"/>
                  </a:ext>
                </a:extLst>
              </a:tr>
              <a:tr h="479263">
                <a:tc vMerge="1">
                  <a:txBody>
                    <a:bodyPr/>
                    <a:lstStyle/>
                    <a:p>
                      <a:endParaRPr lang="ru-RU"/>
                    </a:p>
                  </a:txBody>
                  <a:tcPr/>
                </a:tc>
                <a:tc vMerge="1">
                  <a:txBody>
                    <a:bodyPr/>
                    <a:lstStyle/>
                    <a:p>
                      <a:endParaRPr lang="ru-RU"/>
                    </a:p>
                  </a:txBody>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solidFill>
                            <a:schemeClr val="bg1"/>
                          </a:solidFill>
                          <a:effectLst/>
                        </a:rPr>
                        <a:t>Факт за </a:t>
                      </a:r>
                      <a:r>
                        <a:rPr lang="ru-RU" sz="1200" u="none" strike="noStrike" dirty="0" smtClean="0">
                          <a:solidFill>
                            <a:schemeClr val="bg1"/>
                          </a:solidFill>
                          <a:effectLst/>
                        </a:rPr>
                        <a:t>2021 </a:t>
                      </a:r>
                      <a:r>
                        <a:rPr lang="ru-RU" sz="1200" u="none" strike="noStrike" dirty="0">
                          <a:solidFill>
                            <a:schemeClr val="bg1"/>
                          </a:solidFill>
                          <a:effectLst/>
                        </a:rPr>
                        <a:t>год</a:t>
                      </a:r>
                      <a:endParaRPr lang="ru-RU" sz="1200" b="1" i="0" u="none" strike="noStrike" dirty="0">
                        <a:solidFill>
                          <a:schemeClr val="bg1"/>
                        </a:solidFill>
                        <a:effectLst/>
                        <a:latin typeface="Calibri" pitchFamily="34" charset="0"/>
                        <a:cs typeface="Calibri" pitchFamily="34" charset="0"/>
                      </a:endParaRPr>
                    </a:p>
                  </a:txBody>
                  <a:tcPr marL="2442" marR="2442" marT="2441" marB="0" anchor="ctr">
                    <a:cell3D prstMaterial="dkEdge">
                      <a:bevel h="50800" prst="divot"/>
                      <a:lightRig rig="flood" dir="t"/>
                    </a:cell3D>
                    <a:solidFill>
                      <a:srgbClr val="FF7979"/>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solidFill>
                            <a:schemeClr val="bg1"/>
                          </a:solidFill>
                          <a:effectLst/>
                        </a:rPr>
                        <a:t>Факт за</a:t>
                      </a:r>
                    </a:p>
                    <a:p>
                      <a:pPr algn="ctr" rtl="0" fontAlgn="ctr"/>
                      <a:r>
                        <a:rPr lang="ru-RU" sz="1200" u="none" strike="noStrike" dirty="0" smtClean="0">
                          <a:solidFill>
                            <a:schemeClr val="bg1"/>
                          </a:solidFill>
                          <a:effectLst/>
                        </a:rPr>
                        <a:t>2022 год</a:t>
                      </a:r>
                      <a:endParaRPr lang="ru-RU" sz="1200" b="1" i="0" u="none" strike="noStrike" dirty="0">
                        <a:solidFill>
                          <a:schemeClr val="bg1"/>
                        </a:solidFill>
                        <a:effectLst/>
                        <a:latin typeface="Calibri" pitchFamily="34" charset="0"/>
                        <a:cs typeface="Calibri" pitchFamily="34" charset="0"/>
                      </a:endParaRPr>
                    </a:p>
                  </a:txBody>
                  <a:tcPr marL="2442" marR="2442" marT="2441" marB="0" anchor="ctr">
                    <a:cell3D prstMaterial="dkEdge">
                      <a:bevel h="50800" prst="divot"/>
                      <a:lightRig rig="flood" dir="t"/>
                    </a:cell3D>
                    <a:solidFill>
                      <a:srgbClr val="FF7979"/>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solidFill>
                            <a:schemeClr val="bg1"/>
                          </a:solidFill>
                          <a:effectLst/>
                        </a:rPr>
                        <a:t>Факт за</a:t>
                      </a:r>
                    </a:p>
                    <a:p>
                      <a:pPr algn="ctr" rtl="0" fontAlgn="ctr"/>
                      <a:r>
                        <a:rPr lang="ru-RU" sz="1200" u="none" strike="noStrike" dirty="0" smtClean="0">
                          <a:solidFill>
                            <a:schemeClr val="bg1"/>
                          </a:solidFill>
                          <a:effectLst/>
                        </a:rPr>
                        <a:t>2023 </a:t>
                      </a:r>
                      <a:r>
                        <a:rPr lang="ru-RU" sz="1200" u="none" strike="noStrike" dirty="0">
                          <a:solidFill>
                            <a:schemeClr val="bg1"/>
                          </a:solidFill>
                          <a:effectLst/>
                        </a:rPr>
                        <a:t>год</a:t>
                      </a:r>
                      <a:endParaRPr lang="ru-RU" sz="1200" b="1" i="0" u="none" strike="noStrike" dirty="0">
                        <a:solidFill>
                          <a:schemeClr val="bg1"/>
                        </a:solidFill>
                        <a:effectLst/>
                        <a:latin typeface="Calibri" pitchFamily="34" charset="0"/>
                        <a:cs typeface="Calibri" pitchFamily="34" charset="0"/>
                      </a:endParaRPr>
                    </a:p>
                  </a:txBody>
                  <a:tcPr marL="2442" marR="2442" marT="2441" marB="0" anchor="ctr">
                    <a:cell3D prstMaterial="dkEdge">
                      <a:bevel h="50800" prst="divot"/>
                      <a:lightRig rig="flood" dir="t"/>
                    </a:cell3D>
                    <a:solidFill>
                      <a:srgbClr val="FF7979"/>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solidFill>
                            <a:schemeClr val="bg1"/>
                          </a:solidFill>
                          <a:effectLst/>
                        </a:rPr>
                        <a:t>Факт за</a:t>
                      </a:r>
                    </a:p>
                    <a:p>
                      <a:pPr algn="ctr" rtl="0" fontAlgn="ctr"/>
                      <a:r>
                        <a:rPr lang="ru-RU" sz="1200" u="none" strike="noStrike" dirty="0" smtClean="0">
                          <a:solidFill>
                            <a:schemeClr val="bg1"/>
                          </a:solidFill>
                          <a:effectLst/>
                        </a:rPr>
                        <a:t>2024 </a:t>
                      </a:r>
                      <a:r>
                        <a:rPr lang="ru-RU" sz="1200" u="none" strike="noStrike" dirty="0">
                          <a:solidFill>
                            <a:schemeClr val="bg1"/>
                          </a:solidFill>
                          <a:effectLst/>
                        </a:rPr>
                        <a:t>год</a:t>
                      </a:r>
                      <a:endParaRPr lang="ru-RU" sz="1200" b="1" i="0" u="none" strike="noStrike" dirty="0">
                        <a:solidFill>
                          <a:schemeClr val="bg1"/>
                        </a:solidFill>
                        <a:effectLst/>
                        <a:latin typeface="Calibri" pitchFamily="34" charset="0"/>
                        <a:cs typeface="Calibri" pitchFamily="34" charset="0"/>
                      </a:endParaRPr>
                    </a:p>
                  </a:txBody>
                  <a:tcPr marL="2442" marR="2442" marT="2441" marB="0" anchor="ctr">
                    <a:cell3D prstMaterial="dkEdge">
                      <a:bevel h="50800" prst="divot"/>
                      <a:lightRig rig="flood" dir="t"/>
                    </a:cell3D>
                    <a:solidFill>
                      <a:srgbClr val="FF7979"/>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solidFill>
                            <a:schemeClr val="bg1"/>
                          </a:solidFill>
                          <a:effectLst/>
                        </a:rPr>
                        <a:t>Оценка </a:t>
                      </a:r>
                      <a:r>
                        <a:rPr lang="ru-RU" sz="1200" u="none" strike="noStrike" dirty="0" smtClean="0">
                          <a:solidFill>
                            <a:schemeClr val="bg1"/>
                          </a:solidFill>
                          <a:effectLst/>
                        </a:rPr>
                        <a:t>2025 </a:t>
                      </a:r>
                      <a:r>
                        <a:rPr lang="ru-RU" sz="1200" u="none" strike="noStrike" dirty="0">
                          <a:solidFill>
                            <a:schemeClr val="bg1"/>
                          </a:solidFill>
                          <a:effectLst/>
                        </a:rPr>
                        <a:t>года</a:t>
                      </a:r>
                      <a:endParaRPr lang="ru-RU" sz="1200" b="1" i="0" u="none" strike="noStrike" dirty="0">
                        <a:solidFill>
                          <a:schemeClr val="bg1"/>
                        </a:solidFill>
                        <a:effectLst/>
                        <a:latin typeface="Calibri" pitchFamily="34" charset="0"/>
                        <a:cs typeface="Calibri" pitchFamily="34" charset="0"/>
                      </a:endParaRPr>
                    </a:p>
                  </a:txBody>
                  <a:tcPr marL="2442" marR="2442" marT="2441" marB="0" anchor="ctr">
                    <a:cell3D prstMaterial="dkEdge">
                      <a:bevel h="50800" prst="divot"/>
                      <a:lightRig rig="flood" dir="t"/>
                    </a:cell3D>
                    <a:solidFill>
                      <a:srgbClr val="FF7979"/>
                    </a:solidFill>
                  </a:tcPr>
                </a:tc>
                <a:extLst>
                  <a:ext uri="{0D108BD9-81ED-4DB2-BD59-A6C34878D82A}">
                    <a16:rowId xmlns:a16="http://schemas.microsoft.com/office/drawing/2014/main" xmlns="" val="10001"/>
                  </a:ext>
                </a:extLst>
              </a:tr>
              <a:tr h="2138100">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effectLst/>
                          <a:latin typeface="Times New Roman" panose="02020603050405020304" pitchFamily="18" charset="0"/>
                          <a:cs typeface="Times New Roman" panose="02020603050405020304" pitchFamily="18" charset="0"/>
                        </a:rPr>
                        <a:t>Земельный налог</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2442" marR="2442" marT="2441"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200" u="none" strike="noStrike" dirty="0" smtClean="0">
                          <a:effectLst/>
                          <a:latin typeface="Times New Roman" panose="02020603050405020304" pitchFamily="18" charset="0"/>
                          <a:cs typeface="Times New Roman" panose="02020603050405020304" pitchFamily="18" charset="0"/>
                        </a:rPr>
                        <a:t>Решение </a:t>
                      </a:r>
                      <a:r>
                        <a:rPr lang="ru-RU" sz="1200" u="none" strike="noStrike" dirty="0">
                          <a:effectLst/>
                          <a:latin typeface="Times New Roman" panose="02020603050405020304" pitchFamily="18" charset="0"/>
                          <a:cs typeface="Times New Roman" panose="02020603050405020304" pitchFamily="18" charset="0"/>
                        </a:rPr>
                        <a:t>городской Думы городского округа город Первомайск Нижегородской области от 19.11.2012г. № 28 (в ред. реш. от 24.07.2013 № 128, от 10.10.2013 № 143, от 05.12.2013 № 173, от 24.04.2014 № 210, от 18.12.2015 № 352, от 23.08.2018 № 106, от 20.11.2018 № 123, от 05.12.2018 № 126, от 26.09.2019 № 187, от 29.10.2019 №194, от 29.10.2023 № 78, от 09.04.2024 №108, от 27.08.2024 №133</a:t>
                      </a:r>
                      <a:r>
                        <a:rPr lang="ru-RU" sz="1200" u="none" strike="noStrike" baseline="0" dirty="0" smtClean="0">
                          <a:effectLst/>
                          <a:latin typeface="Times New Roman" panose="02020603050405020304" pitchFamily="18" charset="0"/>
                          <a:cs typeface="Times New Roman" panose="02020603050405020304" pitchFamily="18" charset="0"/>
                        </a:rPr>
                        <a:t>)</a:t>
                      </a:r>
                    </a:p>
                    <a:p>
                      <a:pPr algn="l" rtl="0" fontAlgn="ctr"/>
                      <a:endParaRPr lang="ru-RU" sz="800" b="0" i="0" u="none" strike="noStrike" baseline="0" dirty="0" smtClean="0">
                        <a:solidFill>
                          <a:srgbClr val="000000"/>
                        </a:solidFill>
                        <a:effectLst/>
                        <a:latin typeface="Times New Roman" panose="02020603050405020304" pitchFamily="18" charset="0"/>
                        <a:cs typeface="Times New Roman" panose="02020603050405020304" pitchFamily="18" charset="0"/>
                      </a:endParaRPr>
                    </a:p>
                    <a:p>
                      <a:pPr algn="l" rtl="0" fontAlgn="ctr"/>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Решение городской Думы муниципального округа город Первомайск Нижегородской области от 23.10.2025 № 213</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2442" marR="2442" marT="2441"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effectLst/>
                          <a:latin typeface="Times New Roman" panose="02020603050405020304" pitchFamily="18" charset="0"/>
                          <a:cs typeface="Times New Roman" panose="02020603050405020304" pitchFamily="18" charset="0"/>
                        </a:rPr>
                        <a:t>0,4</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2442" marR="2442" marT="2441"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b="0" i="0" u="none" strike="noStrike" dirty="0">
                          <a:solidFill>
                            <a:srgbClr val="000000"/>
                          </a:solidFill>
                          <a:effectLst/>
                          <a:latin typeface="Times New Roman" panose="02020603050405020304" pitchFamily="18" charset="0"/>
                          <a:cs typeface="Times New Roman" panose="02020603050405020304" pitchFamily="18" charset="0"/>
                        </a:rPr>
                        <a:t>0,4</a:t>
                      </a:r>
                    </a:p>
                  </a:txBody>
                  <a:tcPr marL="2442" marR="2442" marT="2441"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b="0" i="0" u="none" strike="noStrike" dirty="0">
                          <a:solidFill>
                            <a:srgbClr val="000000"/>
                          </a:solidFill>
                          <a:effectLst/>
                          <a:latin typeface="Times New Roman" panose="02020603050405020304" pitchFamily="18" charset="0"/>
                          <a:cs typeface="Times New Roman" panose="02020603050405020304" pitchFamily="18" charset="0"/>
                        </a:rPr>
                        <a:t>0,3</a:t>
                      </a:r>
                    </a:p>
                  </a:txBody>
                  <a:tcPr marL="2442" marR="2442" marT="2441"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0,6</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2442" marR="2442" marT="2441"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0,6</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2442" marR="2442" marT="2441" marB="0" anchor="ctr"/>
                </a:tc>
                <a:extLst>
                  <a:ext uri="{0D108BD9-81ED-4DB2-BD59-A6C34878D82A}">
                    <a16:rowId xmlns:a16="http://schemas.microsoft.com/office/drawing/2014/main" xmlns="" val="10002"/>
                  </a:ext>
                </a:extLst>
              </a:tr>
              <a:tr h="1193754">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effectLst/>
                          <a:latin typeface="Times New Roman" panose="02020603050405020304" pitchFamily="18" charset="0"/>
                          <a:cs typeface="Times New Roman" panose="02020603050405020304" pitchFamily="18" charset="0"/>
                        </a:rPr>
                        <a:t>Налог на имущество физических лиц</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2442" marR="2442" marT="2441"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ru-RU" sz="1200" u="none" strike="noStrike" dirty="0">
                          <a:effectLst/>
                          <a:latin typeface="Times New Roman" panose="02020603050405020304" pitchFamily="18" charset="0"/>
                          <a:cs typeface="Times New Roman" panose="02020603050405020304" pitchFamily="18" charset="0"/>
                        </a:rPr>
                        <a:t>Решение городской Думы городского округа город Первомайск Нижегородской области от 18.11.2014г. № 263 (в ред.</a:t>
                      </a:r>
                      <a:r>
                        <a:rPr lang="ru-RU" sz="1200" u="none" strike="noStrike" baseline="0" dirty="0">
                          <a:effectLst/>
                          <a:latin typeface="Times New Roman" panose="02020603050405020304" pitchFamily="18" charset="0"/>
                          <a:cs typeface="Times New Roman" panose="02020603050405020304" pitchFamily="18" charset="0"/>
                        </a:rPr>
                        <a:t> </a:t>
                      </a:r>
                      <a:r>
                        <a:rPr lang="ru-RU" sz="1200" u="none" strike="noStrike" dirty="0">
                          <a:effectLst/>
                          <a:latin typeface="Times New Roman" panose="02020603050405020304" pitchFamily="18" charset="0"/>
                          <a:cs typeface="Times New Roman" panose="02020603050405020304" pitchFamily="18" charset="0"/>
                        </a:rPr>
                        <a:t>реш.</a:t>
                      </a:r>
                      <a:r>
                        <a:rPr lang="ru-RU" sz="1200" u="none" strike="noStrike" baseline="0" dirty="0">
                          <a:effectLst/>
                          <a:latin typeface="Times New Roman" panose="02020603050405020304" pitchFamily="18" charset="0"/>
                          <a:cs typeface="Times New Roman" panose="02020603050405020304" pitchFamily="18" charset="0"/>
                        </a:rPr>
                        <a:t> </a:t>
                      </a:r>
                      <a:r>
                        <a:rPr lang="ru-RU" sz="1200" u="none" strike="noStrike" dirty="0">
                          <a:effectLst/>
                          <a:latin typeface="Times New Roman" panose="02020603050405020304" pitchFamily="18" charset="0"/>
                          <a:cs typeface="Times New Roman" panose="02020603050405020304" pitchFamily="18" charset="0"/>
                        </a:rPr>
                        <a:t>от 22.02.2017 № 448, от 27.02.2018 № 57,</a:t>
                      </a:r>
                      <a:r>
                        <a:rPr lang="ru-RU" sz="1200" u="none" strike="noStrike" baseline="0" dirty="0">
                          <a:effectLst/>
                          <a:latin typeface="Times New Roman" panose="02020603050405020304" pitchFamily="18" charset="0"/>
                          <a:cs typeface="Times New Roman" panose="02020603050405020304" pitchFamily="18" charset="0"/>
                        </a:rPr>
                        <a:t> </a:t>
                      </a:r>
                      <a:r>
                        <a:rPr lang="ru-RU" sz="1200" u="none" strike="noStrike" dirty="0">
                          <a:effectLst/>
                          <a:latin typeface="Times New Roman" panose="02020603050405020304" pitchFamily="18" charset="0"/>
                          <a:cs typeface="Times New Roman" panose="02020603050405020304" pitchFamily="18" charset="0"/>
                        </a:rPr>
                        <a:t>от 23.08.2018 № 105, от 06.06.2019 № 162,</a:t>
                      </a:r>
                      <a:r>
                        <a:rPr lang="ru-RU" sz="1200" u="none" strike="noStrike" baseline="0" dirty="0">
                          <a:effectLst/>
                          <a:latin typeface="Times New Roman" panose="02020603050405020304" pitchFamily="18" charset="0"/>
                          <a:cs typeface="Times New Roman" panose="02020603050405020304" pitchFamily="18" charset="0"/>
                        </a:rPr>
                        <a:t> </a:t>
                      </a:r>
                      <a:r>
                        <a:rPr lang="ru-RU" sz="1200" u="none" strike="noStrike" dirty="0">
                          <a:effectLst/>
                          <a:latin typeface="Times New Roman" panose="02020603050405020304" pitchFamily="18" charset="0"/>
                          <a:cs typeface="Times New Roman" panose="02020603050405020304" pitchFamily="18" charset="0"/>
                        </a:rPr>
                        <a:t>от 29.10.2019 № 195</a:t>
                      </a:r>
                      <a:r>
                        <a:rPr lang="ru-RU" sz="1200" u="none" strike="noStrike" baseline="0" dirty="0">
                          <a:effectLst/>
                          <a:latin typeface="Times New Roman" panose="02020603050405020304" pitchFamily="18" charset="0"/>
                          <a:cs typeface="Times New Roman" panose="02020603050405020304" pitchFamily="18" charset="0"/>
                        </a:rPr>
                        <a:t>, от 11.03.2020 №223, от 22.11.2022 №16, от 27.08.2024 №132</a:t>
                      </a:r>
                      <a:r>
                        <a:rPr lang="ru-RU" sz="1200" u="none" strike="noStrike" baseline="0" dirty="0" smtClean="0">
                          <a:effectLst/>
                          <a:latin typeface="Times New Roman" panose="02020603050405020304" pitchFamily="18" charset="0"/>
                          <a:cs typeface="Times New Roman" panose="02020603050405020304" pitchFamily="18" charset="0"/>
                        </a:rPr>
                        <a:t>)</a:t>
                      </a:r>
                    </a:p>
                    <a:p>
                      <a:pPr marL="0" marR="0" indent="0" algn="l" defTabSz="914400" rtl="0" eaLnBrk="1" fontAlgn="ctr" latinLnBrk="0" hangingPunct="1">
                        <a:lnSpc>
                          <a:spcPct val="100000"/>
                        </a:lnSpc>
                        <a:spcBef>
                          <a:spcPts val="0"/>
                        </a:spcBef>
                        <a:spcAft>
                          <a:spcPts val="0"/>
                        </a:spcAft>
                        <a:buClrTx/>
                        <a:buSzTx/>
                        <a:buFontTx/>
                        <a:buNone/>
                        <a:tabLst/>
                        <a:defRPr/>
                      </a:pPr>
                      <a:endParaRPr lang="ru-RU" sz="800" b="0" i="0" u="none" strike="noStrike" baseline="0" dirty="0" smtClean="0">
                        <a:solidFill>
                          <a:srgbClr val="000000"/>
                        </a:solidFill>
                        <a:effectLst/>
                        <a:latin typeface="Times New Roman" panose="02020603050405020304" pitchFamily="18" charset="0"/>
                        <a:cs typeface="Times New Roman" panose="02020603050405020304" pitchFamily="18" charset="0"/>
                      </a:endParaRPr>
                    </a:p>
                    <a:p>
                      <a:pPr marL="0" marR="0" indent="0" algn="l" defTabSz="914400" rtl="0" eaLnBrk="1" fontAlgn="ctr" latinLnBrk="0" hangingPunct="1">
                        <a:lnSpc>
                          <a:spcPct val="100000"/>
                        </a:lnSpc>
                        <a:spcBef>
                          <a:spcPts val="0"/>
                        </a:spcBef>
                        <a:spcAft>
                          <a:spcPts val="0"/>
                        </a:spcAft>
                        <a:buClrTx/>
                        <a:buSzTx/>
                        <a:buFontTx/>
                        <a:buNone/>
                        <a:tabLst/>
                        <a:defRPr/>
                      </a:pPr>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Решение городской Думы муниципального округа город Первомайск Нижегородской области от 23.10.2025 № 212</a:t>
                      </a:r>
                    </a:p>
                  </a:txBody>
                  <a:tcPr marL="2442" marR="2442" marT="2441"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effectLst/>
                          <a:latin typeface="Times New Roman" panose="02020603050405020304" pitchFamily="18" charset="0"/>
                          <a:cs typeface="Times New Roman" panose="02020603050405020304" pitchFamily="18" charset="0"/>
                        </a:rPr>
                        <a:t>0,1</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2442" marR="2442" marT="2441"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b="0" i="0" u="none" strike="noStrike" dirty="0">
                          <a:solidFill>
                            <a:srgbClr val="000000"/>
                          </a:solidFill>
                          <a:effectLst/>
                          <a:latin typeface="Times New Roman" panose="02020603050405020304" pitchFamily="18" charset="0"/>
                          <a:cs typeface="Times New Roman" panose="02020603050405020304" pitchFamily="18" charset="0"/>
                        </a:rPr>
                        <a:t>0,3</a:t>
                      </a:r>
                    </a:p>
                  </a:txBody>
                  <a:tcPr marL="2442" marR="2442" marT="2441"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b="0" i="0" u="none" strike="noStrike" dirty="0">
                          <a:solidFill>
                            <a:srgbClr val="000000"/>
                          </a:solidFill>
                          <a:effectLst/>
                          <a:latin typeface="Times New Roman" panose="02020603050405020304" pitchFamily="18" charset="0"/>
                          <a:cs typeface="Times New Roman" panose="02020603050405020304" pitchFamily="18" charset="0"/>
                        </a:rPr>
                        <a:t>0,4</a:t>
                      </a:r>
                    </a:p>
                  </a:txBody>
                  <a:tcPr marL="2442" marR="2442" marT="2441"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0,4</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2442" marR="2442" marT="2441"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0,4</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2442" marR="2442" marT="2441" marB="0" anchor="ctr"/>
                </a:tc>
                <a:extLst>
                  <a:ext uri="{0D108BD9-81ED-4DB2-BD59-A6C34878D82A}">
                    <a16:rowId xmlns:a16="http://schemas.microsoft.com/office/drawing/2014/main" xmlns="" val="10003"/>
                  </a:ext>
                </a:extLst>
              </a:tr>
              <a:tr h="280894">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solidFill>
                            <a:schemeClr val="bg1"/>
                          </a:solidFill>
                          <a:effectLst/>
                          <a:latin typeface="Times New Roman" panose="02020603050405020304" pitchFamily="18" charset="0"/>
                          <a:cs typeface="Times New Roman" panose="02020603050405020304" pitchFamily="18" charset="0"/>
                        </a:rPr>
                        <a:t>ВСЕГО:</a:t>
                      </a:r>
                      <a:endParaRPr lang="ru-RU" sz="1200" b="1" i="0" u="none" strike="noStrike" dirty="0">
                        <a:solidFill>
                          <a:schemeClr val="bg1"/>
                        </a:solidFill>
                        <a:effectLst/>
                        <a:latin typeface="Times New Roman" panose="02020603050405020304" pitchFamily="18" charset="0"/>
                        <a:cs typeface="Times New Roman" panose="02020603050405020304" pitchFamily="18" charset="0"/>
                      </a:endParaRPr>
                    </a:p>
                  </a:txBody>
                  <a:tcPr marL="2442" marR="2442" marT="2441" marB="0" anchor="ctr">
                    <a:cell3D prstMaterial="dkEdge">
                      <a:bevel h="50800" prst="divot"/>
                      <a:lightRig rig="flood" dir="t"/>
                    </a:cell3D>
                    <a:solidFill>
                      <a:srgbClr val="FF7979"/>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fontAlgn="t"/>
                      <a:r>
                        <a:rPr lang="ru-RU" sz="1200" u="none" strike="noStrike" dirty="0">
                          <a:solidFill>
                            <a:schemeClr val="bg1"/>
                          </a:solidFill>
                          <a:effectLst/>
                          <a:latin typeface="Times New Roman" panose="02020603050405020304" pitchFamily="18" charset="0"/>
                          <a:cs typeface="Times New Roman" panose="02020603050405020304" pitchFamily="18" charset="0"/>
                        </a:rPr>
                        <a:t> </a:t>
                      </a:r>
                      <a:endParaRPr lang="ru-RU" sz="12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2442" marR="2442" marT="2441" marB="0">
                    <a:cell3D prstMaterial="dkEdge">
                      <a:bevel h="50800" prst="divot"/>
                      <a:lightRig rig="flood" dir="t"/>
                    </a:cell3D>
                    <a:solidFill>
                      <a:srgbClr val="FF7979"/>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solidFill>
                            <a:schemeClr val="bg1"/>
                          </a:solidFill>
                          <a:effectLst/>
                          <a:latin typeface="Times New Roman" panose="02020603050405020304" pitchFamily="18" charset="0"/>
                          <a:cs typeface="Times New Roman" panose="02020603050405020304" pitchFamily="18" charset="0"/>
                        </a:rPr>
                        <a:t>0,5</a:t>
                      </a:r>
                      <a:endParaRPr lang="ru-RU" sz="1200" b="1" i="0" u="none" strike="noStrike" dirty="0">
                        <a:solidFill>
                          <a:schemeClr val="bg1"/>
                        </a:solidFill>
                        <a:effectLst/>
                        <a:latin typeface="Times New Roman" panose="02020603050405020304" pitchFamily="18" charset="0"/>
                        <a:cs typeface="Times New Roman" panose="02020603050405020304" pitchFamily="18" charset="0"/>
                      </a:endParaRPr>
                    </a:p>
                  </a:txBody>
                  <a:tcPr marL="2442" marR="2442" marT="2441" marB="0" anchor="ctr">
                    <a:cell3D prstMaterial="dkEdge">
                      <a:bevel h="50800" prst="divot"/>
                      <a:lightRig rig="flood" dir="t"/>
                    </a:cell3D>
                    <a:solidFill>
                      <a:srgbClr val="FF7979"/>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b="1" i="0" u="none" strike="noStrike" dirty="0">
                          <a:solidFill>
                            <a:schemeClr val="bg1"/>
                          </a:solidFill>
                          <a:effectLst/>
                          <a:latin typeface="Times New Roman" panose="02020603050405020304" pitchFamily="18" charset="0"/>
                          <a:cs typeface="Times New Roman" panose="02020603050405020304" pitchFamily="18" charset="0"/>
                        </a:rPr>
                        <a:t>0,7</a:t>
                      </a:r>
                    </a:p>
                  </a:txBody>
                  <a:tcPr marL="2442" marR="2442" marT="2441" marB="0" anchor="ctr">
                    <a:cell3D prstMaterial="dkEdge">
                      <a:bevel h="50800" prst="divot"/>
                      <a:lightRig rig="flood" dir="t"/>
                    </a:cell3D>
                    <a:solidFill>
                      <a:srgbClr val="FF7979"/>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b="1" i="0" u="none" strike="noStrike" dirty="0">
                          <a:solidFill>
                            <a:schemeClr val="bg1"/>
                          </a:solidFill>
                          <a:effectLst/>
                          <a:latin typeface="Times New Roman" panose="02020603050405020304" pitchFamily="18" charset="0"/>
                          <a:cs typeface="Times New Roman" panose="02020603050405020304" pitchFamily="18" charset="0"/>
                        </a:rPr>
                        <a:t>0,7</a:t>
                      </a:r>
                    </a:p>
                  </a:txBody>
                  <a:tcPr marL="2442" marR="2442" marT="2441" marB="0" anchor="ctr">
                    <a:cell3D prstMaterial="dkEdge">
                      <a:bevel h="50800" prst="divot"/>
                      <a:lightRig rig="flood" dir="t"/>
                    </a:cell3D>
                    <a:solidFill>
                      <a:srgbClr val="FF7979"/>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b="1" i="0" u="none" strike="noStrike" dirty="0" smtClean="0">
                          <a:solidFill>
                            <a:schemeClr val="bg1"/>
                          </a:solidFill>
                          <a:effectLst/>
                          <a:latin typeface="Times New Roman" panose="02020603050405020304" pitchFamily="18" charset="0"/>
                          <a:cs typeface="Times New Roman" panose="02020603050405020304" pitchFamily="18" charset="0"/>
                        </a:rPr>
                        <a:t>1,0</a:t>
                      </a:r>
                      <a:endParaRPr lang="ru-RU" sz="1200" b="1" i="0" u="none" strike="noStrike" dirty="0">
                        <a:solidFill>
                          <a:schemeClr val="bg1"/>
                        </a:solidFill>
                        <a:effectLst/>
                        <a:latin typeface="Times New Roman" panose="02020603050405020304" pitchFamily="18" charset="0"/>
                        <a:cs typeface="Times New Roman" panose="02020603050405020304" pitchFamily="18" charset="0"/>
                      </a:endParaRPr>
                    </a:p>
                  </a:txBody>
                  <a:tcPr marL="2442" marR="2442" marT="2441" marB="0" anchor="ctr">
                    <a:cell3D prstMaterial="dkEdge">
                      <a:bevel h="50800" prst="divot"/>
                      <a:lightRig rig="flood" dir="t"/>
                    </a:cell3D>
                    <a:solidFill>
                      <a:srgbClr val="FF7979"/>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b="1" i="0" u="none" strike="noStrike" dirty="0" smtClean="0">
                          <a:solidFill>
                            <a:schemeClr val="bg1"/>
                          </a:solidFill>
                          <a:effectLst/>
                          <a:latin typeface="Times New Roman" panose="02020603050405020304" pitchFamily="18" charset="0"/>
                          <a:cs typeface="Times New Roman" panose="02020603050405020304" pitchFamily="18" charset="0"/>
                        </a:rPr>
                        <a:t>1,0</a:t>
                      </a:r>
                      <a:endParaRPr lang="ru-RU" sz="1200" b="1" i="0" u="none" strike="noStrike" dirty="0">
                        <a:solidFill>
                          <a:schemeClr val="bg1"/>
                        </a:solidFill>
                        <a:effectLst/>
                        <a:latin typeface="Times New Roman" panose="02020603050405020304" pitchFamily="18" charset="0"/>
                        <a:cs typeface="Times New Roman" panose="02020603050405020304" pitchFamily="18" charset="0"/>
                      </a:endParaRPr>
                    </a:p>
                  </a:txBody>
                  <a:tcPr marL="2442" marR="2442" marT="2441" marB="0" anchor="ctr">
                    <a:cell3D prstMaterial="dkEdge">
                      <a:bevel h="50800" prst="divot"/>
                      <a:lightRig rig="flood" dir="t"/>
                    </a:cell3D>
                    <a:solidFill>
                      <a:srgbClr val="FF7979"/>
                    </a:solidFill>
                  </a:tcPr>
                </a:tc>
                <a:extLst>
                  <a:ext uri="{0D108BD9-81ED-4DB2-BD59-A6C34878D82A}">
                    <a16:rowId xmlns:a16="http://schemas.microsoft.com/office/drawing/2014/main" xmlns="" val="10004"/>
                  </a:ext>
                </a:extLst>
              </a:tr>
            </a:tbl>
          </a:graphicData>
        </a:graphic>
      </p:graphicFrame>
      <p:sp>
        <p:nvSpPr>
          <p:cNvPr id="9" name="Oval 13"/>
          <p:cNvSpPr>
            <a:spLocks noChangeArrowheads="1"/>
          </p:cNvSpPr>
          <p:nvPr/>
        </p:nvSpPr>
        <p:spPr bwMode="auto">
          <a:xfrm>
            <a:off x="8326062" y="6485087"/>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25</a:t>
            </a:r>
          </a:p>
        </p:txBody>
      </p:sp>
    </p:spTree>
    <p:extLst>
      <p:ext uri="{BB962C8B-B14F-4D97-AF65-F5344CB8AC3E}">
        <p14:creationId xmlns:p14="http://schemas.microsoft.com/office/powerpoint/2010/main" val="40277194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1590290" y="106038"/>
            <a:ext cx="6485861" cy="888703"/>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Недоимка по местным имущественным налогам</a:t>
            </a:r>
          </a:p>
        </p:txBody>
      </p:sp>
      <p:graphicFrame>
        <p:nvGraphicFramePr>
          <p:cNvPr id="8" name="Таблица 7"/>
          <p:cNvGraphicFramePr>
            <a:graphicFrameLocks noGrp="1"/>
          </p:cNvGraphicFramePr>
          <p:nvPr>
            <p:extLst>
              <p:ext uri="{D42A27DB-BD31-4B8C-83A1-F6EECF244321}">
                <p14:modId xmlns:p14="http://schemas.microsoft.com/office/powerpoint/2010/main" val="1673906330"/>
              </p:ext>
            </p:extLst>
          </p:nvPr>
        </p:nvGraphicFramePr>
        <p:xfrm>
          <a:off x="200341" y="1450484"/>
          <a:ext cx="8378965" cy="2579256"/>
        </p:xfrm>
        <a:graphic>
          <a:graphicData uri="http://schemas.openxmlformats.org/drawingml/2006/table">
            <a:tbl>
              <a:tblPr>
                <a:tableStyleId>{69CF1AB2-1976-4502-BF36-3FF5EA218861}</a:tableStyleId>
              </a:tblPr>
              <a:tblGrid>
                <a:gridCol w="1807533">
                  <a:extLst>
                    <a:ext uri="{9D8B030D-6E8A-4147-A177-3AD203B41FA5}">
                      <a16:colId xmlns:a16="http://schemas.microsoft.com/office/drawing/2014/main" xmlns="" val="20000"/>
                    </a:ext>
                  </a:extLst>
                </a:gridCol>
                <a:gridCol w="1537983">
                  <a:extLst>
                    <a:ext uri="{9D8B030D-6E8A-4147-A177-3AD203B41FA5}">
                      <a16:colId xmlns:a16="http://schemas.microsoft.com/office/drawing/2014/main" xmlns="" val="20001"/>
                    </a:ext>
                  </a:extLst>
                </a:gridCol>
                <a:gridCol w="1061907">
                  <a:extLst>
                    <a:ext uri="{9D8B030D-6E8A-4147-A177-3AD203B41FA5}">
                      <a16:colId xmlns:a16="http://schemas.microsoft.com/office/drawing/2014/main" xmlns="" val="20002"/>
                    </a:ext>
                  </a:extLst>
                </a:gridCol>
                <a:gridCol w="1561003">
                  <a:extLst>
                    <a:ext uri="{9D8B030D-6E8A-4147-A177-3AD203B41FA5}">
                      <a16:colId xmlns:a16="http://schemas.microsoft.com/office/drawing/2014/main" xmlns="" val="20003"/>
                    </a:ext>
                  </a:extLst>
                </a:gridCol>
                <a:gridCol w="996409">
                  <a:extLst>
                    <a:ext uri="{9D8B030D-6E8A-4147-A177-3AD203B41FA5}">
                      <a16:colId xmlns:a16="http://schemas.microsoft.com/office/drawing/2014/main" xmlns="" val="20004"/>
                    </a:ext>
                  </a:extLst>
                </a:gridCol>
                <a:gridCol w="1414130">
                  <a:extLst>
                    <a:ext uri="{9D8B030D-6E8A-4147-A177-3AD203B41FA5}">
                      <a16:colId xmlns:a16="http://schemas.microsoft.com/office/drawing/2014/main" xmlns="" val="20005"/>
                    </a:ext>
                  </a:extLst>
                </a:gridCol>
              </a:tblGrid>
              <a:tr h="976248">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u="none" strike="noStrike" dirty="0">
                          <a:solidFill>
                            <a:schemeClr val="bg1"/>
                          </a:solidFill>
                          <a:effectLst/>
                        </a:rPr>
                        <a:t>Наименование </a:t>
                      </a:r>
                    </a:p>
                    <a:p>
                      <a:pPr algn="ctr" rtl="0" fontAlgn="ctr"/>
                      <a:r>
                        <a:rPr lang="ru-RU" sz="1400" u="none" strike="noStrike" dirty="0">
                          <a:solidFill>
                            <a:schemeClr val="bg1"/>
                          </a:solidFill>
                          <a:effectLst/>
                        </a:rPr>
                        <a:t>видов доходов</a:t>
                      </a:r>
                      <a:endParaRPr lang="ru-RU" sz="1400" b="1" i="0" u="none" strike="noStrike" dirty="0">
                        <a:solidFill>
                          <a:schemeClr val="bg1"/>
                        </a:solidFill>
                        <a:effectLst/>
                        <a:latin typeface="Times New Roman"/>
                      </a:endParaRPr>
                    </a:p>
                  </a:txBody>
                  <a:tcPr marL="6384" marR="6384" marT="6384" marB="0" anchor="ctr">
                    <a:cell3D prstMaterial="dkEdge">
                      <a:bevel h="50800" prst="divot"/>
                      <a:lightRig rig="flood" dir="t"/>
                    </a:cell3D>
                    <a:solidFill>
                      <a:srgbClr val="5D84FF"/>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u="none" strike="noStrike" dirty="0">
                          <a:solidFill>
                            <a:schemeClr val="bg1"/>
                          </a:solidFill>
                          <a:effectLst/>
                        </a:rPr>
                        <a:t>Недоимка на </a:t>
                      </a:r>
                      <a:r>
                        <a:rPr lang="ru-RU" sz="1400" u="none" strike="noStrike" dirty="0" smtClean="0">
                          <a:solidFill>
                            <a:schemeClr val="bg1"/>
                          </a:solidFill>
                          <a:effectLst/>
                        </a:rPr>
                        <a:t>01.01.2025 </a:t>
                      </a:r>
                      <a:r>
                        <a:rPr lang="ru-RU" sz="1400" u="none" strike="noStrike" dirty="0">
                          <a:solidFill>
                            <a:schemeClr val="bg1"/>
                          </a:solidFill>
                          <a:effectLst/>
                        </a:rPr>
                        <a:t>года, млн.рублей</a:t>
                      </a:r>
                      <a:endParaRPr lang="ru-RU" sz="1400" b="1" i="0" u="none" strike="noStrike" dirty="0">
                        <a:solidFill>
                          <a:schemeClr val="bg1"/>
                        </a:solidFill>
                        <a:effectLst/>
                        <a:latin typeface="Times New Roman"/>
                      </a:endParaRPr>
                    </a:p>
                  </a:txBody>
                  <a:tcPr marL="6384" marR="6384" marT="6384" marB="0" anchor="ctr">
                    <a:cell3D prstMaterial="dkEdge">
                      <a:bevel h="50800" prst="divot"/>
                      <a:lightRig rig="flood" dir="t"/>
                    </a:cell3D>
                    <a:solidFill>
                      <a:srgbClr val="5D84FF"/>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u="none" strike="noStrike" dirty="0">
                          <a:solidFill>
                            <a:schemeClr val="bg1"/>
                          </a:solidFill>
                          <a:effectLst/>
                        </a:rPr>
                        <a:t>Удельный вес, %</a:t>
                      </a:r>
                      <a:endParaRPr lang="ru-RU" sz="1400" b="1" i="0" u="none" strike="noStrike" dirty="0">
                        <a:solidFill>
                          <a:schemeClr val="bg1"/>
                        </a:solidFill>
                        <a:effectLst/>
                        <a:latin typeface="Times New Roman"/>
                      </a:endParaRPr>
                    </a:p>
                  </a:txBody>
                  <a:tcPr marL="6384" marR="6384" marT="6384" marB="0" anchor="ctr">
                    <a:cell3D prstMaterial="dkEdge">
                      <a:bevel h="50800" prst="divot"/>
                      <a:lightRig rig="flood" dir="t"/>
                    </a:cell3D>
                    <a:solidFill>
                      <a:srgbClr val="5D84FF"/>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u="none" strike="noStrike" dirty="0">
                          <a:solidFill>
                            <a:schemeClr val="bg1"/>
                          </a:solidFill>
                          <a:effectLst/>
                        </a:rPr>
                        <a:t>Недоимка на </a:t>
                      </a:r>
                      <a:r>
                        <a:rPr lang="ru-RU" sz="1400" u="none" strike="noStrike" dirty="0" smtClean="0">
                          <a:solidFill>
                            <a:schemeClr val="bg1"/>
                          </a:solidFill>
                          <a:effectLst/>
                        </a:rPr>
                        <a:t>01.01.2026 </a:t>
                      </a:r>
                      <a:r>
                        <a:rPr lang="ru-RU" sz="1400" u="none" strike="noStrike" dirty="0">
                          <a:solidFill>
                            <a:schemeClr val="bg1"/>
                          </a:solidFill>
                          <a:effectLst/>
                        </a:rPr>
                        <a:t>года,</a:t>
                      </a:r>
                      <a:br>
                        <a:rPr lang="ru-RU" sz="1400" u="none" strike="noStrike" dirty="0">
                          <a:solidFill>
                            <a:schemeClr val="bg1"/>
                          </a:solidFill>
                          <a:effectLst/>
                        </a:rPr>
                      </a:br>
                      <a:r>
                        <a:rPr lang="ru-RU" sz="1400" u="none" strike="noStrike" dirty="0">
                          <a:solidFill>
                            <a:schemeClr val="bg1"/>
                          </a:solidFill>
                          <a:effectLst/>
                        </a:rPr>
                        <a:t>млн.рублей</a:t>
                      </a:r>
                      <a:endParaRPr lang="ru-RU" sz="1400" b="1" i="0" u="none" strike="noStrike" dirty="0">
                        <a:solidFill>
                          <a:schemeClr val="bg1"/>
                        </a:solidFill>
                        <a:effectLst/>
                        <a:latin typeface="Times New Roman"/>
                      </a:endParaRPr>
                    </a:p>
                  </a:txBody>
                  <a:tcPr marL="6384" marR="6384" marT="6384" marB="0" anchor="ctr">
                    <a:cell3D prstMaterial="dkEdge">
                      <a:bevel h="50800" prst="divot"/>
                      <a:lightRig rig="flood" dir="t"/>
                    </a:cell3D>
                    <a:solidFill>
                      <a:srgbClr val="5D84FF"/>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u="none" strike="noStrike" dirty="0">
                          <a:solidFill>
                            <a:schemeClr val="bg1"/>
                          </a:solidFill>
                          <a:effectLst/>
                        </a:rPr>
                        <a:t>Удельный вес, %</a:t>
                      </a:r>
                      <a:endParaRPr lang="ru-RU" sz="1400" b="1" i="0" u="none" strike="noStrike" dirty="0">
                        <a:solidFill>
                          <a:schemeClr val="bg1"/>
                        </a:solidFill>
                        <a:effectLst/>
                        <a:latin typeface="Times New Roman"/>
                      </a:endParaRPr>
                    </a:p>
                  </a:txBody>
                  <a:tcPr marL="6384" marR="6384" marT="6384" marB="0" anchor="ctr">
                    <a:cell3D prstMaterial="dkEdge">
                      <a:bevel h="50800" prst="divot"/>
                      <a:lightRig rig="flood" dir="t"/>
                    </a:cell3D>
                    <a:solidFill>
                      <a:srgbClr val="5D84FF"/>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u="none" strike="noStrike" dirty="0">
                          <a:solidFill>
                            <a:schemeClr val="bg1"/>
                          </a:solidFill>
                          <a:effectLst/>
                        </a:rPr>
                        <a:t>Отклонение +/-</a:t>
                      </a:r>
                      <a:br>
                        <a:rPr lang="ru-RU" sz="1400" u="none" strike="noStrike" dirty="0">
                          <a:solidFill>
                            <a:schemeClr val="bg1"/>
                          </a:solidFill>
                          <a:effectLst/>
                        </a:rPr>
                      </a:br>
                      <a:r>
                        <a:rPr lang="ru-RU" sz="1400" u="none" strike="noStrike" dirty="0">
                          <a:solidFill>
                            <a:schemeClr val="bg1"/>
                          </a:solidFill>
                          <a:effectLst/>
                        </a:rPr>
                        <a:t>(гр.4-гр.2)</a:t>
                      </a:r>
                      <a:endParaRPr lang="ru-RU" sz="1400" b="1" i="0" u="none" strike="noStrike" dirty="0">
                        <a:solidFill>
                          <a:schemeClr val="bg1"/>
                        </a:solidFill>
                        <a:effectLst/>
                        <a:latin typeface="Times New Roman"/>
                      </a:endParaRPr>
                    </a:p>
                  </a:txBody>
                  <a:tcPr marL="6384" marR="6384" marT="6384" marB="0" anchor="ctr">
                    <a:cell3D prstMaterial="dkEdge">
                      <a:bevel h="50800" prst="divot"/>
                      <a:lightRig rig="flood" dir="t"/>
                    </a:cell3D>
                    <a:solidFill>
                      <a:srgbClr val="5D84FF"/>
                    </a:solidFill>
                  </a:tcPr>
                </a:tc>
                <a:extLst>
                  <a:ext uri="{0D108BD9-81ED-4DB2-BD59-A6C34878D82A}">
                    <a16:rowId xmlns:a16="http://schemas.microsoft.com/office/drawing/2014/main" xmlns="" val="10000"/>
                  </a:ext>
                </a:extLst>
              </a:tr>
              <a:tr h="191600">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900" u="none" strike="noStrike" dirty="0">
                          <a:solidFill>
                            <a:schemeClr val="bg1"/>
                          </a:solidFill>
                          <a:effectLst/>
                        </a:rPr>
                        <a:t>1</a:t>
                      </a:r>
                      <a:endParaRPr lang="ru-RU" sz="900" b="1" i="0" u="none" strike="noStrike" dirty="0">
                        <a:solidFill>
                          <a:schemeClr val="bg1"/>
                        </a:solidFill>
                        <a:effectLst/>
                        <a:latin typeface="Times New Roman"/>
                      </a:endParaRPr>
                    </a:p>
                  </a:txBody>
                  <a:tcPr marL="6384" marR="6384" marT="6384" marB="0" anchor="ctr">
                    <a:cell3D prstMaterial="dkEdge">
                      <a:bevel h="50800" prst="divot"/>
                      <a:lightRig rig="flood" dir="t"/>
                    </a:cell3D>
                    <a:solidFill>
                      <a:srgbClr val="5D84FF"/>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900" u="none" strike="noStrike" dirty="0">
                          <a:solidFill>
                            <a:schemeClr val="bg1"/>
                          </a:solidFill>
                          <a:effectLst/>
                        </a:rPr>
                        <a:t>2</a:t>
                      </a:r>
                      <a:endParaRPr lang="ru-RU" sz="900" b="1" i="0" u="none" strike="noStrike" dirty="0">
                        <a:solidFill>
                          <a:schemeClr val="bg1"/>
                        </a:solidFill>
                        <a:effectLst/>
                        <a:latin typeface="Times New Roman"/>
                      </a:endParaRPr>
                    </a:p>
                  </a:txBody>
                  <a:tcPr marL="6384" marR="6384" marT="6384" marB="0" anchor="ctr">
                    <a:cell3D prstMaterial="dkEdge">
                      <a:bevel h="50800" prst="divot"/>
                      <a:lightRig rig="flood" dir="t"/>
                    </a:cell3D>
                    <a:solidFill>
                      <a:srgbClr val="5D84FF"/>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900" u="none" strike="noStrike" dirty="0">
                          <a:solidFill>
                            <a:schemeClr val="bg1"/>
                          </a:solidFill>
                          <a:effectLst/>
                        </a:rPr>
                        <a:t>3</a:t>
                      </a:r>
                      <a:endParaRPr lang="ru-RU" sz="900" b="1" i="0" u="none" strike="noStrike" dirty="0">
                        <a:solidFill>
                          <a:schemeClr val="bg1"/>
                        </a:solidFill>
                        <a:effectLst/>
                        <a:latin typeface="Times New Roman"/>
                      </a:endParaRPr>
                    </a:p>
                  </a:txBody>
                  <a:tcPr marL="6384" marR="6384" marT="6384" marB="0" anchor="ctr">
                    <a:cell3D prstMaterial="dkEdge">
                      <a:bevel h="50800" prst="divot"/>
                      <a:lightRig rig="flood" dir="t"/>
                    </a:cell3D>
                    <a:solidFill>
                      <a:srgbClr val="5D84FF"/>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900" u="none" strike="noStrike" dirty="0">
                          <a:solidFill>
                            <a:schemeClr val="bg1"/>
                          </a:solidFill>
                          <a:effectLst/>
                        </a:rPr>
                        <a:t>4</a:t>
                      </a:r>
                      <a:endParaRPr lang="ru-RU" sz="900" b="1" i="0" u="none" strike="noStrike" dirty="0">
                        <a:solidFill>
                          <a:schemeClr val="bg1"/>
                        </a:solidFill>
                        <a:effectLst/>
                        <a:latin typeface="Times New Roman"/>
                      </a:endParaRPr>
                    </a:p>
                  </a:txBody>
                  <a:tcPr marL="6384" marR="6384" marT="6384" marB="0" anchor="ctr">
                    <a:cell3D prstMaterial="dkEdge">
                      <a:bevel h="50800" prst="divot"/>
                      <a:lightRig rig="flood" dir="t"/>
                    </a:cell3D>
                    <a:solidFill>
                      <a:srgbClr val="5D84FF"/>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900" u="none" strike="noStrike" dirty="0">
                          <a:solidFill>
                            <a:schemeClr val="bg1"/>
                          </a:solidFill>
                          <a:effectLst/>
                        </a:rPr>
                        <a:t>5</a:t>
                      </a:r>
                      <a:endParaRPr lang="ru-RU" sz="900" b="1" i="0" u="none" strike="noStrike" dirty="0">
                        <a:solidFill>
                          <a:schemeClr val="bg1"/>
                        </a:solidFill>
                        <a:effectLst/>
                        <a:latin typeface="Times New Roman"/>
                      </a:endParaRPr>
                    </a:p>
                  </a:txBody>
                  <a:tcPr marL="6384" marR="6384" marT="6384" marB="0" anchor="ctr">
                    <a:cell3D prstMaterial="dkEdge">
                      <a:bevel h="50800" prst="divot"/>
                      <a:lightRig rig="flood" dir="t"/>
                    </a:cell3D>
                    <a:solidFill>
                      <a:srgbClr val="5D84FF"/>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900" u="none" strike="noStrike" dirty="0">
                          <a:solidFill>
                            <a:schemeClr val="bg1"/>
                          </a:solidFill>
                          <a:effectLst/>
                        </a:rPr>
                        <a:t>6</a:t>
                      </a:r>
                      <a:endParaRPr lang="ru-RU" sz="900" b="1" i="0" u="none" strike="noStrike" dirty="0">
                        <a:solidFill>
                          <a:schemeClr val="bg1"/>
                        </a:solidFill>
                        <a:effectLst/>
                        <a:latin typeface="Times New Roman"/>
                      </a:endParaRPr>
                    </a:p>
                  </a:txBody>
                  <a:tcPr marL="6384" marR="6384" marT="6384" marB="0" anchor="ctr">
                    <a:cell3D prstMaterial="dkEdge">
                      <a:bevel h="50800" prst="divot"/>
                      <a:lightRig rig="flood" dir="t"/>
                    </a:cell3D>
                    <a:solidFill>
                      <a:srgbClr val="5D84FF"/>
                    </a:solidFill>
                  </a:tcPr>
                </a:tc>
                <a:extLst>
                  <a:ext uri="{0D108BD9-81ED-4DB2-BD59-A6C34878D82A}">
                    <a16:rowId xmlns:a16="http://schemas.microsoft.com/office/drawing/2014/main" xmlns="" val="10001"/>
                  </a:ext>
                </a:extLst>
              </a:tr>
              <a:tr h="422580">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400" u="none" strike="noStrike" dirty="0">
                          <a:effectLst/>
                        </a:rPr>
                        <a:t>  Земельный налог</a:t>
                      </a:r>
                      <a:endParaRPr lang="ru-RU" sz="1400" b="0" i="0" u="none" strike="noStrike" dirty="0">
                        <a:solidFill>
                          <a:srgbClr val="000000"/>
                        </a:solidFill>
                        <a:effectLst/>
                        <a:latin typeface="Times New Roman"/>
                      </a:endParaRPr>
                    </a:p>
                  </a:txBody>
                  <a:tcPr marL="6384" marR="6384" marT="6384"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600" b="0" i="0" u="none" strike="noStrike" dirty="0">
                          <a:solidFill>
                            <a:srgbClr val="000000"/>
                          </a:solidFill>
                          <a:effectLst/>
                          <a:latin typeface="+mn-lt"/>
                        </a:rPr>
                        <a:t>1,9</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600" b="0" i="0" u="none" strike="noStrike" dirty="0">
                          <a:solidFill>
                            <a:srgbClr val="000000"/>
                          </a:solidFill>
                          <a:effectLst/>
                          <a:latin typeface="+mn-lt"/>
                        </a:rPr>
                        <a:t>59,4</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600" b="0" i="0" u="none" strike="noStrike" dirty="0" smtClean="0">
                          <a:solidFill>
                            <a:srgbClr val="000000"/>
                          </a:solidFill>
                          <a:effectLst/>
                          <a:latin typeface="+mn-lt"/>
                        </a:rPr>
                        <a:t>1,6</a:t>
                      </a:r>
                      <a:endParaRPr lang="ru-RU" sz="16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600" b="0" i="0" u="none" strike="noStrike" dirty="0" smtClean="0">
                          <a:solidFill>
                            <a:srgbClr val="000000"/>
                          </a:solidFill>
                          <a:effectLst/>
                          <a:latin typeface="+mn-lt"/>
                        </a:rPr>
                        <a:t>66,7</a:t>
                      </a:r>
                      <a:endParaRPr lang="ru-RU" sz="16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600" b="0" i="0" u="none" strike="noStrike" dirty="0">
                          <a:solidFill>
                            <a:srgbClr val="000000"/>
                          </a:solidFill>
                          <a:effectLst/>
                          <a:latin typeface="+mn-lt"/>
                        </a:rPr>
                        <a:t>-</a:t>
                      </a:r>
                      <a:r>
                        <a:rPr lang="ru-RU" sz="1600" b="0" i="0" u="none" strike="noStrike" dirty="0" smtClean="0">
                          <a:solidFill>
                            <a:srgbClr val="000000"/>
                          </a:solidFill>
                          <a:effectLst/>
                          <a:latin typeface="+mn-lt"/>
                        </a:rPr>
                        <a:t>0,3</a:t>
                      </a:r>
                      <a:endParaRPr lang="ru-RU" sz="16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xmlns="" val="10002"/>
                  </a:ext>
                </a:extLst>
              </a:tr>
              <a:tr h="606056">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400" u="none" strike="noStrike" dirty="0">
                          <a:effectLst/>
                        </a:rPr>
                        <a:t>  Налог на имущество </a:t>
                      </a:r>
                    </a:p>
                    <a:p>
                      <a:pPr algn="l" rtl="0" fontAlgn="ctr"/>
                      <a:r>
                        <a:rPr lang="ru-RU" sz="1400" u="none" strike="noStrike" dirty="0">
                          <a:effectLst/>
                        </a:rPr>
                        <a:t>  физических лиц</a:t>
                      </a:r>
                      <a:endParaRPr lang="ru-RU" sz="1400" b="0" i="0" u="none" strike="noStrike" dirty="0">
                        <a:solidFill>
                          <a:srgbClr val="000000"/>
                        </a:solidFill>
                        <a:effectLst/>
                        <a:latin typeface="Times New Roman"/>
                      </a:endParaRPr>
                    </a:p>
                  </a:txBody>
                  <a:tcPr marL="6384" marR="6384" marT="6384"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600" b="0" i="0" u="none" strike="noStrike" dirty="0">
                          <a:solidFill>
                            <a:srgbClr val="000000"/>
                          </a:solidFill>
                          <a:effectLst/>
                          <a:latin typeface="+mn-lt"/>
                        </a:rPr>
                        <a:t>1,3</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600" b="0" i="0" u="none" strike="noStrike" dirty="0">
                          <a:solidFill>
                            <a:srgbClr val="000000"/>
                          </a:solidFill>
                          <a:effectLst/>
                          <a:latin typeface="+mn-lt"/>
                        </a:rPr>
                        <a:t>40,6</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600" b="0" i="0" u="none" strike="noStrike" dirty="0" smtClean="0">
                          <a:solidFill>
                            <a:srgbClr val="000000"/>
                          </a:solidFill>
                          <a:effectLst/>
                          <a:latin typeface="+mn-lt"/>
                        </a:rPr>
                        <a:t>0,8</a:t>
                      </a:r>
                      <a:endParaRPr lang="ru-RU" sz="16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600" b="0" i="0" u="none" strike="noStrike" dirty="0" smtClean="0">
                          <a:solidFill>
                            <a:srgbClr val="000000"/>
                          </a:solidFill>
                          <a:effectLst/>
                          <a:latin typeface="+mn-lt"/>
                        </a:rPr>
                        <a:t>33,3</a:t>
                      </a:r>
                      <a:endParaRPr lang="ru-RU" sz="16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600" b="0" i="0" u="none" strike="noStrike" dirty="0">
                          <a:solidFill>
                            <a:srgbClr val="000000"/>
                          </a:solidFill>
                          <a:effectLst/>
                          <a:latin typeface="+mn-lt"/>
                        </a:rPr>
                        <a:t>-</a:t>
                      </a:r>
                      <a:r>
                        <a:rPr lang="ru-RU" sz="1600" b="0" i="0" u="none" strike="noStrike" dirty="0" smtClean="0">
                          <a:solidFill>
                            <a:srgbClr val="000000"/>
                          </a:solidFill>
                          <a:effectLst/>
                          <a:latin typeface="+mn-lt"/>
                        </a:rPr>
                        <a:t>0,5</a:t>
                      </a:r>
                      <a:endParaRPr lang="ru-RU" sz="16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xmlns="" val="10003"/>
                  </a:ext>
                </a:extLst>
              </a:tr>
              <a:tr h="382772">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400" b="1" u="none" strike="noStrike" dirty="0">
                          <a:solidFill>
                            <a:schemeClr val="bg1"/>
                          </a:solidFill>
                          <a:effectLst/>
                        </a:rPr>
                        <a:t>  ИТОГО</a:t>
                      </a:r>
                      <a:endParaRPr lang="ru-RU" sz="1400" b="1" i="0" u="none" strike="noStrike" dirty="0">
                        <a:solidFill>
                          <a:schemeClr val="bg1"/>
                        </a:solidFill>
                        <a:effectLst/>
                        <a:latin typeface="Times New Roman"/>
                      </a:endParaRPr>
                    </a:p>
                  </a:txBody>
                  <a:tcPr marL="6384" marR="6384" marT="6384" marB="0" anchor="ctr">
                    <a:cell3D prstMaterial="dkEdge">
                      <a:bevel h="50800" prst="divot"/>
                      <a:lightRig rig="flood" dir="t"/>
                    </a:cell3D>
                    <a:solidFill>
                      <a:srgbClr val="5D84FF"/>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600" b="1" i="0" u="none" strike="noStrike" dirty="0">
                          <a:solidFill>
                            <a:schemeClr val="bg1"/>
                          </a:solidFill>
                          <a:effectLst/>
                          <a:latin typeface="+mn-lt"/>
                        </a:rPr>
                        <a:t>3,2</a:t>
                      </a:r>
                    </a:p>
                  </a:txBody>
                  <a:tcPr marL="9525" marR="9525" marT="9525" marB="0" anchor="ctr">
                    <a:cell3D prstMaterial="dkEdge">
                      <a:bevel h="50800" prst="divot"/>
                      <a:lightRig rig="flood" dir="t"/>
                    </a:cell3D>
                    <a:solidFill>
                      <a:srgbClr val="5D84FF"/>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600" b="1" i="0" u="none" strike="noStrike" dirty="0">
                          <a:solidFill>
                            <a:schemeClr val="bg1"/>
                          </a:solidFill>
                          <a:effectLst/>
                          <a:latin typeface="+mn-lt"/>
                        </a:rPr>
                        <a:t>100,0</a:t>
                      </a:r>
                    </a:p>
                  </a:txBody>
                  <a:tcPr marL="9525" marR="9525" marT="9525" marB="0" anchor="ctr">
                    <a:cell3D prstMaterial="dkEdge">
                      <a:bevel h="50800" prst="divot"/>
                      <a:lightRig rig="flood" dir="t"/>
                    </a:cell3D>
                    <a:solidFill>
                      <a:srgbClr val="5D84FF"/>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600" b="1" i="0" u="none" strike="noStrike" dirty="0" smtClean="0">
                          <a:solidFill>
                            <a:schemeClr val="bg1"/>
                          </a:solidFill>
                          <a:effectLst/>
                          <a:latin typeface="+mn-lt"/>
                        </a:rPr>
                        <a:t>2,4</a:t>
                      </a:r>
                      <a:endParaRPr lang="ru-RU" sz="1600" b="1" i="0" u="none" strike="noStrike" dirty="0">
                        <a:solidFill>
                          <a:schemeClr val="bg1"/>
                        </a:solidFill>
                        <a:effectLst/>
                        <a:latin typeface="+mn-lt"/>
                      </a:endParaRPr>
                    </a:p>
                  </a:txBody>
                  <a:tcPr marL="9525" marR="9525" marT="9525" marB="0" anchor="ctr">
                    <a:cell3D prstMaterial="dkEdge">
                      <a:bevel h="50800" prst="divot"/>
                      <a:lightRig rig="flood" dir="t"/>
                    </a:cell3D>
                    <a:solidFill>
                      <a:srgbClr val="5D84FF"/>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600" b="1" i="0" u="none" strike="noStrike" dirty="0">
                          <a:solidFill>
                            <a:schemeClr val="bg1"/>
                          </a:solidFill>
                          <a:effectLst/>
                          <a:latin typeface="+mn-lt"/>
                        </a:rPr>
                        <a:t>100,0</a:t>
                      </a:r>
                    </a:p>
                  </a:txBody>
                  <a:tcPr marL="9525" marR="9525" marT="9525" marB="0" anchor="ctr">
                    <a:cell3D prstMaterial="dkEdge">
                      <a:bevel h="50800" prst="divot"/>
                      <a:lightRig rig="flood" dir="t"/>
                    </a:cell3D>
                    <a:solidFill>
                      <a:srgbClr val="5D84FF"/>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600" b="1" i="0" u="none" strike="noStrike" dirty="0">
                          <a:solidFill>
                            <a:schemeClr val="bg1"/>
                          </a:solidFill>
                          <a:effectLst/>
                          <a:latin typeface="+mn-lt"/>
                        </a:rPr>
                        <a:t>-0,8</a:t>
                      </a:r>
                    </a:p>
                  </a:txBody>
                  <a:tcPr marL="9525" marR="9525" marT="9525" marB="0" anchor="ctr">
                    <a:cell3D prstMaterial="dkEdge">
                      <a:bevel h="50800" prst="divot"/>
                      <a:lightRig rig="flood" dir="t"/>
                    </a:cell3D>
                    <a:solidFill>
                      <a:srgbClr val="5D84FF"/>
                    </a:solidFill>
                  </a:tcPr>
                </a:tc>
                <a:extLst>
                  <a:ext uri="{0D108BD9-81ED-4DB2-BD59-A6C34878D82A}">
                    <a16:rowId xmlns:a16="http://schemas.microsoft.com/office/drawing/2014/main" xmlns="" val="10008"/>
                  </a:ext>
                </a:extLst>
              </a:tr>
            </a:tbl>
          </a:graphicData>
        </a:graphic>
      </p:graphicFrame>
      <p:grpSp>
        <p:nvGrpSpPr>
          <p:cNvPr id="10" name="Группа 9"/>
          <p:cNvGrpSpPr/>
          <p:nvPr/>
        </p:nvGrpSpPr>
        <p:grpSpPr>
          <a:xfrm>
            <a:off x="320999" y="4288924"/>
            <a:ext cx="8352239" cy="2174292"/>
            <a:chOff x="320999" y="4444322"/>
            <a:chExt cx="8352239" cy="2174292"/>
          </a:xfrm>
        </p:grpSpPr>
        <p:pic>
          <p:nvPicPr>
            <p:cNvPr id="1026" name="Picture 2" descr="C:\Users\fu9\Desktop\original.jpe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0999" y="4521944"/>
              <a:ext cx="2695722" cy="2019049"/>
            </a:xfrm>
            <a:prstGeom prst="rect">
              <a:avLst/>
            </a:prstGeom>
            <a:ln>
              <a:noFill/>
            </a:ln>
            <a:effectLst>
              <a:glow>
                <a:schemeClr val="accent1">
                  <a:alpha val="40000"/>
                </a:schemeClr>
              </a:glow>
              <a:softEdge rad="101600"/>
            </a:effectLst>
            <a:extLst>
              <a:ext uri="{909E8E84-426E-40DD-AFC4-6F175D3DCCD1}">
                <a14:hiddenFill xmlns:a14="http://schemas.microsoft.com/office/drawing/2010/main">
                  <a:solidFill>
                    <a:srgbClr val="FFFFFF"/>
                  </a:solidFill>
                </a14:hiddenFill>
              </a:ext>
            </a:extLst>
          </p:spPr>
        </p:pic>
        <p:pic>
          <p:nvPicPr>
            <p:cNvPr id="1027" name="Picture 3" descr="C:\Users\fu9\Desktop\18.05.2020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2846593" y="4444322"/>
              <a:ext cx="3261438" cy="2174292"/>
            </a:xfrm>
            <a:prstGeom prst="rect">
              <a:avLst/>
            </a:prstGeom>
            <a:ln>
              <a:noFill/>
            </a:ln>
            <a:effectLst>
              <a:glow>
                <a:schemeClr val="accent1">
                  <a:alpha val="40000"/>
                </a:schemeClr>
              </a:glow>
              <a:softEdge rad="101600"/>
            </a:effectLst>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5934984" y="4541641"/>
              <a:ext cx="2738254" cy="2019146"/>
            </a:xfrm>
            <a:prstGeom prst="rect">
              <a:avLst/>
            </a:prstGeom>
            <a:solidFill>
              <a:schemeClr val="bg1"/>
            </a:solidFill>
            <a:ln>
              <a:noFill/>
            </a:ln>
            <a:effectLst>
              <a:glow>
                <a:schemeClr val="accent1">
                  <a:alpha val="40000"/>
                </a:schemeClr>
              </a:glo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pic>
          <p:nvPicPr>
            <p:cNvPr id="1028" name="Picture 4" descr="C:\Users\fu9\Desktop\000025684273.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902938" y="5278066"/>
              <a:ext cx="1732700" cy="129952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5947318" y="5062136"/>
              <a:ext cx="1911239" cy="492443"/>
            </a:xfrm>
            <a:prstGeom prst="rect">
              <a:avLst/>
            </a:prstGeom>
            <a:noFill/>
          </p:spPr>
          <p:txBody>
            <a:bodyPr wrap="square" rtlCol="0">
              <a:spAutoFit/>
            </a:bodyPr>
            <a:lstStyle/>
            <a:p>
              <a:r>
                <a:rPr lang="ru-RU" sz="1300" dirty="0">
                  <a:solidFill>
                    <a:srgbClr val="2867A0"/>
                  </a:solidFill>
                  <a:latin typeface="Franklin Gothic Medium Cond" pitchFamily="34" charset="0"/>
                  <a:cs typeface="Times New Roman" pitchFamily="18" charset="0"/>
                </a:rPr>
                <a:t>НАЛОГ НА ИМУЩЕСТВО ФИЗИЧЕСКИХ ЛИЦ</a:t>
              </a:r>
            </a:p>
          </p:txBody>
        </p:sp>
        <p:sp>
          <p:nvSpPr>
            <p:cNvPr id="13" name="TextBox 12"/>
            <p:cNvSpPr txBox="1"/>
            <p:nvPr/>
          </p:nvSpPr>
          <p:spPr>
            <a:xfrm>
              <a:off x="1477922" y="5101960"/>
              <a:ext cx="1453279" cy="292388"/>
            </a:xfrm>
            <a:prstGeom prst="rect">
              <a:avLst/>
            </a:prstGeom>
            <a:solidFill>
              <a:schemeClr val="bg1"/>
            </a:solidFill>
          </p:spPr>
          <p:txBody>
            <a:bodyPr wrap="square" rtlCol="0">
              <a:spAutoFit/>
            </a:bodyPr>
            <a:lstStyle/>
            <a:p>
              <a:pPr algn="r"/>
              <a:r>
                <a:rPr lang="ru-RU" sz="1300" dirty="0">
                  <a:solidFill>
                    <a:srgbClr val="2867A0"/>
                  </a:solidFill>
                  <a:latin typeface="Franklin Gothic Medium Cond" pitchFamily="34" charset="0"/>
                  <a:cs typeface="Times New Roman" pitchFamily="18" charset="0"/>
                </a:rPr>
                <a:t>ЗЕМЕЛЬНЫЙ НАЛОГ</a:t>
              </a:r>
            </a:p>
          </p:txBody>
        </p:sp>
      </p:grpSp>
      <p:sp>
        <p:nvSpPr>
          <p:cNvPr id="15" name="Oval 13"/>
          <p:cNvSpPr>
            <a:spLocks noChangeArrowheads="1"/>
          </p:cNvSpPr>
          <p:nvPr/>
        </p:nvSpPr>
        <p:spPr bwMode="auto">
          <a:xfrm>
            <a:off x="8326061" y="6468681"/>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26</a:t>
            </a:r>
          </a:p>
        </p:txBody>
      </p:sp>
    </p:spTree>
    <p:extLst>
      <p:ext uri="{BB962C8B-B14F-4D97-AF65-F5344CB8AC3E}">
        <p14:creationId xmlns:p14="http://schemas.microsoft.com/office/powerpoint/2010/main" val="8139237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224851" y="97191"/>
            <a:ext cx="8462946" cy="1338828"/>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Итоги работы межведомственной комиссии</a:t>
            </a:r>
          </a:p>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по урегулированию задолженности</a:t>
            </a:r>
          </a:p>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 по платежам в бюджет</a:t>
            </a:r>
          </a:p>
        </p:txBody>
      </p:sp>
      <p:graphicFrame>
        <p:nvGraphicFramePr>
          <p:cNvPr id="8" name="Group 38"/>
          <p:cNvGraphicFramePr>
            <a:graphicFrameLocks/>
          </p:cNvGraphicFramePr>
          <p:nvPr>
            <p:extLst>
              <p:ext uri="{D42A27DB-BD31-4B8C-83A1-F6EECF244321}">
                <p14:modId xmlns:p14="http://schemas.microsoft.com/office/powerpoint/2010/main" val="1365170768"/>
              </p:ext>
            </p:extLst>
          </p:nvPr>
        </p:nvGraphicFramePr>
        <p:xfrm>
          <a:off x="83435" y="1544144"/>
          <a:ext cx="8977130" cy="3233504"/>
        </p:xfrm>
        <a:graphic>
          <a:graphicData uri="http://schemas.openxmlformats.org/drawingml/2006/table">
            <a:tbl>
              <a:tblPr/>
              <a:tblGrid>
                <a:gridCol w="1104219">
                  <a:extLst>
                    <a:ext uri="{9D8B030D-6E8A-4147-A177-3AD203B41FA5}">
                      <a16:colId xmlns:a16="http://schemas.microsoft.com/office/drawing/2014/main" xmlns="" val="20000"/>
                    </a:ext>
                  </a:extLst>
                </a:gridCol>
                <a:gridCol w="1541721">
                  <a:extLst>
                    <a:ext uri="{9D8B030D-6E8A-4147-A177-3AD203B41FA5}">
                      <a16:colId xmlns:a16="http://schemas.microsoft.com/office/drawing/2014/main" xmlns="" val="20001"/>
                    </a:ext>
                  </a:extLst>
                </a:gridCol>
                <a:gridCol w="3370521">
                  <a:extLst>
                    <a:ext uri="{9D8B030D-6E8A-4147-A177-3AD203B41FA5}">
                      <a16:colId xmlns:a16="http://schemas.microsoft.com/office/drawing/2014/main" xmlns="" val="20002"/>
                    </a:ext>
                  </a:extLst>
                </a:gridCol>
                <a:gridCol w="2960669">
                  <a:extLst>
                    <a:ext uri="{9D8B030D-6E8A-4147-A177-3AD203B41FA5}">
                      <a16:colId xmlns:a16="http://schemas.microsoft.com/office/drawing/2014/main" xmlns="" val="20003"/>
                    </a:ext>
                  </a:extLst>
                </a:gridCol>
              </a:tblGrid>
              <a:tr h="1209689">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u="none" strike="noStrike" kern="1200" cap="none" normalizeH="0" baseline="0" dirty="0">
                          <a:ln>
                            <a:noFill/>
                          </a:ln>
                          <a:effectLst/>
                          <a:latin typeface="Times New Roman" pitchFamily="18" charset="0"/>
                          <a:cs typeface="Times New Roman" pitchFamily="18" charset="0"/>
                        </a:rPr>
                        <a:t>Период</a:t>
                      </a:r>
                      <a:endParaRPr kumimoji="0" lang="ru-RU" sz="1800" b="0" i="0" u="none" strike="noStrike" kern="1200" cap="none" normalizeH="0" baseline="0" dirty="0">
                        <a:ln>
                          <a:noFill/>
                        </a:ln>
                        <a:solidFill>
                          <a:schemeClr val="bg1"/>
                        </a:solidFill>
                        <a:effectLst/>
                        <a:latin typeface="Times New Roman" pitchFamily="18" charset="0"/>
                        <a:ea typeface="+mn-ea"/>
                        <a:cs typeface="Times New Roman" pitchFamily="18" charset="0"/>
                      </a:endParaRPr>
                    </a:p>
                  </a:txBody>
                  <a:tcPr marL="91455" marR="91455" marT="45727" marB="45727" anchor="ctr" horzOverflow="overflow">
                    <a:lnL w="12700" cmpd="sng">
                      <a:solidFill>
                        <a:srgbClr val="5ECCF3"/>
                      </a:solidFill>
                    </a:lnL>
                    <a:lnR w="12700" cmpd="sng">
                      <a:solidFill>
                        <a:srgbClr val="5ECCF3"/>
                      </a:solidFill>
                    </a:lnR>
                    <a:lnT w="12700" cmpd="sng">
                      <a:solidFill>
                        <a:srgbClr val="5ECCF3"/>
                      </a:solidFill>
                    </a:lnT>
                    <a:lnB w="12700" cap="flat" cmpd="sng" algn="ctr">
                      <a:solidFill>
                        <a:srgbClr val="5ECCF3"/>
                      </a:solidFill>
                      <a:prstDash val="solid"/>
                      <a:round/>
                      <a:headEnd type="none" w="med" len="med"/>
                      <a:tailEnd type="none" w="med" len="med"/>
                    </a:lnB>
                    <a:lnTlToBr w="12700" cmpd="sng">
                      <a:noFill/>
                      <a:prstDash val="solid"/>
                    </a:lnTlToBr>
                    <a:lnBlToTr w="12700" cmpd="sng">
                      <a:noFill/>
                      <a:prstDash val="solid"/>
                    </a:lnBlToTr>
                    <a:cell3D prstMaterial="dkEdge">
                      <a:bevel h="50800" prst="divot"/>
                      <a:lightRig rig="flood" dir="t"/>
                    </a:cell3D>
                    <a:solidFill>
                      <a:srgbClr val="57FFD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u="none" strike="noStrike" cap="none" normalizeH="0" baseline="0" dirty="0">
                          <a:ln>
                            <a:noFill/>
                          </a:ln>
                          <a:effectLst/>
                          <a:latin typeface="Times New Roman" pitchFamily="18" charset="0"/>
                          <a:cs typeface="Times New Roman" pitchFamily="18" charset="0"/>
                        </a:rPr>
                        <a:t>Проведено заседаний</a:t>
                      </a:r>
                      <a:endParaRPr kumimoji="0" lang="ru-RU" sz="1800" b="0" i="0" u="none" strike="noStrike" cap="none" normalizeH="0" baseline="0" dirty="0">
                        <a:ln>
                          <a:noFill/>
                        </a:ln>
                        <a:solidFill>
                          <a:schemeClr val="bg1"/>
                        </a:solidFill>
                        <a:effectLst/>
                        <a:latin typeface="Times New Roman" pitchFamily="18" charset="0"/>
                        <a:cs typeface="Times New Roman" pitchFamily="18" charset="0"/>
                      </a:endParaRPr>
                    </a:p>
                  </a:txBody>
                  <a:tcPr marL="91455" marR="91455" marT="45727" marB="45727" anchor="ctr" horzOverflow="overflow">
                    <a:lnL w="12700" cmpd="sng">
                      <a:solidFill>
                        <a:srgbClr val="5ECCF3"/>
                      </a:solidFill>
                    </a:lnL>
                    <a:lnR w="12700" cmpd="sng">
                      <a:solidFill>
                        <a:srgbClr val="5ECCF3"/>
                      </a:solidFill>
                    </a:lnR>
                    <a:lnT w="12700" cmpd="sng">
                      <a:solidFill>
                        <a:srgbClr val="5ECCF3"/>
                      </a:solidFill>
                    </a:lnT>
                    <a:lnB w="12700" cap="flat" cmpd="sng" algn="ctr">
                      <a:solidFill>
                        <a:srgbClr val="5ECCF3"/>
                      </a:solidFill>
                      <a:prstDash val="solid"/>
                      <a:round/>
                      <a:headEnd type="none" w="med" len="med"/>
                      <a:tailEnd type="none" w="med" len="med"/>
                    </a:lnB>
                    <a:lnTlToBr w="12700" cmpd="sng">
                      <a:noFill/>
                      <a:prstDash val="solid"/>
                    </a:lnTlToBr>
                    <a:lnBlToTr w="12700" cmpd="sng">
                      <a:noFill/>
                      <a:prstDash val="solid"/>
                    </a:lnBlToTr>
                    <a:cell3D prstMaterial="dkEdge">
                      <a:bevel h="50800" prst="divot"/>
                      <a:lightRig rig="flood" dir="t"/>
                    </a:cell3D>
                    <a:solidFill>
                      <a:srgbClr val="57FFD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u="none" strike="noStrike" cap="none" normalizeH="0" baseline="0" dirty="0">
                          <a:ln>
                            <a:noFill/>
                          </a:ln>
                          <a:effectLst/>
                          <a:latin typeface="Times New Roman" pitchFamily="18" charset="0"/>
                          <a:cs typeface="Times New Roman" pitchFamily="18" charset="0"/>
                        </a:rPr>
                        <a:t>Сумма, поступившая в консолидированный бюджет области и внебюджетные фонды (млн.рублей)</a:t>
                      </a:r>
                      <a:endParaRPr kumimoji="0" lang="ru-RU" sz="1800" b="0" i="0" u="none" strike="noStrike" cap="none" normalizeH="0" baseline="0" dirty="0">
                        <a:ln>
                          <a:noFill/>
                        </a:ln>
                        <a:solidFill>
                          <a:schemeClr val="bg1"/>
                        </a:solidFill>
                        <a:effectLst/>
                        <a:latin typeface="Times New Roman" pitchFamily="18" charset="0"/>
                        <a:cs typeface="Times New Roman" pitchFamily="18" charset="0"/>
                      </a:endParaRPr>
                    </a:p>
                  </a:txBody>
                  <a:tcPr marL="91455" marR="91455" marT="45727" marB="45727" anchor="ctr" horzOverflow="overflow">
                    <a:lnL w="12700" cmpd="sng">
                      <a:solidFill>
                        <a:srgbClr val="5ECCF3"/>
                      </a:solidFill>
                    </a:lnL>
                    <a:lnR w="12700" cmpd="sng">
                      <a:solidFill>
                        <a:srgbClr val="5ECCF3"/>
                      </a:solidFill>
                    </a:lnR>
                    <a:lnT w="12700" cmpd="sng">
                      <a:solidFill>
                        <a:srgbClr val="5ECCF3"/>
                      </a:solidFill>
                    </a:lnT>
                    <a:lnB w="12700" cap="flat" cmpd="sng" algn="ctr">
                      <a:solidFill>
                        <a:srgbClr val="5ECCF3"/>
                      </a:solidFill>
                      <a:prstDash val="solid"/>
                      <a:round/>
                      <a:headEnd type="none" w="med" len="med"/>
                      <a:tailEnd type="none" w="med" len="med"/>
                    </a:lnB>
                    <a:lnTlToBr w="12700" cmpd="sng">
                      <a:noFill/>
                      <a:prstDash val="solid"/>
                    </a:lnTlToBr>
                    <a:lnBlToTr w="12700" cmpd="sng">
                      <a:noFill/>
                      <a:prstDash val="solid"/>
                    </a:lnBlToTr>
                    <a:cell3D prstMaterial="dkEdge">
                      <a:bevel h="50800" prst="divot"/>
                      <a:lightRig rig="flood" dir="t"/>
                    </a:cell3D>
                    <a:solidFill>
                      <a:srgbClr val="57FFD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u="none" strike="noStrike" cap="none" normalizeH="0" baseline="0" dirty="0">
                          <a:ln>
                            <a:noFill/>
                          </a:ln>
                          <a:effectLst/>
                          <a:latin typeface="Times New Roman" pitchFamily="18" charset="0"/>
                          <a:cs typeface="Times New Roman" pitchFamily="18" charset="0"/>
                        </a:rPr>
                        <a:t>Сумма, поступившая в бюджет городского округа город Первомайск (млн.рублей)</a:t>
                      </a:r>
                      <a:endParaRPr kumimoji="0" lang="ru-RU" sz="1800" b="0" i="0" u="none" strike="noStrike" cap="none" normalizeH="0" baseline="0" dirty="0">
                        <a:ln>
                          <a:noFill/>
                        </a:ln>
                        <a:solidFill>
                          <a:schemeClr val="bg1"/>
                        </a:solidFill>
                        <a:effectLst/>
                        <a:latin typeface="Times New Roman" pitchFamily="18" charset="0"/>
                        <a:cs typeface="Times New Roman" pitchFamily="18" charset="0"/>
                      </a:endParaRPr>
                    </a:p>
                  </a:txBody>
                  <a:tcPr marL="91455" marR="91455" marT="45727" marB="45727" anchor="ctr" horzOverflow="overflow">
                    <a:lnL w="12700" cmpd="sng">
                      <a:solidFill>
                        <a:srgbClr val="5ECCF3"/>
                      </a:solidFill>
                    </a:lnL>
                    <a:lnR w="12700" cmpd="sng">
                      <a:solidFill>
                        <a:srgbClr val="5ECCF3"/>
                      </a:solidFill>
                    </a:lnR>
                    <a:lnT w="12700" cmpd="sng">
                      <a:solidFill>
                        <a:srgbClr val="5ECCF3"/>
                      </a:solidFill>
                    </a:lnT>
                    <a:lnB w="12700" cap="flat" cmpd="sng" algn="ctr">
                      <a:solidFill>
                        <a:srgbClr val="5ECCF3"/>
                      </a:solidFill>
                      <a:prstDash val="solid"/>
                      <a:round/>
                      <a:headEnd type="none" w="med" len="med"/>
                      <a:tailEnd type="none" w="med" len="med"/>
                    </a:lnB>
                    <a:lnTlToBr w="12700" cmpd="sng">
                      <a:noFill/>
                      <a:prstDash val="solid"/>
                    </a:lnTlToBr>
                    <a:lnBlToTr w="12700" cmpd="sng">
                      <a:noFill/>
                      <a:prstDash val="solid"/>
                    </a:lnBlToTr>
                    <a:cell3D prstMaterial="dkEdge">
                      <a:bevel h="50800" prst="divot"/>
                      <a:lightRig rig="flood" dir="t"/>
                    </a:cell3D>
                    <a:solidFill>
                      <a:srgbClr val="57FFDF"/>
                    </a:solidFill>
                  </a:tcPr>
                </a:tc>
                <a:extLst>
                  <a:ext uri="{0D108BD9-81ED-4DB2-BD59-A6C34878D82A}">
                    <a16:rowId xmlns:a16="http://schemas.microsoft.com/office/drawing/2014/main" xmlns="" val="10000"/>
                  </a:ext>
                </a:extLst>
              </a:tr>
              <a:tr h="404763">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u="none" strike="noStrike" cap="none" normalizeH="0" baseline="0" dirty="0">
                          <a:ln>
                            <a:noFill/>
                          </a:ln>
                          <a:effectLst/>
                          <a:latin typeface="Times New Roman" pitchFamily="18" charset="0"/>
                          <a:cs typeface="Times New Roman" pitchFamily="18" charset="0"/>
                        </a:rPr>
                        <a:t>2021</a:t>
                      </a:r>
                      <a:endParaRPr kumimoji="0" lang="ru-RU" sz="2000" b="0" i="0" u="none" strike="noStrike" cap="none" normalizeH="0" baseline="0" dirty="0">
                        <a:ln>
                          <a:noFill/>
                        </a:ln>
                        <a:solidFill>
                          <a:srgbClr val="000000"/>
                        </a:solidFill>
                        <a:effectLst/>
                        <a:latin typeface="Times New Roman" pitchFamily="18" charset="0"/>
                        <a:cs typeface="Times New Roman" pitchFamily="18" charset="0"/>
                      </a:endParaRPr>
                    </a:p>
                  </a:txBody>
                  <a:tcPr marL="91455" marR="91455" marT="45727" marB="45727" horzOverflow="overflow">
                    <a:lnL w="12700" cmpd="sng">
                      <a:solidFill>
                        <a:srgbClr val="5ECCF3"/>
                      </a:solidFill>
                    </a:lnL>
                    <a:lnR w="12700" cmpd="sng">
                      <a:solidFill>
                        <a:srgbClr val="5ECCF3"/>
                      </a:solidFill>
                    </a:lnR>
                    <a:lnT w="12700" cmpd="sng">
                      <a:solidFill>
                        <a:srgbClr val="5ECCF3"/>
                      </a:solidFill>
                    </a:lnT>
                    <a:lnB w="12700" cmpd="sng">
                      <a:solidFill>
                        <a:srgbClr val="5ECCF3"/>
                      </a:solidFill>
                    </a:lnB>
                    <a:lnTlToBr w="12700" cmpd="sng">
                      <a:noFill/>
                      <a:prstDash val="solid"/>
                    </a:lnTlToBr>
                    <a:lnBlToTr w="12700" cmpd="sng">
                      <a:noFill/>
                      <a:prstDash val="solid"/>
                    </a:lnBlToTr>
                    <a:solidFill>
                      <a:srgbClr val="CDFFF5"/>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a:ln>
                            <a:noFill/>
                          </a:ln>
                          <a:solidFill>
                            <a:srgbClr val="000000"/>
                          </a:solidFill>
                          <a:effectLst/>
                          <a:latin typeface="Times New Roman" pitchFamily="18" charset="0"/>
                          <a:cs typeface="Times New Roman" pitchFamily="18" charset="0"/>
                        </a:rPr>
                        <a:t>12</a:t>
                      </a:r>
                    </a:p>
                  </a:txBody>
                  <a:tcPr marL="91455" marR="91455" marT="45727" marB="45727" horzOverflow="overflow">
                    <a:lnL w="12700" cmpd="sng">
                      <a:solidFill>
                        <a:srgbClr val="5ECCF3"/>
                      </a:solidFill>
                    </a:lnL>
                    <a:lnR w="12700" cmpd="sng">
                      <a:solidFill>
                        <a:srgbClr val="5ECCF3"/>
                      </a:solidFill>
                    </a:lnR>
                    <a:lnT w="12700" cmpd="sng">
                      <a:solidFill>
                        <a:srgbClr val="5ECCF3"/>
                      </a:solidFill>
                    </a:lnT>
                    <a:lnB w="12700" cmpd="sng">
                      <a:solidFill>
                        <a:srgbClr val="5ECCF3"/>
                      </a:solidFill>
                    </a:lnB>
                    <a:lnTlToBr w="12700" cmpd="sng">
                      <a:noFill/>
                      <a:prstDash val="solid"/>
                    </a:lnTlToBr>
                    <a:lnBlToTr w="12700" cmpd="sng">
                      <a:noFill/>
                      <a:prstDash val="solid"/>
                    </a:lnBlToTr>
                    <a:solidFill>
                      <a:srgbClr val="CDFFF5"/>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2000" b="0" i="0" u="none" strike="noStrike" dirty="0">
                          <a:solidFill>
                            <a:srgbClr val="000000"/>
                          </a:solidFill>
                          <a:effectLst/>
                          <a:latin typeface="Times New Roman" pitchFamily="18" charset="0"/>
                          <a:cs typeface="Times New Roman" pitchFamily="18" charset="0"/>
                        </a:rPr>
                        <a:t>6,2</a:t>
                      </a:r>
                    </a:p>
                  </a:txBody>
                  <a:tcPr marL="9525" marR="9525" marT="9525" marB="0" anchor="ctr">
                    <a:lnL w="12700" cmpd="sng">
                      <a:solidFill>
                        <a:srgbClr val="5ECCF3"/>
                      </a:solidFill>
                    </a:lnL>
                    <a:lnR w="12700" cmpd="sng">
                      <a:solidFill>
                        <a:srgbClr val="5ECCF3"/>
                      </a:solidFill>
                    </a:lnR>
                    <a:lnT w="12700" cmpd="sng">
                      <a:solidFill>
                        <a:srgbClr val="5ECCF3"/>
                      </a:solidFill>
                    </a:lnT>
                    <a:lnB w="12700" cmpd="sng">
                      <a:solidFill>
                        <a:srgbClr val="5ECCF3"/>
                      </a:solidFill>
                    </a:lnB>
                    <a:lnTlToBr w="12700" cmpd="sng">
                      <a:noFill/>
                      <a:prstDash val="solid"/>
                    </a:lnTlToBr>
                    <a:lnBlToTr w="12700" cmpd="sng">
                      <a:noFill/>
                      <a:prstDash val="solid"/>
                    </a:lnBlToTr>
                    <a:solidFill>
                      <a:srgbClr val="CDFFF5"/>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2000" b="0" i="0" u="none" strike="noStrike" dirty="0">
                          <a:solidFill>
                            <a:srgbClr val="000000"/>
                          </a:solidFill>
                          <a:effectLst/>
                          <a:latin typeface="Times New Roman" pitchFamily="18" charset="0"/>
                          <a:cs typeface="Times New Roman" pitchFamily="18" charset="0"/>
                        </a:rPr>
                        <a:t>4,0</a:t>
                      </a:r>
                    </a:p>
                  </a:txBody>
                  <a:tcPr marL="9525" marR="9525" marT="9525" marB="0" anchor="ctr">
                    <a:lnL w="12700" cmpd="sng">
                      <a:solidFill>
                        <a:srgbClr val="5ECCF3"/>
                      </a:solidFill>
                    </a:lnL>
                    <a:lnR w="12700" cmpd="sng">
                      <a:solidFill>
                        <a:srgbClr val="5ECCF3"/>
                      </a:solidFill>
                    </a:lnR>
                    <a:lnT w="12700" cmpd="sng">
                      <a:solidFill>
                        <a:srgbClr val="5ECCF3"/>
                      </a:solidFill>
                    </a:lnT>
                    <a:lnB w="12700" cmpd="sng">
                      <a:solidFill>
                        <a:srgbClr val="5ECCF3"/>
                      </a:solidFill>
                    </a:lnB>
                    <a:lnTlToBr w="12700" cmpd="sng">
                      <a:noFill/>
                      <a:prstDash val="solid"/>
                    </a:lnTlToBr>
                    <a:lnBlToTr w="12700" cmpd="sng">
                      <a:noFill/>
                      <a:prstDash val="solid"/>
                    </a:lnBlToTr>
                    <a:solidFill>
                      <a:srgbClr val="CDFFF5"/>
                    </a:solidFill>
                  </a:tcPr>
                </a:tc>
                <a:extLst>
                  <a:ext uri="{0D108BD9-81ED-4DB2-BD59-A6C34878D82A}">
                    <a16:rowId xmlns:a16="http://schemas.microsoft.com/office/drawing/2014/main" xmlns="" val="10002"/>
                  </a:ext>
                </a:extLst>
              </a:tr>
              <a:tr h="404763">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u="none" strike="noStrike" cap="none" normalizeH="0" baseline="0" dirty="0">
                          <a:ln>
                            <a:noFill/>
                          </a:ln>
                          <a:effectLst/>
                          <a:latin typeface="Times New Roman" pitchFamily="18" charset="0"/>
                          <a:cs typeface="Times New Roman" pitchFamily="18" charset="0"/>
                        </a:rPr>
                        <a:t>2022</a:t>
                      </a:r>
                      <a:endParaRPr kumimoji="0" lang="ru-RU" sz="2000" b="0" i="0" u="none" strike="noStrike" cap="none" normalizeH="0" baseline="0" dirty="0">
                        <a:ln>
                          <a:noFill/>
                        </a:ln>
                        <a:solidFill>
                          <a:srgbClr val="000000"/>
                        </a:solidFill>
                        <a:effectLst/>
                        <a:latin typeface="Times New Roman" pitchFamily="18" charset="0"/>
                        <a:cs typeface="Times New Roman" pitchFamily="18" charset="0"/>
                      </a:endParaRPr>
                    </a:p>
                  </a:txBody>
                  <a:tcPr marL="91455" marR="91455" marT="45727" marB="45727" horzOverflow="overflow">
                    <a:lnL w="12700" cmpd="sng">
                      <a:solidFill>
                        <a:srgbClr val="5ECCF3"/>
                      </a:solidFill>
                    </a:lnL>
                    <a:lnR w="12700" cmpd="sng">
                      <a:solidFill>
                        <a:srgbClr val="5ECCF3"/>
                      </a:solidFill>
                    </a:lnR>
                    <a:lnT w="12700" cmpd="sng">
                      <a:solidFill>
                        <a:srgbClr val="5ECCF3"/>
                      </a:solidFill>
                    </a:lnT>
                    <a:lnB w="12700" cmpd="sng">
                      <a:solidFill>
                        <a:srgbClr val="5ECCF3"/>
                      </a:solidFill>
                    </a:lnB>
                    <a:lnTlToBr w="12700" cmpd="sng">
                      <a:noFill/>
                      <a:prstDash val="solid"/>
                    </a:lnTlToBr>
                    <a:lnBlToTr w="12700" cmpd="sng">
                      <a:noFill/>
                      <a:prstDash val="solid"/>
                    </a:lnBlToTr>
                    <a:solidFill>
                      <a:srgbClr val="CDFFF5"/>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a:ln>
                            <a:noFill/>
                          </a:ln>
                          <a:solidFill>
                            <a:srgbClr val="000000"/>
                          </a:solidFill>
                          <a:effectLst/>
                          <a:latin typeface="Times New Roman" pitchFamily="18" charset="0"/>
                          <a:cs typeface="Times New Roman" pitchFamily="18" charset="0"/>
                        </a:rPr>
                        <a:t>12</a:t>
                      </a:r>
                    </a:p>
                  </a:txBody>
                  <a:tcPr marL="91455" marR="91455" marT="45727" marB="45727" horzOverflow="overflow">
                    <a:lnL w="12700" cmpd="sng">
                      <a:solidFill>
                        <a:srgbClr val="5ECCF3"/>
                      </a:solidFill>
                    </a:lnL>
                    <a:lnR w="12700" cmpd="sng">
                      <a:solidFill>
                        <a:srgbClr val="5ECCF3"/>
                      </a:solidFill>
                    </a:lnR>
                    <a:lnT w="12700" cmpd="sng">
                      <a:solidFill>
                        <a:srgbClr val="5ECCF3"/>
                      </a:solidFill>
                    </a:lnT>
                    <a:lnB w="12700" cmpd="sng">
                      <a:solidFill>
                        <a:srgbClr val="5ECCF3"/>
                      </a:solidFill>
                    </a:lnB>
                    <a:lnTlToBr w="12700" cmpd="sng">
                      <a:noFill/>
                      <a:prstDash val="solid"/>
                    </a:lnTlToBr>
                    <a:lnBlToTr w="12700" cmpd="sng">
                      <a:noFill/>
                      <a:prstDash val="solid"/>
                    </a:lnBlToTr>
                    <a:solidFill>
                      <a:srgbClr val="CDFFF5"/>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2000" b="0" i="0" u="none" strike="noStrike" dirty="0">
                          <a:solidFill>
                            <a:srgbClr val="000000"/>
                          </a:solidFill>
                          <a:effectLst/>
                          <a:latin typeface="Times New Roman" pitchFamily="18" charset="0"/>
                          <a:cs typeface="Times New Roman" pitchFamily="18" charset="0"/>
                        </a:rPr>
                        <a:t>9,4</a:t>
                      </a:r>
                    </a:p>
                  </a:txBody>
                  <a:tcPr marL="9525" marR="9525" marT="9525" marB="0" anchor="ctr">
                    <a:lnL w="12700" cmpd="sng">
                      <a:solidFill>
                        <a:srgbClr val="5ECCF3"/>
                      </a:solidFill>
                    </a:lnL>
                    <a:lnR w="12700" cmpd="sng">
                      <a:solidFill>
                        <a:srgbClr val="5ECCF3"/>
                      </a:solidFill>
                    </a:lnR>
                    <a:lnT w="12700" cmpd="sng">
                      <a:solidFill>
                        <a:srgbClr val="5ECCF3"/>
                      </a:solidFill>
                    </a:lnT>
                    <a:lnB w="12700" cmpd="sng">
                      <a:solidFill>
                        <a:srgbClr val="5ECCF3"/>
                      </a:solidFill>
                    </a:lnB>
                    <a:lnTlToBr w="12700" cmpd="sng">
                      <a:noFill/>
                      <a:prstDash val="solid"/>
                    </a:lnTlToBr>
                    <a:lnBlToTr w="12700" cmpd="sng">
                      <a:noFill/>
                      <a:prstDash val="solid"/>
                    </a:lnBlToTr>
                    <a:solidFill>
                      <a:srgbClr val="CDFFF5"/>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2000" b="0" i="0" u="none" strike="noStrike" dirty="0">
                          <a:solidFill>
                            <a:srgbClr val="000000"/>
                          </a:solidFill>
                          <a:effectLst/>
                          <a:latin typeface="Times New Roman" pitchFamily="18" charset="0"/>
                          <a:cs typeface="Times New Roman" pitchFamily="18" charset="0"/>
                        </a:rPr>
                        <a:t>7,0</a:t>
                      </a:r>
                    </a:p>
                  </a:txBody>
                  <a:tcPr marL="9525" marR="9525" marT="9525" marB="0" anchor="ctr">
                    <a:lnL w="12700" cmpd="sng">
                      <a:solidFill>
                        <a:srgbClr val="5ECCF3"/>
                      </a:solidFill>
                    </a:lnL>
                    <a:lnR w="12700" cmpd="sng">
                      <a:solidFill>
                        <a:srgbClr val="5ECCF3"/>
                      </a:solidFill>
                    </a:lnR>
                    <a:lnT w="12700" cmpd="sng">
                      <a:solidFill>
                        <a:srgbClr val="5ECCF3"/>
                      </a:solidFill>
                    </a:lnT>
                    <a:lnB w="12700" cmpd="sng">
                      <a:solidFill>
                        <a:srgbClr val="5ECCF3"/>
                      </a:solidFill>
                    </a:lnB>
                    <a:lnTlToBr w="12700" cmpd="sng">
                      <a:noFill/>
                      <a:prstDash val="solid"/>
                    </a:lnTlToBr>
                    <a:lnBlToTr w="12700" cmpd="sng">
                      <a:noFill/>
                      <a:prstDash val="solid"/>
                    </a:lnBlToTr>
                    <a:solidFill>
                      <a:srgbClr val="CDFFF5"/>
                    </a:solidFill>
                  </a:tcPr>
                </a:tc>
                <a:extLst>
                  <a:ext uri="{0D108BD9-81ED-4DB2-BD59-A6C34878D82A}">
                    <a16:rowId xmlns:a16="http://schemas.microsoft.com/office/drawing/2014/main" xmlns="" val="10003"/>
                  </a:ext>
                </a:extLst>
              </a:tr>
              <a:tr h="404763">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u="none" strike="noStrike" cap="none" normalizeH="0" baseline="0" dirty="0">
                          <a:ln>
                            <a:noFill/>
                          </a:ln>
                          <a:effectLst/>
                          <a:latin typeface="Times New Roman" pitchFamily="18" charset="0"/>
                          <a:cs typeface="Times New Roman" pitchFamily="18" charset="0"/>
                        </a:rPr>
                        <a:t>2023</a:t>
                      </a:r>
                      <a:endParaRPr kumimoji="0" lang="ru-RU" sz="2000" b="0" i="0" u="none" strike="noStrike" cap="none" normalizeH="0" baseline="0" dirty="0">
                        <a:ln>
                          <a:noFill/>
                        </a:ln>
                        <a:solidFill>
                          <a:srgbClr val="000000"/>
                        </a:solidFill>
                        <a:effectLst/>
                        <a:latin typeface="Times New Roman" pitchFamily="18" charset="0"/>
                        <a:cs typeface="Times New Roman" pitchFamily="18" charset="0"/>
                      </a:endParaRPr>
                    </a:p>
                  </a:txBody>
                  <a:tcPr marL="91455" marR="91455" marT="45727" marB="45727" horzOverflow="overflow">
                    <a:lnL w="12700" cmpd="sng">
                      <a:solidFill>
                        <a:srgbClr val="5ECCF3"/>
                      </a:solidFill>
                    </a:lnL>
                    <a:lnR w="12700" cmpd="sng">
                      <a:solidFill>
                        <a:srgbClr val="5ECCF3"/>
                      </a:solidFill>
                    </a:lnR>
                    <a:lnT w="12700" cmpd="sng">
                      <a:solidFill>
                        <a:srgbClr val="5ECCF3"/>
                      </a:solidFill>
                    </a:lnT>
                    <a:lnB w="12700" cmpd="sng">
                      <a:solidFill>
                        <a:srgbClr val="5ECCF3"/>
                      </a:solidFill>
                    </a:lnB>
                    <a:lnTlToBr w="12700" cmpd="sng">
                      <a:noFill/>
                      <a:prstDash val="solid"/>
                    </a:lnTlToBr>
                    <a:lnBlToTr w="12700" cmpd="sng">
                      <a:noFill/>
                      <a:prstDash val="solid"/>
                    </a:lnBlToTr>
                    <a:solidFill>
                      <a:srgbClr val="CDFFF5"/>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a:ln>
                            <a:noFill/>
                          </a:ln>
                          <a:solidFill>
                            <a:srgbClr val="000000"/>
                          </a:solidFill>
                          <a:effectLst/>
                          <a:latin typeface="Times New Roman" pitchFamily="18" charset="0"/>
                          <a:cs typeface="Times New Roman" pitchFamily="18" charset="0"/>
                        </a:rPr>
                        <a:t>4</a:t>
                      </a:r>
                    </a:p>
                  </a:txBody>
                  <a:tcPr marL="91455" marR="91455" marT="45727" marB="45727" horzOverflow="overflow">
                    <a:lnL w="12700" cmpd="sng">
                      <a:solidFill>
                        <a:srgbClr val="5ECCF3"/>
                      </a:solidFill>
                    </a:lnL>
                    <a:lnR w="12700" cmpd="sng">
                      <a:solidFill>
                        <a:srgbClr val="5ECCF3"/>
                      </a:solidFill>
                    </a:lnR>
                    <a:lnT w="12700" cmpd="sng">
                      <a:solidFill>
                        <a:srgbClr val="5ECCF3"/>
                      </a:solidFill>
                    </a:lnT>
                    <a:lnB w="12700" cmpd="sng">
                      <a:solidFill>
                        <a:srgbClr val="5ECCF3"/>
                      </a:solidFill>
                    </a:lnB>
                    <a:lnTlToBr w="12700" cmpd="sng">
                      <a:noFill/>
                      <a:prstDash val="solid"/>
                    </a:lnTlToBr>
                    <a:lnBlToTr w="12700" cmpd="sng">
                      <a:noFill/>
                      <a:prstDash val="solid"/>
                    </a:lnBlToTr>
                    <a:solidFill>
                      <a:srgbClr val="CDFFF5"/>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2000" b="0" i="0" u="none" strike="noStrike" dirty="0">
                          <a:solidFill>
                            <a:srgbClr val="000000"/>
                          </a:solidFill>
                          <a:effectLst/>
                          <a:latin typeface="Times New Roman" pitchFamily="18" charset="0"/>
                          <a:cs typeface="Times New Roman" pitchFamily="18" charset="0"/>
                        </a:rPr>
                        <a:t>7,4</a:t>
                      </a:r>
                    </a:p>
                  </a:txBody>
                  <a:tcPr marL="9525" marR="9525" marT="9525" marB="0" anchor="ctr">
                    <a:lnL w="12700" cmpd="sng">
                      <a:solidFill>
                        <a:srgbClr val="5ECCF3"/>
                      </a:solidFill>
                    </a:lnL>
                    <a:lnR w="12700" cmpd="sng">
                      <a:solidFill>
                        <a:srgbClr val="5ECCF3"/>
                      </a:solidFill>
                    </a:lnR>
                    <a:lnT w="12700" cmpd="sng">
                      <a:solidFill>
                        <a:srgbClr val="5ECCF3"/>
                      </a:solidFill>
                    </a:lnT>
                    <a:lnB w="12700" cmpd="sng">
                      <a:solidFill>
                        <a:srgbClr val="5ECCF3"/>
                      </a:solidFill>
                    </a:lnB>
                    <a:lnTlToBr w="12700" cmpd="sng">
                      <a:noFill/>
                      <a:prstDash val="solid"/>
                    </a:lnTlToBr>
                    <a:lnBlToTr w="12700" cmpd="sng">
                      <a:noFill/>
                      <a:prstDash val="solid"/>
                    </a:lnBlToTr>
                    <a:solidFill>
                      <a:srgbClr val="CDFFF5"/>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2000" b="0" i="0" u="none" strike="noStrike" dirty="0">
                          <a:solidFill>
                            <a:srgbClr val="000000"/>
                          </a:solidFill>
                          <a:effectLst/>
                          <a:latin typeface="Times New Roman" pitchFamily="18" charset="0"/>
                          <a:cs typeface="Times New Roman" pitchFamily="18" charset="0"/>
                        </a:rPr>
                        <a:t>6,4</a:t>
                      </a:r>
                    </a:p>
                  </a:txBody>
                  <a:tcPr marL="9525" marR="9525" marT="9525" marB="0" anchor="ctr">
                    <a:lnL w="12700" cmpd="sng">
                      <a:solidFill>
                        <a:srgbClr val="5ECCF3"/>
                      </a:solidFill>
                    </a:lnL>
                    <a:lnR w="12700" cmpd="sng">
                      <a:solidFill>
                        <a:srgbClr val="5ECCF3"/>
                      </a:solidFill>
                    </a:lnR>
                    <a:lnT w="12700" cmpd="sng">
                      <a:solidFill>
                        <a:srgbClr val="5ECCF3"/>
                      </a:solidFill>
                    </a:lnT>
                    <a:lnB w="12700" cmpd="sng">
                      <a:solidFill>
                        <a:srgbClr val="5ECCF3"/>
                      </a:solidFill>
                    </a:lnB>
                    <a:lnTlToBr w="12700" cmpd="sng">
                      <a:noFill/>
                      <a:prstDash val="solid"/>
                    </a:lnTlToBr>
                    <a:lnBlToTr w="12700" cmpd="sng">
                      <a:noFill/>
                      <a:prstDash val="solid"/>
                    </a:lnBlToTr>
                    <a:solidFill>
                      <a:srgbClr val="CDFFF5"/>
                    </a:solidFill>
                  </a:tcPr>
                </a:tc>
                <a:extLst>
                  <a:ext uri="{0D108BD9-81ED-4DB2-BD59-A6C34878D82A}">
                    <a16:rowId xmlns:a16="http://schemas.microsoft.com/office/drawing/2014/main" xmlns="" val="10004"/>
                  </a:ext>
                </a:extLst>
              </a:tr>
              <a:tr h="404763">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u="none" strike="noStrike" cap="none" normalizeH="0" baseline="0" dirty="0">
                          <a:ln>
                            <a:noFill/>
                          </a:ln>
                          <a:effectLst/>
                          <a:latin typeface="Times New Roman" pitchFamily="18" charset="0"/>
                          <a:cs typeface="Times New Roman" pitchFamily="18" charset="0"/>
                        </a:rPr>
                        <a:t>2024</a:t>
                      </a:r>
                      <a:endParaRPr kumimoji="0" lang="ru-RU" sz="2000" b="0" i="0" u="none" strike="noStrike" cap="none" normalizeH="0" baseline="0" dirty="0">
                        <a:ln>
                          <a:noFill/>
                        </a:ln>
                        <a:solidFill>
                          <a:srgbClr val="000000"/>
                        </a:solidFill>
                        <a:effectLst/>
                        <a:latin typeface="Times New Roman" pitchFamily="18" charset="0"/>
                        <a:cs typeface="Times New Roman" pitchFamily="18" charset="0"/>
                      </a:endParaRPr>
                    </a:p>
                  </a:txBody>
                  <a:tcPr marL="91455" marR="91455" marT="45727" marB="45727" horzOverflow="overflow">
                    <a:lnL w="12700" cmpd="sng">
                      <a:solidFill>
                        <a:srgbClr val="5ECCF3"/>
                      </a:solidFill>
                    </a:lnL>
                    <a:lnR w="12700" cmpd="sng">
                      <a:solidFill>
                        <a:srgbClr val="5ECCF3"/>
                      </a:solidFill>
                    </a:lnR>
                    <a:lnT w="12700" cmpd="sng">
                      <a:solidFill>
                        <a:srgbClr val="5ECCF3"/>
                      </a:solidFill>
                    </a:lnT>
                    <a:lnB w="12700" cmpd="sng">
                      <a:solidFill>
                        <a:srgbClr val="5ECCF3"/>
                      </a:solidFill>
                    </a:lnB>
                    <a:lnTlToBr w="12700" cmpd="sng">
                      <a:noFill/>
                      <a:prstDash val="solid"/>
                    </a:lnTlToBr>
                    <a:lnBlToTr w="12700" cmpd="sng">
                      <a:noFill/>
                      <a:prstDash val="solid"/>
                    </a:lnBlToTr>
                    <a:solidFill>
                      <a:srgbClr val="CDFFF5"/>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a:ln>
                            <a:noFill/>
                          </a:ln>
                          <a:solidFill>
                            <a:srgbClr val="000000"/>
                          </a:solidFill>
                          <a:effectLst/>
                          <a:latin typeface="Times New Roman" pitchFamily="18" charset="0"/>
                          <a:cs typeface="Times New Roman" pitchFamily="18" charset="0"/>
                        </a:rPr>
                        <a:t>4</a:t>
                      </a:r>
                    </a:p>
                  </a:txBody>
                  <a:tcPr marL="91455" marR="91455" marT="45727" marB="45727" horzOverflow="overflow">
                    <a:lnL w="12700" cmpd="sng">
                      <a:solidFill>
                        <a:srgbClr val="5ECCF3"/>
                      </a:solidFill>
                    </a:lnL>
                    <a:lnR w="12700" cmpd="sng">
                      <a:solidFill>
                        <a:srgbClr val="5ECCF3"/>
                      </a:solidFill>
                    </a:lnR>
                    <a:lnT w="12700" cmpd="sng">
                      <a:solidFill>
                        <a:srgbClr val="5ECCF3"/>
                      </a:solidFill>
                    </a:lnT>
                    <a:lnB w="12700" cmpd="sng">
                      <a:solidFill>
                        <a:srgbClr val="5ECCF3"/>
                      </a:solidFill>
                    </a:lnB>
                    <a:lnTlToBr w="12700" cmpd="sng">
                      <a:noFill/>
                      <a:prstDash val="solid"/>
                    </a:lnTlToBr>
                    <a:lnBlToTr w="12700" cmpd="sng">
                      <a:noFill/>
                      <a:prstDash val="solid"/>
                    </a:lnBlToTr>
                    <a:solidFill>
                      <a:srgbClr val="CDFFF5"/>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2000" b="0" i="0" u="none" strike="noStrike" dirty="0">
                          <a:solidFill>
                            <a:srgbClr val="000000"/>
                          </a:solidFill>
                          <a:effectLst/>
                          <a:latin typeface="Times New Roman" pitchFamily="18" charset="0"/>
                          <a:cs typeface="Times New Roman" pitchFamily="18" charset="0"/>
                        </a:rPr>
                        <a:t>6,1</a:t>
                      </a:r>
                    </a:p>
                  </a:txBody>
                  <a:tcPr marL="9525" marR="9525" marT="9525" marB="0" anchor="ctr">
                    <a:lnL w="12700" cmpd="sng">
                      <a:solidFill>
                        <a:srgbClr val="5ECCF3"/>
                      </a:solidFill>
                    </a:lnL>
                    <a:lnR w="12700" cmpd="sng">
                      <a:solidFill>
                        <a:srgbClr val="5ECCF3"/>
                      </a:solidFill>
                    </a:lnR>
                    <a:lnT w="12700" cmpd="sng">
                      <a:solidFill>
                        <a:srgbClr val="5ECCF3"/>
                      </a:solidFill>
                    </a:lnT>
                    <a:lnB w="12700" cmpd="sng">
                      <a:solidFill>
                        <a:srgbClr val="5ECCF3"/>
                      </a:solidFill>
                    </a:lnB>
                    <a:lnTlToBr w="12700" cmpd="sng">
                      <a:noFill/>
                      <a:prstDash val="solid"/>
                    </a:lnTlToBr>
                    <a:lnBlToTr w="12700" cmpd="sng">
                      <a:noFill/>
                      <a:prstDash val="solid"/>
                    </a:lnBlToTr>
                    <a:solidFill>
                      <a:srgbClr val="CDFFF5"/>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2000" b="0" i="0" u="none" strike="noStrike" dirty="0">
                          <a:solidFill>
                            <a:srgbClr val="000000"/>
                          </a:solidFill>
                          <a:effectLst/>
                          <a:latin typeface="Times New Roman" pitchFamily="18" charset="0"/>
                          <a:cs typeface="Times New Roman" pitchFamily="18" charset="0"/>
                        </a:rPr>
                        <a:t>5,7</a:t>
                      </a:r>
                    </a:p>
                  </a:txBody>
                  <a:tcPr marL="9525" marR="9525" marT="9525" marB="0" anchor="ctr">
                    <a:lnL w="12700" cmpd="sng">
                      <a:solidFill>
                        <a:srgbClr val="5ECCF3"/>
                      </a:solidFill>
                    </a:lnL>
                    <a:lnR w="12700" cmpd="sng">
                      <a:solidFill>
                        <a:srgbClr val="5ECCF3"/>
                      </a:solidFill>
                    </a:lnR>
                    <a:lnT w="12700" cmpd="sng">
                      <a:solidFill>
                        <a:srgbClr val="5ECCF3"/>
                      </a:solidFill>
                    </a:lnT>
                    <a:lnB w="12700" cmpd="sng">
                      <a:solidFill>
                        <a:srgbClr val="5ECCF3"/>
                      </a:solidFill>
                    </a:lnB>
                    <a:lnTlToBr w="12700" cmpd="sng">
                      <a:noFill/>
                      <a:prstDash val="solid"/>
                    </a:lnTlToBr>
                    <a:lnBlToTr w="12700" cmpd="sng">
                      <a:noFill/>
                      <a:prstDash val="solid"/>
                    </a:lnBlToTr>
                    <a:solidFill>
                      <a:srgbClr val="CDFFF5"/>
                    </a:solidFill>
                  </a:tcPr>
                </a:tc>
                <a:extLst>
                  <a:ext uri="{0D108BD9-81ED-4DB2-BD59-A6C34878D82A}">
                    <a16:rowId xmlns:a16="http://schemas.microsoft.com/office/drawing/2014/main" xmlns="" val="10005"/>
                  </a:ext>
                </a:extLst>
              </a:tr>
              <a:tr h="404763">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u="none" strike="noStrike" cap="none" normalizeH="0" baseline="0" dirty="0" smtClean="0">
                          <a:ln>
                            <a:noFill/>
                          </a:ln>
                          <a:effectLst/>
                          <a:latin typeface="Times New Roman" pitchFamily="18" charset="0"/>
                          <a:cs typeface="Times New Roman" pitchFamily="18" charset="0"/>
                        </a:rPr>
                        <a:t>2025</a:t>
                      </a:r>
                      <a:endParaRPr kumimoji="0" lang="ru-RU" sz="2000" b="0" i="0" u="none" strike="noStrike" cap="none" normalizeH="0" baseline="0" dirty="0">
                        <a:ln>
                          <a:noFill/>
                        </a:ln>
                        <a:solidFill>
                          <a:srgbClr val="000000"/>
                        </a:solidFill>
                        <a:effectLst/>
                        <a:latin typeface="Times New Roman" pitchFamily="18" charset="0"/>
                        <a:cs typeface="Times New Roman" pitchFamily="18" charset="0"/>
                      </a:endParaRPr>
                    </a:p>
                  </a:txBody>
                  <a:tcPr marL="91455" marR="91455" marT="45727" marB="45727" horzOverflow="overflow">
                    <a:lnL w="12700" cmpd="sng">
                      <a:solidFill>
                        <a:srgbClr val="5ECCF3"/>
                      </a:solidFill>
                    </a:lnL>
                    <a:lnR w="12700" cmpd="sng">
                      <a:solidFill>
                        <a:srgbClr val="5ECCF3"/>
                      </a:solidFill>
                    </a:lnR>
                    <a:lnT w="12700" cap="flat" cmpd="sng" algn="ctr">
                      <a:solidFill>
                        <a:srgbClr val="5ECCF3"/>
                      </a:solidFill>
                      <a:prstDash val="solid"/>
                      <a:round/>
                      <a:headEnd type="none" w="med" len="med"/>
                      <a:tailEnd type="none" w="med" len="med"/>
                    </a:lnT>
                    <a:lnB w="12700" cmpd="sng">
                      <a:solidFill>
                        <a:srgbClr val="5ECCF3"/>
                      </a:solidFill>
                    </a:lnB>
                    <a:lnTlToBr w="12700" cmpd="sng">
                      <a:noFill/>
                      <a:prstDash val="solid"/>
                    </a:lnTlToBr>
                    <a:lnBlToTr w="12700" cmpd="sng">
                      <a:noFill/>
                      <a:prstDash val="solid"/>
                    </a:lnBlToTr>
                    <a:solidFill>
                      <a:srgbClr val="CDFFF5"/>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a:ln>
                            <a:noFill/>
                          </a:ln>
                          <a:solidFill>
                            <a:srgbClr val="000000"/>
                          </a:solidFill>
                          <a:effectLst/>
                          <a:latin typeface="Times New Roman" pitchFamily="18" charset="0"/>
                          <a:cs typeface="Times New Roman" pitchFamily="18" charset="0"/>
                        </a:rPr>
                        <a:t>4</a:t>
                      </a:r>
                    </a:p>
                  </a:txBody>
                  <a:tcPr marL="91455" marR="91455" marT="45727" marB="45727" horzOverflow="overflow">
                    <a:lnL w="12700" cmpd="sng">
                      <a:solidFill>
                        <a:srgbClr val="5ECCF3"/>
                      </a:solidFill>
                    </a:lnL>
                    <a:lnR w="12700" cmpd="sng">
                      <a:solidFill>
                        <a:srgbClr val="5ECCF3"/>
                      </a:solidFill>
                    </a:lnR>
                    <a:lnT w="12700" cap="flat" cmpd="sng" algn="ctr">
                      <a:solidFill>
                        <a:srgbClr val="5ECCF3"/>
                      </a:solidFill>
                      <a:prstDash val="solid"/>
                      <a:round/>
                      <a:headEnd type="none" w="med" len="med"/>
                      <a:tailEnd type="none" w="med" len="med"/>
                    </a:lnT>
                    <a:lnB w="12700" cmpd="sng">
                      <a:solidFill>
                        <a:srgbClr val="5ECCF3"/>
                      </a:solidFill>
                    </a:lnB>
                    <a:lnTlToBr w="12700" cmpd="sng">
                      <a:noFill/>
                      <a:prstDash val="solid"/>
                    </a:lnTlToBr>
                    <a:lnBlToTr w="12700" cmpd="sng">
                      <a:noFill/>
                      <a:prstDash val="solid"/>
                    </a:lnBlToTr>
                    <a:solidFill>
                      <a:srgbClr val="CDFFF5"/>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2000" b="0" i="0" u="none" strike="noStrike" dirty="0">
                          <a:solidFill>
                            <a:srgbClr val="000000"/>
                          </a:solidFill>
                          <a:effectLst/>
                          <a:latin typeface="Times New Roman" pitchFamily="18" charset="0"/>
                          <a:cs typeface="Times New Roman" pitchFamily="18" charset="0"/>
                        </a:rPr>
                        <a:t>6,1</a:t>
                      </a:r>
                    </a:p>
                  </a:txBody>
                  <a:tcPr marL="9525" marR="9525" marT="9525" marB="0" anchor="ctr">
                    <a:lnL w="12700" cmpd="sng">
                      <a:solidFill>
                        <a:srgbClr val="5ECCF3"/>
                      </a:solidFill>
                    </a:lnL>
                    <a:lnR w="12700" cmpd="sng">
                      <a:solidFill>
                        <a:srgbClr val="5ECCF3"/>
                      </a:solidFill>
                    </a:lnR>
                    <a:lnT w="12700" cap="flat" cmpd="sng" algn="ctr">
                      <a:solidFill>
                        <a:srgbClr val="5ECCF3"/>
                      </a:solidFill>
                      <a:prstDash val="solid"/>
                      <a:round/>
                      <a:headEnd type="none" w="med" len="med"/>
                      <a:tailEnd type="none" w="med" len="med"/>
                    </a:lnT>
                    <a:lnB w="12700" cmpd="sng">
                      <a:solidFill>
                        <a:srgbClr val="5ECCF3"/>
                      </a:solidFill>
                    </a:lnB>
                    <a:lnTlToBr w="12700" cmpd="sng">
                      <a:noFill/>
                      <a:prstDash val="solid"/>
                    </a:lnTlToBr>
                    <a:lnBlToTr w="12700" cmpd="sng">
                      <a:noFill/>
                      <a:prstDash val="solid"/>
                    </a:lnBlToTr>
                    <a:solidFill>
                      <a:srgbClr val="CDFFF5"/>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2000" b="0" i="0" u="none" strike="noStrike" dirty="0" smtClean="0">
                          <a:solidFill>
                            <a:srgbClr val="000000"/>
                          </a:solidFill>
                          <a:effectLst/>
                          <a:latin typeface="Times New Roman" pitchFamily="18" charset="0"/>
                          <a:cs typeface="Times New Roman" pitchFamily="18" charset="0"/>
                        </a:rPr>
                        <a:t>5,1</a:t>
                      </a:r>
                      <a:endParaRPr lang="ru-RU" sz="2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mpd="sng">
                      <a:solidFill>
                        <a:srgbClr val="5ECCF3"/>
                      </a:solidFill>
                    </a:lnL>
                    <a:lnR w="12700" cmpd="sng">
                      <a:solidFill>
                        <a:srgbClr val="5ECCF3"/>
                      </a:solidFill>
                    </a:lnR>
                    <a:lnT w="12700" cap="flat" cmpd="sng" algn="ctr">
                      <a:solidFill>
                        <a:srgbClr val="5ECCF3"/>
                      </a:solidFill>
                      <a:prstDash val="solid"/>
                      <a:round/>
                      <a:headEnd type="none" w="med" len="med"/>
                      <a:tailEnd type="none" w="med" len="med"/>
                    </a:lnT>
                    <a:lnB w="12700" cmpd="sng">
                      <a:solidFill>
                        <a:srgbClr val="5ECCF3"/>
                      </a:solidFill>
                    </a:lnB>
                    <a:lnTlToBr w="12700" cmpd="sng">
                      <a:noFill/>
                      <a:prstDash val="solid"/>
                    </a:lnTlToBr>
                    <a:lnBlToTr w="12700" cmpd="sng">
                      <a:noFill/>
                      <a:prstDash val="solid"/>
                    </a:lnBlToTr>
                    <a:solidFill>
                      <a:srgbClr val="CDFFF5"/>
                    </a:solidFill>
                  </a:tcPr>
                </a:tc>
                <a:extLst>
                  <a:ext uri="{0D108BD9-81ED-4DB2-BD59-A6C34878D82A}">
                    <a16:rowId xmlns:a16="http://schemas.microsoft.com/office/drawing/2014/main" xmlns="" val="10006"/>
                  </a:ext>
                </a:extLst>
              </a:tr>
            </a:tbl>
          </a:graphicData>
        </a:graphic>
      </p:graphicFrame>
      <p:sp>
        <p:nvSpPr>
          <p:cNvPr id="9" name="Oval 13"/>
          <p:cNvSpPr>
            <a:spLocks noChangeArrowheads="1"/>
          </p:cNvSpPr>
          <p:nvPr/>
        </p:nvSpPr>
        <p:spPr bwMode="auto">
          <a:xfrm>
            <a:off x="8326062" y="6485087"/>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27</a:t>
            </a:r>
          </a:p>
        </p:txBody>
      </p:sp>
      <p:pic>
        <p:nvPicPr>
          <p:cNvPr id="1028" name="Picture 4" descr="D:\ДОХОДЫ Наташа\МВК\2023\2. Март\На сайт\МВК 03.02.2023.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6329" r="10001"/>
          <a:stretch/>
        </p:blipFill>
        <p:spPr bwMode="auto">
          <a:xfrm>
            <a:off x="2947982" y="4783579"/>
            <a:ext cx="2718358" cy="207442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3" name="Picture 3" descr="D:\ДОХОДЫ\МВК\2023\3. Сентябрь\на сайт\IMG-20230925-WA0012.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23840" y="4850351"/>
            <a:ext cx="2676865" cy="200764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 name="Picture 4" descr="D:\ДОХОДЫ\МВК\2023\2. Июнь\На сайт\Заседание межведомственной ком..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38223" y="4783578"/>
            <a:ext cx="2778431" cy="207442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04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1043608" y="107472"/>
            <a:ext cx="7056784" cy="923330"/>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Безвозмездные поступления в бюджет городского округа</a:t>
            </a:r>
          </a:p>
        </p:txBody>
      </p:sp>
      <p:graphicFrame>
        <p:nvGraphicFramePr>
          <p:cNvPr id="8" name="Таблица 7"/>
          <p:cNvGraphicFramePr>
            <a:graphicFrameLocks noGrp="1"/>
          </p:cNvGraphicFramePr>
          <p:nvPr>
            <p:extLst>
              <p:ext uri="{D42A27DB-BD31-4B8C-83A1-F6EECF244321}">
                <p14:modId xmlns:p14="http://schemas.microsoft.com/office/powerpoint/2010/main" val="1650743152"/>
              </p:ext>
            </p:extLst>
          </p:nvPr>
        </p:nvGraphicFramePr>
        <p:xfrm>
          <a:off x="192568" y="1617657"/>
          <a:ext cx="8696256" cy="4799169"/>
        </p:xfrm>
        <a:graphic>
          <a:graphicData uri="http://schemas.openxmlformats.org/drawingml/2006/table">
            <a:tbl>
              <a:tblPr>
                <a:tableStyleId>{C4B1156A-380E-4F78-BDF5-A606A8083BF9}</a:tableStyleId>
              </a:tblPr>
              <a:tblGrid>
                <a:gridCol w="1498012">
                  <a:extLst>
                    <a:ext uri="{9D8B030D-6E8A-4147-A177-3AD203B41FA5}">
                      <a16:colId xmlns:a16="http://schemas.microsoft.com/office/drawing/2014/main" xmlns="" val="20000"/>
                    </a:ext>
                  </a:extLst>
                </a:gridCol>
                <a:gridCol w="935667">
                  <a:extLst>
                    <a:ext uri="{9D8B030D-6E8A-4147-A177-3AD203B41FA5}">
                      <a16:colId xmlns:a16="http://schemas.microsoft.com/office/drawing/2014/main" xmlns="" val="20001"/>
                    </a:ext>
                  </a:extLst>
                </a:gridCol>
                <a:gridCol w="1116419">
                  <a:extLst>
                    <a:ext uri="{9D8B030D-6E8A-4147-A177-3AD203B41FA5}">
                      <a16:colId xmlns:a16="http://schemas.microsoft.com/office/drawing/2014/main" xmlns="" val="20002"/>
                    </a:ext>
                  </a:extLst>
                </a:gridCol>
                <a:gridCol w="999460">
                  <a:extLst>
                    <a:ext uri="{9D8B030D-6E8A-4147-A177-3AD203B41FA5}">
                      <a16:colId xmlns:a16="http://schemas.microsoft.com/office/drawing/2014/main" xmlns="" val="20003"/>
                    </a:ext>
                  </a:extLst>
                </a:gridCol>
                <a:gridCol w="871870">
                  <a:extLst>
                    <a:ext uri="{9D8B030D-6E8A-4147-A177-3AD203B41FA5}">
                      <a16:colId xmlns:a16="http://schemas.microsoft.com/office/drawing/2014/main" xmlns="" val="20004"/>
                    </a:ext>
                  </a:extLst>
                </a:gridCol>
                <a:gridCol w="1212112">
                  <a:extLst>
                    <a:ext uri="{9D8B030D-6E8A-4147-A177-3AD203B41FA5}">
                      <a16:colId xmlns:a16="http://schemas.microsoft.com/office/drawing/2014/main" xmlns="" val="20005"/>
                    </a:ext>
                  </a:extLst>
                </a:gridCol>
                <a:gridCol w="1095153">
                  <a:extLst>
                    <a:ext uri="{9D8B030D-6E8A-4147-A177-3AD203B41FA5}">
                      <a16:colId xmlns:a16="http://schemas.microsoft.com/office/drawing/2014/main" xmlns="" val="20006"/>
                    </a:ext>
                  </a:extLst>
                </a:gridCol>
                <a:gridCol w="967563">
                  <a:extLst>
                    <a:ext uri="{9D8B030D-6E8A-4147-A177-3AD203B41FA5}">
                      <a16:colId xmlns:a16="http://schemas.microsoft.com/office/drawing/2014/main" xmlns="" val="20007"/>
                    </a:ext>
                  </a:extLst>
                </a:gridCol>
              </a:tblGrid>
              <a:tr h="727968">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t"/>
                      <a:r>
                        <a:rPr lang="ru-RU" sz="1100" u="none" strike="noStrike" dirty="0">
                          <a:effectLst/>
                        </a:rPr>
                        <a:t> </a:t>
                      </a:r>
                      <a:endParaRPr lang="ru-RU" sz="1100" b="0" i="0" u="none" strike="noStrike" dirty="0">
                        <a:solidFill>
                          <a:srgbClr val="000000"/>
                        </a:solidFill>
                        <a:effectLst/>
                        <a:latin typeface="Arial"/>
                      </a:endParaRPr>
                    </a:p>
                  </a:txBody>
                  <a:tcPr marL="5053" marR="5053" marT="5053" marB="0">
                    <a:cell3D prstMaterial="dkEdge">
                      <a:bevel h="50800" prst="divot"/>
                      <a:lightRig rig="flood" dir="t"/>
                    </a:cell3D>
                    <a:solidFill>
                      <a:srgbClr val="FFFF00"/>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050" u="none" strike="noStrike" dirty="0">
                          <a:effectLst/>
                        </a:rPr>
                        <a:t>Исполнено </a:t>
                      </a:r>
                    </a:p>
                    <a:p>
                      <a:pPr algn="ctr" rtl="0" fontAlgn="ctr"/>
                      <a:r>
                        <a:rPr lang="ru-RU" sz="1050" u="none" strike="noStrike" dirty="0">
                          <a:effectLst/>
                        </a:rPr>
                        <a:t>за </a:t>
                      </a:r>
                      <a:r>
                        <a:rPr lang="ru-RU" sz="1050" u="none" strike="noStrike" dirty="0" smtClean="0">
                          <a:effectLst/>
                        </a:rPr>
                        <a:t>2024 год</a:t>
                      </a:r>
                      <a:endParaRPr lang="ru-RU" sz="1050" b="1" i="0" u="none" strike="noStrike" dirty="0">
                        <a:solidFill>
                          <a:srgbClr val="000000"/>
                        </a:solidFill>
                        <a:effectLst/>
                        <a:latin typeface="Trebuchet MS"/>
                      </a:endParaRPr>
                    </a:p>
                  </a:txBody>
                  <a:tcPr marL="9525" marR="9525" marT="9525" marB="0" anchor="ctr">
                    <a:cell3D prstMaterial="dkEdge">
                      <a:bevel h="50800" prst="divot"/>
                      <a:lightRig rig="flood" dir="t"/>
                    </a:cell3D>
                    <a:solidFill>
                      <a:srgbClr val="FFFF00"/>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050" u="none" strike="noStrike" dirty="0">
                          <a:effectLst/>
                        </a:rPr>
                        <a:t>Первоначальный </a:t>
                      </a:r>
                    </a:p>
                    <a:p>
                      <a:pPr algn="ctr" rtl="0" fontAlgn="ctr"/>
                      <a:r>
                        <a:rPr lang="ru-RU" sz="1050" u="none" strike="noStrike" dirty="0">
                          <a:effectLst/>
                        </a:rPr>
                        <a:t>план </a:t>
                      </a:r>
                    </a:p>
                    <a:p>
                      <a:pPr algn="ctr" rtl="0" fontAlgn="ctr"/>
                      <a:r>
                        <a:rPr lang="ru-RU" sz="1050" u="none" strike="noStrike" dirty="0">
                          <a:effectLst/>
                        </a:rPr>
                        <a:t>на </a:t>
                      </a:r>
                      <a:r>
                        <a:rPr lang="ru-RU" sz="1050" u="none" strike="noStrike" dirty="0" smtClean="0">
                          <a:effectLst/>
                        </a:rPr>
                        <a:t>2025 </a:t>
                      </a:r>
                      <a:r>
                        <a:rPr lang="ru-RU" sz="1050" u="none" strike="noStrike" dirty="0">
                          <a:effectLst/>
                        </a:rPr>
                        <a:t>год</a:t>
                      </a:r>
                      <a:endParaRPr lang="ru-RU" sz="1050" b="1" i="0" u="none" strike="noStrike" dirty="0">
                        <a:solidFill>
                          <a:srgbClr val="000000"/>
                        </a:solidFill>
                        <a:effectLst/>
                        <a:latin typeface="Trebuchet MS"/>
                      </a:endParaRPr>
                    </a:p>
                  </a:txBody>
                  <a:tcPr marL="9525" marR="9525" marT="9525" marB="0" anchor="ctr">
                    <a:cell3D prstMaterial="dkEdge">
                      <a:bevel h="50800" prst="divot"/>
                      <a:lightRig rig="flood" dir="t"/>
                    </a:cell3D>
                    <a:solidFill>
                      <a:srgbClr val="FFFF00"/>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050" u="none" strike="noStrike" dirty="0">
                          <a:effectLst/>
                        </a:rPr>
                        <a:t>Уточненный </a:t>
                      </a:r>
                    </a:p>
                    <a:p>
                      <a:pPr algn="ctr" rtl="0" fontAlgn="ctr"/>
                      <a:r>
                        <a:rPr lang="ru-RU" sz="1050" u="none" strike="noStrike" dirty="0">
                          <a:effectLst/>
                        </a:rPr>
                        <a:t>план </a:t>
                      </a:r>
                    </a:p>
                    <a:p>
                      <a:pPr algn="ctr" rtl="0" fontAlgn="ctr"/>
                      <a:r>
                        <a:rPr lang="ru-RU" sz="1050" u="none" strike="noStrike" dirty="0">
                          <a:effectLst/>
                        </a:rPr>
                        <a:t>на </a:t>
                      </a:r>
                      <a:r>
                        <a:rPr lang="ru-RU" sz="1050" u="none" strike="noStrike" dirty="0" smtClean="0">
                          <a:effectLst/>
                        </a:rPr>
                        <a:t>2025 </a:t>
                      </a:r>
                      <a:r>
                        <a:rPr lang="ru-RU" sz="1050" u="none" strike="noStrike" dirty="0">
                          <a:effectLst/>
                        </a:rPr>
                        <a:t>год</a:t>
                      </a:r>
                      <a:endParaRPr lang="ru-RU" sz="1050" b="1" i="0" u="none" strike="noStrike" dirty="0">
                        <a:solidFill>
                          <a:srgbClr val="000000"/>
                        </a:solidFill>
                        <a:effectLst/>
                        <a:latin typeface="Trebuchet MS"/>
                      </a:endParaRPr>
                    </a:p>
                  </a:txBody>
                  <a:tcPr marL="9525" marR="9525" marT="9525" marB="0" anchor="ctr">
                    <a:cell3D prstMaterial="dkEdge">
                      <a:bevel h="50800" prst="divot"/>
                      <a:lightRig rig="flood" dir="t"/>
                    </a:cell3D>
                    <a:solidFill>
                      <a:srgbClr val="FFFF00"/>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050" u="none" strike="noStrike" dirty="0">
                          <a:effectLst/>
                        </a:rPr>
                        <a:t>Исполнено </a:t>
                      </a:r>
                    </a:p>
                    <a:p>
                      <a:pPr algn="ctr" rtl="0" fontAlgn="ctr"/>
                      <a:r>
                        <a:rPr lang="ru-RU" sz="1050" u="none" strike="noStrike" dirty="0">
                          <a:effectLst/>
                        </a:rPr>
                        <a:t>за </a:t>
                      </a:r>
                      <a:r>
                        <a:rPr lang="ru-RU" sz="1050" u="none" strike="noStrike" dirty="0" smtClean="0">
                          <a:effectLst/>
                        </a:rPr>
                        <a:t>2025 </a:t>
                      </a:r>
                      <a:r>
                        <a:rPr lang="ru-RU" sz="1050" u="none" strike="noStrike" dirty="0">
                          <a:effectLst/>
                        </a:rPr>
                        <a:t>год</a:t>
                      </a:r>
                      <a:endParaRPr lang="ru-RU" sz="1050" b="1" i="0" u="none" strike="noStrike" dirty="0">
                        <a:solidFill>
                          <a:srgbClr val="000000"/>
                        </a:solidFill>
                        <a:effectLst/>
                        <a:latin typeface="Trebuchet MS"/>
                      </a:endParaRPr>
                    </a:p>
                  </a:txBody>
                  <a:tcPr marL="9525" marR="9525" marT="9525" marB="0" anchor="ctr">
                    <a:cell3D prstMaterial="dkEdge">
                      <a:bevel h="50800" prst="divot"/>
                      <a:lightRig rig="flood" dir="t"/>
                    </a:cell3D>
                    <a:solidFill>
                      <a:srgbClr val="FFFF00"/>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050" u="none" strike="noStrike" dirty="0">
                          <a:effectLst/>
                        </a:rPr>
                        <a:t>% исполнения </a:t>
                      </a:r>
                    </a:p>
                    <a:p>
                      <a:pPr algn="ctr" rtl="0" fontAlgn="ctr"/>
                      <a:r>
                        <a:rPr lang="ru-RU" sz="1050" u="none" strike="noStrike" dirty="0">
                          <a:effectLst/>
                        </a:rPr>
                        <a:t>за </a:t>
                      </a:r>
                      <a:r>
                        <a:rPr lang="ru-RU" sz="1050" u="none" strike="noStrike" dirty="0" smtClean="0">
                          <a:effectLst/>
                        </a:rPr>
                        <a:t>2025 </a:t>
                      </a:r>
                      <a:r>
                        <a:rPr lang="ru-RU" sz="1050" u="none" strike="noStrike" dirty="0">
                          <a:effectLst/>
                        </a:rPr>
                        <a:t>год к первоначальному плану</a:t>
                      </a:r>
                      <a:endParaRPr lang="ru-RU" sz="1050" b="1" i="0" u="none" strike="noStrike" dirty="0">
                        <a:solidFill>
                          <a:srgbClr val="000000"/>
                        </a:solidFill>
                        <a:effectLst/>
                        <a:latin typeface="Trebuchet MS"/>
                      </a:endParaRPr>
                    </a:p>
                  </a:txBody>
                  <a:tcPr marL="9525" marR="9525" marT="9525" marB="0" anchor="ctr">
                    <a:cell3D prstMaterial="dkEdge">
                      <a:bevel h="50800" prst="divot"/>
                      <a:lightRig rig="flood" dir="t"/>
                    </a:cell3D>
                    <a:solidFill>
                      <a:srgbClr val="FFFF00"/>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050" u="none" strike="noStrike" dirty="0">
                          <a:effectLst/>
                        </a:rPr>
                        <a:t>% исполнения </a:t>
                      </a:r>
                    </a:p>
                    <a:p>
                      <a:pPr algn="ctr" rtl="0" fontAlgn="ctr"/>
                      <a:r>
                        <a:rPr lang="ru-RU" sz="1050" u="none" strike="noStrike" dirty="0">
                          <a:effectLst/>
                        </a:rPr>
                        <a:t>за </a:t>
                      </a:r>
                      <a:r>
                        <a:rPr lang="ru-RU" sz="1050" u="none" strike="noStrike" dirty="0" smtClean="0">
                          <a:effectLst/>
                        </a:rPr>
                        <a:t>2025 </a:t>
                      </a:r>
                      <a:r>
                        <a:rPr lang="ru-RU" sz="1050" u="none" strike="noStrike" dirty="0">
                          <a:effectLst/>
                        </a:rPr>
                        <a:t>год к уточненному плану</a:t>
                      </a:r>
                      <a:endParaRPr lang="ru-RU" sz="1050" b="1" i="0" u="none" strike="noStrike" dirty="0">
                        <a:solidFill>
                          <a:srgbClr val="000000"/>
                        </a:solidFill>
                        <a:effectLst/>
                        <a:latin typeface="Trebuchet MS"/>
                      </a:endParaRPr>
                    </a:p>
                  </a:txBody>
                  <a:tcPr marL="9525" marR="9525" marT="9525" marB="0" anchor="ctr">
                    <a:cell3D prstMaterial="dkEdge">
                      <a:bevel h="50800" prst="divot"/>
                      <a:lightRig rig="flood" dir="t"/>
                    </a:cell3D>
                    <a:solidFill>
                      <a:srgbClr val="FFFF00"/>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050" u="none" strike="noStrike" dirty="0">
                          <a:effectLst/>
                        </a:rPr>
                        <a:t>% исполнения </a:t>
                      </a:r>
                      <a:r>
                        <a:rPr lang="ru-RU" sz="1050" u="none" strike="noStrike" dirty="0" smtClean="0">
                          <a:effectLst/>
                        </a:rPr>
                        <a:t>2025 </a:t>
                      </a:r>
                      <a:r>
                        <a:rPr lang="ru-RU" sz="1050" u="none" strike="noStrike" dirty="0">
                          <a:effectLst/>
                        </a:rPr>
                        <a:t>года </a:t>
                      </a:r>
                    </a:p>
                    <a:p>
                      <a:pPr algn="ctr" rtl="0" fontAlgn="ctr"/>
                      <a:r>
                        <a:rPr lang="ru-RU" sz="1050" u="none" strike="noStrike" dirty="0">
                          <a:effectLst/>
                        </a:rPr>
                        <a:t>к </a:t>
                      </a:r>
                      <a:r>
                        <a:rPr lang="ru-RU" sz="1050" u="none" strike="noStrike" dirty="0" smtClean="0">
                          <a:effectLst/>
                        </a:rPr>
                        <a:t>2024 </a:t>
                      </a:r>
                      <a:r>
                        <a:rPr lang="ru-RU" sz="1050" u="none" strike="noStrike" dirty="0">
                          <a:effectLst/>
                        </a:rPr>
                        <a:t>году</a:t>
                      </a:r>
                      <a:endParaRPr lang="ru-RU" sz="1050" b="1" i="0" u="none" strike="noStrike" dirty="0">
                        <a:solidFill>
                          <a:srgbClr val="000000"/>
                        </a:solidFill>
                        <a:effectLst/>
                        <a:latin typeface="Trebuchet MS"/>
                      </a:endParaRPr>
                    </a:p>
                  </a:txBody>
                  <a:tcPr marL="9525" marR="9525" marT="9525" marB="0" anchor="ctr">
                    <a:cell3D prstMaterial="dkEdge">
                      <a:bevel h="50800" prst="divot"/>
                      <a:lightRig rig="flood" dir="t"/>
                    </a:cell3D>
                    <a:solidFill>
                      <a:srgbClr val="FFFF00"/>
                    </a:solidFill>
                  </a:tcPr>
                </a:tc>
                <a:extLst>
                  <a:ext uri="{0D108BD9-81ED-4DB2-BD59-A6C34878D82A}">
                    <a16:rowId xmlns:a16="http://schemas.microsoft.com/office/drawing/2014/main" xmlns="" val="10000"/>
                  </a:ext>
                </a:extLst>
              </a:tr>
              <a:tr h="584761">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100" b="1" u="none" strike="noStrike" dirty="0">
                          <a:effectLst/>
                        </a:rPr>
                        <a:t>  БЕЗВОЗМЕЗДНЫЕ </a:t>
                      </a:r>
                    </a:p>
                    <a:p>
                      <a:pPr algn="l" rtl="0" fontAlgn="ctr"/>
                      <a:r>
                        <a:rPr lang="ru-RU" sz="1100" b="1" u="none" strike="noStrike" dirty="0">
                          <a:effectLst/>
                        </a:rPr>
                        <a:t>  ПОСТУПЛЕНИЯ</a:t>
                      </a:r>
                      <a:endParaRPr lang="ru-RU" sz="1100" b="1" i="0" u="none" strike="noStrike" dirty="0">
                        <a:solidFill>
                          <a:srgbClr val="000000"/>
                        </a:solidFill>
                        <a:effectLst/>
                        <a:latin typeface="Trebuchet MS"/>
                      </a:endParaRP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1" i="0" u="none" strike="noStrike" dirty="0">
                          <a:solidFill>
                            <a:srgbClr val="000000"/>
                          </a:solidFill>
                          <a:effectLst/>
                          <a:latin typeface="+mn-lt"/>
                        </a:rPr>
                        <a:t>576,9</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1" i="0" u="none" strike="noStrike" dirty="0" smtClean="0">
                          <a:solidFill>
                            <a:srgbClr val="000000"/>
                          </a:solidFill>
                          <a:effectLst/>
                          <a:latin typeface="+mn-lt"/>
                        </a:rPr>
                        <a:t>423,0</a:t>
                      </a:r>
                      <a:endParaRPr lang="ru-RU" sz="1400" b="1"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1" i="0" u="none" strike="noStrike" dirty="0" smtClean="0">
                          <a:solidFill>
                            <a:srgbClr val="000000"/>
                          </a:solidFill>
                          <a:effectLst/>
                          <a:latin typeface="+mn-lt"/>
                        </a:rPr>
                        <a:t>777,0</a:t>
                      </a:r>
                      <a:endParaRPr lang="ru-RU" sz="1400" b="1"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1" i="0" u="none" strike="noStrike" dirty="0" smtClean="0">
                          <a:solidFill>
                            <a:srgbClr val="000000"/>
                          </a:solidFill>
                          <a:effectLst/>
                          <a:latin typeface="+mn-lt"/>
                        </a:rPr>
                        <a:t>726,0</a:t>
                      </a:r>
                      <a:endParaRPr lang="ru-RU" sz="1400" b="1"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1" i="0" u="none" strike="noStrike" dirty="0" smtClean="0">
                          <a:solidFill>
                            <a:srgbClr val="000000"/>
                          </a:solidFill>
                          <a:effectLst/>
                          <a:latin typeface="+mn-lt"/>
                        </a:rPr>
                        <a:t>171,6</a:t>
                      </a:r>
                      <a:endParaRPr lang="ru-RU" sz="1400" b="1"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1" i="0" u="none" strike="noStrike" dirty="0" smtClean="0">
                          <a:solidFill>
                            <a:srgbClr val="000000"/>
                          </a:solidFill>
                          <a:effectLst/>
                          <a:latin typeface="+mn-lt"/>
                        </a:rPr>
                        <a:t>93,4</a:t>
                      </a:r>
                      <a:endParaRPr lang="ru-RU" sz="1400" b="1"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1" i="0" u="none" strike="noStrike" dirty="0" smtClean="0">
                          <a:solidFill>
                            <a:srgbClr val="000000"/>
                          </a:solidFill>
                          <a:effectLst/>
                          <a:latin typeface="+mn-lt"/>
                        </a:rPr>
                        <a:t>125,8</a:t>
                      </a:r>
                      <a:endParaRPr lang="ru-RU" sz="1400" b="1"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xmlns="" val="10001"/>
                  </a:ext>
                </a:extLst>
              </a:tr>
              <a:tr h="298349">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100" u="none" strike="noStrike" baseline="0" dirty="0">
                          <a:effectLst/>
                        </a:rPr>
                        <a:t>  </a:t>
                      </a:r>
                      <a:r>
                        <a:rPr lang="ru-RU" sz="1100" u="none" strike="noStrike" dirty="0">
                          <a:effectLst/>
                        </a:rPr>
                        <a:t>дотации</a:t>
                      </a:r>
                      <a:endParaRPr lang="ru-RU" sz="1100" b="0" i="0" u="none" strike="noStrike" dirty="0">
                        <a:solidFill>
                          <a:srgbClr val="000000"/>
                        </a:solidFill>
                        <a:effectLst/>
                        <a:latin typeface="Trebuchet MS"/>
                      </a:endParaRP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58,7</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14,8</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24,8</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23,3</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157,4</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94,0</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39,7</a:t>
                      </a:r>
                      <a:endParaRPr lang="ru-RU" sz="14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xmlns="" val="10002"/>
                  </a:ext>
                </a:extLst>
              </a:tr>
              <a:tr h="298349">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100" u="none" strike="noStrike" dirty="0">
                          <a:effectLst/>
                        </a:rPr>
                        <a:t>  субсидии</a:t>
                      </a:r>
                      <a:endParaRPr lang="ru-RU" sz="1100" b="0" i="0" u="none" strike="noStrike" dirty="0">
                        <a:solidFill>
                          <a:srgbClr val="000000"/>
                        </a:solidFill>
                        <a:effectLst/>
                        <a:latin typeface="Trebuchet MS"/>
                      </a:endParaRP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175,4</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81,7</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413,5</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371,8</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больше в 4,6 раза</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89,9</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больше в 2,1 раза</a:t>
                      </a:r>
                    </a:p>
                  </a:txBody>
                  <a:tcPr marL="9525" marR="9525" marT="9525" marB="0" anchor="ctr"/>
                </a:tc>
                <a:extLst>
                  <a:ext uri="{0D108BD9-81ED-4DB2-BD59-A6C34878D82A}">
                    <a16:rowId xmlns:a16="http://schemas.microsoft.com/office/drawing/2014/main" xmlns="" val="10003"/>
                  </a:ext>
                </a:extLst>
              </a:tr>
              <a:tr h="298349">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100" u="none" strike="noStrike" dirty="0">
                          <a:effectLst/>
                        </a:rPr>
                        <a:t>  субвенции</a:t>
                      </a:r>
                      <a:endParaRPr lang="ru-RU" sz="1100" b="0" i="0" u="none" strike="noStrike" dirty="0">
                        <a:solidFill>
                          <a:srgbClr val="000000"/>
                        </a:solidFill>
                        <a:effectLst/>
                        <a:latin typeface="Trebuchet MS"/>
                      </a:endParaRP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311,7</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320,5</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320,2</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312,4</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97,5</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97,6</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100,2</a:t>
                      </a:r>
                      <a:endParaRPr lang="ru-RU" sz="14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xmlns="" val="10004"/>
                  </a:ext>
                </a:extLst>
              </a:tr>
              <a:tr h="427590">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100" u="none" strike="noStrike" dirty="0">
                          <a:effectLst/>
                        </a:rPr>
                        <a:t>  иные межбюджетные </a:t>
                      </a:r>
                    </a:p>
                    <a:p>
                      <a:pPr algn="l" rtl="0" fontAlgn="ctr"/>
                      <a:r>
                        <a:rPr lang="ru-RU" sz="1100" u="none" strike="noStrike" dirty="0">
                          <a:effectLst/>
                        </a:rPr>
                        <a:t>  трансферты</a:t>
                      </a:r>
                      <a:endParaRPr lang="ru-RU" sz="1100" b="0" i="0" u="none" strike="noStrike" dirty="0">
                        <a:solidFill>
                          <a:srgbClr val="000000"/>
                        </a:solidFill>
                        <a:effectLst/>
                        <a:latin typeface="Trebuchet MS"/>
                      </a:endParaRP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27,7</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5,5</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17,3</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17,3</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больше в 3,1 раза</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больше в 3,1 раза</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62,5</a:t>
                      </a:r>
                      <a:endParaRPr lang="ru-RU" sz="14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xmlns="" val="10005"/>
                  </a:ext>
                </a:extLst>
              </a:tr>
              <a:tr h="552893">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100" u="none" strike="noStrike" dirty="0">
                          <a:effectLst/>
                        </a:rPr>
                        <a:t>  прочие </a:t>
                      </a:r>
                    </a:p>
                    <a:p>
                      <a:pPr algn="l" rtl="0" fontAlgn="ctr"/>
                      <a:r>
                        <a:rPr lang="ru-RU" sz="1100" u="none" strike="noStrike" dirty="0">
                          <a:effectLst/>
                        </a:rPr>
                        <a:t>  безвозмездные </a:t>
                      </a:r>
                    </a:p>
                    <a:p>
                      <a:pPr algn="l" rtl="0" fontAlgn="ctr"/>
                      <a:r>
                        <a:rPr lang="ru-RU" sz="1100" u="none" strike="noStrike" dirty="0">
                          <a:effectLst/>
                        </a:rPr>
                        <a:t>  поступления</a:t>
                      </a:r>
                      <a:endParaRPr lang="ru-RU" sz="1100" b="0" i="0" u="none" strike="noStrike" dirty="0">
                        <a:solidFill>
                          <a:srgbClr val="000000"/>
                        </a:solidFill>
                        <a:effectLst/>
                        <a:latin typeface="Trebuchet MS"/>
                      </a:endParaRP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0,3</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0,5</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0,5</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0,5</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100,0</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100,0</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166,7</a:t>
                      </a:r>
                      <a:endParaRPr lang="ru-RU" sz="14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xmlns="" val="10006"/>
                  </a:ext>
                </a:extLst>
              </a:tr>
              <a:tr h="744279">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100" u="none" strike="noStrike" dirty="0">
                          <a:effectLst/>
                        </a:rPr>
                        <a:t>  доходы от возврата </a:t>
                      </a:r>
                    </a:p>
                    <a:p>
                      <a:pPr algn="l" rtl="0" fontAlgn="ctr"/>
                      <a:r>
                        <a:rPr lang="ru-RU" sz="1100" u="none" strike="noStrike" dirty="0">
                          <a:effectLst/>
                        </a:rPr>
                        <a:t>  остатков субсидий, </a:t>
                      </a:r>
                    </a:p>
                    <a:p>
                      <a:pPr algn="l" rtl="0" fontAlgn="ctr"/>
                      <a:r>
                        <a:rPr lang="ru-RU" sz="1100" u="none" strike="noStrike" dirty="0">
                          <a:effectLst/>
                        </a:rPr>
                        <a:t>  субвенций и иных </a:t>
                      </a:r>
                    </a:p>
                    <a:p>
                      <a:pPr algn="l" rtl="0" fontAlgn="ctr"/>
                      <a:r>
                        <a:rPr lang="ru-RU" sz="1100" u="none" strike="noStrike" dirty="0">
                          <a:effectLst/>
                        </a:rPr>
                        <a:t>  МБТ прошлых лет</a:t>
                      </a:r>
                      <a:endParaRPr lang="ru-RU" sz="1100" b="0" i="0" u="none" strike="noStrike" dirty="0">
                        <a:solidFill>
                          <a:srgbClr val="000000"/>
                        </a:solidFill>
                        <a:effectLst/>
                        <a:latin typeface="Trebuchet MS"/>
                      </a:endParaRP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4,1</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0,0</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1,1</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1,1</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100,0</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26,8</a:t>
                      </a:r>
                      <a:endParaRPr lang="ru-RU" sz="14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xmlns="" val="10008"/>
                  </a:ext>
                </a:extLst>
              </a:tr>
              <a:tr h="720080">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100" u="none" strike="noStrike" dirty="0">
                          <a:effectLst/>
                        </a:rPr>
                        <a:t>  возврат остатков </a:t>
                      </a:r>
                    </a:p>
                    <a:p>
                      <a:pPr algn="l" rtl="0" fontAlgn="ctr"/>
                      <a:r>
                        <a:rPr lang="ru-RU" sz="1100" u="none" strike="noStrike" dirty="0">
                          <a:effectLst/>
                        </a:rPr>
                        <a:t>  субсидий, субвенций </a:t>
                      </a:r>
                    </a:p>
                    <a:p>
                      <a:pPr algn="l" rtl="0" fontAlgn="ctr"/>
                      <a:r>
                        <a:rPr lang="ru-RU" sz="1100" u="none" strike="noStrike" dirty="0">
                          <a:effectLst/>
                        </a:rPr>
                        <a:t>  и иных МБТ прошлых </a:t>
                      </a:r>
                    </a:p>
                    <a:p>
                      <a:pPr algn="l" rtl="0" fontAlgn="ctr"/>
                      <a:r>
                        <a:rPr lang="ru-RU" sz="1100" u="none" strike="noStrike" dirty="0">
                          <a:effectLst/>
                        </a:rPr>
                        <a:t>  лет</a:t>
                      </a:r>
                      <a:endParaRPr lang="ru-RU" sz="1100" b="0" i="0" u="none" strike="noStrike" dirty="0">
                        <a:solidFill>
                          <a:srgbClr val="000000"/>
                        </a:solidFill>
                        <a:effectLst/>
                        <a:latin typeface="Trebuchet MS"/>
                      </a:endParaRP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-1,0</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0,0</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-0,4</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-0,4</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100,0</a:t>
                      </a:r>
                      <a:endParaRPr lang="ru-RU" sz="1400" b="0" i="0" u="none" strike="noStrike" dirty="0">
                        <a:solidFill>
                          <a:srgbClr val="000000"/>
                        </a:solidFill>
                        <a:effectLst/>
                        <a:latin typeface="+mn-lt"/>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smtClean="0">
                          <a:solidFill>
                            <a:srgbClr val="000000"/>
                          </a:solidFill>
                          <a:effectLst/>
                          <a:latin typeface="+mn-lt"/>
                        </a:rPr>
                        <a:t>40,0</a:t>
                      </a:r>
                      <a:endParaRPr lang="ru-RU" sz="14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xmlns="" val="10007"/>
                  </a:ext>
                </a:extLst>
              </a:tr>
            </a:tbl>
          </a:graphicData>
        </a:graphic>
      </p:graphicFrame>
      <p:sp>
        <p:nvSpPr>
          <p:cNvPr id="9" name="TextBox 10"/>
          <p:cNvSpPr txBox="1">
            <a:spLocks noChangeArrowheads="1"/>
          </p:cNvSpPr>
          <p:nvPr/>
        </p:nvSpPr>
        <p:spPr bwMode="auto">
          <a:xfrm>
            <a:off x="7558088" y="1340768"/>
            <a:ext cx="12398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pPr>
            <a:r>
              <a:rPr lang="ru-RU" b="1" dirty="0">
                <a:solidFill>
                  <a:prstClr val="black"/>
                </a:solidFill>
                <a:latin typeface="Arial" charset="0"/>
                <a:cs typeface="Arial" charset="0"/>
              </a:rPr>
              <a:t>Млн.рублей</a:t>
            </a:r>
          </a:p>
        </p:txBody>
      </p:sp>
      <p:sp>
        <p:nvSpPr>
          <p:cNvPr id="10" name="Oval 13"/>
          <p:cNvSpPr>
            <a:spLocks noChangeArrowheads="1"/>
          </p:cNvSpPr>
          <p:nvPr/>
        </p:nvSpPr>
        <p:spPr bwMode="auto">
          <a:xfrm>
            <a:off x="8326062" y="6485087"/>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28</a:t>
            </a:r>
          </a:p>
        </p:txBody>
      </p:sp>
    </p:spTree>
    <p:extLst>
      <p:ext uri="{BB962C8B-B14F-4D97-AF65-F5344CB8AC3E}">
        <p14:creationId xmlns:p14="http://schemas.microsoft.com/office/powerpoint/2010/main" val="15246368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0" y="0"/>
            <a:ext cx="9144000" cy="6858000"/>
            <a:chOff x="0" y="0"/>
            <a:chExt cx="9144000" cy="6858000"/>
          </a:xfrm>
        </p:grpSpPr>
        <p:pic>
          <p:nvPicPr>
            <p:cNvPr id="3"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5" name="Таблица 4"/>
          <p:cNvGraphicFramePr>
            <a:graphicFrameLocks noGrp="1"/>
          </p:cNvGraphicFramePr>
          <p:nvPr>
            <p:extLst>
              <p:ext uri="{D42A27DB-BD31-4B8C-83A1-F6EECF244321}">
                <p14:modId xmlns:p14="http://schemas.microsoft.com/office/powerpoint/2010/main" val="2910781478"/>
              </p:ext>
            </p:extLst>
          </p:nvPr>
        </p:nvGraphicFramePr>
        <p:xfrm>
          <a:off x="108806" y="418841"/>
          <a:ext cx="8706581" cy="6305238"/>
        </p:xfrm>
        <a:graphic>
          <a:graphicData uri="http://schemas.openxmlformats.org/drawingml/2006/table">
            <a:tbl>
              <a:tblPr firstRow="1" bandRow="1"/>
              <a:tblGrid>
                <a:gridCol w="624254">
                  <a:extLst>
                    <a:ext uri="{9D8B030D-6E8A-4147-A177-3AD203B41FA5}">
                      <a16:colId xmlns:a16="http://schemas.microsoft.com/office/drawing/2014/main" xmlns="" val="20000"/>
                    </a:ext>
                  </a:extLst>
                </a:gridCol>
                <a:gridCol w="7385537">
                  <a:extLst>
                    <a:ext uri="{9D8B030D-6E8A-4147-A177-3AD203B41FA5}">
                      <a16:colId xmlns:a16="http://schemas.microsoft.com/office/drawing/2014/main" xmlns="" val="20001"/>
                    </a:ext>
                  </a:extLst>
                </a:gridCol>
                <a:gridCol w="696790">
                  <a:extLst>
                    <a:ext uri="{9D8B030D-6E8A-4147-A177-3AD203B41FA5}">
                      <a16:colId xmlns:a16="http://schemas.microsoft.com/office/drawing/2014/main" xmlns="" val="20002"/>
                    </a:ext>
                  </a:extLst>
                </a:gridCol>
              </a:tblGrid>
              <a:tr h="25146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 п/п</a:t>
                      </a:r>
                    </a:p>
                  </a:txBody>
                  <a:tcPr marL="68569" marR="68569" marT="34291" marB="34291">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endParaRPr lang="ru-RU" sz="1400" b="1" dirty="0">
                        <a:latin typeface="Times New Roman" pitchFamily="18" charset="0"/>
                        <a:cs typeface="Times New Roman" pitchFamily="18" charset="0"/>
                      </a:endParaRPr>
                    </a:p>
                  </a:txBody>
                  <a:tcPr marL="68569" marR="68569" marT="34291" marB="34291">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Стр.</a:t>
                      </a:r>
                    </a:p>
                  </a:txBody>
                  <a:tcPr marL="68569" marR="68569" marT="34291" marB="34291">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25484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18</a:t>
                      </a:r>
                    </a:p>
                  </a:txBody>
                  <a:tcPr marL="68569" marR="68569" marT="34291" marB="34291" anchor="ctr">
                    <a:lnL w="12700" cmpd="sng">
                      <a:solidFill>
                        <a:prstClr val="black"/>
                      </a:solidFill>
                      <a:prstDash val="solid"/>
                    </a:lnL>
                    <a:lnR w="12700" cap="flat" cmpd="sng" algn="ctr">
                      <a:solidFill>
                        <a:prstClr val="black"/>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a:r>
                        <a:rPr lang="ru-RU" sz="1400" b="1" dirty="0">
                          <a:latin typeface="Times New Roman" pitchFamily="18" charset="0"/>
                          <a:cs typeface="Times New Roman" pitchFamily="18" charset="0"/>
                        </a:rPr>
                        <a:t>Структура доходов бюджета городского округа в разрезе главных администраторов, %</a:t>
                      </a:r>
                    </a:p>
                  </a:txBody>
                  <a:tcPr marL="68569" marR="68569" marT="34291" marB="34291" anchor="ct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24</a:t>
                      </a:r>
                    </a:p>
                  </a:txBody>
                  <a:tcPr marL="68569" marR="68569" marT="34291" marB="34291" anchor="ctr">
                    <a:lnL w="12700" cap="flat" cmpd="sng" algn="ctr">
                      <a:solidFill>
                        <a:prstClr val="black"/>
                      </a:solidFill>
                      <a:prstDash val="solid"/>
                      <a:round/>
                      <a:headEnd type="none" w="med" len="med"/>
                      <a:tailEnd type="none" w="med" len="med"/>
                    </a:lnL>
                    <a:lnR w="12700" cmpd="sng">
                      <a:solidFill>
                        <a:prstClr val="black"/>
                      </a:solidFill>
                      <a:prstDash val="solid"/>
                    </a:lnR>
                    <a:lnT w="12700" cap="flat" cmpd="sng" algn="ctr">
                      <a:solidFill>
                        <a:prstClr val="black"/>
                      </a:solidFill>
                      <a:prstDash val="solid"/>
                      <a:round/>
                      <a:headEnd type="none" w="med" len="med"/>
                      <a:tailEnd type="none" w="med" len="me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xmlns="" val="10006"/>
                  </a:ext>
                </a:extLst>
              </a:tr>
              <a:tr h="43434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19</a:t>
                      </a:r>
                    </a:p>
                  </a:txBody>
                  <a:tcPr marL="68569" marR="68569" marT="34291" marB="34291"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a:r>
                        <a:rPr lang="ru-RU" sz="1400" b="1" dirty="0">
                          <a:latin typeface="Times New Roman" pitchFamily="18" charset="0"/>
                          <a:cs typeface="Times New Roman" pitchFamily="18" charset="0"/>
                        </a:rPr>
                        <a:t>Перечень действующих налоговых</a:t>
                      </a:r>
                      <a:r>
                        <a:rPr lang="ru-RU" sz="1400" b="1" baseline="0" dirty="0">
                          <a:latin typeface="Times New Roman" pitchFamily="18" charset="0"/>
                          <a:cs typeface="Times New Roman" pitchFamily="18" charset="0"/>
                        </a:rPr>
                        <a:t> льгот, установленных решениями органов местного самоуправления</a:t>
                      </a:r>
                      <a:endParaRPr lang="ru-RU" sz="1400" b="1" dirty="0">
                        <a:latin typeface="Times New Roman" pitchFamily="18" charset="0"/>
                        <a:cs typeface="Times New Roman" pitchFamily="18" charset="0"/>
                      </a:endParaRPr>
                    </a:p>
                  </a:txBody>
                  <a:tcPr marL="68569" marR="68569" marT="34291" marB="34291"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25</a:t>
                      </a:r>
                    </a:p>
                  </a:txBody>
                  <a:tcPr marL="68569" marR="68569" marT="34291" marB="34291"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xmlns="" val="10007"/>
                  </a:ext>
                </a:extLst>
              </a:tr>
              <a:tr h="25241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20</a:t>
                      </a:r>
                    </a:p>
                  </a:txBody>
                  <a:tcPr marL="68569" marR="68569" marT="34291" marB="34291"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a:r>
                        <a:rPr lang="ru-RU" sz="1400" b="1" dirty="0">
                          <a:latin typeface="Times New Roman" pitchFamily="18" charset="0"/>
                          <a:cs typeface="Times New Roman" pitchFamily="18" charset="0"/>
                        </a:rPr>
                        <a:t>Недоимка по местным имущественным налогам</a:t>
                      </a:r>
                    </a:p>
                  </a:txBody>
                  <a:tcPr marL="68569" marR="68569" marT="34291" marB="34291"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26</a:t>
                      </a:r>
                    </a:p>
                  </a:txBody>
                  <a:tcPr marL="68569" marR="68569" marT="34291" marB="34291"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xmlns="" val="10008"/>
                  </a:ext>
                </a:extLst>
              </a:tr>
              <a:tr h="43434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21</a:t>
                      </a:r>
                    </a:p>
                  </a:txBody>
                  <a:tcPr marL="68569" marR="68569" marT="34291" marB="34291"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a:r>
                        <a:rPr lang="ru-RU" sz="1400" b="1" dirty="0">
                          <a:latin typeface="Times New Roman" pitchFamily="18" charset="0"/>
                          <a:cs typeface="Times New Roman" pitchFamily="18" charset="0"/>
                        </a:rPr>
                        <a:t>Итоги работы межведомственной комиссии по урегулированию задолженности по платежам в бюджет</a:t>
                      </a:r>
                    </a:p>
                  </a:txBody>
                  <a:tcPr marL="68569" marR="68569" marT="34291" marB="34291"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27</a:t>
                      </a:r>
                    </a:p>
                  </a:txBody>
                  <a:tcPr marL="68569" marR="68569" marT="34291" marB="34291"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xmlns="" val="10009"/>
                  </a:ext>
                </a:extLst>
              </a:tr>
              <a:tr h="25146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22</a:t>
                      </a:r>
                    </a:p>
                  </a:txBody>
                  <a:tcPr marL="68569" marR="68569" marT="34291" marB="34291"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a:r>
                        <a:rPr lang="ru-RU" sz="1400" b="1" dirty="0">
                          <a:latin typeface="Times New Roman" pitchFamily="18" charset="0"/>
                          <a:cs typeface="Times New Roman" pitchFamily="18" charset="0"/>
                        </a:rPr>
                        <a:t>Безвозмездные поступления в бюджет городского округа</a:t>
                      </a:r>
                    </a:p>
                  </a:txBody>
                  <a:tcPr marL="68569" marR="68569" marT="34291" marB="34291"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28-29</a:t>
                      </a:r>
                    </a:p>
                  </a:txBody>
                  <a:tcPr marL="68569" marR="68569" marT="34291" marB="34291"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xmlns="" val="10010"/>
                  </a:ext>
                </a:extLst>
              </a:tr>
              <a:tr h="43434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23</a:t>
                      </a:r>
                    </a:p>
                  </a:txBody>
                  <a:tcPr marL="68569" marR="68569" marT="34291" marB="34291"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a:r>
                        <a:rPr lang="ru-RU" sz="1400" b="1" dirty="0">
                          <a:latin typeface="Times New Roman" pitchFamily="18" charset="0"/>
                          <a:cs typeface="Times New Roman" pitchFamily="18" charset="0"/>
                        </a:rPr>
                        <a:t>Структура безвозмездных поступлений в бюджет городского округа из областного бюджета</a:t>
                      </a:r>
                    </a:p>
                  </a:txBody>
                  <a:tcPr marL="68569" marR="68569" marT="34291" marB="34291"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30</a:t>
                      </a:r>
                    </a:p>
                  </a:txBody>
                  <a:tcPr marL="68569" marR="68569" marT="34291" marB="34291"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xmlns="" val="10011"/>
                  </a:ext>
                </a:extLst>
              </a:tr>
              <a:tr h="29057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24</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a:r>
                        <a:rPr lang="ru-RU" sz="1400" b="1" dirty="0">
                          <a:latin typeface="Times New Roman" pitchFamily="18" charset="0"/>
                          <a:cs typeface="Times New Roman" pitchFamily="18" charset="0"/>
                        </a:rPr>
                        <a:t>Исполнение бюджета городского округа по расходам</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31</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xmlns="" val="10012"/>
                  </a:ext>
                </a:extLst>
              </a:tr>
              <a:tr h="43433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25</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a:r>
                        <a:rPr lang="ru-RU" sz="1400" b="1" dirty="0">
                          <a:latin typeface="Times New Roman" pitchFamily="18" charset="0"/>
                          <a:cs typeface="Times New Roman" pitchFamily="18" charset="0"/>
                        </a:rPr>
                        <a:t>Исполнение бюджета городского округа по разделам и подразделам классификации расходов</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32</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xmlns="" val="10013"/>
                  </a:ext>
                </a:extLst>
              </a:tr>
              <a:tr h="29057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26</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a:r>
                        <a:rPr lang="ru-RU" sz="1400" b="1" dirty="0">
                          <a:latin typeface="Times New Roman" pitchFamily="18" charset="0"/>
                          <a:cs typeface="Times New Roman" pitchFamily="18" charset="0"/>
                        </a:rPr>
                        <a:t>Структура расходов</a:t>
                      </a:r>
                      <a:r>
                        <a:rPr lang="ru-RU" sz="1400" b="1" baseline="0" dirty="0">
                          <a:latin typeface="Times New Roman" pitchFamily="18" charset="0"/>
                          <a:cs typeface="Times New Roman" pitchFamily="18" charset="0"/>
                        </a:rPr>
                        <a:t> бюджета городского округа в разрезе отраслей, %</a:t>
                      </a:r>
                      <a:endParaRPr lang="ru-RU" sz="1400" b="1" dirty="0">
                        <a:latin typeface="Times New Roman" pitchFamily="18" charset="0"/>
                        <a:cs typeface="Times New Roman" pitchFamily="18" charset="0"/>
                      </a:endParaRP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33</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xmlns="" val="10014"/>
                  </a:ext>
                </a:extLst>
              </a:tr>
              <a:tr h="29057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27</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a:r>
                        <a:rPr lang="ru-RU" sz="1400" b="1" dirty="0">
                          <a:latin typeface="Times New Roman" pitchFamily="18" charset="0"/>
                          <a:cs typeface="Times New Roman" pitchFamily="18" charset="0"/>
                        </a:rPr>
                        <a:t>Расходы бюджета городского округа за 2025 год</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34</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xmlns="" val="10015"/>
                  </a:ext>
                </a:extLst>
              </a:tr>
              <a:tr h="29057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28</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a:r>
                        <a:rPr lang="ru-RU" sz="1400" b="1" dirty="0">
                          <a:latin typeface="Times New Roman" pitchFamily="18" charset="0"/>
                          <a:cs typeface="Times New Roman" pitchFamily="18" charset="0"/>
                        </a:rPr>
                        <a:t>Структура расходов на образование, культуру и жилищно-коммунальное хозяйство, %</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35-37</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16"/>
                  </a:ext>
                </a:extLst>
              </a:tr>
              <a:tr h="290570">
                <a:tc>
                  <a:txBody>
                    <a:bodyPr/>
                    <a:lstStyle/>
                    <a:p>
                      <a:pPr algn="ctr"/>
                      <a:r>
                        <a:rPr lang="ru-RU" sz="1400" b="1" dirty="0">
                          <a:latin typeface="Times New Roman" pitchFamily="18" charset="0"/>
                          <a:cs typeface="Times New Roman" pitchFamily="18" charset="0"/>
                        </a:rPr>
                        <a:t>29</a:t>
                      </a:r>
                    </a:p>
                  </a:txBody>
                  <a:tcPr marL="68569" marR="68569" marT="34287" marB="34287" anchor="ctr">
                    <a:lnL w="12700" cmpd="sng">
                      <a:solidFill>
                        <a:prstClr val="black"/>
                      </a:solidFill>
                      <a:prstDash val="solid"/>
                    </a:lnL>
                    <a:lnR w="12700" cap="flat" cmpd="sng" algn="ctr">
                      <a:solidFill>
                        <a:prstClr val="black"/>
                      </a:solidFill>
                      <a:prstDash val="solid"/>
                      <a:round/>
                      <a:headEnd type="none" w="med" len="med"/>
                      <a:tailEnd type="none" w="med" len="me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ru-RU" sz="1400" b="1" dirty="0">
                          <a:latin typeface="Times New Roman" pitchFamily="18" charset="0"/>
                          <a:cs typeface="Times New Roman" pitchFamily="18" charset="0"/>
                        </a:rPr>
                        <a:t>Расходы бюджета городского округа на социальную сферу</a:t>
                      </a:r>
                    </a:p>
                  </a:txBody>
                  <a:tcPr marL="68569" marR="68569" marT="34287" marB="34287" anchor="ct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ru-RU" sz="1400" b="1" dirty="0">
                          <a:latin typeface="Times New Roman" pitchFamily="18" charset="0"/>
                          <a:cs typeface="Times New Roman" pitchFamily="18" charset="0"/>
                        </a:rPr>
                        <a:t>38</a:t>
                      </a:r>
                    </a:p>
                  </a:txBody>
                  <a:tcPr marL="68569" marR="68569" marT="34287" marB="34287" anchor="ctr">
                    <a:lnL w="12700" cap="flat" cmpd="sng" algn="ctr">
                      <a:solidFill>
                        <a:prstClr val="black"/>
                      </a:solidFill>
                      <a:prstDash val="solid"/>
                      <a:round/>
                      <a:headEnd type="none" w="med" len="med"/>
                      <a:tailEnd type="none" w="med" len="med"/>
                    </a:lnL>
                    <a:lnR w="12700" cmpd="sng">
                      <a:solidFill>
                        <a:prstClr val="black"/>
                      </a:solidFill>
                      <a:prstDash val="soli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17"/>
                  </a:ext>
                </a:extLst>
              </a:tr>
              <a:tr h="290570">
                <a:tc>
                  <a:txBody>
                    <a:bodyPr/>
                    <a:lstStyle/>
                    <a:p>
                      <a:pPr algn="ctr"/>
                      <a:r>
                        <a:rPr lang="ru-RU" sz="1400" b="1" dirty="0">
                          <a:latin typeface="Times New Roman" pitchFamily="18" charset="0"/>
                          <a:cs typeface="Times New Roman" pitchFamily="18" charset="0"/>
                        </a:rPr>
                        <a:t>30</a:t>
                      </a:r>
                    </a:p>
                  </a:txBody>
                  <a:tcPr marL="68569" marR="68569" marT="34287" marB="34287" anchor="ctr">
                    <a:lnL w="12700" cmpd="sng">
                      <a:solidFill>
                        <a:prstClr val="black"/>
                      </a:solidFill>
                      <a:prstDash val="solid"/>
                    </a:lnL>
                    <a:lnR w="12700" cap="flat" cmpd="sng" algn="ctr">
                      <a:solidFill>
                        <a:prstClr val="black"/>
                      </a:solidFill>
                      <a:prstDash val="solid"/>
                      <a:round/>
                      <a:headEnd type="none" w="med" len="med"/>
                      <a:tailEnd type="none" w="med" len="me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ru-RU" sz="1400" b="1" dirty="0">
                          <a:latin typeface="Times New Roman" pitchFamily="18" charset="0"/>
                          <a:cs typeface="Times New Roman" pitchFamily="18" charset="0"/>
                        </a:rPr>
                        <a:t>Расходы</a:t>
                      </a:r>
                      <a:r>
                        <a:rPr lang="ru-RU" sz="1400" b="1" baseline="0" dirty="0">
                          <a:latin typeface="Times New Roman" pitchFamily="18" charset="0"/>
                          <a:cs typeface="Times New Roman" pitchFamily="18" charset="0"/>
                        </a:rPr>
                        <a:t> бюджета городского округа в разрезе видов расходов</a:t>
                      </a:r>
                      <a:endParaRPr lang="ru-RU" sz="1400" b="1" dirty="0">
                        <a:latin typeface="Times New Roman" pitchFamily="18" charset="0"/>
                        <a:cs typeface="Times New Roman" pitchFamily="18" charset="0"/>
                      </a:endParaRPr>
                    </a:p>
                  </a:txBody>
                  <a:tcPr marL="68569" marR="68569" marT="34287" marB="34287" anchor="ct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ru-RU" sz="1400" b="1" dirty="0">
                          <a:latin typeface="Times New Roman" pitchFamily="18" charset="0"/>
                          <a:cs typeface="Times New Roman" pitchFamily="18" charset="0"/>
                        </a:rPr>
                        <a:t>39</a:t>
                      </a:r>
                    </a:p>
                  </a:txBody>
                  <a:tcPr marL="68569" marR="68569" marT="34287" marB="34287" anchor="ctr">
                    <a:lnL w="12700" cap="flat" cmpd="sng" algn="ctr">
                      <a:solidFill>
                        <a:prstClr val="black"/>
                      </a:solidFill>
                      <a:prstDash val="solid"/>
                      <a:round/>
                      <a:headEnd type="none" w="med" len="med"/>
                      <a:tailEnd type="none" w="med" len="med"/>
                    </a:lnL>
                    <a:lnR w="12700" cmpd="sng">
                      <a:solidFill>
                        <a:prstClr val="black"/>
                      </a:solidFill>
                      <a:prstDash val="soli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18"/>
                  </a:ext>
                </a:extLst>
              </a:tr>
              <a:tr h="290570">
                <a:tc>
                  <a:txBody>
                    <a:bodyPr/>
                    <a:lstStyle/>
                    <a:p>
                      <a:pPr algn="ctr"/>
                      <a:r>
                        <a:rPr lang="ru-RU" sz="1400" b="1" dirty="0">
                          <a:latin typeface="Times New Roman" pitchFamily="18" charset="0"/>
                          <a:cs typeface="Times New Roman" pitchFamily="18" charset="0"/>
                        </a:rPr>
                        <a:t>31</a:t>
                      </a:r>
                    </a:p>
                  </a:txBody>
                  <a:tcPr marL="68569" marR="68569" marT="34287" marB="34287" anchor="ctr">
                    <a:lnL w="12700" cmpd="sng">
                      <a:solidFill>
                        <a:prstClr val="black"/>
                      </a:solidFill>
                      <a:prstDash val="solid"/>
                    </a:lnL>
                    <a:lnR w="12700" cap="flat" cmpd="sng" algn="ctr">
                      <a:solidFill>
                        <a:prstClr val="black"/>
                      </a:solidFill>
                      <a:prstDash val="solid"/>
                      <a:round/>
                      <a:headEnd type="none" w="med" len="med"/>
                      <a:tailEnd type="none" w="med" len="me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ru-RU" sz="1400" b="1" dirty="0">
                          <a:latin typeface="Times New Roman" pitchFamily="18" charset="0"/>
                          <a:cs typeface="Times New Roman" pitchFamily="18" charset="0"/>
                        </a:rPr>
                        <a:t>Структура расходов бюджета городского округа в разрезе видов расходов, %</a:t>
                      </a:r>
                    </a:p>
                  </a:txBody>
                  <a:tcPr marL="68569" marR="68569" marT="34287" marB="34287" anchor="ct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ru-RU" sz="1400" b="1" dirty="0">
                          <a:latin typeface="Times New Roman" pitchFamily="18" charset="0"/>
                          <a:cs typeface="Times New Roman" pitchFamily="18" charset="0"/>
                        </a:rPr>
                        <a:t>40</a:t>
                      </a:r>
                    </a:p>
                  </a:txBody>
                  <a:tcPr marL="68569" marR="68569" marT="34287" marB="34287" anchor="ctr">
                    <a:lnL w="12700" cap="flat" cmpd="sng" algn="ctr">
                      <a:solidFill>
                        <a:prstClr val="black"/>
                      </a:solidFill>
                      <a:prstDash val="solid"/>
                      <a:round/>
                      <a:headEnd type="none" w="med" len="med"/>
                      <a:tailEnd type="none" w="med" len="med"/>
                    </a:lnL>
                    <a:lnR w="12700" cmpd="sng">
                      <a:solidFill>
                        <a:prstClr val="black"/>
                      </a:solidFill>
                      <a:prstDash val="soli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19"/>
                  </a:ext>
                </a:extLst>
              </a:tr>
              <a:tr h="290570">
                <a:tc>
                  <a:txBody>
                    <a:bodyPr/>
                    <a:lstStyle/>
                    <a:p>
                      <a:pPr algn="ctr"/>
                      <a:r>
                        <a:rPr lang="ru-RU" sz="1400" b="1" dirty="0">
                          <a:latin typeface="Times New Roman" pitchFamily="18" charset="0"/>
                          <a:cs typeface="Times New Roman" pitchFamily="18" charset="0"/>
                        </a:rPr>
                        <a:t>32</a:t>
                      </a:r>
                    </a:p>
                  </a:txBody>
                  <a:tcPr marL="68569" marR="68569" marT="34287" marB="34287" anchor="ctr">
                    <a:lnL w="12700" cmpd="sng">
                      <a:solidFill>
                        <a:prstClr val="black"/>
                      </a:solidFill>
                      <a:prstDash val="solid"/>
                    </a:lnL>
                    <a:lnR w="12700" cap="flat" cmpd="sng" algn="ctr">
                      <a:solidFill>
                        <a:prstClr val="black"/>
                      </a:solidFill>
                      <a:prstDash val="solid"/>
                      <a:round/>
                      <a:headEnd type="none" w="med" len="med"/>
                      <a:tailEnd type="none" w="med" len="me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ru-RU" sz="1400" b="1" dirty="0">
                          <a:latin typeface="Times New Roman" pitchFamily="18" charset="0"/>
                          <a:cs typeface="Times New Roman" pitchFamily="18" charset="0"/>
                        </a:rPr>
                        <a:t>Исполнение бюджета городского округа по муниципальным программам за 2025 год</a:t>
                      </a:r>
                    </a:p>
                  </a:txBody>
                  <a:tcPr marL="68569" marR="68569" marT="34287" marB="34287" anchor="ct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ru-RU" sz="1400" b="1" dirty="0">
                          <a:latin typeface="Times New Roman" pitchFamily="18" charset="0"/>
                          <a:cs typeface="Times New Roman" pitchFamily="18" charset="0"/>
                        </a:rPr>
                        <a:t>41-58</a:t>
                      </a:r>
                    </a:p>
                  </a:txBody>
                  <a:tcPr marL="68569" marR="68569" marT="34287" marB="34287" anchor="ctr">
                    <a:lnL w="12700" cap="flat" cmpd="sng" algn="ctr">
                      <a:solidFill>
                        <a:prstClr val="black"/>
                      </a:solidFill>
                      <a:prstDash val="solid"/>
                      <a:round/>
                      <a:headEnd type="none" w="med" len="med"/>
                      <a:tailEnd type="none" w="med" len="med"/>
                    </a:lnL>
                    <a:lnR w="12700" cmpd="sng">
                      <a:solidFill>
                        <a:prstClr val="black"/>
                      </a:solidFill>
                      <a:prstDash val="soli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20"/>
                  </a:ext>
                </a:extLst>
              </a:tr>
              <a:tr h="290570">
                <a:tc>
                  <a:txBody>
                    <a:bodyPr/>
                    <a:lstStyle/>
                    <a:p>
                      <a:pPr algn="ctr"/>
                      <a:r>
                        <a:rPr lang="ru-RU" sz="1400" b="1" dirty="0">
                          <a:latin typeface="Times New Roman" pitchFamily="18" charset="0"/>
                          <a:cs typeface="Times New Roman" pitchFamily="18" charset="0"/>
                        </a:rPr>
                        <a:t>34</a:t>
                      </a:r>
                    </a:p>
                  </a:txBody>
                  <a:tcPr marL="68569" marR="68569" marT="34287" marB="34287" anchor="ctr">
                    <a:lnL w="12700" cmpd="sng">
                      <a:solidFill>
                        <a:prstClr val="black"/>
                      </a:solidFill>
                      <a:prstDash val="solid"/>
                    </a:lnL>
                    <a:lnR w="12700" cap="flat" cmpd="sng" algn="ctr">
                      <a:solidFill>
                        <a:prstClr val="black"/>
                      </a:solidFill>
                      <a:prstDash val="solid"/>
                      <a:round/>
                      <a:headEnd type="none" w="med" len="med"/>
                      <a:tailEnd type="none" w="med" len="me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ru-RU" sz="1400" b="1" dirty="0">
                          <a:latin typeface="Times New Roman" pitchFamily="18" charset="0"/>
                          <a:cs typeface="Times New Roman" pitchFamily="18" charset="0"/>
                        </a:rPr>
                        <a:t>Общественно-значимые проекты,</a:t>
                      </a:r>
                      <a:r>
                        <a:rPr lang="ru-RU" sz="1400" b="1" baseline="0" dirty="0">
                          <a:latin typeface="Times New Roman" pitchFamily="18" charset="0"/>
                          <a:cs typeface="Times New Roman" pitchFamily="18" charset="0"/>
                        </a:rPr>
                        <a:t> реализованные в 2025 году</a:t>
                      </a:r>
                      <a:endParaRPr lang="ru-RU" sz="1400" b="1" dirty="0">
                        <a:latin typeface="Times New Roman" pitchFamily="18" charset="0"/>
                        <a:cs typeface="Times New Roman" pitchFamily="18" charset="0"/>
                      </a:endParaRPr>
                    </a:p>
                  </a:txBody>
                  <a:tcPr marL="68569" marR="68569" marT="34287" marB="34287" anchor="ct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ru-RU" sz="1400" b="1" dirty="0">
                          <a:latin typeface="Times New Roman" pitchFamily="18" charset="0"/>
                          <a:cs typeface="Times New Roman" pitchFamily="18" charset="0"/>
                        </a:rPr>
                        <a:t>59</a:t>
                      </a:r>
                    </a:p>
                  </a:txBody>
                  <a:tcPr marL="68569" marR="68569" marT="34287" marB="34287" anchor="ctr">
                    <a:lnL w="12700" cap="flat" cmpd="sng" algn="ctr">
                      <a:solidFill>
                        <a:prstClr val="black"/>
                      </a:solidFill>
                      <a:prstDash val="solid"/>
                      <a:round/>
                      <a:headEnd type="none" w="med" len="med"/>
                      <a:tailEnd type="none" w="med" len="med"/>
                    </a:lnL>
                    <a:lnR w="12700" cmpd="sng">
                      <a:solidFill>
                        <a:prstClr val="black"/>
                      </a:solidFill>
                      <a:prstDash val="soli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21"/>
                  </a:ext>
                </a:extLst>
              </a:tr>
              <a:tr h="290570">
                <a:tc>
                  <a:txBody>
                    <a:bodyPr/>
                    <a:lstStyle/>
                    <a:p>
                      <a:pPr algn="ctr"/>
                      <a:r>
                        <a:rPr lang="ru-RU" sz="1400" b="1" dirty="0">
                          <a:latin typeface="Times New Roman" pitchFamily="18" charset="0"/>
                          <a:cs typeface="Times New Roman" pitchFamily="18" charset="0"/>
                        </a:rPr>
                        <a:t>35</a:t>
                      </a:r>
                    </a:p>
                  </a:txBody>
                  <a:tcPr marL="68569" marR="68569" marT="34287" marB="34287" anchor="ctr">
                    <a:lnL w="12700" cmpd="sng">
                      <a:solidFill>
                        <a:prstClr val="black"/>
                      </a:solidFill>
                      <a:prstDash val="solid"/>
                    </a:lnL>
                    <a:lnR w="12700" cap="flat" cmpd="sng" algn="ctr">
                      <a:solidFill>
                        <a:prstClr val="black"/>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ru-RU" sz="1400" b="1" dirty="0">
                          <a:latin typeface="Times New Roman" pitchFamily="18" charset="0"/>
                          <a:cs typeface="Times New Roman" pitchFamily="18" charset="0"/>
                        </a:rPr>
                        <a:t>Национальные проекты, реализованные в 2025 году</a:t>
                      </a:r>
                    </a:p>
                  </a:txBody>
                  <a:tcPr marL="68569" marR="68569" marT="34287" marB="34287" anchor="ct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ru-RU" sz="1400" b="1" dirty="0">
                          <a:latin typeface="Times New Roman" pitchFamily="18" charset="0"/>
                          <a:cs typeface="Times New Roman" pitchFamily="18" charset="0"/>
                        </a:rPr>
                        <a:t>60</a:t>
                      </a:r>
                    </a:p>
                  </a:txBody>
                  <a:tcPr marL="68569" marR="68569" marT="34287" marB="34287" anchor="ctr">
                    <a:lnL w="12700" cap="flat" cmpd="sng" algn="ctr">
                      <a:solidFill>
                        <a:prstClr val="black"/>
                      </a:solidFill>
                      <a:prstDash val="solid"/>
                      <a:round/>
                      <a:headEnd type="none" w="med" len="med"/>
                      <a:tailEnd type="none" w="med" len="med"/>
                    </a:lnL>
                    <a:lnR w="12700" cmpd="sng">
                      <a:solidFill>
                        <a:prstClr val="black"/>
                      </a:solidFill>
                      <a:prstDash val="solid"/>
                    </a:lnR>
                    <a:lnT w="12700" cap="flat" cmpd="sng" algn="ctr">
                      <a:solidFill>
                        <a:prstClr val="black"/>
                      </a:solidFill>
                      <a:prstDash val="solid"/>
                      <a:round/>
                      <a:headEnd type="none" w="med" len="med"/>
                      <a:tailEnd type="none" w="med" len="me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22"/>
                  </a:ext>
                </a:extLst>
              </a:tr>
              <a:tr h="290570">
                <a:tc>
                  <a:txBody>
                    <a:bodyPr/>
                    <a:lstStyle/>
                    <a:p>
                      <a:pPr algn="ctr"/>
                      <a:r>
                        <a:rPr lang="ru-RU" sz="1400" b="1" dirty="0">
                          <a:latin typeface="Times New Roman" pitchFamily="18" charset="0"/>
                          <a:cs typeface="Times New Roman" pitchFamily="18" charset="0"/>
                        </a:rPr>
                        <a:t>36</a:t>
                      </a:r>
                    </a:p>
                  </a:txBody>
                  <a:tcPr marL="68569" marR="68569" marT="34287" marB="34287" anchor="ctr">
                    <a:lnL w="12700" cmpd="sng">
                      <a:solidFill>
                        <a:prstClr val="black"/>
                      </a:solidFill>
                      <a:prstDash val="solid"/>
                    </a:lnL>
                    <a:lnR w="12700" cap="flat" cmpd="sng" algn="ctr">
                      <a:solidFill>
                        <a:prstClr val="black"/>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mpd="sng">
                      <a:solidFill>
                        <a:prstClr val="black"/>
                      </a:solidFill>
                      <a:prstDash val="solid"/>
                    </a:lnB>
                    <a:lnTlToBr w="12700" cmpd="sng">
                      <a:noFill/>
                      <a:prstDash val="solid"/>
                    </a:lnTlToBr>
                    <a:lnBlToTr w="12700" cmpd="sng">
                      <a:noFill/>
                      <a:prstDash val="solid"/>
                    </a:lnBlToTr>
                    <a:noFill/>
                  </a:tcPr>
                </a:tc>
                <a:tc>
                  <a:txBody>
                    <a:bodyPr/>
                    <a:lstStyle/>
                    <a:p>
                      <a:pPr algn="l"/>
                      <a:r>
                        <a:rPr lang="ru-RU" sz="1400" b="1" dirty="0">
                          <a:latin typeface="Times New Roman" pitchFamily="18" charset="0"/>
                          <a:cs typeface="Times New Roman" pitchFamily="18" charset="0"/>
                        </a:rPr>
                        <a:t>Формирование и использование средств Дорожного фонда</a:t>
                      </a:r>
                    </a:p>
                  </a:txBody>
                  <a:tcPr marL="68569" marR="68569" marT="34287" marB="34287" anchor="ct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mpd="sng">
                      <a:solidFill>
                        <a:prstClr val="black"/>
                      </a:solidFill>
                      <a:prstDash val="solid"/>
                    </a:lnB>
                    <a:lnTlToBr w="12700" cmpd="sng">
                      <a:noFill/>
                      <a:prstDash val="solid"/>
                    </a:lnTlToBr>
                    <a:lnBlToTr w="12700" cmpd="sng">
                      <a:noFill/>
                      <a:prstDash val="solid"/>
                    </a:lnBlToTr>
                    <a:noFill/>
                  </a:tcPr>
                </a:tc>
                <a:tc>
                  <a:txBody>
                    <a:bodyPr/>
                    <a:lstStyle/>
                    <a:p>
                      <a:pPr algn="ctr"/>
                      <a:r>
                        <a:rPr lang="ru-RU" sz="1400" b="1" dirty="0">
                          <a:latin typeface="Times New Roman" pitchFamily="18" charset="0"/>
                          <a:cs typeface="Times New Roman" pitchFamily="18" charset="0"/>
                        </a:rPr>
                        <a:t>61</a:t>
                      </a:r>
                    </a:p>
                  </a:txBody>
                  <a:tcPr marL="68569" marR="68569" marT="34287" marB="34287" anchor="ctr">
                    <a:lnL w="12700" cap="flat" cmpd="sng" algn="ctr">
                      <a:solidFill>
                        <a:prstClr val="black"/>
                      </a:solidFill>
                      <a:prstDash val="solid"/>
                      <a:round/>
                      <a:headEnd type="none" w="med" len="med"/>
                      <a:tailEnd type="none" w="med" len="med"/>
                    </a:lnL>
                    <a:lnR w="12700" cmpd="sng">
                      <a:solidFill>
                        <a:prstClr val="black"/>
                      </a:solidFill>
                      <a:prstDash val="solid"/>
                    </a:lnR>
                    <a:lnT w="12700" cap="flat" cmpd="sng" algn="ctr">
                      <a:solidFill>
                        <a:prstClr val="black"/>
                      </a:solidFill>
                      <a:prstDash val="solid"/>
                      <a:round/>
                      <a:headEnd type="none" w="med" len="med"/>
                      <a:tailEnd type="none" w="med" len="me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xmlns="" val="10023"/>
                  </a:ext>
                </a:extLst>
              </a:tr>
            </a:tbl>
          </a:graphicData>
        </a:graphic>
      </p:graphicFrame>
      <p:sp>
        <p:nvSpPr>
          <p:cNvPr id="6" name="Прямоугольник 5"/>
          <p:cNvSpPr/>
          <p:nvPr/>
        </p:nvSpPr>
        <p:spPr>
          <a:xfrm>
            <a:off x="3360464" y="-23586"/>
            <a:ext cx="2088966" cy="442427"/>
          </a:xfrm>
          <a:prstGeom prst="rect">
            <a:avLst/>
          </a:prstGeom>
        </p:spPr>
        <p:txBody>
          <a:bodyPr wrap="non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defRPr/>
            </a:pPr>
            <a:r>
              <a:rPr lang="ru-RU" sz="25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Содержание</a:t>
            </a:r>
          </a:p>
        </p:txBody>
      </p:sp>
    </p:spTree>
    <p:extLst>
      <p:ext uri="{BB962C8B-B14F-4D97-AF65-F5344CB8AC3E}">
        <p14:creationId xmlns:p14="http://schemas.microsoft.com/office/powerpoint/2010/main" val="21624462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1215189" y="-83921"/>
            <a:ext cx="7056784" cy="923330"/>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Безвозмездные поступления в бюджет городского округа</a:t>
            </a:r>
            <a:endPar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endParaRPr>
          </a:p>
        </p:txBody>
      </p:sp>
      <p:graphicFrame>
        <p:nvGraphicFramePr>
          <p:cNvPr id="8" name="图表 20"/>
          <p:cNvGraphicFramePr/>
          <p:nvPr>
            <p:extLst>
              <p:ext uri="{D42A27DB-BD31-4B8C-83A1-F6EECF244321}">
                <p14:modId xmlns:p14="http://schemas.microsoft.com/office/powerpoint/2010/main" val="2306400939"/>
              </p:ext>
            </p:extLst>
          </p:nvPr>
        </p:nvGraphicFramePr>
        <p:xfrm>
          <a:off x="0" y="1937234"/>
          <a:ext cx="9941442" cy="4995194"/>
        </p:xfrm>
        <a:graphic>
          <a:graphicData uri="http://schemas.openxmlformats.org/drawingml/2006/chart">
            <c:chart xmlns:c="http://schemas.openxmlformats.org/drawingml/2006/chart" xmlns:r="http://schemas.openxmlformats.org/officeDocument/2006/relationships" r:id="rId4"/>
          </a:graphicData>
        </a:graphic>
      </p:graphicFrame>
      <p:grpSp>
        <p:nvGrpSpPr>
          <p:cNvPr id="3" name="Группа 2"/>
          <p:cNvGrpSpPr/>
          <p:nvPr/>
        </p:nvGrpSpPr>
        <p:grpSpPr>
          <a:xfrm>
            <a:off x="308228" y="3838101"/>
            <a:ext cx="1385694" cy="1488804"/>
            <a:chOff x="276330" y="4002912"/>
            <a:chExt cx="1385694" cy="1488804"/>
          </a:xfrm>
        </p:grpSpPr>
        <p:sp>
          <p:nvSpPr>
            <p:cNvPr id="2" name="TextBox 1"/>
            <p:cNvSpPr txBox="1"/>
            <p:nvPr/>
          </p:nvSpPr>
          <p:spPr>
            <a:xfrm>
              <a:off x="276330" y="4002912"/>
              <a:ext cx="1385694" cy="400110"/>
            </a:xfrm>
            <a:prstGeom prst="rect">
              <a:avLst/>
            </a:prstGeom>
            <a:noFill/>
            <a:scene3d>
              <a:camera prst="orthographicFront"/>
              <a:lightRig rig="threePt" dir="t"/>
            </a:scene3d>
            <a:sp3d>
              <a:bevelT w="165100" prst="coolSlant"/>
            </a:sp3d>
          </p:spPr>
          <p:txBody>
            <a:bodyPr wrap="square" rtlCol="0">
              <a:spAutoFit/>
            </a:bodyPr>
            <a:lstStyle/>
            <a:p>
              <a:pPr algn="ctr"/>
              <a:r>
                <a:rPr lang="ru-RU" sz="2000" b="1" dirty="0" smtClean="0">
                  <a:solidFill>
                    <a:prstClr val="black"/>
                  </a:solidFill>
                </a:rPr>
                <a:t>- 35,4</a:t>
              </a:r>
              <a:endParaRPr lang="ru-RU" sz="2000" b="1" dirty="0">
                <a:solidFill>
                  <a:prstClr val="black"/>
                </a:solidFill>
              </a:endParaRPr>
            </a:p>
          </p:txBody>
        </p:sp>
        <p:sp>
          <p:nvSpPr>
            <p:cNvPr id="9" name="Развернутая стрелка 8"/>
            <p:cNvSpPr/>
            <p:nvPr/>
          </p:nvSpPr>
          <p:spPr>
            <a:xfrm>
              <a:off x="496028" y="4492256"/>
              <a:ext cx="946298" cy="999460"/>
            </a:xfrm>
            <a:prstGeom prst="uturnArrow">
              <a:avLst>
                <a:gd name="adj1" fmla="val 20745"/>
                <a:gd name="adj2" fmla="val 20213"/>
                <a:gd name="adj3" fmla="val 24848"/>
                <a:gd name="adj4" fmla="val 43750"/>
                <a:gd name="adj5" fmla="val 100000"/>
              </a:avLst>
            </a:prstGeom>
            <a:gradFill flip="none" rotWithShape="1">
              <a:gsLst>
                <a:gs pos="0">
                  <a:srgbClr val="954ECA"/>
                </a:gs>
                <a:gs pos="100000">
                  <a:srgbClr val="FFFF66"/>
                </a:gs>
              </a:gsLst>
              <a:lin ang="0" scaled="1"/>
              <a:tileRect/>
            </a:gra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ru-RU">
                <a:solidFill>
                  <a:prstClr val="white"/>
                </a:solidFill>
              </a:endParaRPr>
            </a:p>
          </p:txBody>
        </p:sp>
      </p:grpSp>
      <p:grpSp>
        <p:nvGrpSpPr>
          <p:cNvPr id="16" name="Группа 15"/>
          <p:cNvGrpSpPr/>
          <p:nvPr/>
        </p:nvGrpSpPr>
        <p:grpSpPr>
          <a:xfrm>
            <a:off x="5599057" y="4148814"/>
            <a:ext cx="999463" cy="1366283"/>
            <a:chOff x="506668" y="3482604"/>
            <a:chExt cx="999463" cy="1482245"/>
          </a:xfrm>
        </p:grpSpPr>
        <p:sp>
          <p:nvSpPr>
            <p:cNvPr id="17" name="TextBox 16"/>
            <p:cNvSpPr txBox="1"/>
            <p:nvPr/>
          </p:nvSpPr>
          <p:spPr>
            <a:xfrm>
              <a:off x="559833" y="3482604"/>
              <a:ext cx="946298" cy="434069"/>
            </a:xfrm>
            <a:prstGeom prst="rect">
              <a:avLst/>
            </a:prstGeom>
            <a:noFill/>
            <a:scene3d>
              <a:camera prst="orthographicFront"/>
              <a:lightRig rig="threePt" dir="t"/>
            </a:scene3d>
            <a:sp3d>
              <a:bevelT w="165100" prst="coolSlant"/>
            </a:sp3d>
          </p:spPr>
          <p:txBody>
            <a:bodyPr wrap="square" rtlCol="0">
              <a:spAutoFit/>
            </a:bodyPr>
            <a:lstStyle/>
            <a:p>
              <a:r>
                <a:rPr lang="ru-RU" sz="2000" b="1" dirty="0">
                  <a:solidFill>
                    <a:prstClr val="black"/>
                  </a:solidFill>
                </a:rPr>
                <a:t>-</a:t>
              </a:r>
              <a:r>
                <a:rPr lang="ru-RU" sz="2000" b="1" dirty="0" smtClean="0">
                  <a:solidFill>
                    <a:prstClr val="black"/>
                  </a:solidFill>
                </a:rPr>
                <a:t> 10,4</a:t>
              </a:r>
              <a:endParaRPr lang="ru-RU" sz="2000" b="1" dirty="0">
                <a:solidFill>
                  <a:prstClr val="black"/>
                </a:solidFill>
              </a:endParaRPr>
            </a:p>
          </p:txBody>
        </p:sp>
        <p:sp>
          <p:nvSpPr>
            <p:cNvPr id="18" name="Развернутая стрелка 17"/>
            <p:cNvSpPr/>
            <p:nvPr/>
          </p:nvSpPr>
          <p:spPr>
            <a:xfrm>
              <a:off x="506668" y="3869692"/>
              <a:ext cx="946298" cy="1095157"/>
            </a:xfrm>
            <a:prstGeom prst="uturnArrow">
              <a:avLst>
                <a:gd name="adj1" fmla="val 21869"/>
                <a:gd name="adj2" fmla="val 20213"/>
                <a:gd name="adj3" fmla="val 23936"/>
                <a:gd name="adj4" fmla="val 43750"/>
                <a:gd name="adj5" fmla="val 100000"/>
              </a:avLst>
            </a:prstGeom>
            <a:gradFill flip="none" rotWithShape="1">
              <a:gsLst>
                <a:gs pos="0">
                  <a:srgbClr val="954ECA"/>
                </a:gs>
                <a:gs pos="100000">
                  <a:srgbClr val="FFFF66"/>
                </a:gs>
              </a:gsLst>
              <a:lin ang="0" scaled="1"/>
              <a:tileRect/>
            </a:gra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ru-RU">
                <a:solidFill>
                  <a:prstClr val="white"/>
                </a:solidFill>
              </a:endParaRPr>
            </a:p>
          </p:txBody>
        </p:sp>
      </p:grpSp>
      <p:grpSp>
        <p:nvGrpSpPr>
          <p:cNvPr id="19" name="Группа 18"/>
          <p:cNvGrpSpPr/>
          <p:nvPr/>
        </p:nvGrpSpPr>
        <p:grpSpPr>
          <a:xfrm>
            <a:off x="7141695" y="4583252"/>
            <a:ext cx="1314258" cy="1374195"/>
            <a:chOff x="322688" y="3474020"/>
            <a:chExt cx="1314258" cy="1490829"/>
          </a:xfrm>
        </p:grpSpPr>
        <p:sp>
          <p:nvSpPr>
            <p:cNvPr id="20" name="TextBox 19"/>
            <p:cNvSpPr txBox="1"/>
            <p:nvPr/>
          </p:nvSpPr>
          <p:spPr>
            <a:xfrm>
              <a:off x="322688" y="3474020"/>
              <a:ext cx="1314258" cy="434069"/>
            </a:xfrm>
            <a:prstGeom prst="rect">
              <a:avLst/>
            </a:prstGeom>
            <a:noFill/>
            <a:scene3d>
              <a:camera prst="orthographicFront"/>
              <a:lightRig rig="threePt" dir="t"/>
            </a:scene3d>
            <a:sp3d>
              <a:bevelT w="165100" prst="coolSlant"/>
            </a:sp3d>
          </p:spPr>
          <p:txBody>
            <a:bodyPr wrap="square" rtlCol="0">
              <a:spAutoFit/>
            </a:bodyPr>
            <a:lstStyle/>
            <a:p>
              <a:pPr algn="ctr"/>
              <a:r>
                <a:rPr lang="ru-RU" sz="2000" b="1" dirty="0" smtClean="0">
                  <a:solidFill>
                    <a:prstClr val="black"/>
                  </a:solidFill>
                </a:rPr>
                <a:t>+ 0,2</a:t>
              </a:r>
              <a:endParaRPr lang="ru-RU" sz="2000" b="1" dirty="0">
                <a:solidFill>
                  <a:prstClr val="black"/>
                </a:solidFill>
              </a:endParaRPr>
            </a:p>
          </p:txBody>
        </p:sp>
        <p:sp>
          <p:nvSpPr>
            <p:cNvPr id="21" name="Развернутая стрелка 20"/>
            <p:cNvSpPr/>
            <p:nvPr/>
          </p:nvSpPr>
          <p:spPr>
            <a:xfrm>
              <a:off x="506668" y="3869692"/>
              <a:ext cx="946298" cy="1095157"/>
            </a:xfrm>
            <a:prstGeom prst="uturnArrow">
              <a:avLst>
                <a:gd name="adj1" fmla="val 21869"/>
                <a:gd name="adj2" fmla="val 20213"/>
                <a:gd name="adj3" fmla="val 23936"/>
                <a:gd name="adj4" fmla="val 43750"/>
                <a:gd name="adj5" fmla="val 100000"/>
              </a:avLst>
            </a:prstGeom>
            <a:gradFill flip="none" rotWithShape="1">
              <a:gsLst>
                <a:gs pos="0">
                  <a:srgbClr val="954ECA"/>
                </a:gs>
                <a:gs pos="100000">
                  <a:srgbClr val="FFFF66"/>
                </a:gs>
              </a:gsLst>
              <a:lin ang="0" scaled="1"/>
              <a:tileRect/>
            </a:gra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ru-RU">
                <a:solidFill>
                  <a:prstClr val="white"/>
                </a:solidFill>
              </a:endParaRPr>
            </a:p>
          </p:txBody>
        </p:sp>
      </p:grpSp>
      <p:sp>
        <p:nvSpPr>
          <p:cNvPr id="22" name="Oval 13"/>
          <p:cNvSpPr>
            <a:spLocks noChangeArrowheads="1"/>
          </p:cNvSpPr>
          <p:nvPr/>
        </p:nvSpPr>
        <p:spPr bwMode="auto">
          <a:xfrm>
            <a:off x="8326062" y="6485087"/>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29</a:t>
            </a:r>
          </a:p>
        </p:txBody>
      </p:sp>
      <p:sp>
        <p:nvSpPr>
          <p:cNvPr id="23" name="TextBox 10"/>
          <p:cNvSpPr txBox="1">
            <a:spLocks noChangeArrowheads="1"/>
          </p:cNvSpPr>
          <p:nvPr/>
        </p:nvSpPr>
        <p:spPr bwMode="auto">
          <a:xfrm>
            <a:off x="7032146" y="1059354"/>
            <a:ext cx="12398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pPr>
            <a:r>
              <a:rPr lang="ru-RU" b="1" dirty="0">
                <a:solidFill>
                  <a:prstClr val="black"/>
                </a:solidFill>
                <a:latin typeface="Arial" charset="0"/>
                <a:cs typeface="Arial" charset="0"/>
              </a:rPr>
              <a:t>Млн.рублей</a:t>
            </a:r>
          </a:p>
        </p:txBody>
      </p:sp>
      <p:grpSp>
        <p:nvGrpSpPr>
          <p:cNvPr id="25" name="Группа 24"/>
          <p:cNvGrpSpPr/>
          <p:nvPr/>
        </p:nvGrpSpPr>
        <p:grpSpPr>
          <a:xfrm>
            <a:off x="2152174" y="926827"/>
            <a:ext cx="1030972" cy="1355651"/>
            <a:chOff x="496028" y="4136065"/>
            <a:chExt cx="1030972" cy="1355651"/>
          </a:xfrm>
        </p:grpSpPr>
        <p:sp>
          <p:nvSpPr>
            <p:cNvPr id="26" name="TextBox 25"/>
            <p:cNvSpPr txBox="1"/>
            <p:nvPr/>
          </p:nvSpPr>
          <p:spPr>
            <a:xfrm>
              <a:off x="506667" y="4136065"/>
              <a:ext cx="1020333" cy="400110"/>
            </a:xfrm>
            <a:prstGeom prst="rect">
              <a:avLst/>
            </a:prstGeom>
            <a:noFill/>
            <a:scene3d>
              <a:camera prst="orthographicFront"/>
              <a:lightRig rig="threePt" dir="t"/>
            </a:scene3d>
            <a:sp3d>
              <a:bevelT w="165100" prst="coolSlant"/>
            </a:sp3d>
          </p:spPr>
          <p:txBody>
            <a:bodyPr wrap="square" rtlCol="0">
              <a:spAutoFit/>
            </a:bodyPr>
            <a:lstStyle/>
            <a:p>
              <a:r>
                <a:rPr lang="ru-RU" sz="2000" b="1" dirty="0">
                  <a:solidFill>
                    <a:prstClr val="black"/>
                  </a:solidFill>
                </a:rPr>
                <a:t>+</a:t>
              </a:r>
              <a:r>
                <a:rPr lang="ru-RU" sz="2000" b="1" dirty="0" smtClean="0">
                  <a:solidFill>
                    <a:prstClr val="black"/>
                  </a:solidFill>
                </a:rPr>
                <a:t> 196,4</a:t>
              </a:r>
              <a:endParaRPr lang="ru-RU" sz="2000" b="1" dirty="0">
                <a:solidFill>
                  <a:prstClr val="black"/>
                </a:solidFill>
              </a:endParaRPr>
            </a:p>
          </p:txBody>
        </p:sp>
        <p:sp>
          <p:nvSpPr>
            <p:cNvPr id="27" name="Развернутая стрелка 26"/>
            <p:cNvSpPr/>
            <p:nvPr/>
          </p:nvSpPr>
          <p:spPr>
            <a:xfrm>
              <a:off x="496028" y="4492256"/>
              <a:ext cx="946298" cy="999460"/>
            </a:xfrm>
            <a:prstGeom prst="uturnArrow">
              <a:avLst>
                <a:gd name="adj1" fmla="val 20745"/>
                <a:gd name="adj2" fmla="val 21337"/>
                <a:gd name="adj3" fmla="val 23936"/>
                <a:gd name="adj4" fmla="val 42626"/>
                <a:gd name="adj5" fmla="val 100000"/>
              </a:avLst>
            </a:prstGeom>
            <a:gradFill flip="none" rotWithShape="1">
              <a:gsLst>
                <a:gs pos="0">
                  <a:srgbClr val="954ECA"/>
                </a:gs>
                <a:gs pos="100000">
                  <a:srgbClr val="FFFF66"/>
                </a:gs>
              </a:gsLst>
              <a:lin ang="0" scaled="1"/>
              <a:tileRect/>
            </a:gra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ru-RU">
                <a:solidFill>
                  <a:prstClr val="white"/>
                </a:solidFill>
              </a:endParaRPr>
            </a:p>
          </p:txBody>
        </p:sp>
      </p:grpSp>
      <p:grpSp>
        <p:nvGrpSpPr>
          <p:cNvPr id="24" name="Группа 23"/>
          <p:cNvGrpSpPr/>
          <p:nvPr/>
        </p:nvGrpSpPr>
        <p:grpSpPr>
          <a:xfrm>
            <a:off x="3780153" y="1493346"/>
            <a:ext cx="1099980" cy="1355651"/>
            <a:chOff x="496028" y="4136065"/>
            <a:chExt cx="1099980" cy="1355651"/>
          </a:xfrm>
        </p:grpSpPr>
        <p:sp>
          <p:nvSpPr>
            <p:cNvPr id="28" name="TextBox 27"/>
            <p:cNvSpPr txBox="1"/>
            <p:nvPr/>
          </p:nvSpPr>
          <p:spPr>
            <a:xfrm>
              <a:off x="575675" y="4136065"/>
              <a:ext cx="1020333" cy="400110"/>
            </a:xfrm>
            <a:prstGeom prst="rect">
              <a:avLst/>
            </a:prstGeom>
            <a:noFill/>
            <a:scene3d>
              <a:camera prst="orthographicFront"/>
              <a:lightRig rig="threePt" dir="t"/>
            </a:scene3d>
            <a:sp3d>
              <a:bevelT w="165100" prst="coolSlant"/>
            </a:sp3d>
          </p:spPr>
          <p:txBody>
            <a:bodyPr wrap="square" rtlCol="0">
              <a:spAutoFit/>
            </a:bodyPr>
            <a:lstStyle/>
            <a:p>
              <a:r>
                <a:rPr lang="ru-RU" sz="2000" b="1" dirty="0" smtClean="0">
                  <a:solidFill>
                    <a:prstClr val="black"/>
                  </a:solidFill>
                </a:rPr>
                <a:t>+ 0,7</a:t>
              </a:r>
              <a:endParaRPr lang="ru-RU" sz="2000" b="1" dirty="0">
                <a:solidFill>
                  <a:prstClr val="black"/>
                </a:solidFill>
              </a:endParaRPr>
            </a:p>
          </p:txBody>
        </p:sp>
        <p:sp>
          <p:nvSpPr>
            <p:cNvPr id="29" name="Развернутая стрелка 28"/>
            <p:cNvSpPr/>
            <p:nvPr/>
          </p:nvSpPr>
          <p:spPr>
            <a:xfrm>
              <a:off x="496028" y="4492256"/>
              <a:ext cx="946298" cy="999460"/>
            </a:xfrm>
            <a:prstGeom prst="uturnArrow">
              <a:avLst>
                <a:gd name="adj1" fmla="val 20745"/>
                <a:gd name="adj2" fmla="val 21337"/>
                <a:gd name="adj3" fmla="val 23936"/>
                <a:gd name="adj4" fmla="val 42626"/>
                <a:gd name="adj5" fmla="val 100000"/>
              </a:avLst>
            </a:prstGeom>
            <a:gradFill flip="none" rotWithShape="1">
              <a:gsLst>
                <a:gs pos="0">
                  <a:srgbClr val="954ECA"/>
                </a:gs>
                <a:gs pos="100000">
                  <a:srgbClr val="FFFF66"/>
                </a:gs>
              </a:gsLst>
              <a:lin ang="0" scaled="1"/>
              <a:tileRect/>
            </a:gra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ru-RU">
                <a:solidFill>
                  <a:prstClr val="white"/>
                </a:solidFill>
              </a:endParaRPr>
            </a:p>
          </p:txBody>
        </p:sp>
      </p:grpSp>
    </p:spTree>
    <p:extLst>
      <p:ext uri="{BB962C8B-B14F-4D97-AF65-F5344CB8AC3E}">
        <p14:creationId xmlns:p14="http://schemas.microsoft.com/office/powerpoint/2010/main" val="2045685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withEffect">
                                  <p:stCondLst>
                                    <p:cond delay="0"/>
                                  </p:stCondLst>
                                  <p:childTnLst>
                                    <p:set>
                                      <p:cBhvr>
                                        <p:cTn id="6" dur="1" fill="hold">
                                          <p:stCondLst>
                                            <p:cond delay="0"/>
                                          </p:stCondLst>
                                        </p:cTn>
                                        <p:tgtEl>
                                          <p:spTgt spid="8">
                                            <p:graphicEl>
                                              <a:chart seriesIdx="-3" categoryIdx="-3" bldStep="gridLegend"/>
                                            </p:graphicEl>
                                          </p:spTgt>
                                        </p:tgtEl>
                                        <p:attrNameLst>
                                          <p:attrName>style.visibility</p:attrName>
                                        </p:attrNameLst>
                                      </p:cBhvr>
                                      <p:to>
                                        <p:strVal val="visible"/>
                                      </p:to>
                                    </p:set>
                                    <p:animEffect transition="in" filter="strips(upRight)">
                                      <p:cBhvr>
                                        <p:cTn id="7" dur="500"/>
                                        <p:tgtEl>
                                          <p:spTgt spid="8">
                                            <p:graphicEl>
                                              <a:chart seriesIdx="-3" categoryIdx="-3" bldStep="gridLegend"/>
                                            </p:graphicEl>
                                          </p:spTgt>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graphicEl>
                                              <a:chart seriesIdx="0" categoryIdx="0" bldStep="ptInCategory"/>
                                            </p:graphicEl>
                                          </p:spTgt>
                                        </p:tgtEl>
                                        <p:attrNameLst>
                                          <p:attrName>style.visibility</p:attrName>
                                        </p:attrNameLst>
                                      </p:cBhvr>
                                      <p:to>
                                        <p:strVal val="visible"/>
                                      </p:to>
                                    </p:set>
                                    <p:animEffect transition="in" filter="wipe(down)">
                                      <p:cBhvr>
                                        <p:cTn id="11" dur="250"/>
                                        <p:tgtEl>
                                          <p:spTgt spid="8">
                                            <p:graphicEl>
                                              <a:chart seriesIdx="0" categoryIdx="0" bldStep="ptInCategory"/>
                                            </p:graphicEl>
                                          </p:spTgt>
                                        </p:tgtEl>
                                      </p:cBhvr>
                                    </p:animEffect>
                                  </p:childTnLst>
                                </p:cTn>
                              </p:par>
                              <p:par>
                                <p:cTn id="12" presetID="22" presetClass="entr" presetSubtype="4" fill="hold" grpId="0" nodeType="withEffect">
                                  <p:stCondLst>
                                    <p:cond delay="100"/>
                                  </p:stCondLst>
                                  <p:childTnLst>
                                    <p:set>
                                      <p:cBhvr>
                                        <p:cTn id="13" dur="1" fill="hold">
                                          <p:stCondLst>
                                            <p:cond delay="0"/>
                                          </p:stCondLst>
                                        </p:cTn>
                                        <p:tgtEl>
                                          <p:spTgt spid="8">
                                            <p:graphicEl>
                                              <a:chart seriesIdx="1" categoryIdx="0" bldStep="ptInCategory"/>
                                            </p:graphicEl>
                                          </p:spTgt>
                                        </p:tgtEl>
                                        <p:attrNameLst>
                                          <p:attrName>style.visibility</p:attrName>
                                        </p:attrNameLst>
                                      </p:cBhvr>
                                      <p:to>
                                        <p:strVal val="visible"/>
                                      </p:to>
                                    </p:set>
                                    <p:animEffect transition="in" filter="wipe(down)">
                                      <p:cBhvr>
                                        <p:cTn id="14" dur="250"/>
                                        <p:tgtEl>
                                          <p:spTgt spid="8">
                                            <p:graphicEl>
                                              <a:chart seriesIdx="1" categoryIdx="0" bldStep="ptInCategory"/>
                                            </p:graphicEl>
                                          </p:spTgt>
                                        </p:tgtEl>
                                      </p:cBhvr>
                                    </p:animEffect>
                                  </p:childTnLst>
                                </p:cTn>
                              </p:par>
                              <p:par>
                                <p:cTn id="15" presetID="22" presetClass="entr" presetSubtype="4" fill="hold" grpId="0" nodeType="withEffect">
                                  <p:stCondLst>
                                    <p:cond delay="200"/>
                                  </p:stCondLst>
                                  <p:childTnLst>
                                    <p:set>
                                      <p:cBhvr>
                                        <p:cTn id="16" dur="1" fill="hold">
                                          <p:stCondLst>
                                            <p:cond delay="0"/>
                                          </p:stCondLst>
                                        </p:cTn>
                                        <p:tgtEl>
                                          <p:spTgt spid="8">
                                            <p:graphicEl>
                                              <a:chart seriesIdx="0" categoryIdx="1" bldStep="ptInCategory"/>
                                            </p:graphicEl>
                                          </p:spTgt>
                                        </p:tgtEl>
                                        <p:attrNameLst>
                                          <p:attrName>style.visibility</p:attrName>
                                        </p:attrNameLst>
                                      </p:cBhvr>
                                      <p:to>
                                        <p:strVal val="visible"/>
                                      </p:to>
                                    </p:set>
                                    <p:animEffect transition="in" filter="wipe(down)">
                                      <p:cBhvr>
                                        <p:cTn id="17" dur="250"/>
                                        <p:tgtEl>
                                          <p:spTgt spid="8">
                                            <p:graphicEl>
                                              <a:chart seriesIdx="0" categoryIdx="1" bldStep="ptInCategory"/>
                                            </p:graphicEl>
                                          </p:spTgt>
                                        </p:tgtEl>
                                      </p:cBhvr>
                                    </p:animEffect>
                                  </p:childTnLst>
                                </p:cTn>
                              </p:par>
                              <p:par>
                                <p:cTn id="18" presetID="22" presetClass="entr" presetSubtype="4" fill="hold" grpId="0" nodeType="withEffect">
                                  <p:stCondLst>
                                    <p:cond delay="300"/>
                                  </p:stCondLst>
                                  <p:childTnLst>
                                    <p:set>
                                      <p:cBhvr>
                                        <p:cTn id="19" dur="1" fill="hold">
                                          <p:stCondLst>
                                            <p:cond delay="0"/>
                                          </p:stCondLst>
                                        </p:cTn>
                                        <p:tgtEl>
                                          <p:spTgt spid="8">
                                            <p:graphicEl>
                                              <a:chart seriesIdx="1" categoryIdx="1" bldStep="ptInCategory"/>
                                            </p:graphicEl>
                                          </p:spTgt>
                                        </p:tgtEl>
                                        <p:attrNameLst>
                                          <p:attrName>style.visibility</p:attrName>
                                        </p:attrNameLst>
                                      </p:cBhvr>
                                      <p:to>
                                        <p:strVal val="visible"/>
                                      </p:to>
                                    </p:set>
                                    <p:animEffect transition="in" filter="wipe(down)">
                                      <p:cBhvr>
                                        <p:cTn id="20" dur="250"/>
                                        <p:tgtEl>
                                          <p:spTgt spid="8">
                                            <p:graphicEl>
                                              <a:chart seriesIdx="1" categoryIdx="1" bldStep="ptInCategory"/>
                                            </p:graphicEl>
                                          </p:spTgt>
                                        </p:tgtEl>
                                      </p:cBhvr>
                                    </p:animEffect>
                                  </p:childTnLst>
                                </p:cTn>
                              </p:par>
                              <p:par>
                                <p:cTn id="21" presetID="22" presetClass="entr" presetSubtype="4" fill="hold" grpId="0" nodeType="withEffect">
                                  <p:stCondLst>
                                    <p:cond delay="400"/>
                                  </p:stCondLst>
                                  <p:childTnLst>
                                    <p:set>
                                      <p:cBhvr>
                                        <p:cTn id="22" dur="1" fill="hold">
                                          <p:stCondLst>
                                            <p:cond delay="0"/>
                                          </p:stCondLst>
                                        </p:cTn>
                                        <p:tgtEl>
                                          <p:spTgt spid="8">
                                            <p:graphicEl>
                                              <a:chart seriesIdx="0" categoryIdx="2" bldStep="ptInCategory"/>
                                            </p:graphicEl>
                                          </p:spTgt>
                                        </p:tgtEl>
                                        <p:attrNameLst>
                                          <p:attrName>style.visibility</p:attrName>
                                        </p:attrNameLst>
                                      </p:cBhvr>
                                      <p:to>
                                        <p:strVal val="visible"/>
                                      </p:to>
                                    </p:set>
                                    <p:animEffect transition="in" filter="wipe(down)">
                                      <p:cBhvr>
                                        <p:cTn id="23" dur="250"/>
                                        <p:tgtEl>
                                          <p:spTgt spid="8">
                                            <p:graphicEl>
                                              <a:chart seriesIdx="0" categoryIdx="2" bldStep="ptInCategory"/>
                                            </p:graphicEl>
                                          </p:spTgt>
                                        </p:tgtEl>
                                      </p:cBhvr>
                                    </p:animEffect>
                                  </p:childTnLst>
                                </p:cTn>
                              </p:par>
                              <p:par>
                                <p:cTn id="24" presetID="22" presetClass="entr" presetSubtype="4" fill="hold" grpId="0" nodeType="withEffect">
                                  <p:stCondLst>
                                    <p:cond delay="500"/>
                                  </p:stCondLst>
                                  <p:childTnLst>
                                    <p:set>
                                      <p:cBhvr>
                                        <p:cTn id="25" dur="1" fill="hold">
                                          <p:stCondLst>
                                            <p:cond delay="0"/>
                                          </p:stCondLst>
                                        </p:cTn>
                                        <p:tgtEl>
                                          <p:spTgt spid="8">
                                            <p:graphicEl>
                                              <a:chart seriesIdx="1" categoryIdx="2" bldStep="ptInCategory"/>
                                            </p:graphicEl>
                                          </p:spTgt>
                                        </p:tgtEl>
                                        <p:attrNameLst>
                                          <p:attrName>style.visibility</p:attrName>
                                        </p:attrNameLst>
                                      </p:cBhvr>
                                      <p:to>
                                        <p:strVal val="visible"/>
                                      </p:to>
                                    </p:set>
                                    <p:animEffect transition="in" filter="wipe(down)">
                                      <p:cBhvr>
                                        <p:cTn id="26" dur="250"/>
                                        <p:tgtEl>
                                          <p:spTgt spid="8">
                                            <p:graphicEl>
                                              <a:chart seriesIdx="1" categoryIdx="2" bldStep="ptInCategory"/>
                                            </p:graphicEl>
                                          </p:spTgt>
                                        </p:tgtEl>
                                      </p:cBhvr>
                                    </p:animEffect>
                                  </p:childTnLst>
                                </p:cTn>
                              </p:par>
                              <p:par>
                                <p:cTn id="27" presetID="22" presetClass="entr" presetSubtype="4" fill="hold" grpId="0" nodeType="withEffect">
                                  <p:stCondLst>
                                    <p:cond delay="600"/>
                                  </p:stCondLst>
                                  <p:childTnLst>
                                    <p:set>
                                      <p:cBhvr>
                                        <p:cTn id="28" dur="1" fill="hold">
                                          <p:stCondLst>
                                            <p:cond delay="0"/>
                                          </p:stCondLst>
                                        </p:cTn>
                                        <p:tgtEl>
                                          <p:spTgt spid="8">
                                            <p:graphicEl>
                                              <a:chart seriesIdx="0" categoryIdx="3" bldStep="ptInCategory"/>
                                            </p:graphicEl>
                                          </p:spTgt>
                                        </p:tgtEl>
                                        <p:attrNameLst>
                                          <p:attrName>style.visibility</p:attrName>
                                        </p:attrNameLst>
                                      </p:cBhvr>
                                      <p:to>
                                        <p:strVal val="visible"/>
                                      </p:to>
                                    </p:set>
                                    <p:animEffect transition="in" filter="wipe(down)">
                                      <p:cBhvr>
                                        <p:cTn id="29" dur="250"/>
                                        <p:tgtEl>
                                          <p:spTgt spid="8">
                                            <p:graphicEl>
                                              <a:chart seriesIdx="0" categoryIdx="3" bldStep="ptInCategory"/>
                                            </p:graphicEl>
                                          </p:spTgt>
                                        </p:tgtEl>
                                      </p:cBhvr>
                                    </p:animEffect>
                                  </p:childTnLst>
                                </p:cTn>
                              </p:par>
                              <p:par>
                                <p:cTn id="30" presetID="22" presetClass="entr" presetSubtype="4" fill="hold" grpId="0" nodeType="withEffect">
                                  <p:stCondLst>
                                    <p:cond delay="700"/>
                                  </p:stCondLst>
                                  <p:childTnLst>
                                    <p:set>
                                      <p:cBhvr>
                                        <p:cTn id="31" dur="1" fill="hold">
                                          <p:stCondLst>
                                            <p:cond delay="0"/>
                                          </p:stCondLst>
                                        </p:cTn>
                                        <p:tgtEl>
                                          <p:spTgt spid="8">
                                            <p:graphicEl>
                                              <a:chart seriesIdx="1" categoryIdx="3" bldStep="ptInCategory"/>
                                            </p:graphicEl>
                                          </p:spTgt>
                                        </p:tgtEl>
                                        <p:attrNameLst>
                                          <p:attrName>style.visibility</p:attrName>
                                        </p:attrNameLst>
                                      </p:cBhvr>
                                      <p:to>
                                        <p:strVal val="visible"/>
                                      </p:to>
                                    </p:set>
                                    <p:animEffect transition="in" filter="wipe(down)">
                                      <p:cBhvr>
                                        <p:cTn id="32" dur="250"/>
                                        <p:tgtEl>
                                          <p:spTgt spid="8">
                                            <p:graphicEl>
                                              <a:chart seriesIdx="1" categoryIdx="3" bldStep="ptInCategory"/>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3" fill="hold" grpId="0" nodeType="clickEffect">
                                  <p:stCondLst>
                                    <p:cond delay="0"/>
                                  </p:stCondLst>
                                  <p:childTnLst>
                                    <p:set>
                                      <p:cBhvr>
                                        <p:cTn id="36" dur="1" fill="hold">
                                          <p:stCondLst>
                                            <p:cond delay="0"/>
                                          </p:stCondLst>
                                        </p:cTn>
                                        <p:tgtEl>
                                          <p:spTgt spid="8">
                                            <p:graphicEl>
                                              <a:chart seriesIdx="0" categoryIdx="4" bldStep="ptInCategory"/>
                                            </p:graphicEl>
                                          </p:spTgt>
                                        </p:tgtEl>
                                        <p:attrNameLst>
                                          <p:attrName>style.visibility</p:attrName>
                                        </p:attrNameLst>
                                      </p:cBhvr>
                                      <p:to>
                                        <p:strVal val="visible"/>
                                      </p:to>
                                    </p:set>
                                    <p:animEffect transition="in" filter="strips(upRight)">
                                      <p:cBhvr>
                                        <p:cTn id="37" dur="500"/>
                                        <p:tgtEl>
                                          <p:spTgt spid="8">
                                            <p:graphicEl>
                                              <a:chart seriesIdx="0" categoryIdx="4" bldStep="ptInCategory"/>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3" fill="hold" grpId="0" nodeType="clickEffect">
                                  <p:stCondLst>
                                    <p:cond delay="0"/>
                                  </p:stCondLst>
                                  <p:childTnLst>
                                    <p:set>
                                      <p:cBhvr>
                                        <p:cTn id="41" dur="1" fill="hold">
                                          <p:stCondLst>
                                            <p:cond delay="0"/>
                                          </p:stCondLst>
                                        </p:cTn>
                                        <p:tgtEl>
                                          <p:spTgt spid="8">
                                            <p:graphicEl>
                                              <a:chart seriesIdx="1" categoryIdx="4" bldStep="ptInCategory"/>
                                            </p:graphicEl>
                                          </p:spTgt>
                                        </p:tgtEl>
                                        <p:attrNameLst>
                                          <p:attrName>style.visibility</p:attrName>
                                        </p:attrNameLst>
                                      </p:cBhvr>
                                      <p:to>
                                        <p:strVal val="visible"/>
                                      </p:to>
                                    </p:set>
                                    <p:animEffect transition="in" filter="strips(upRight)">
                                      <p:cBhvr>
                                        <p:cTn id="42" dur="500"/>
                                        <p:tgtEl>
                                          <p:spTgt spid="8">
                                            <p:graphicEl>
                                              <a:chart seriesIdx="1" categoryIdx="4" bldStep="ptIn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Chart bld="categoryEl"/>
        </p:bldSub>
      </p:bldGraphic>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63786" y="25215"/>
            <a:ext cx="8784487" cy="888703"/>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Структура безвозмездных поступлений в бюджет городского округа из областного бюджета,%</a:t>
            </a:r>
          </a:p>
        </p:txBody>
      </p:sp>
      <p:grpSp>
        <p:nvGrpSpPr>
          <p:cNvPr id="8" name="Группа 7"/>
          <p:cNvGrpSpPr/>
          <p:nvPr/>
        </p:nvGrpSpPr>
        <p:grpSpPr>
          <a:xfrm>
            <a:off x="901329" y="5741707"/>
            <a:ext cx="7483211" cy="314446"/>
            <a:chOff x="911961" y="5447914"/>
            <a:chExt cx="7483211" cy="314446"/>
          </a:xfrm>
        </p:grpSpPr>
        <p:grpSp>
          <p:nvGrpSpPr>
            <p:cNvPr id="9" name="Группа 8"/>
            <p:cNvGrpSpPr/>
            <p:nvPr/>
          </p:nvGrpSpPr>
          <p:grpSpPr>
            <a:xfrm>
              <a:off x="911961" y="5447915"/>
              <a:ext cx="1116420" cy="307777"/>
              <a:chOff x="911961" y="5447915"/>
              <a:chExt cx="1116420" cy="307777"/>
            </a:xfrm>
          </p:grpSpPr>
          <p:sp>
            <p:nvSpPr>
              <p:cNvPr id="28" name="Ромб 27"/>
              <p:cNvSpPr/>
              <p:nvPr/>
            </p:nvSpPr>
            <p:spPr>
              <a:xfrm>
                <a:off x="911961" y="5484845"/>
                <a:ext cx="265814" cy="233916"/>
              </a:xfrm>
              <a:prstGeom prst="diamond">
                <a:avLst/>
              </a:prstGeom>
              <a:gradFill>
                <a:gsLst>
                  <a:gs pos="0">
                    <a:srgbClr val="0070C0"/>
                  </a:gs>
                  <a:gs pos="100000">
                    <a:srgbClr val="00B0F0"/>
                  </a:gs>
                </a:gsLst>
                <a:lin ang="0" scaled="1"/>
              </a:gradFill>
              <a:ln>
                <a:solidFill>
                  <a:srgbClr val="00B0F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29" name="TextBox 28"/>
              <p:cNvSpPr txBox="1"/>
              <p:nvPr/>
            </p:nvSpPr>
            <p:spPr>
              <a:xfrm>
                <a:off x="1183091" y="5447915"/>
                <a:ext cx="845290" cy="307777"/>
              </a:xfrm>
              <a:prstGeom prst="rect">
                <a:avLst/>
              </a:prstGeom>
              <a:noFill/>
            </p:spPr>
            <p:txBody>
              <a:bodyPr wrap="square" rtlCol="0">
                <a:spAutoFit/>
              </a:bodyPr>
              <a:lstStyle/>
              <a:p>
                <a:r>
                  <a:rPr lang="ru-RU" sz="1400" dirty="0">
                    <a:solidFill>
                      <a:prstClr val="black"/>
                    </a:solidFill>
                    <a:latin typeface="Times New Roman" pitchFamily="18" charset="0"/>
                    <a:cs typeface="Times New Roman" pitchFamily="18" charset="0"/>
                  </a:rPr>
                  <a:t>Дотации</a:t>
                </a:r>
              </a:p>
            </p:txBody>
          </p:sp>
        </p:grpSp>
        <p:grpSp>
          <p:nvGrpSpPr>
            <p:cNvPr id="11" name="Группа 10"/>
            <p:cNvGrpSpPr/>
            <p:nvPr/>
          </p:nvGrpSpPr>
          <p:grpSpPr>
            <a:xfrm>
              <a:off x="5201650" y="5447916"/>
              <a:ext cx="3193522" cy="307777"/>
              <a:chOff x="620788" y="6133710"/>
              <a:chExt cx="3193522" cy="307777"/>
            </a:xfrm>
          </p:grpSpPr>
          <p:sp>
            <p:nvSpPr>
              <p:cNvPr id="24" name="Ромб 23"/>
              <p:cNvSpPr/>
              <p:nvPr/>
            </p:nvSpPr>
            <p:spPr>
              <a:xfrm>
                <a:off x="620788" y="6169474"/>
                <a:ext cx="276446" cy="236250"/>
              </a:xfrm>
              <a:prstGeom prst="diamond">
                <a:avLst/>
              </a:prstGeom>
              <a:gradFill flip="none" rotWithShape="1">
                <a:gsLst>
                  <a:gs pos="30000">
                    <a:srgbClr val="7030A0"/>
                  </a:gs>
                  <a:gs pos="100000">
                    <a:srgbClr val="D9B3FF"/>
                  </a:gs>
                </a:gsLst>
                <a:lin ang="13500000" scaled="1"/>
                <a:tileRect/>
              </a:gradFill>
              <a:ln>
                <a:solidFill>
                  <a:srgbClr val="7030A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25" name="TextBox 24"/>
              <p:cNvSpPr txBox="1"/>
              <p:nvPr/>
            </p:nvSpPr>
            <p:spPr>
              <a:xfrm>
                <a:off x="941086" y="6133710"/>
                <a:ext cx="2873224" cy="307777"/>
              </a:xfrm>
              <a:prstGeom prst="rect">
                <a:avLst/>
              </a:prstGeom>
              <a:noFill/>
            </p:spPr>
            <p:txBody>
              <a:bodyPr wrap="square" rtlCol="0">
                <a:spAutoFit/>
              </a:bodyPr>
              <a:lstStyle/>
              <a:p>
                <a:r>
                  <a:rPr lang="ru-RU" sz="1400" dirty="0">
                    <a:solidFill>
                      <a:prstClr val="black"/>
                    </a:solidFill>
                    <a:latin typeface="Times New Roman" pitchFamily="18" charset="0"/>
                    <a:cs typeface="Times New Roman" pitchFamily="18" charset="0"/>
                  </a:rPr>
                  <a:t>Иные межбюджетные трансферты</a:t>
                </a:r>
              </a:p>
            </p:txBody>
          </p:sp>
        </p:grpSp>
        <p:grpSp>
          <p:nvGrpSpPr>
            <p:cNvPr id="12" name="Группа 11"/>
            <p:cNvGrpSpPr/>
            <p:nvPr/>
          </p:nvGrpSpPr>
          <p:grpSpPr>
            <a:xfrm>
              <a:off x="3642535" y="5454583"/>
              <a:ext cx="1460208" cy="307777"/>
              <a:chOff x="3651392" y="5798380"/>
              <a:chExt cx="1460208" cy="307777"/>
            </a:xfrm>
          </p:grpSpPr>
          <p:sp>
            <p:nvSpPr>
              <p:cNvPr id="35" name="Ромб 34"/>
              <p:cNvSpPr/>
              <p:nvPr/>
            </p:nvSpPr>
            <p:spPr>
              <a:xfrm>
                <a:off x="3651392" y="5837937"/>
                <a:ext cx="265814" cy="233916"/>
              </a:xfrm>
              <a:prstGeom prst="diamond">
                <a:avLst/>
              </a:prstGeom>
              <a:gradFill>
                <a:gsLst>
                  <a:gs pos="43000">
                    <a:srgbClr val="66FFCC"/>
                  </a:gs>
                  <a:gs pos="100000">
                    <a:srgbClr val="FFFF00"/>
                  </a:gs>
                </a:gsLst>
                <a:lin ang="0" scaled="1"/>
              </a:gradFill>
              <a:ln>
                <a:solidFill>
                  <a:srgbClr val="00B0F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36" name="TextBox 35"/>
              <p:cNvSpPr txBox="1"/>
              <p:nvPr/>
            </p:nvSpPr>
            <p:spPr>
              <a:xfrm>
                <a:off x="4050113" y="5798380"/>
                <a:ext cx="1061487" cy="307777"/>
              </a:xfrm>
              <a:prstGeom prst="rect">
                <a:avLst/>
              </a:prstGeom>
              <a:noFill/>
            </p:spPr>
            <p:txBody>
              <a:bodyPr wrap="square" rtlCol="0">
                <a:spAutoFit/>
              </a:bodyPr>
              <a:lstStyle/>
              <a:p>
                <a:r>
                  <a:rPr lang="ru-RU" sz="1400" dirty="0">
                    <a:solidFill>
                      <a:prstClr val="black"/>
                    </a:solidFill>
                    <a:latin typeface="Times New Roman" pitchFamily="18" charset="0"/>
                    <a:cs typeface="Times New Roman" pitchFamily="18" charset="0"/>
                  </a:rPr>
                  <a:t>Субвенции</a:t>
                </a:r>
              </a:p>
            </p:txBody>
          </p:sp>
        </p:grpSp>
        <p:grpSp>
          <p:nvGrpSpPr>
            <p:cNvPr id="13" name="Группа 12"/>
            <p:cNvGrpSpPr/>
            <p:nvPr/>
          </p:nvGrpSpPr>
          <p:grpSpPr>
            <a:xfrm>
              <a:off x="2332075" y="5447914"/>
              <a:ext cx="1224514" cy="307777"/>
              <a:chOff x="6920023" y="5121937"/>
              <a:chExt cx="1224514" cy="307777"/>
            </a:xfrm>
          </p:grpSpPr>
          <p:sp>
            <p:nvSpPr>
              <p:cNvPr id="20" name="Ромб 19"/>
              <p:cNvSpPr/>
              <p:nvPr/>
            </p:nvSpPr>
            <p:spPr>
              <a:xfrm>
                <a:off x="6920023" y="5172126"/>
                <a:ext cx="265814" cy="233916"/>
              </a:xfrm>
              <a:prstGeom prst="diamond">
                <a:avLst/>
              </a:prstGeom>
              <a:gradFill>
                <a:gsLst>
                  <a:gs pos="32000">
                    <a:srgbClr val="FF0000"/>
                  </a:gs>
                  <a:gs pos="100000">
                    <a:srgbClr val="FFC000"/>
                  </a:gs>
                </a:gsLst>
                <a:lin ang="0" scaled="1"/>
              </a:gradFill>
              <a:ln>
                <a:solidFill>
                  <a:srgbClr val="FF00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21" name="TextBox 20"/>
              <p:cNvSpPr txBox="1"/>
              <p:nvPr/>
            </p:nvSpPr>
            <p:spPr>
              <a:xfrm>
                <a:off x="7185837" y="5121937"/>
                <a:ext cx="958700" cy="307777"/>
              </a:xfrm>
              <a:prstGeom prst="rect">
                <a:avLst/>
              </a:prstGeom>
              <a:noFill/>
            </p:spPr>
            <p:txBody>
              <a:bodyPr wrap="square" rtlCol="0">
                <a:spAutoFit/>
              </a:bodyPr>
              <a:lstStyle/>
              <a:p>
                <a:r>
                  <a:rPr lang="ru-RU" sz="1400" dirty="0">
                    <a:solidFill>
                      <a:prstClr val="black"/>
                    </a:solidFill>
                    <a:latin typeface="Times New Roman" pitchFamily="18" charset="0"/>
                    <a:cs typeface="Times New Roman" pitchFamily="18" charset="0"/>
                  </a:rPr>
                  <a:t>Субсидии</a:t>
                </a:r>
              </a:p>
            </p:txBody>
          </p:sp>
        </p:grpSp>
      </p:grpSp>
      <p:sp>
        <p:nvSpPr>
          <p:cNvPr id="34" name="Oval 13"/>
          <p:cNvSpPr>
            <a:spLocks noChangeArrowheads="1"/>
          </p:cNvSpPr>
          <p:nvPr/>
        </p:nvSpPr>
        <p:spPr bwMode="auto">
          <a:xfrm>
            <a:off x="8326062" y="6485087"/>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30</a:t>
            </a:r>
          </a:p>
        </p:txBody>
      </p:sp>
      <p:grpSp>
        <p:nvGrpSpPr>
          <p:cNvPr id="31" name="Группа 30"/>
          <p:cNvGrpSpPr/>
          <p:nvPr/>
        </p:nvGrpSpPr>
        <p:grpSpPr>
          <a:xfrm>
            <a:off x="-460743" y="1304241"/>
            <a:ext cx="6096000" cy="4064466"/>
            <a:chOff x="-727446" y="1087604"/>
            <a:chExt cx="6096000" cy="4064466"/>
          </a:xfrm>
        </p:grpSpPr>
        <p:graphicFrame>
          <p:nvGraphicFramePr>
            <p:cNvPr id="32" name="Диаграмма 31"/>
            <p:cNvGraphicFramePr/>
            <p:nvPr>
              <p:extLst>
                <p:ext uri="{D42A27DB-BD31-4B8C-83A1-F6EECF244321}">
                  <p14:modId xmlns:p14="http://schemas.microsoft.com/office/powerpoint/2010/main" val="595971753"/>
                </p:ext>
              </p:extLst>
            </p:nvPr>
          </p:nvGraphicFramePr>
          <p:xfrm>
            <a:off x="-727446" y="1088070"/>
            <a:ext cx="6096000" cy="4064000"/>
          </p:xfrm>
          <a:graphic>
            <a:graphicData uri="http://schemas.openxmlformats.org/drawingml/2006/chart">
              <c:chart xmlns:c="http://schemas.openxmlformats.org/drawingml/2006/chart" xmlns:r="http://schemas.openxmlformats.org/officeDocument/2006/relationships" r:id="rId4"/>
            </a:graphicData>
          </a:graphic>
        </p:graphicFrame>
        <p:sp>
          <p:nvSpPr>
            <p:cNvPr id="33" name="TextBox 1"/>
            <p:cNvSpPr txBox="1">
              <a:spLocks noChangeArrowheads="1"/>
            </p:cNvSpPr>
            <p:nvPr/>
          </p:nvSpPr>
          <p:spPr bwMode="auto">
            <a:xfrm>
              <a:off x="1926483" y="1087604"/>
              <a:ext cx="1020289" cy="66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sz="2700" b="1" dirty="0">
                  <a:ln w="19050">
                    <a:noFill/>
                  </a:ln>
                  <a:solidFill>
                    <a:srgbClr val="008E40"/>
                  </a:solidFill>
                  <a:latin typeface="Times New Roman" pitchFamily="18" charset="0"/>
                  <a:cs typeface="Times New Roman" pitchFamily="18" charset="0"/>
                </a:rPr>
                <a:t>2024 год</a:t>
              </a:r>
            </a:p>
          </p:txBody>
        </p:sp>
      </p:grpSp>
      <p:grpSp>
        <p:nvGrpSpPr>
          <p:cNvPr id="3" name="Группа 2"/>
          <p:cNvGrpSpPr/>
          <p:nvPr/>
        </p:nvGrpSpPr>
        <p:grpSpPr>
          <a:xfrm>
            <a:off x="3718477" y="1396766"/>
            <a:ext cx="6096000" cy="4064466"/>
            <a:chOff x="-727446" y="1087604"/>
            <a:chExt cx="6096000" cy="4064466"/>
          </a:xfrm>
        </p:grpSpPr>
        <p:graphicFrame>
          <p:nvGraphicFramePr>
            <p:cNvPr id="2" name="Диаграмма 1"/>
            <p:cNvGraphicFramePr/>
            <p:nvPr>
              <p:extLst>
                <p:ext uri="{D42A27DB-BD31-4B8C-83A1-F6EECF244321}">
                  <p14:modId xmlns:p14="http://schemas.microsoft.com/office/powerpoint/2010/main" val="1989947098"/>
                </p:ext>
              </p:extLst>
            </p:nvPr>
          </p:nvGraphicFramePr>
          <p:xfrm>
            <a:off x="-727446" y="1088070"/>
            <a:ext cx="6096000" cy="4064000"/>
          </p:xfrm>
          <a:graphic>
            <a:graphicData uri="http://schemas.openxmlformats.org/drawingml/2006/chart">
              <c:chart xmlns:c="http://schemas.openxmlformats.org/drawingml/2006/chart" xmlns:r="http://schemas.openxmlformats.org/officeDocument/2006/relationships" r:id="rId5"/>
            </a:graphicData>
          </a:graphic>
        </p:graphicFrame>
        <p:sp>
          <p:nvSpPr>
            <p:cNvPr id="30" name="TextBox 1"/>
            <p:cNvSpPr txBox="1">
              <a:spLocks noChangeArrowheads="1"/>
            </p:cNvSpPr>
            <p:nvPr/>
          </p:nvSpPr>
          <p:spPr bwMode="auto">
            <a:xfrm>
              <a:off x="1926483" y="1087604"/>
              <a:ext cx="1020289" cy="66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sz="2700" b="1" dirty="0" smtClean="0">
                  <a:ln w="19050">
                    <a:noFill/>
                  </a:ln>
                  <a:solidFill>
                    <a:srgbClr val="008E40"/>
                  </a:solidFill>
                  <a:latin typeface="Times New Roman" pitchFamily="18" charset="0"/>
                  <a:cs typeface="Times New Roman" pitchFamily="18" charset="0"/>
                </a:rPr>
                <a:t>2025 </a:t>
              </a:r>
              <a:r>
                <a:rPr lang="ru-RU" sz="2700" b="1" dirty="0">
                  <a:ln w="19050">
                    <a:noFill/>
                  </a:ln>
                  <a:solidFill>
                    <a:srgbClr val="008E40"/>
                  </a:solidFill>
                  <a:latin typeface="Times New Roman" pitchFamily="18" charset="0"/>
                  <a:cs typeface="Times New Roman" pitchFamily="18" charset="0"/>
                </a:rPr>
                <a:t>год</a:t>
              </a:r>
            </a:p>
          </p:txBody>
        </p:sp>
      </p:grpSp>
    </p:spTree>
    <p:extLst>
      <p:ext uri="{BB962C8B-B14F-4D97-AF65-F5344CB8AC3E}">
        <p14:creationId xmlns:p14="http://schemas.microsoft.com/office/powerpoint/2010/main" val="40523558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 name="Группа 79"/>
          <p:cNvGrpSpPr/>
          <p:nvPr/>
        </p:nvGrpSpPr>
        <p:grpSpPr>
          <a:xfrm>
            <a:off x="0" y="0"/>
            <a:ext cx="9144000" cy="6867896"/>
            <a:chOff x="0" y="15374"/>
            <a:chExt cx="9144000" cy="6867896"/>
          </a:xfrm>
        </p:grpSpPr>
        <p:pic>
          <p:nvPicPr>
            <p:cNvPr id="22"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5271"/>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15374"/>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20" name="Прямоугольник 19"/>
          <p:cNvSpPr/>
          <p:nvPr/>
        </p:nvSpPr>
        <p:spPr>
          <a:xfrm>
            <a:off x="229910" y="107688"/>
            <a:ext cx="8358314" cy="919480"/>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8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Исполнение бюджета городского округа </a:t>
            </a:r>
          </a:p>
          <a:p>
            <a:pPr algn="ctr" fontAlgn="base">
              <a:spcBef>
                <a:spcPct val="0"/>
              </a:spcBef>
              <a:spcAft>
                <a:spcPct val="0"/>
              </a:spcAft>
              <a:defRPr/>
            </a:pPr>
            <a:r>
              <a:rPr lang="ru-RU" sz="28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по расходам</a:t>
            </a:r>
          </a:p>
        </p:txBody>
      </p:sp>
      <p:grpSp>
        <p:nvGrpSpPr>
          <p:cNvPr id="81" name="Группа 80"/>
          <p:cNvGrpSpPr/>
          <p:nvPr/>
        </p:nvGrpSpPr>
        <p:grpSpPr>
          <a:xfrm>
            <a:off x="59783" y="1355191"/>
            <a:ext cx="8860930" cy="4147704"/>
            <a:chOff x="91682" y="1206329"/>
            <a:chExt cx="8860930" cy="4147704"/>
          </a:xfrm>
        </p:grpSpPr>
        <p:grpSp>
          <p:nvGrpSpPr>
            <p:cNvPr id="79" name="Группа 78"/>
            <p:cNvGrpSpPr/>
            <p:nvPr/>
          </p:nvGrpSpPr>
          <p:grpSpPr>
            <a:xfrm>
              <a:off x="91682" y="1206329"/>
              <a:ext cx="8860930" cy="4147704"/>
              <a:chOff x="134214" y="1078733"/>
              <a:chExt cx="8860930" cy="4147704"/>
            </a:xfrm>
          </p:grpSpPr>
          <p:sp>
            <p:nvSpPr>
              <p:cNvPr id="19" name="TextBox 11"/>
              <p:cNvSpPr txBox="1">
                <a:spLocks noChangeArrowheads="1"/>
              </p:cNvSpPr>
              <p:nvPr/>
            </p:nvSpPr>
            <p:spPr bwMode="auto">
              <a:xfrm>
                <a:off x="4921307" y="3004105"/>
                <a:ext cx="3754858" cy="2027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148" tIns="28574" rIns="57148" bIns="28574">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hangingPunct="1">
                  <a:defRPr/>
                </a:pPr>
                <a:r>
                  <a:rPr lang="ru-RU" sz="2000" b="1" i="1" kern="0" dirty="0">
                    <a:solidFill>
                      <a:prstClr val="black"/>
                    </a:solidFill>
                    <a:latin typeface="Times New Roman" pitchFamily="18" charset="0"/>
                    <a:cs typeface="Times New Roman" pitchFamily="18" charset="0"/>
                  </a:rPr>
                  <a:t>В 2025</a:t>
                </a:r>
                <a:r>
                  <a:rPr lang="en-US" sz="2000" b="1" i="1" kern="0" dirty="0">
                    <a:solidFill>
                      <a:prstClr val="black"/>
                    </a:solidFill>
                    <a:latin typeface="Times New Roman" pitchFamily="18" charset="0"/>
                    <a:cs typeface="Times New Roman" pitchFamily="18" charset="0"/>
                  </a:rPr>
                  <a:t> </a:t>
                </a:r>
                <a:r>
                  <a:rPr lang="ru-RU" sz="2000" b="1" i="1" kern="0" dirty="0">
                    <a:solidFill>
                      <a:prstClr val="black"/>
                    </a:solidFill>
                    <a:latin typeface="Times New Roman" pitchFamily="18" charset="0"/>
                    <a:cs typeface="Times New Roman" pitchFamily="18" charset="0"/>
                  </a:rPr>
                  <a:t>году </a:t>
                </a:r>
              </a:p>
              <a:p>
                <a:pPr algn="ctr" eaLnBrk="1" hangingPunct="1">
                  <a:defRPr/>
                </a:pPr>
                <a:r>
                  <a:rPr lang="ru-RU" sz="2000" b="1" i="1" kern="0" dirty="0">
                    <a:solidFill>
                      <a:prstClr val="black"/>
                    </a:solidFill>
                    <a:latin typeface="Times New Roman" pitchFamily="18" charset="0"/>
                    <a:cs typeface="Times New Roman" pitchFamily="18" charset="0"/>
                  </a:rPr>
                  <a:t>бюджет городского округа  город Первомайск по расходам исполнен в сумме  </a:t>
                </a:r>
                <a:r>
                  <a:rPr lang="ru-RU" sz="2400" b="1" i="1" kern="0" dirty="0">
                    <a:solidFill>
                      <a:srgbClr val="FF0000"/>
                    </a:solidFill>
                    <a:latin typeface="Times New Roman" pitchFamily="18" charset="0"/>
                    <a:cs typeface="Times New Roman" pitchFamily="18" charset="0"/>
                  </a:rPr>
                  <a:t>1 446,4 </a:t>
                </a:r>
                <a:r>
                  <a:rPr lang="ru-RU" sz="2000" b="1" i="1" kern="0" dirty="0">
                    <a:solidFill>
                      <a:prstClr val="black"/>
                    </a:solidFill>
                    <a:latin typeface="Times New Roman" pitchFamily="18" charset="0"/>
                    <a:cs typeface="Times New Roman" pitchFamily="18" charset="0"/>
                  </a:rPr>
                  <a:t>млн.рублей или </a:t>
                </a:r>
                <a:r>
                  <a:rPr lang="ru-RU" sz="2000" b="1" i="1" kern="0" dirty="0">
                    <a:solidFill>
                      <a:srgbClr val="FF0000"/>
                    </a:solidFill>
                    <a:latin typeface="Times New Roman" pitchFamily="18" charset="0"/>
                    <a:cs typeface="Times New Roman" pitchFamily="18" charset="0"/>
                  </a:rPr>
                  <a:t>95,8%</a:t>
                </a:r>
                <a:r>
                  <a:rPr lang="ru-RU" sz="2000" b="1" i="1" kern="0" dirty="0">
                    <a:solidFill>
                      <a:prstClr val="black"/>
                    </a:solidFill>
                    <a:latin typeface="Times New Roman" pitchFamily="18" charset="0"/>
                    <a:cs typeface="Times New Roman" pitchFamily="18" charset="0"/>
                  </a:rPr>
                  <a:t> к плановым назначениям.</a:t>
                </a:r>
              </a:p>
            </p:txBody>
          </p:sp>
          <p:sp>
            <p:nvSpPr>
              <p:cNvPr id="25" name="Freeform 17"/>
              <p:cNvSpPr/>
              <p:nvPr/>
            </p:nvSpPr>
            <p:spPr>
              <a:xfrm>
                <a:off x="854734" y="1078733"/>
                <a:ext cx="2196180" cy="1238988"/>
              </a:xfrm>
              <a:custGeom>
                <a:avLst/>
                <a:gdLst/>
                <a:ahLst/>
                <a:cxnLst>
                  <a:cxn ang="0">
                    <a:pos x="wd2" y="hd2"/>
                  </a:cxn>
                  <a:cxn ang="5400000">
                    <a:pos x="wd2" y="hd2"/>
                  </a:cxn>
                  <a:cxn ang="10800000">
                    <a:pos x="wd2" y="hd2"/>
                  </a:cxn>
                  <a:cxn ang="16200000">
                    <a:pos x="wd2" y="hd2"/>
                  </a:cxn>
                </a:cxnLst>
                <a:rect l="0" t="0" r="r" b="b"/>
                <a:pathLst>
                  <a:path w="21542" h="21485" extrusionOk="0">
                    <a:moveTo>
                      <a:pt x="1" y="21485"/>
                    </a:moveTo>
                    <a:cubicBezTo>
                      <a:pt x="-58" y="9736"/>
                      <a:pt x="4717" y="117"/>
                      <a:pt x="10665" y="1"/>
                    </a:cubicBezTo>
                    <a:cubicBezTo>
                      <a:pt x="16613" y="-115"/>
                      <a:pt x="21483" y="9316"/>
                      <a:pt x="21541" y="21066"/>
                    </a:cubicBezTo>
                    <a:cubicBezTo>
                      <a:pt x="21542" y="21205"/>
                      <a:pt x="21542" y="21345"/>
                      <a:pt x="21541" y="21485"/>
                    </a:cubicBezTo>
                  </a:path>
                </a:pathLst>
              </a:custGeom>
              <a:ln w="25400">
                <a:solidFill>
                  <a:srgbClr val="E83363"/>
                </a:solidFill>
                <a:miter/>
              </a:ln>
            </p:spPr>
            <p:txBody>
              <a:bodyPr tIns="91439" bIns="91439" anchor="ctr"/>
              <a:lstStyle/>
              <a:p>
                <a:pPr algn="ctr" defTabSz="1828800">
                  <a:defRPr sz="3600">
                    <a:solidFill>
                      <a:srgbClr val="000000"/>
                    </a:solidFill>
                    <a:latin typeface="Calibri"/>
                    <a:ea typeface="Calibri"/>
                    <a:cs typeface="Calibri"/>
                    <a:sym typeface="Calibri"/>
                  </a:defRPr>
                </a:pPr>
                <a:endParaRPr dirty="0"/>
              </a:p>
            </p:txBody>
          </p:sp>
          <p:sp>
            <p:nvSpPr>
              <p:cNvPr id="27" name="Freeform 19"/>
              <p:cNvSpPr/>
              <p:nvPr/>
            </p:nvSpPr>
            <p:spPr>
              <a:xfrm>
                <a:off x="3251346" y="2078395"/>
                <a:ext cx="2196181" cy="1238993"/>
              </a:xfrm>
              <a:custGeom>
                <a:avLst/>
                <a:gdLst/>
                <a:ahLst/>
                <a:cxnLst>
                  <a:cxn ang="0">
                    <a:pos x="wd2" y="hd2"/>
                  </a:cxn>
                  <a:cxn ang="5400000">
                    <a:pos x="wd2" y="hd2"/>
                  </a:cxn>
                  <a:cxn ang="10800000">
                    <a:pos x="wd2" y="hd2"/>
                  </a:cxn>
                  <a:cxn ang="16200000">
                    <a:pos x="wd2" y="hd2"/>
                  </a:cxn>
                </a:cxnLst>
                <a:rect l="0" t="0" r="r" b="b"/>
                <a:pathLst>
                  <a:path w="21542" h="21485" extrusionOk="0">
                    <a:moveTo>
                      <a:pt x="21541" y="0"/>
                    </a:moveTo>
                    <a:cubicBezTo>
                      <a:pt x="21600" y="11749"/>
                      <a:pt x="16826" y="21368"/>
                      <a:pt x="10877" y="21484"/>
                    </a:cubicBezTo>
                    <a:cubicBezTo>
                      <a:pt x="4929" y="21600"/>
                      <a:pt x="59" y="12169"/>
                      <a:pt x="1" y="419"/>
                    </a:cubicBezTo>
                    <a:cubicBezTo>
                      <a:pt x="0" y="280"/>
                      <a:pt x="0" y="140"/>
                      <a:pt x="1" y="0"/>
                    </a:cubicBezTo>
                  </a:path>
                </a:pathLst>
              </a:custGeom>
              <a:ln w="25400">
                <a:solidFill>
                  <a:srgbClr val="69AD3D"/>
                </a:solidFill>
                <a:miter/>
              </a:ln>
            </p:spPr>
            <p:txBody>
              <a:bodyPr tIns="91439" bIns="91439" anchor="ctr"/>
              <a:lstStyle/>
              <a:p>
                <a:pPr algn="ctr" defTabSz="1828800">
                  <a:defRPr sz="3600">
                    <a:solidFill>
                      <a:srgbClr val="000000"/>
                    </a:solidFill>
                    <a:latin typeface="Calibri"/>
                    <a:ea typeface="Calibri"/>
                    <a:cs typeface="Calibri"/>
                    <a:sym typeface="Calibri"/>
                  </a:defRPr>
                </a:pPr>
                <a:endParaRPr dirty="0"/>
              </a:p>
            </p:txBody>
          </p:sp>
          <p:sp>
            <p:nvSpPr>
              <p:cNvPr id="28" name="Freeform 38"/>
              <p:cNvSpPr/>
              <p:nvPr/>
            </p:nvSpPr>
            <p:spPr>
              <a:xfrm>
                <a:off x="433963" y="1702676"/>
                <a:ext cx="1429415" cy="2045744"/>
              </a:xfrm>
              <a:custGeom>
                <a:avLst/>
                <a:gdLst/>
                <a:ahLst/>
                <a:cxnLst>
                  <a:cxn ang="0">
                    <a:pos x="wd2" y="hd2"/>
                  </a:cxn>
                  <a:cxn ang="5400000">
                    <a:pos x="wd2" y="hd2"/>
                  </a:cxn>
                  <a:cxn ang="10800000">
                    <a:pos x="wd2" y="hd2"/>
                  </a:cxn>
                  <a:cxn ang="16200000">
                    <a:pos x="wd2" y="hd2"/>
                  </a:cxn>
                </a:cxnLst>
                <a:rect l="0" t="0" r="r" b="b"/>
                <a:pathLst>
                  <a:path w="21600" h="20398" extrusionOk="0">
                    <a:moveTo>
                      <a:pt x="21600" y="4473"/>
                    </a:moveTo>
                    <a:cubicBezTo>
                      <a:pt x="18610" y="352"/>
                      <a:pt x="11654" y="-1202"/>
                      <a:pt x="6064" y="1003"/>
                    </a:cubicBezTo>
                    <a:cubicBezTo>
                      <a:pt x="2333" y="2474"/>
                      <a:pt x="3" y="5339"/>
                      <a:pt x="0" y="8458"/>
                    </a:cubicBezTo>
                    <a:lnTo>
                      <a:pt x="0" y="20398"/>
                    </a:lnTo>
                    <a:close/>
                  </a:path>
                </a:pathLst>
              </a:custGeom>
              <a:gradFill>
                <a:gsLst>
                  <a:gs pos="2372">
                    <a:srgbClr val="FF0040"/>
                  </a:gs>
                  <a:gs pos="37053">
                    <a:srgbClr val="FF0071"/>
                  </a:gs>
                  <a:gs pos="99150">
                    <a:srgbClr val="FF00A2"/>
                  </a:gs>
                </a:gsLst>
              </a:gradFill>
              <a:ln w="12700">
                <a:miter lim="400000"/>
              </a:ln>
            </p:spPr>
            <p:txBody>
              <a:bodyPr tIns="91439" bIns="91439" anchor="ctr"/>
              <a:lstStyle/>
              <a:p>
                <a:pPr algn="ctr" defTabSz="1828800">
                  <a:defRPr sz="3600">
                    <a:solidFill>
                      <a:srgbClr val="FFFFFF"/>
                    </a:solidFill>
                    <a:latin typeface="Helvetica"/>
                    <a:ea typeface="Helvetica"/>
                    <a:cs typeface="Helvetica"/>
                    <a:sym typeface="Helvetica"/>
                  </a:defRPr>
                </a:pPr>
                <a:endParaRPr dirty="0"/>
              </a:p>
            </p:txBody>
          </p:sp>
          <p:sp>
            <p:nvSpPr>
              <p:cNvPr id="29" name="Freeform 39"/>
              <p:cNvSpPr/>
              <p:nvPr/>
            </p:nvSpPr>
            <p:spPr>
              <a:xfrm>
                <a:off x="433750" y="2551083"/>
                <a:ext cx="1893228" cy="2498125"/>
              </a:xfrm>
              <a:custGeom>
                <a:avLst/>
                <a:gdLst/>
                <a:ahLst/>
                <a:cxnLst>
                  <a:cxn ang="0">
                    <a:pos x="wd2" y="hd2"/>
                  </a:cxn>
                  <a:cxn ang="5400000">
                    <a:pos x="wd2" y="hd2"/>
                  </a:cxn>
                  <a:cxn ang="10800000">
                    <a:pos x="wd2" y="hd2"/>
                  </a:cxn>
                  <a:cxn ang="16200000">
                    <a:pos x="wd2" y="hd2"/>
                  </a:cxn>
                </a:cxnLst>
                <a:rect l="0" t="0" r="r" b="b"/>
                <a:pathLst>
                  <a:path w="21600" h="21600" extrusionOk="0">
                    <a:moveTo>
                      <a:pt x="0" y="11223"/>
                    </a:moveTo>
                    <a:lnTo>
                      <a:pt x="0" y="21600"/>
                    </a:lnTo>
                    <a:lnTo>
                      <a:pt x="21600" y="21600"/>
                    </a:lnTo>
                    <a:lnTo>
                      <a:pt x="21600" y="0"/>
                    </a:lnTo>
                  </a:path>
                </a:pathLst>
              </a:custGeom>
              <a:ln w="25400">
                <a:solidFill>
                  <a:srgbClr val="E83363"/>
                </a:solidFill>
                <a:miter/>
              </a:ln>
            </p:spPr>
            <p:txBody>
              <a:bodyPr tIns="91439" bIns="91439" anchor="ctr"/>
              <a:lstStyle/>
              <a:p>
                <a:pPr algn="ctr" defTabSz="1828800">
                  <a:defRPr sz="3600">
                    <a:solidFill>
                      <a:srgbClr val="000000"/>
                    </a:solidFill>
                    <a:latin typeface="Calibri"/>
                    <a:ea typeface="Calibri"/>
                    <a:cs typeface="Calibri"/>
                    <a:sym typeface="Calibri"/>
                  </a:defRPr>
                </a:pPr>
                <a:endParaRPr dirty="0"/>
              </a:p>
            </p:txBody>
          </p:sp>
          <p:sp>
            <p:nvSpPr>
              <p:cNvPr id="31" name="Freeform 69"/>
              <p:cNvSpPr/>
              <p:nvPr/>
            </p:nvSpPr>
            <p:spPr>
              <a:xfrm>
                <a:off x="2536802" y="1702676"/>
                <a:ext cx="1429414" cy="2045744"/>
              </a:xfrm>
              <a:custGeom>
                <a:avLst/>
                <a:gdLst/>
                <a:ahLst/>
                <a:cxnLst>
                  <a:cxn ang="0">
                    <a:pos x="wd2" y="hd2"/>
                  </a:cxn>
                  <a:cxn ang="5400000">
                    <a:pos x="wd2" y="hd2"/>
                  </a:cxn>
                  <a:cxn ang="10800000">
                    <a:pos x="wd2" y="hd2"/>
                  </a:cxn>
                  <a:cxn ang="16200000">
                    <a:pos x="wd2" y="hd2"/>
                  </a:cxn>
                </a:cxnLst>
                <a:rect l="0" t="0" r="r" b="b"/>
                <a:pathLst>
                  <a:path w="21600" h="20398" extrusionOk="0">
                    <a:moveTo>
                      <a:pt x="21600" y="4473"/>
                    </a:moveTo>
                    <a:cubicBezTo>
                      <a:pt x="18610" y="352"/>
                      <a:pt x="11654" y="-1202"/>
                      <a:pt x="6064" y="1003"/>
                    </a:cubicBezTo>
                    <a:cubicBezTo>
                      <a:pt x="2333" y="2474"/>
                      <a:pt x="3" y="5339"/>
                      <a:pt x="0" y="8458"/>
                    </a:cubicBezTo>
                    <a:lnTo>
                      <a:pt x="0" y="20398"/>
                    </a:lnTo>
                    <a:close/>
                  </a:path>
                </a:pathLst>
              </a:custGeom>
              <a:gradFill>
                <a:gsLst>
                  <a:gs pos="0">
                    <a:srgbClr val="0CB100"/>
                  </a:gs>
                  <a:gs pos="46821">
                    <a:srgbClr val="67CE02"/>
                  </a:gs>
                  <a:gs pos="99075">
                    <a:srgbClr val="C3EA03"/>
                  </a:gs>
                </a:gsLst>
              </a:gradFill>
              <a:ln w="12700">
                <a:miter lim="400000"/>
              </a:ln>
            </p:spPr>
            <p:txBody>
              <a:bodyPr tIns="91439" bIns="91439" anchor="ctr"/>
              <a:lstStyle/>
              <a:p>
                <a:pPr algn="ctr" defTabSz="1828800">
                  <a:defRPr sz="3600">
                    <a:solidFill>
                      <a:srgbClr val="FFFFFF"/>
                    </a:solidFill>
                    <a:latin typeface="Helvetica"/>
                    <a:ea typeface="Helvetica"/>
                    <a:cs typeface="Helvetica"/>
                    <a:sym typeface="Helvetica"/>
                  </a:defRPr>
                </a:pPr>
                <a:endParaRPr dirty="0"/>
              </a:p>
            </p:txBody>
          </p:sp>
          <p:sp>
            <p:nvSpPr>
              <p:cNvPr id="32" name="Freeform 70"/>
              <p:cNvSpPr/>
              <p:nvPr/>
            </p:nvSpPr>
            <p:spPr>
              <a:xfrm>
                <a:off x="2536589" y="2551083"/>
                <a:ext cx="1950352" cy="2498125"/>
              </a:xfrm>
              <a:custGeom>
                <a:avLst/>
                <a:gdLst/>
                <a:ahLst/>
                <a:cxnLst>
                  <a:cxn ang="0">
                    <a:pos x="wd2" y="hd2"/>
                  </a:cxn>
                  <a:cxn ang="5400000">
                    <a:pos x="wd2" y="hd2"/>
                  </a:cxn>
                  <a:cxn ang="10800000">
                    <a:pos x="wd2" y="hd2"/>
                  </a:cxn>
                  <a:cxn ang="16200000">
                    <a:pos x="wd2" y="hd2"/>
                  </a:cxn>
                </a:cxnLst>
                <a:rect l="0" t="0" r="r" b="b"/>
                <a:pathLst>
                  <a:path w="21600" h="21600" extrusionOk="0">
                    <a:moveTo>
                      <a:pt x="0" y="11223"/>
                    </a:moveTo>
                    <a:lnTo>
                      <a:pt x="0" y="21600"/>
                    </a:lnTo>
                    <a:lnTo>
                      <a:pt x="21600" y="21600"/>
                    </a:lnTo>
                    <a:lnTo>
                      <a:pt x="21600" y="0"/>
                    </a:lnTo>
                  </a:path>
                </a:pathLst>
              </a:custGeom>
              <a:ln w="25400">
                <a:solidFill>
                  <a:srgbClr val="69AD3D"/>
                </a:solidFill>
                <a:miter/>
              </a:ln>
            </p:spPr>
            <p:txBody>
              <a:bodyPr tIns="91439" bIns="91439" anchor="ctr"/>
              <a:lstStyle/>
              <a:p>
                <a:pPr algn="ctr" defTabSz="1828800">
                  <a:defRPr sz="3600">
                    <a:solidFill>
                      <a:srgbClr val="000000"/>
                    </a:solidFill>
                    <a:latin typeface="Calibri"/>
                    <a:ea typeface="Calibri"/>
                    <a:cs typeface="Calibri"/>
                    <a:sym typeface="Calibri"/>
                  </a:defRPr>
                </a:pPr>
                <a:endParaRPr dirty="0"/>
              </a:p>
            </p:txBody>
          </p:sp>
          <p:sp>
            <p:nvSpPr>
              <p:cNvPr id="34" name="Freeform 100"/>
              <p:cNvSpPr/>
              <p:nvPr/>
            </p:nvSpPr>
            <p:spPr>
              <a:xfrm>
                <a:off x="4948317" y="1702676"/>
                <a:ext cx="1429414" cy="2045744"/>
              </a:xfrm>
              <a:custGeom>
                <a:avLst/>
                <a:gdLst/>
                <a:ahLst/>
                <a:cxnLst>
                  <a:cxn ang="0">
                    <a:pos x="wd2" y="hd2"/>
                  </a:cxn>
                  <a:cxn ang="5400000">
                    <a:pos x="wd2" y="hd2"/>
                  </a:cxn>
                  <a:cxn ang="10800000">
                    <a:pos x="wd2" y="hd2"/>
                  </a:cxn>
                  <a:cxn ang="16200000">
                    <a:pos x="wd2" y="hd2"/>
                  </a:cxn>
                </a:cxnLst>
                <a:rect l="0" t="0" r="r" b="b"/>
                <a:pathLst>
                  <a:path w="21600" h="20398" extrusionOk="0">
                    <a:moveTo>
                      <a:pt x="21600" y="4473"/>
                    </a:moveTo>
                    <a:cubicBezTo>
                      <a:pt x="18610" y="352"/>
                      <a:pt x="11654" y="-1202"/>
                      <a:pt x="6064" y="1003"/>
                    </a:cubicBezTo>
                    <a:cubicBezTo>
                      <a:pt x="2333" y="2474"/>
                      <a:pt x="3" y="5339"/>
                      <a:pt x="0" y="8458"/>
                    </a:cubicBezTo>
                    <a:lnTo>
                      <a:pt x="0" y="20398"/>
                    </a:lnTo>
                    <a:close/>
                  </a:path>
                </a:pathLst>
              </a:custGeom>
              <a:gradFill>
                <a:gsLst>
                  <a:gs pos="0">
                    <a:srgbClr val="FFEA03"/>
                  </a:gs>
                  <a:gs pos="70683">
                    <a:srgbClr val="FFBA02"/>
                  </a:gs>
                  <a:gs pos="97580">
                    <a:srgbClr val="FF8A00"/>
                  </a:gs>
                </a:gsLst>
              </a:gradFill>
              <a:ln w="12700">
                <a:miter lim="400000"/>
              </a:ln>
            </p:spPr>
            <p:txBody>
              <a:bodyPr tIns="91439" bIns="91439" anchor="ctr"/>
              <a:lstStyle/>
              <a:p>
                <a:pPr algn="ctr" defTabSz="1828800">
                  <a:defRPr sz="3600">
                    <a:solidFill>
                      <a:srgbClr val="FFFFFF"/>
                    </a:solidFill>
                    <a:latin typeface="Helvetica"/>
                    <a:ea typeface="Helvetica"/>
                    <a:cs typeface="Helvetica"/>
                    <a:sym typeface="Helvetica"/>
                  </a:defRPr>
                </a:pPr>
                <a:endParaRPr dirty="0"/>
              </a:p>
            </p:txBody>
          </p:sp>
          <p:sp>
            <p:nvSpPr>
              <p:cNvPr id="35" name="Freeform 101"/>
              <p:cNvSpPr/>
              <p:nvPr/>
            </p:nvSpPr>
            <p:spPr>
              <a:xfrm>
                <a:off x="4947782" y="2551083"/>
                <a:ext cx="3781547" cy="2498125"/>
              </a:xfrm>
              <a:custGeom>
                <a:avLst/>
                <a:gdLst/>
                <a:ahLst/>
                <a:cxnLst>
                  <a:cxn ang="0">
                    <a:pos x="wd2" y="hd2"/>
                  </a:cxn>
                  <a:cxn ang="5400000">
                    <a:pos x="wd2" y="hd2"/>
                  </a:cxn>
                  <a:cxn ang="10800000">
                    <a:pos x="wd2" y="hd2"/>
                  </a:cxn>
                  <a:cxn ang="16200000">
                    <a:pos x="wd2" y="hd2"/>
                  </a:cxn>
                </a:cxnLst>
                <a:rect l="0" t="0" r="r" b="b"/>
                <a:pathLst>
                  <a:path w="21600" h="21600" extrusionOk="0">
                    <a:moveTo>
                      <a:pt x="0" y="11223"/>
                    </a:moveTo>
                    <a:lnTo>
                      <a:pt x="0" y="21600"/>
                    </a:lnTo>
                    <a:lnTo>
                      <a:pt x="21600" y="21600"/>
                    </a:lnTo>
                    <a:lnTo>
                      <a:pt x="21600" y="0"/>
                    </a:lnTo>
                  </a:path>
                </a:pathLst>
              </a:custGeom>
              <a:ln w="25400">
                <a:solidFill>
                  <a:srgbClr val="F4C74D"/>
                </a:solidFill>
                <a:miter/>
              </a:ln>
            </p:spPr>
            <p:txBody>
              <a:bodyPr tIns="91439" bIns="91439" anchor="ctr"/>
              <a:lstStyle/>
              <a:p>
                <a:pPr algn="ctr" defTabSz="1828800">
                  <a:defRPr sz="3600">
                    <a:solidFill>
                      <a:srgbClr val="000000"/>
                    </a:solidFill>
                    <a:latin typeface="Calibri"/>
                    <a:ea typeface="Calibri"/>
                    <a:cs typeface="Calibri"/>
                    <a:sym typeface="Calibri"/>
                  </a:defRPr>
                </a:pPr>
                <a:endParaRPr dirty="0"/>
              </a:p>
            </p:txBody>
          </p:sp>
          <p:sp>
            <p:nvSpPr>
              <p:cNvPr id="40" name="Freeform 163"/>
              <p:cNvSpPr/>
              <p:nvPr/>
            </p:nvSpPr>
            <p:spPr>
              <a:xfrm>
                <a:off x="805718" y="2148147"/>
                <a:ext cx="570912" cy="637880"/>
              </a:xfrm>
              <a:prstGeom prst="ellipse">
                <a:avLst/>
              </a:prstGeom>
              <a:gradFill>
                <a:gsLst>
                  <a:gs pos="22846">
                    <a:srgbClr val="FFFFFF"/>
                  </a:gs>
                  <a:gs pos="63322">
                    <a:srgbClr val="E6EAEB"/>
                  </a:gs>
                  <a:gs pos="99960">
                    <a:srgbClr val="CDD5D8"/>
                  </a:gs>
                </a:gsLst>
                <a:lin ang="2089253"/>
              </a:gradFill>
              <a:ln w="12700">
                <a:miter lim="400000"/>
              </a:ln>
              <a:effectLst>
                <a:outerShdw blurRad="304800" dist="177800" dir="2315233" rotWithShape="0">
                  <a:srgbClr val="000000">
                    <a:alpha val="38297"/>
                  </a:srgbClr>
                </a:outerShdw>
              </a:effectLst>
            </p:spPr>
            <p:txBody>
              <a:bodyPr tIns="91439" bIns="91439" anchor="ctr"/>
              <a:lstStyle/>
              <a:p>
                <a:pPr algn="ctr" defTabSz="1828800">
                  <a:defRPr sz="3600">
                    <a:solidFill>
                      <a:srgbClr val="FFFFFF"/>
                    </a:solidFill>
                    <a:latin typeface="Avenir Next Regular"/>
                    <a:ea typeface="Avenir Next Regular"/>
                    <a:cs typeface="Avenir Next Regular"/>
                    <a:sym typeface="Avenir Next Regular"/>
                  </a:defRPr>
                </a:pPr>
                <a:endParaRPr dirty="0"/>
              </a:p>
            </p:txBody>
          </p:sp>
          <p:sp>
            <p:nvSpPr>
              <p:cNvPr id="41" name="Freeform 165"/>
              <p:cNvSpPr/>
              <p:nvPr/>
            </p:nvSpPr>
            <p:spPr>
              <a:xfrm>
                <a:off x="881029" y="2232292"/>
                <a:ext cx="420292" cy="46959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6765" y="0"/>
                      <a:pt x="21600" y="4835"/>
                      <a:pt x="21600" y="10800"/>
                    </a:cubicBezTo>
                    <a:cubicBezTo>
                      <a:pt x="21600" y="16765"/>
                      <a:pt x="16765" y="21600"/>
                      <a:pt x="10800" y="21600"/>
                    </a:cubicBezTo>
                    <a:cubicBezTo>
                      <a:pt x="4838" y="21600"/>
                      <a:pt x="3" y="16768"/>
                      <a:pt x="0" y="10805"/>
                    </a:cubicBezTo>
                    <a:cubicBezTo>
                      <a:pt x="0" y="4840"/>
                      <a:pt x="4834" y="3"/>
                      <a:pt x="10800" y="0"/>
                    </a:cubicBezTo>
                    <a:close/>
                  </a:path>
                </a:pathLst>
              </a:custGeom>
              <a:gradFill>
                <a:gsLst>
                  <a:gs pos="849">
                    <a:srgbClr val="FF00A2"/>
                  </a:gs>
                  <a:gs pos="62947">
                    <a:srgbClr val="FF0071"/>
                  </a:gs>
                  <a:gs pos="97628">
                    <a:srgbClr val="FF0040"/>
                  </a:gs>
                </a:gsLst>
              </a:gradFill>
              <a:ln w="12700">
                <a:miter lim="400000"/>
              </a:ln>
            </p:spPr>
            <p:txBody>
              <a:bodyPr tIns="91439" bIns="91439" anchor="ctr"/>
              <a:lstStyle/>
              <a:p>
                <a:pPr algn="ctr" defTabSz="1828800">
                  <a:defRPr sz="3600">
                    <a:solidFill>
                      <a:srgbClr val="FFFFFF"/>
                    </a:solidFill>
                    <a:latin typeface="Helvetica"/>
                    <a:ea typeface="Helvetica"/>
                    <a:cs typeface="Helvetica"/>
                    <a:sym typeface="Helvetica"/>
                  </a:defRPr>
                </a:pPr>
                <a:endParaRPr dirty="0"/>
              </a:p>
            </p:txBody>
          </p:sp>
          <p:sp>
            <p:nvSpPr>
              <p:cNvPr id="42" name="Freeform 166"/>
              <p:cNvSpPr/>
              <p:nvPr/>
            </p:nvSpPr>
            <p:spPr>
              <a:xfrm>
                <a:off x="3131610" y="2350661"/>
                <a:ext cx="132274" cy="225690"/>
              </a:xfrm>
              <a:custGeom>
                <a:avLst/>
                <a:gdLst/>
                <a:ahLst/>
                <a:cxnLst>
                  <a:cxn ang="0">
                    <a:pos x="wd2" y="hd2"/>
                  </a:cxn>
                  <a:cxn ang="5400000">
                    <a:pos x="wd2" y="hd2"/>
                  </a:cxn>
                  <a:cxn ang="10800000">
                    <a:pos x="wd2" y="hd2"/>
                  </a:cxn>
                  <a:cxn ang="16200000">
                    <a:pos x="wd2" y="hd2"/>
                  </a:cxn>
                </a:cxnLst>
                <a:rect l="0" t="0" r="r" b="b"/>
                <a:pathLst>
                  <a:path w="21600" h="21519" extrusionOk="0">
                    <a:moveTo>
                      <a:pt x="11148" y="17962"/>
                    </a:moveTo>
                    <a:lnTo>
                      <a:pt x="21600" y="17962"/>
                    </a:lnTo>
                    <a:lnTo>
                      <a:pt x="21600" y="21519"/>
                    </a:lnTo>
                    <a:lnTo>
                      <a:pt x="0" y="21519"/>
                    </a:lnTo>
                    <a:lnTo>
                      <a:pt x="8135" y="14803"/>
                    </a:lnTo>
                    <a:cubicBezTo>
                      <a:pt x="10342" y="12984"/>
                      <a:pt x="11788" y="11746"/>
                      <a:pt x="12472" y="11087"/>
                    </a:cubicBezTo>
                    <a:cubicBezTo>
                      <a:pt x="13909" y="9899"/>
                      <a:pt x="14813" y="8475"/>
                      <a:pt x="15085" y="6973"/>
                    </a:cubicBezTo>
                    <a:cubicBezTo>
                      <a:pt x="15101" y="6164"/>
                      <a:pt x="14735" y="5370"/>
                      <a:pt x="14040" y="4700"/>
                    </a:cubicBezTo>
                    <a:cubicBezTo>
                      <a:pt x="13390" y="3999"/>
                      <a:pt x="12230" y="3568"/>
                      <a:pt x="10974" y="3564"/>
                    </a:cubicBezTo>
                    <a:cubicBezTo>
                      <a:pt x="9701" y="3568"/>
                      <a:pt x="8530" y="4025"/>
                      <a:pt x="7926" y="4757"/>
                    </a:cubicBezTo>
                    <a:cubicBezTo>
                      <a:pt x="7240" y="5468"/>
                      <a:pt x="6928" y="6306"/>
                      <a:pt x="7038" y="7143"/>
                    </a:cubicBezTo>
                    <a:lnTo>
                      <a:pt x="418" y="7143"/>
                    </a:lnTo>
                    <a:cubicBezTo>
                      <a:pt x="495" y="5278"/>
                      <a:pt x="1547" y="3486"/>
                      <a:pt x="3397" y="2064"/>
                    </a:cubicBezTo>
                    <a:cubicBezTo>
                      <a:pt x="5325" y="674"/>
                      <a:pt x="8103" y="-81"/>
                      <a:pt x="10974" y="7"/>
                    </a:cubicBezTo>
                    <a:cubicBezTo>
                      <a:pt x="13760" y="-51"/>
                      <a:pt x="16456" y="644"/>
                      <a:pt x="18430" y="1927"/>
                    </a:cubicBezTo>
                    <a:cubicBezTo>
                      <a:pt x="20400" y="3195"/>
                      <a:pt x="21473" y="4941"/>
                      <a:pt x="21391" y="6746"/>
                    </a:cubicBezTo>
                    <a:cubicBezTo>
                      <a:pt x="21353" y="8198"/>
                      <a:pt x="20754" y="9621"/>
                      <a:pt x="19649" y="10882"/>
                    </a:cubicBezTo>
                    <a:cubicBezTo>
                      <a:pt x="18581" y="12136"/>
                      <a:pt x="17308" y="13308"/>
                      <a:pt x="15852" y="14382"/>
                    </a:cubicBezTo>
                    <a:close/>
                  </a:path>
                </a:pathLst>
              </a:custGeom>
              <a:solidFill>
                <a:srgbClr val="FFFFFF"/>
              </a:solidFill>
              <a:ln w="12700">
                <a:miter lim="400000"/>
              </a:ln>
            </p:spPr>
            <p:txBody>
              <a:bodyPr tIns="91439" bIns="91439" anchor="ctr"/>
              <a:lstStyle/>
              <a:p>
                <a:pPr algn="ctr" defTabSz="1828800">
                  <a:defRPr sz="3600">
                    <a:solidFill>
                      <a:srgbClr val="000000"/>
                    </a:solidFill>
                    <a:latin typeface="Calibri"/>
                    <a:ea typeface="Calibri"/>
                    <a:cs typeface="Calibri"/>
                    <a:sym typeface="Calibri"/>
                  </a:defRPr>
                </a:pPr>
                <a:endParaRPr dirty="0"/>
              </a:p>
            </p:txBody>
          </p:sp>
          <p:sp>
            <p:nvSpPr>
              <p:cNvPr id="49" name="Freeform 354"/>
              <p:cNvSpPr/>
              <p:nvPr/>
            </p:nvSpPr>
            <p:spPr>
              <a:xfrm>
                <a:off x="134214" y="4189048"/>
                <a:ext cx="8860930" cy="1037389"/>
              </a:xfrm>
              <a:custGeom>
                <a:avLst/>
                <a:gdLst/>
                <a:ahLst/>
                <a:cxnLst>
                  <a:cxn ang="0">
                    <a:pos x="wd2" y="hd2"/>
                  </a:cxn>
                  <a:cxn ang="5400000">
                    <a:pos x="wd2" y="hd2"/>
                  </a:cxn>
                  <a:cxn ang="10800000">
                    <a:pos x="wd2" y="hd2"/>
                  </a:cxn>
                  <a:cxn ang="16200000">
                    <a:pos x="wd2" y="hd2"/>
                  </a:cxn>
                </a:cxnLst>
                <a:rect l="0" t="0" r="r" b="b"/>
                <a:pathLst>
                  <a:path w="21600" h="21600" extrusionOk="0">
                    <a:moveTo>
                      <a:pt x="774" y="119"/>
                    </a:moveTo>
                    <a:lnTo>
                      <a:pt x="0" y="119"/>
                    </a:lnTo>
                    <a:lnTo>
                      <a:pt x="0" y="21600"/>
                    </a:lnTo>
                    <a:lnTo>
                      <a:pt x="21600" y="21600"/>
                    </a:lnTo>
                    <a:lnTo>
                      <a:pt x="21600" y="0"/>
                    </a:lnTo>
                    <a:lnTo>
                      <a:pt x="21011" y="0"/>
                    </a:lnTo>
                  </a:path>
                </a:pathLst>
              </a:custGeom>
              <a:ln w="25400">
                <a:solidFill>
                  <a:srgbClr val="F48F21"/>
                </a:solidFill>
                <a:miter/>
              </a:ln>
            </p:spPr>
            <p:txBody>
              <a:bodyPr tIns="91439" bIns="91439" anchor="ctr"/>
              <a:lstStyle/>
              <a:p>
                <a:pPr algn="ctr" defTabSz="1828800">
                  <a:defRPr sz="3600">
                    <a:solidFill>
                      <a:srgbClr val="000000"/>
                    </a:solidFill>
                    <a:latin typeface="Calibri"/>
                    <a:ea typeface="Calibri"/>
                    <a:cs typeface="Calibri"/>
                    <a:sym typeface="Calibri"/>
                  </a:defRPr>
                </a:pPr>
                <a:endParaRPr dirty="0"/>
              </a:p>
            </p:txBody>
          </p:sp>
          <p:sp>
            <p:nvSpPr>
              <p:cNvPr id="51" name="Freeform 356"/>
              <p:cNvSpPr/>
              <p:nvPr/>
            </p:nvSpPr>
            <p:spPr>
              <a:xfrm>
                <a:off x="2326978" y="1080695"/>
                <a:ext cx="172277" cy="245165"/>
              </a:xfrm>
              <a:custGeom>
                <a:avLst/>
                <a:gdLst/>
                <a:ahLst/>
                <a:cxnLst>
                  <a:cxn ang="0">
                    <a:pos x="wd2" y="hd2"/>
                  </a:cxn>
                  <a:cxn ang="5400000">
                    <a:pos x="wd2" y="hd2"/>
                  </a:cxn>
                  <a:cxn ang="10800000">
                    <a:pos x="wd2" y="hd2"/>
                  </a:cxn>
                  <a:cxn ang="16200000">
                    <a:pos x="wd2" y="hd2"/>
                  </a:cxn>
                </a:cxnLst>
                <a:rect l="0" t="0" r="r" b="b"/>
                <a:pathLst>
                  <a:path w="21600" h="21600" extrusionOk="0">
                    <a:moveTo>
                      <a:pt x="9242" y="0"/>
                    </a:moveTo>
                    <a:lnTo>
                      <a:pt x="21600" y="15205"/>
                    </a:lnTo>
                    <a:lnTo>
                      <a:pt x="0" y="21600"/>
                    </a:lnTo>
                  </a:path>
                </a:pathLst>
              </a:custGeom>
              <a:ln w="25400">
                <a:solidFill>
                  <a:srgbClr val="E83363"/>
                </a:solidFill>
                <a:miter/>
              </a:ln>
            </p:spPr>
            <p:txBody>
              <a:bodyPr tIns="91439" bIns="91439" anchor="ctr"/>
              <a:lstStyle/>
              <a:p>
                <a:pPr algn="ctr" defTabSz="1828800">
                  <a:defRPr sz="3600">
                    <a:solidFill>
                      <a:srgbClr val="000000"/>
                    </a:solidFill>
                    <a:latin typeface="Calibri"/>
                    <a:ea typeface="Calibri"/>
                    <a:cs typeface="Calibri"/>
                    <a:sym typeface="Calibri"/>
                  </a:defRPr>
                </a:pPr>
                <a:endParaRPr dirty="0"/>
              </a:p>
            </p:txBody>
          </p:sp>
          <p:sp>
            <p:nvSpPr>
              <p:cNvPr id="52" name="Freeform 357"/>
              <p:cNvSpPr/>
              <p:nvPr/>
            </p:nvSpPr>
            <p:spPr>
              <a:xfrm>
                <a:off x="4657379" y="3124161"/>
                <a:ext cx="172277" cy="245046"/>
              </a:xfrm>
              <a:custGeom>
                <a:avLst/>
                <a:gdLst/>
                <a:ahLst/>
                <a:cxnLst>
                  <a:cxn ang="0">
                    <a:pos x="wd2" y="hd2"/>
                  </a:cxn>
                  <a:cxn ang="5400000">
                    <a:pos x="wd2" y="hd2"/>
                  </a:cxn>
                  <a:cxn ang="10800000">
                    <a:pos x="wd2" y="hd2"/>
                  </a:cxn>
                  <a:cxn ang="16200000">
                    <a:pos x="wd2" y="hd2"/>
                  </a:cxn>
                </a:cxnLst>
                <a:rect l="0" t="0" r="r" b="b"/>
                <a:pathLst>
                  <a:path w="21600" h="21600" extrusionOk="0">
                    <a:moveTo>
                      <a:pt x="9242" y="21600"/>
                    </a:moveTo>
                    <a:lnTo>
                      <a:pt x="21600" y="6388"/>
                    </a:lnTo>
                    <a:lnTo>
                      <a:pt x="0" y="0"/>
                    </a:lnTo>
                  </a:path>
                </a:pathLst>
              </a:custGeom>
              <a:ln w="25400">
                <a:solidFill>
                  <a:srgbClr val="69AD3D"/>
                </a:solidFill>
                <a:miter/>
              </a:ln>
            </p:spPr>
            <p:txBody>
              <a:bodyPr tIns="91439" bIns="91439" anchor="ctr"/>
              <a:lstStyle/>
              <a:p>
                <a:pPr algn="ctr" defTabSz="1828800">
                  <a:defRPr sz="3600">
                    <a:solidFill>
                      <a:srgbClr val="000000"/>
                    </a:solidFill>
                    <a:latin typeface="Calibri"/>
                    <a:ea typeface="Calibri"/>
                    <a:cs typeface="Calibri"/>
                    <a:sym typeface="Calibri"/>
                  </a:defRPr>
                </a:pPr>
                <a:endParaRPr dirty="0"/>
              </a:p>
            </p:txBody>
          </p:sp>
          <p:sp>
            <p:nvSpPr>
              <p:cNvPr id="54" name="Freeform 163"/>
              <p:cNvSpPr/>
              <p:nvPr/>
            </p:nvSpPr>
            <p:spPr>
              <a:xfrm>
                <a:off x="2902157" y="2144566"/>
                <a:ext cx="570912" cy="637880"/>
              </a:xfrm>
              <a:prstGeom prst="ellipse">
                <a:avLst/>
              </a:prstGeom>
              <a:gradFill>
                <a:gsLst>
                  <a:gs pos="22846">
                    <a:srgbClr val="FFFFFF"/>
                  </a:gs>
                  <a:gs pos="63322">
                    <a:srgbClr val="E6EAEB"/>
                  </a:gs>
                  <a:gs pos="99960">
                    <a:srgbClr val="CDD5D8"/>
                  </a:gs>
                </a:gsLst>
                <a:lin ang="2089253"/>
              </a:gradFill>
              <a:ln w="12700">
                <a:miter lim="400000"/>
              </a:ln>
              <a:effectLst>
                <a:outerShdw blurRad="304800" dist="177800" dir="2315233" rotWithShape="0">
                  <a:srgbClr val="000000">
                    <a:alpha val="38297"/>
                  </a:srgbClr>
                </a:outerShdw>
              </a:effectLst>
            </p:spPr>
            <p:txBody>
              <a:bodyPr tIns="91439" bIns="91439" anchor="ctr"/>
              <a:lstStyle/>
              <a:p>
                <a:pPr algn="ctr" defTabSz="1828800">
                  <a:defRPr sz="3600">
                    <a:solidFill>
                      <a:srgbClr val="FFFFFF"/>
                    </a:solidFill>
                    <a:latin typeface="Avenir Next Regular"/>
                    <a:ea typeface="Avenir Next Regular"/>
                    <a:cs typeface="Avenir Next Regular"/>
                    <a:sym typeface="Avenir Next Regular"/>
                  </a:defRPr>
                </a:pPr>
                <a:endParaRPr dirty="0"/>
              </a:p>
            </p:txBody>
          </p:sp>
          <p:sp>
            <p:nvSpPr>
              <p:cNvPr id="55" name="Freeform 165"/>
              <p:cNvSpPr/>
              <p:nvPr/>
            </p:nvSpPr>
            <p:spPr>
              <a:xfrm>
                <a:off x="2977467" y="2228711"/>
                <a:ext cx="420291" cy="46959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6765" y="0"/>
                      <a:pt x="21600" y="4835"/>
                      <a:pt x="21600" y="10800"/>
                    </a:cubicBezTo>
                    <a:cubicBezTo>
                      <a:pt x="21600" y="16765"/>
                      <a:pt x="16765" y="21600"/>
                      <a:pt x="10800" y="21600"/>
                    </a:cubicBezTo>
                    <a:cubicBezTo>
                      <a:pt x="4838" y="21600"/>
                      <a:pt x="3" y="16768"/>
                      <a:pt x="0" y="10805"/>
                    </a:cubicBezTo>
                    <a:cubicBezTo>
                      <a:pt x="0" y="4840"/>
                      <a:pt x="4834" y="3"/>
                      <a:pt x="10800" y="0"/>
                    </a:cubicBezTo>
                    <a:close/>
                  </a:path>
                </a:pathLst>
              </a:custGeom>
              <a:gradFill>
                <a:gsLst>
                  <a:gs pos="924">
                    <a:srgbClr val="C3EA03"/>
                  </a:gs>
                  <a:gs pos="53179">
                    <a:srgbClr val="67CE02"/>
                  </a:gs>
                  <a:gs pos="100000">
                    <a:srgbClr val="0CB100"/>
                  </a:gs>
                </a:gsLst>
              </a:gradFill>
              <a:ln w="12700">
                <a:miter lim="400000"/>
              </a:ln>
            </p:spPr>
            <p:txBody>
              <a:bodyPr tIns="91439" bIns="91439" anchor="ctr"/>
              <a:lstStyle/>
              <a:p>
                <a:pPr algn="ctr" defTabSz="1828800">
                  <a:defRPr sz="3600">
                    <a:solidFill>
                      <a:srgbClr val="FFFFFF"/>
                    </a:solidFill>
                    <a:latin typeface="Helvetica"/>
                    <a:ea typeface="Helvetica"/>
                    <a:cs typeface="Helvetica"/>
                    <a:sym typeface="Helvetica"/>
                  </a:defRPr>
                </a:pPr>
                <a:endParaRPr dirty="0"/>
              </a:p>
            </p:txBody>
          </p:sp>
          <p:sp>
            <p:nvSpPr>
              <p:cNvPr id="56" name="Freeform 163"/>
              <p:cNvSpPr/>
              <p:nvPr/>
            </p:nvSpPr>
            <p:spPr>
              <a:xfrm>
                <a:off x="5327884" y="2148147"/>
                <a:ext cx="570912" cy="637880"/>
              </a:xfrm>
              <a:prstGeom prst="ellipse">
                <a:avLst/>
              </a:prstGeom>
              <a:gradFill>
                <a:gsLst>
                  <a:gs pos="22846">
                    <a:srgbClr val="FFFFFF"/>
                  </a:gs>
                  <a:gs pos="63322">
                    <a:srgbClr val="E6EAEB"/>
                  </a:gs>
                  <a:gs pos="99960">
                    <a:srgbClr val="CDD5D8"/>
                  </a:gs>
                </a:gsLst>
                <a:lin ang="2089253"/>
              </a:gradFill>
              <a:ln w="12700">
                <a:miter lim="400000"/>
              </a:ln>
              <a:effectLst>
                <a:outerShdw blurRad="304800" dist="177800" dir="2315233" rotWithShape="0">
                  <a:srgbClr val="000000">
                    <a:alpha val="38297"/>
                  </a:srgbClr>
                </a:outerShdw>
              </a:effectLst>
            </p:spPr>
            <p:txBody>
              <a:bodyPr tIns="91439" bIns="91439" anchor="ctr"/>
              <a:lstStyle/>
              <a:p>
                <a:pPr algn="ctr" defTabSz="1828800">
                  <a:defRPr sz="3600">
                    <a:solidFill>
                      <a:srgbClr val="FFFFFF"/>
                    </a:solidFill>
                    <a:latin typeface="Avenir Next Regular"/>
                    <a:ea typeface="Avenir Next Regular"/>
                    <a:cs typeface="Avenir Next Regular"/>
                    <a:sym typeface="Avenir Next Regular"/>
                  </a:defRPr>
                </a:pPr>
                <a:endParaRPr dirty="0"/>
              </a:p>
            </p:txBody>
          </p:sp>
          <p:sp>
            <p:nvSpPr>
              <p:cNvPr id="57" name="Freeform 165"/>
              <p:cNvSpPr/>
              <p:nvPr/>
            </p:nvSpPr>
            <p:spPr>
              <a:xfrm>
                <a:off x="5403195" y="2232292"/>
                <a:ext cx="420291" cy="46959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6765" y="0"/>
                      <a:pt x="21600" y="4835"/>
                      <a:pt x="21600" y="10800"/>
                    </a:cubicBezTo>
                    <a:cubicBezTo>
                      <a:pt x="21600" y="16765"/>
                      <a:pt x="16765" y="21600"/>
                      <a:pt x="10800" y="21600"/>
                    </a:cubicBezTo>
                    <a:cubicBezTo>
                      <a:pt x="4838" y="21600"/>
                      <a:pt x="3" y="16768"/>
                      <a:pt x="0" y="10805"/>
                    </a:cubicBezTo>
                    <a:cubicBezTo>
                      <a:pt x="0" y="4840"/>
                      <a:pt x="4834" y="3"/>
                      <a:pt x="10800" y="0"/>
                    </a:cubicBezTo>
                    <a:close/>
                  </a:path>
                </a:pathLst>
              </a:custGeom>
              <a:gradFill>
                <a:gsLst>
                  <a:gs pos="0">
                    <a:srgbClr val="FFEA03"/>
                  </a:gs>
                  <a:gs pos="70683">
                    <a:srgbClr val="FFBA02"/>
                  </a:gs>
                  <a:gs pos="97580">
                    <a:srgbClr val="FF8A00"/>
                  </a:gs>
                </a:gsLst>
              </a:gradFill>
              <a:ln w="12700">
                <a:miter lim="400000"/>
              </a:ln>
            </p:spPr>
            <p:txBody>
              <a:bodyPr tIns="91439" bIns="91439" anchor="ctr"/>
              <a:lstStyle/>
              <a:p>
                <a:pPr algn="ctr" defTabSz="1828800">
                  <a:defRPr sz="3600">
                    <a:solidFill>
                      <a:srgbClr val="FFFFFF"/>
                    </a:solidFill>
                    <a:latin typeface="Helvetica"/>
                    <a:ea typeface="Helvetica"/>
                    <a:cs typeface="Helvetica"/>
                    <a:sym typeface="Helvetica"/>
                  </a:defRPr>
                </a:pPr>
                <a:endParaRPr dirty="0"/>
              </a:p>
            </p:txBody>
          </p:sp>
          <p:sp>
            <p:nvSpPr>
              <p:cNvPr id="60" name="Google Shape;47;p1"/>
              <p:cNvSpPr txBox="1"/>
              <p:nvPr/>
            </p:nvSpPr>
            <p:spPr>
              <a:xfrm>
                <a:off x="540409" y="4399498"/>
                <a:ext cx="1263394" cy="8001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91398" tIns="91398" rIns="91398" bIns="91398">
                <a:spAutoFit/>
              </a:bodyPr>
              <a:lstStyle>
                <a:lvl1pPr defTabSz="1828800">
                  <a:defRPr sz="4000">
                    <a:solidFill>
                      <a:srgbClr val="535353"/>
                    </a:solidFill>
                    <a:latin typeface="Avenir Next Regular"/>
                    <a:ea typeface="Avenir Next Regular"/>
                    <a:cs typeface="Avenir Next Regular"/>
                    <a:sym typeface="Avenir Next Regular"/>
                  </a:defRPr>
                </a:lvl1pPr>
              </a:lstStyle>
              <a:p>
                <a:pPr algn="ctr"/>
                <a:r>
                  <a:rPr dirty="0"/>
                  <a:t>     </a:t>
                </a:r>
              </a:p>
            </p:txBody>
          </p:sp>
          <p:sp>
            <p:nvSpPr>
              <p:cNvPr id="62" name="Google Shape;47;p1"/>
              <p:cNvSpPr txBox="1"/>
              <p:nvPr/>
            </p:nvSpPr>
            <p:spPr>
              <a:xfrm>
                <a:off x="2619812" y="4395022"/>
                <a:ext cx="1263394" cy="8001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91398" tIns="91398" rIns="91398" bIns="91398">
                <a:spAutoFit/>
              </a:bodyPr>
              <a:lstStyle>
                <a:lvl1pPr defTabSz="1828800">
                  <a:defRPr sz="4000">
                    <a:solidFill>
                      <a:srgbClr val="535353"/>
                    </a:solidFill>
                    <a:latin typeface="Avenir Next Regular"/>
                    <a:ea typeface="Avenir Next Regular"/>
                    <a:cs typeface="Avenir Next Regular"/>
                    <a:sym typeface="Avenir Next Regular"/>
                  </a:defRPr>
                </a:lvl1pPr>
              </a:lstStyle>
              <a:p>
                <a:pPr algn="ctr"/>
                <a:r>
                  <a:rPr dirty="0"/>
                  <a:t>     </a:t>
                </a:r>
              </a:p>
            </p:txBody>
          </p:sp>
          <p:sp>
            <p:nvSpPr>
              <p:cNvPr id="63" name="Google Shape;48;p1"/>
              <p:cNvSpPr txBox="1"/>
              <p:nvPr/>
            </p:nvSpPr>
            <p:spPr>
              <a:xfrm>
                <a:off x="2577660" y="4177119"/>
                <a:ext cx="1347698" cy="5231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91398" tIns="91398" rIns="91398" bIns="91398">
                <a:spAutoFit/>
              </a:bodyPr>
              <a:lstStyle>
                <a:lvl1pPr defTabSz="1828800">
                  <a:defRPr sz="2200">
                    <a:solidFill>
                      <a:srgbClr val="535353"/>
                    </a:solidFill>
                    <a:latin typeface="Avenir Next Regular"/>
                    <a:ea typeface="Avenir Next Regular"/>
                    <a:cs typeface="Avenir Next Regular"/>
                    <a:sym typeface="Avenir Next Regular"/>
                  </a:defRPr>
                </a:lvl1pPr>
              </a:lstStyle>
              <a:p>
                <a:pPr algn="ctr"/>
                <a:r>
                  <a:rPr dirty="0"/>
                  <a:t>     </a:t>
                </a:r>
              </a:p>
            </p:txBody>
          </p:sp>
          <p:sp>
            <p:nvSpPr>
              <p:cNvPr id="65" name="Google Shape;48;p1"/>
              <p:cNvSpPr txBox="1"/>
              <p:nvPr/>
            </p:nvSpPr>
            <p:spPr>
              <a:xfrm>
                <a:off x="4726183" y="4181578"/>
                <a:ext cx="1347698" cy="5231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91398" tIns="91398" rIns="91398" bIns="91398">
                <a:spAutoFit/>
              </a:bodyPr>
              <a:lstStyle>
                <a:lvl1pPr defTabSz="1828800">
                  <a:defRPr sz="2200">
                    <a:solidFill>
                      <a:srgbClr val="535353"/>
                    </a:solidFill>
                    <a:latin typeface="Avenir Next Regular"/>
                    <a:ea typeface="Avenir Next Regular"/>
                    <a:cs typeface="Avenir Next Regular"/>
                    <a:sym typeface="Avenir Next Regular"/>
                  </a:defRPr>
                </a:lvl1pPr>
              </a:lstStyle>
              <a:p>
                <a:pPr algn="ctr"/>
                <a:r>
                  <a:rPr dirty="0"/>
                  <a:t>     </a:t>
                </a:r>
              </a:p>
            </p:txBody>
          </p:sp>
          <p:sp>
            <p:nvSpPr>
              <p:cNvPr id="67" name="Google Shape;48;p1"/>
              <p:cNvSpPr txBox="1"/>
              <p:nvPr/>
            </p:nvSpPr>
            <p:spPr>
              <a:xfrm>
                <a:off x="6842320" y="4190454"/>
                <a:ext cx="1347698" cy="5231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91398" tIns="91398" rIns="91398" bIns="91398">
                <a:spAutoFit/>
              </a:bodyPr>
              <a:lstStyle>
                <a:lvl1pPr defTabSz="1828800">
                  <a:defRPr sz="2200">
                    <a:solidFill>
                      <a:srgbClr val="535353"/>
                    </a:solidFill>
                    <a:latin typeface="Avenir Next Regular"/>
                    <a:ea typeface="Avenir Next Regular"/>
                    <a:cs typeface="Avenir Next Regular"/>
                    <a:sym typeface="Avenir Next Regular"/>
                  </a:defRPr>
                </a:lvl1pPr>
              </a:lstStyle>
              <a:p>
                <a:pPr algn="ctr"/>
                <a:r>
                  <a:rPr dirty="0"/>
                  <a:t>     </a:t>
                </a:r>
              </a:p>
            </p:txBody>
          </p:sp>
          <p:sp>
            <p:nvSpPr>
              <p:cNvPr id="77" name="TextBox 76"/>
              <p:cNvSpPr txBox="1"/>
              <p:nvPr/>
            </p:nvSpPr>
            <p:spPr>
              <a:xfrm>
                <a:off x="692940" y="3458462"/>
                <a:ext cx="1457451" cy="1200329"/>
              </a:xfrm>
              <a:prstGeom prst="rect">
                <a:avLst/>
              </a:prstGeom>
              <a:noFill/>
            </p:spPr>
            <p:txBody>
              <a:bodyPr wrap="none" rtlCol="0">
                <a:spAutoFit/>
              </a:bodyPr>
              <a:lstStyle/>
              <a:p>
                <a:pPr algn="ctr">
                  <a:defRPr/>
                </a:pPr>
                <a:r>
                  <a:rPr lang="ru-RU" sz="2400" b="1" i="1" kern="0" dirty="0">
                    <a:latin typeface="Times New Roman" pitchFamily="18" charset="0"/>
                    <a:cs typeface="Times New Roman" pitchFamily="18" charset="0"/>
                  </a:rPr>
                  <a:t>План </a:t>
                </a:r>
              </a:p>
              <a:p>
                <a:pPr algn="ctr">
                  <a:defRPr/>
                </a:pPr>
                <a:r>
                  <a:rPr lang="ru-RU" sz="2800" b="1" i="1" kern="0" dirty="0">
                    <a:solidFill>
                      <a:srgbClr val="FF0000"/>
                    </a:solidFill>
                    <a:latin typeface="Times New Roman" pitchFamily="18" charset="0"/>
                    <a:cs typeface="Times New Roman" pitchFamily="18" charset="0"/>
                  </a:rPr>
                  <a:t>1 509,1</a:t>
                </a:r>
              </a:p>
              <a:p>
                <a:pPr algn="ctr">
                  <a:defRPr/>
                </a:pPr>
                <a:r>
                  <a:rPr lang="ru-RU" sz="2000" b="1" i="1" kern="0" dirty="0">
                    <a:latin typeface="Times New Roman" pitchFamily="18" charset="0"/>
                    <a:cs typeface="Times New Roman" pitchFamily="18" charset="0"/>
                  </a:rPr>
                  <a:t>млн.рублей</a:t>
                </a:r>
              </a:p>
            </p:txBody>
          </p:sp>
          <p:sp>
            <p:nvSpPr>
              <p:cNvPr id="78" name="TextBox 77"/>
              <p:cNvSpPr txBox="1"/>
              <p:nvPr/>
            </p:nvSpPr>
            <p:spPr>
              <a:xfrm>
                <a:off x="2756948" y="3494892"/>
                <a:ext cx="1534394" cy="1261884"/>
              </a:xfrm>
              <a:prstGeom prst="rect">
                <a:avLst/>
              </a:prstGeom>
              <a:noFill/>
            </p:spPr>
            <p:txBody>
              <a:bodyPr wrap="none" rtlCol="0">
                <a:spAutoFit/>
              </a:bodyPr>
              <a:lstStyle/>
              <a:p>
                <a:pPr algn="ctr">
                  <a:defRPr/>
                </a:pPr>
                <a:r>
                  <a:rPr lang="ru-RU" sz="2400" b="1" i="1" kern="0" dirty="0">
                    <a:latin typeface="Times New Roman" pitchFamily="18" charset="0"/>
                    <a:cs typeface="Times New Roman" pitchFamily="18" charset="0"/>
                  </a:rPr>
                  <a:t>Факт</a:t>
                </a:r>
              </a:p>
              <a:p>
                <a:pPr algn="ctr">
                  <a:defRPr/>
                </a:pPr>
                <a:r>
                  <a:rPr lang="ru-RU" sz="2800" b="1" i="1" kern="0" dirty="0">
                    <a:solidFill>
                      <a:srgbClr val="FF0000"/>
                    </a:solidFill>
                    <a:latin typeface="Times New Roman" pitchFamily="18" charset="0"/>
                    <a:cs typeface="Times New Roman" pitchFamily="18" charset="0"/>
                  </a:rPr>
                  <a:t>1 446,4</a:t>
                </a:r>
                <a:endParaRPr lang="ru-RU" sz="2400" b="1" i="1" kern="0" dirty="0">
                  <a:solidFill>
                    <a:srgbClr val="FF0000"/>
                  </a:solidFill>
                  <a:latin typeface="Times New Roman" pitchFamily="18" charset="0"/>
                  <a:cs typeface="Times New Roman" pitchFamily="18" charset="0"/>
                </a:endParaRPr>
              </a:p>
              <a:p>
                <a:pPr algn="ctr">
                  <a:defRPr/>
                </a:pPr>
                <a:r>
                  <a:rPr lang="ru-RU" sz="2400" b="1" i="1" kern="0" dirty="0">
                    <a:latin typeface="Times New Roman" pitchFamily="18" charset="0"/>
                    <a:cs typeface="Times New Roman" pitchFamily="18" charset="0"/>
                  </a:rPr>
                  <a:t> </a:t>
                </a:r>
                <a:r>
                  <a:rPr lang="ru-RU" sz="2000" b="1" i="1" kern="0" dirty="0">
                    <a:latin typeface="Times New Roman" pitchFamily="18" charset="0"/>
                    <a:cs typeface="Times New Roman" pitchFamily="18" charset="0"/>
                  </a:rPr>
                  <a:t>млн.рублей</a:t>
                </a:r>
              </a:p>
            </p:txBody>
          </p:sp>
        </p:grpSp>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0328" y="2416774"/>
              <a:ext cx="335929" cy="361555"/>
            </a:xfrm>
            <a:prstGeom prst="flowChartConnector">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99418" l="0" r="99405">
                          <a14:foregroundMark x1="46786" y1="15250" x2="46786" y2="15250"/>
                          <a14:foregroundMark x1="55595" y1="25262" x2="55595" y2="25262"/>
                          <a14:foregroundMark x1="48095" y1="35390" x2="48095" y2="35390"/>
                          <a14:foregroundMark x1="15238" y1="58556" x2="15238" y2="58556"/>
                          <a14:foregroundMark x1="25238" y1="61001" x2="25238" y2="61001"/>
                          <a14:foregroundMark x1="21667" y1="59022" x2="28571" y2="60303"/>
                          <a14:foregroundMark x1="22381" y1="62980" x2="31786" y2="56345"/>
                          <a14:foregroundMark x1="21310" y1="62980" x2="19405" y2="57858"/>
                          <a14:foregroundMark x1="20714" y1="72526" x2="30476" y2="71129"/>
                          <a14:foregroundMark x1="14167" y1="82421" x2="19881" y2="76601"/>
                          <a14:foregroundMark x1="49524" y1="91153" x2="53452" y2="84866"/>
                          <a14:foregroundMark x1="45000" y1="77881" x2="56190" y2="77299"/>
                          <a14:foregroundMark x1="40833" y1="76834" x2="60119" y2="76717"/>
                          <a14:foregroundMark x1="82500" y1="79860" x2="86548" y2="82654"/>
                          <a14:foregroundMark x1="70714" y1="71013" x2="80714" y2="72293"/>
                          <a14:foregroundMark x1="79762" y1="72526" x2="78929" y2="72759"/>
                          <a14:foregroundMark x1="80952" y1="58207" x2="93690" y2="59255"/>
                          <a14:foregroundMark x1="71548" y1="60303" x2="77738" y2="59604"/>
                          <a14:foregroundMark x1="68571" y1="56810" x2="67500" y2="56345"/>
                        </a14:backgroundRemoval>
                      </a14:imgEffect>
                    </a14:imgLayer>
                  </a14:imgProps>
                </a:ext>
                <a:ext uri="{28A0092B-C50C-407E-A947-70E740481C1C}">
                  <a14:useLocalDpi xmlns:a14="http://schemas.microsoft.com/office/drawing/2010/main" val="0"/>
                </a:ext>
              </a:extLst>
            </a:blip>
            <a:srcRect/>
            <a:stretch>
              <a:fillRect/>
            </a:stretch>
          </p:blipFill>
          <p:spPr bwMode="auto">
            <a:xfrm>
              <a:off x="2980343" y="2416774"/>
              <a:ext cx="329474" cy="336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10000" b="90000" l="10000" r="90000">
                          <a14:foregroundMark x1="46111" y1="76913" x2="53556" y2="82550"/>
                        </a14:backgroundRemoval>
                      </a14:imgEffect>
                    </a14:imgLayer>
                  </a14:imgProps>
                </a:ext>
                <a:ext uri="{28A0092B-C50C-407E-A947-70E740481C1C}">
                  <a14:useLocalDpi xmlns:a14="http://schemas.microsoft.com/office/drawing/2010/main" val="0"/>
                </a:ext>
              </a:extLst>
            </a:blip>
            <a:srcRect/>
            <a:stretch>
              <a:fillRect/>
            </a:stretch>
          </p:blipFill>
          <p:spPr bwMode="auto">
            <a:xfrm>
              <a:off x="5269020" y="2347982"/>
              <a:ext cx="573233" cy="474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7" name="Oval 13"/>
          <p:cNvSpPr>
            <a:spLocks noChangeArrowheads="1"/>
          </p:cNvSpPr>
          <p:nvPr/>
        </p:nvSpPr>
        <p:spPr bwMode="auto">
          <a:xfrm>
            <a:off x="8326062" y="6485087"/>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31</a:t>
            </a:r>
          </a:p>
        </p:txBody>
      </p:sp>
    </p:spTree>
    <p:extLst>
      <p:ext uri="{BB962C8B-B14F-4D97-AF65-F5344CB8AC3E}">
        <p14:creationId xmlns:p14="http://schemas.microsoft.com/office/powerpoint/2010/main" val="19998595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347296" y="4796"/>
            <a:ext cx="8466992" cy="611704"/>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Исполнение бюджета городского округа </a:t>
            </a:r>
          </a:p>
          <a:p>
            <a:pPr algn="ctr" fontAlgn="base">
              <a:spcBef>
                <a:spcPct val="0"/>
              </a:spcBef>
              <a:spcAft>
                <a:spcPct val="0"/>
              </a:spcAft>
              <a:defRPr/>
            </a:pPr>
            <a:r>
              <a:rPr lang="ru-RU"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по разделам и подразделам классификации расходов</a:t>
            </a:r>
          </a:p>
        </p:txBody>
      </p:sp>
      <p:graphicFrame>
        <p:nvGraphicFramePr>
          <p:cNvPr id="8" name="Таблица 7"/>
          <p:cNvGraphicFramePr>
            <a:graphicFrameLocks noGrp="1"/>
          </p:cNvGraphicFramePr>
          <p:nvPr>
            <p:extLst>
              <p:ext uri="{D42A27DB-BD31-4B8C-83A1-F6EECF244321}">
                <p14:modId xmlns:p14="http://schemas.microsoft.com/office/powerpoint/2010/main" val="4161775567"/>
              </p:ext>
            </p:extLst>
          </p:nvPr>
        </p:nvGraphicFramePr>
        <p:xfrm>
          <a:off x="95250" y="803871"/>
          <a:ext cx="8972550" cy="5664956"/>
        </p:xfrm>
        <a:graphic>
          <a:graphicData uri="http://schemas.openxmlformats.org/drawingml/2006/table">
            <a:tbl>
              <a:tblPr/>
              <a:tblGrid>
                <a:gridCol w="542925">
                  <a:extLst>
                    <a:ext uri="{9D8B030D-6E8A-4147-A177-3AD203B41FA5}">
                      <a16:colId xmlns:a16="http://schemas.microsoft.com/office/drawing/2014/main" xmlns="" val="20008"/>
                    </a:ext>
                  </a:extLst>
                </a:gridCol>
                <a:gridCol w="2181225">
                  <a:extLst>
                    <a:ext uri="{9D8B030D-6E8A-4147-A177-3AD203B41FA5}">
                      <a16:colId xmlns:a16="http://schemas.microsoft.com/office/drawing/2014/main" xmlns="" val="20000"/>
                    </a:ext>
                  </a:extLst>
                </a:gridCol>
                <a:gridCol w="771525">
                  <a:extLst>
                    <a:ext uri="{9D8B030D-6E8A-4147-A177-3AD203B41FA5}">
                      <a16:colId xmlns:a16="http://schemas.microsoft.com/office/drawing/2014/main" xmlns="" val="20001"/>
                    </a:ext>
                  </a:extLst>
                </a:gridCol>
                <a:gridCol w="1143000">
                  <a:extLst>
                    <a:ext uri="{9D8B030D-6E8A-4147-A177-3AD203B41FA5}">
                      <a16:colId xmlns:a16="http://schemas.microsoft.com/office/drawing/2014/main" xmlns="" val="20002"/>
                    </a:ext>
                  </a:extLst>
                </a:gridCol>
                <a:gridCol w="895350">
                  <a:extLst>
                    <a:ext uri="{9D8B030D-6E8A-4147-A177-3AD203B41FA5}">
                      <a16:colId xmlns:a16="http://schemas.microsoft.com/office/drawing/2014/main" xmlns="" val="20003"/>
                    </a:ext>
                  </a:extLst>
                </a:gridCol>
                <a:gridCol w="771525">
                  <a:extLst>
                    <a:ext uri="{9D8B030D-6E8A-4147-A177-3AD203B41FA5}">
                      <a16:colId xmlns:a16="http://schemas.microsoft.com/office/drawing/2014/main" xmlns="" val="20004"/>
                    </a:ext>
                  </a:extLst>
                </a:gridCol>
                <a:gridCol w="1019175">
                  <a:extLst>
                    <a:ext uri="{9D8B030D-6E8A-4147-A177-3AD203B41FA5}">
                      <a16:colId xmlns:a16="http://schemas.microsoft.com/office/drawing/2014/main" xmlns="" val="20005"/>
                    </a:ext>
                  </a:extLst>
                </a:gridCol>
                <a:gridCol w="866775">
                  <a:extLst>
                    <a:ext uri="{9D8B030D-6E8A-4147-A177-3AD203B41FA5}">
                      <a16:colId xmlns:a16="http://schemas.microsoft.com/office/drawing/2014/main" xmlns="" val="20006"/>
                    </a:ext>
                  </a:extLst>
                </a:gridCol>
                <a:gridCol w="781050">
                  <a:extLst>
                    <a:ext uri="{9D8B030D-6E8A-4147-A177-3AD203B41FA5}">
                      <a16:colId xmlns:a16="http://schemas.microsoft.com/office/drawing/2014/main" xmlns="" val="20007"/>
                    </a:ext>
                  </a:extLst>
                </a:gridCol>
              </a:tblGrid>
              <a:tr h="98240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endParaRPr lang="ru-RU" sz="1100" b="1" u="none" strike="noStrike" dirty="0">
                        <a:effectLst/>
                        <a:latin typeface="Times New Roman" pitchFamily="18" charset="0"/>
                        <a:cs typeface="Times New Roman" pitchFamily="18" charset="0"/>
                      </a:endParaRPr>
                    </a:p>
                    <a:p>
                      <a:pPr algn="ctr" fontAlgn="t"/>
                      <a:endParaRPr lang="ru-RU" sz="1100" b="1" u="none" strike="noStrike" dirty="0">
                        <a:effectLst/>
                        <a:latin typeface="Times New Roman" pitchFamily="18" charset="0"/>
                        <a:cs typeface="Times New Roman" pitchFamily="18" charset="0"/>
                      </a:endParaRPr>
                    </a:p>
                    <a:p>
                      <a:pPr algn="ctr" fontAlgn="t"/>
                      <a:endParaRPr lang="ru-RU" sz="1100" b="1" u="none" strike="noStrike" dirty="0">
                        <a:effectLst/>
                        <a:latin typeface="Times New Roman" pitchFamily="18" charset="0"/>
                        <a:cs typeface="Times New Roman" pitchFamily="18" charset="0"/>
                      </a:endParaRPr>
                    </a:p>
                    <a:p>
                      <a:pPr algn="ctr" fontAlgn="t"/>
                      <a:r>
                        <a:rPr lang="ru-RU" sz="1100" b="1" u="none" strike="noStrike" kern="1200" dirty="0">
                          <a:effectLst/>
                          <a:latin typeface="Times New Roman" pitchFamily="18" charset="0"/>
                          <a:cs typeface="Times New Roman" pitchFamily="18" charset="0"/>
                        </a:rPr>
                        <a:t>Раздел</a:t>
                      </a:r>
                    </a:p>
                    <a:p>
                      <a:pPr algn="ctr" fontAlgn="t"/>
                      <a:endParaRPr lang="ru-RU" sz="1100" b="1" i="0" u="none" strike="noStrike" dirty="0">
                        <a:solidFill>
                          <a:schemeClr val="tx1"/>
                        </a:solidFill>
                        <a:effectLst/>
                        <a:latin typeface="Times New Roman" pitchFamily="18" charset="0"/>
                        <a:cs typeface="Times New Roman" pitchFamily="18" charset="0"/>
                      </a:endParaRPr>
                    </a:p>
                  </a:txBody>
                  <a:tcPr marL="3790" marR="3790" marT="379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ru-RU" sz="1100" b="1" u="none" strike="noStrike" kern="1200" dirty="0">
                          <a:effectLst/>
                          <a:latin typeface="Times New Roman" pitchFamily="18" charset="0"/>
                          <a:cs typeface="Times New Roman" pitchFamily="18" charset="0"/>
                        </a:rPr>
                        <a:t> </a:t>
                      </a:r>
                    </a:p>
                    <a:p>
                      <a:pPr marL="0" marR="0" lvl="0" indent="0" algn="ctr" defTabSz="914400" rtl="0" eaLnBrk="1" fontAlgn="ctr" latinLnBrk="0" hangingPunct="1">
                        <a:lnSpc>
                          <a:spcPct val="100000"/>
                        </a:lnSpc>
                        <a:spcBef>
                          <a:spcPts val="0"/>
                        </a:spcBef>
                        <a:spcAft>
                          <a:spcPts val="0"/>
                        </a:spcAft>
                        <a:buClrTx/>
                        <a:buSzTx/>
                        <a:buFontTx/>
                        <a:buNone/>
                        <a:tabLst/>
                        <a:defRPr/>
                      </a:pPr>
                      <a:endParaRPr lang="ru-RU" sz="1100" b="1" u="none" strike="noStrike" kern="1200" noProof="0" dirty="0">
                        <a:effectLst/>
                        <a:latin typeface="Times New Roman" pitchFamily="18" charset="0"/>
                        <a:cs typeface="Times New Roman" pitchFamily="18" charset="0"/>
                      </a:endParaRPr>
                    </a:p>
                    <a:p>
                      <a:pPr marL="0" marR="0" lvl="0" indent="0" algn="ctr" defTabSz="914400" rtl="0" eaLnBrk="1" fontAlgn="ctr" latinLnBrk="0" hangingPunct="1">
                        <a:lnSpc>
                          <a:spcPct val="100000"/>
                        </a:lnSpc>
                        <a:spcBef>
                          <a:spcPts val="0"/>
                        </a:spcBef>
                        <a:spcAft>
                          <a:spcPts val="0"/>
                        </a:spcAft>
                        <a:buClrTx/>
                        <a:buSzTx/>
                        <a:buFontTx/>
                        <a:buNone/>
                        <a:tabLst/>
                        <a:defRPr/>
                      </a:pPr>
                      <a:endParaRPr lang="ru-RU" sz="1100" b="1" u="none" strike="noStrike" kern="1200" noProof="0" dirty="0">
                        <a:effectLst/>
                        <a:latin typeface="Times New Roman" pitchFamily="18" charset="0"/>
                        <a:cs typeface="Times New Roman" pitchFamily="18" charset="0"/>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ru-RU" sz="1100" b="1" u="none" strike="noStrike" kern="1200" noProof="0" dirty="0">
                          <a:effectLst/>
                          <a:latin typeface="Times New Roman" pitchFamily="18" charset="0"/>
                          <a:cs typeface="Times New Roman" pitchFamily="18" charset="0"/>
                        </a:rPr>
                        <a:t>Наименование </a:t>
                      </a:r>
                    </a:p>
                    <a:p>
                      <a:pPr algn="ctr" fontAlgn="t"/>
                      <a:endParaRPr lang="ru-RU" sz="1100" b="1" i="0" u="none" strike="noStrike" dirty="0">
                        <a:solidFill>
                          <a:schemeClr val="tx1"/>
                        </a:solidFill>
                        <a:effectLst/>
                        <a:latin typeface="Times New Roman" pitchFamily="18" charset="0"/>
                        <a:cs typeface="Times New Roman" pitchFamily="18" charset="0"/>
                      </a:endParaRPr>
                    </a:p>
                  </a:txBody>
                  <a:tcPr marL="3790" marR="3790" marT="379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Исполнено за 2024</a:t>
                      </a:r>
                      <a:r>
                        <a:rPr lang="ru-RU" sz="1100" b="1" u="none" strike="noStrike" kern="1200" baseline="0" dirty="0">
                          <a:effectLst/>
                          <a:latin typeface="Times New Roman" pitchFamily="18" charset="0"/>
                          <a:cs typeface="Times New Roman" pitchFamily="18" charset="0"/>
                        </a:rPr>
                        <a:t> </a:t>
                      </a:r>
                      <a:r>
                        <a:rPr lang="ru-RU" sz="1100" b="1" u="none" strike="noStrike" kern="1200" dirty="0">
                          <a:effectLst/>
                          <a:latin typeface="Times New Roman" pitchFamily="18" charset="0"/>
                          <a:cs typeface="Times New Roman" pitchFamily="18" charset="0"/>
                        </a:rPr>
                        <a:t> год</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Первоначальный план на 2025 год</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Уточненный план на 2025 год</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Исполнено за 2025 год</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 исполнения за 2025 год к первоначальному плану</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 исполнения за 2025 год к уточненному плану</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 исполнения 2025 года к 2024 году</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95000">
                          <a:srgbClr val="F4C8F2"/>
                        </a:gs>
                        <a:gs pos="12000">
                          <a:srgbClr val="E377DE"/>
                        </a:gs>
                        <a:gs pos="4000">
                          <a:srgbClr val="F4C8F2"/>
                        </a:gs>
                        <a:gs pos="87000">
                          <a:srgbClr val="E377DE"/>
                        </a:gs>
                      </a:gsLst>
                      <a:lin ang="5400000" scaled="0"/>
                    </a:gradFill>
                  </a:tcPr>
                </a:tc>
                <a:extLst>
                  <a:ext uri="{0D108BD9-81ED-4DB2-BD59-A6C34878D82A}">
                    <a16:rowId xmlns:a16="http://schemas.microsoft.com/office/drawing/2014/main" xmlns="" val="10000"/>
                  </a:ext>
                </a:extLst>
              </a:tr>
              <a:tr h="27811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1" u="none" strike="noStrike" kern="1200" dirty="0">
                          <a:effectLst/>
                          <a:latin typeface="Times New Roman" pitchFamily="18" charset="0"/>
                          <a:cs typeface="Times New Roman" pitchFamily="18" charset="0"/>
                        </a:rPr>
                        <a:t>0100</a:t>
                      </a:r>
                      <a:endParaRPr lang="ru-RU" sz="1050" b="1"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1" u="none" strike="noStrike" kern="1200" dirty="0">
                          <a:effectLst/>
                          <a:latin typeface="Times New Roman" pitchFamily="18" charset="0"/>
                          <a:cs typeface="Times New Roman" pitchFamily="18" charset="0"/>
                        </a:rPr>
                        <a:t>ОБЩЕГОСУДАРСТВЕННЫЕ ВОПРОСЫ</a:t>
                      </a:r>
                      <a:endParaRPr lang="ru-RU" sz="1050" b="1"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103,5</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050" b="1" dirty="0">
                          <a:latin typeface="Times New Roman" pitchFamily="18" charset="0"/>
                          <a:cs typeface="Times New Roman" pitchFamily="18" charset="0"/>
                        </a:rPr>
                        <a:t>118,2</a:t>
                      </a:r>
                    </a:p>
                  </a:txBody>
                  <a:tcPr marL="7144" marR="7144" marT="7145"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140,6</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133,8</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113,2</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95,2</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129,3</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xmlns="" val="10001"/>
                  </a:ext>
                </a:extLst>
              </a:tr>
              <a:tr h="699155">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0102</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l" defTabSz="914400" rtl="0" eaLnBrk="1" fontAlgn="ctr" latinLnBrk="0" hangingPunct="1"/>
                      <a:r>
                        <a:rPr lang="ru-RU" sz="1050" u="none" strike="noStrike" kern="1200" dirty="0">
                          <a:effectLst/>
                          <a:latin typeface="Times New Roman" pitchFamily="18" charset="0"/>
                          <a:cs typeface="Times New Roman" pitchFamily="18" charset="0"/>
                        </a:rPr>
                        <a:t>Функционирование высшего должностного лица субъекта Российской федерации и муниципального образования</a:t>
                      </a:r>
                      <a:endParaRPr lang="ru-RU" sz="1050" b="1"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4,2</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050" dirty="0">
                          <a:latin typeface="Times New Roman" pitchFamily="18" charset="0"/>
                          <a:cs typeface="Times New Roman" pitchFamily="18" charset="0"/>
                        </a:rPr>
                        <a:t>2,6</a:t>
                      </a:r>
                    </a:p>
                  </a:txBody>
                  <a:tcPr marL="7144" marR="7144" marT="7145"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050" dirty="0">
                          <a:latin typeface="Times New Roman" pitchFamily="18" charset="0"/>
                          <a:cs typeface="Times New Roman" pitchFamily="18" charset="0"/>
                        </a:rPr>
                        <a:t>6,1</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6,1</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в 2,3 раза</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100,0</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145,2</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extLst>
                  <a:ext uri="{0D108BD9-81ED-4DB2-BD59-A6C34878D82A}">
                    <a16:rowId xmlns:a16="http://schemas.microsoft.com/office/drawing/2014/main" xmlns="" val="10002"/>
                  </a:ext>
                </a:extLst>
              </a:tr>
              <a:tr h="89154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0103</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l" defTabSz="914400" rtl="0" eaLnBrk="1" fontAlgn="ctr" latinLnBrk="0" hangingPunct="1"/>
                      <a:r>
                        <a:rPr lang="ru-RU" sz="1050" u="none" strike="noStrike" kern="1200" dirty="0">
                          <a:effectLst/>
                          <a:latin typeface="Times New Roman" pitchFamily="18" charset="0"/>
                          <a:cs typeface="Times New Roman" pitchFamily="18" charset="0"/>
                        </a:rPr>
                        <a:t>Функционирование законодательных (представительных) органов государственной власти и представительных органов муниципальных образований</a:t>
                      </a:r>
                      <a:endParaRPr lang="ru-RU" sz="1050" b="1"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1,2</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1,6</a:t>
                      </a:r>
                    </a:p>
                  </a:txBody>
                  <a:tcPr marL="7144" marR="7144" marT="7145"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050" dirty="0">
                          <a:latin typeface="Times New Roman" pitchFamily="18" charset="0"/>
                          <a:cs typeface="Times New Roman" pitchFamily="18" charset="0"/>
                        </a:rPr>
                        <a:t>1,6</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1,5</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93,8</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93,8</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125,0</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extLst>
                  <a:ext uri="{0D108BD9-81ED-4DB2-BD59-A6C34878D82A}">
                    <a16:rowId xmlns:a16="http://schemas.microsoft.com/office/drawing/2014/main" xmlns="" val="10003"/>
                  </a:ext>
                </a:extLst>
              </a:tr>
              <a:tr h="102870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0104</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l" defTabSz="914400" rtl="0" eaLnBrk="1" fontAlgn="ctr" latinLnBrk="0" hangingPunct="1"/>
                      <a:r>
                        <a:rPr lang="ru-RU" sz="1050" u="none" strike="noStrike" kern="1200" dirty="0">
                          <a:effectLst/>
                          <a:latin typeface="Times New Roman" pitchFamily="18" charset="0"/>
                          <a:cs typeface="Times New Roman" pitchFamily="18" charset="0"/>
                        </a:rPr>
                        <a:t>Функционирование Правительства Российской Федерации, высших исполнительных органов государственной власти субъектов Российской Федерации, местных администраций</a:t>
                      </a:r>
                      <a:endParaRPr lang="ru-RU" sz="1050" b="1"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40,7</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45,9</a:t>
                      </a:r>
                    </a:p>
                  </a:txBody>
                  <a:tcPr marL="7144" marR="7144" marT="7145"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050" dirty="0">
                          <a:latin typeface="Times New Roman" pitchFamily="18" charset="0"/>
                          <a:cs typeface="Times New Roman" pitchFamily="18" charset="0"/>
                        </a:rPr>
                        <a:t>59,3</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57,4</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125,1</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96,8</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141,0</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extLst>
                  <a:ext uri="{0D108BD9-81ED-4DB2-BD59-A6C34878D82A}">
                    <a16:rowId xmlns:a16="http://schemas.microsoft.com/office/drawing/2014/main" xmlns="" val="10004"/>
                  </a:ext>
                </a:extLst>
              </a:tr>
              <a:tr h="849151">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0106</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0" lang="ru-RU" sz="1050" u="none" strike="noStrike" kern="1200" cap="none" spc="0" normalizeH="0" baseline="0" noProof="0" dirty="0">
                          <a:ln>
                            <a:noFill/>
                          </a:ln>
                          <a:effectLst/>
                          <a:uLnTx/>
                          <a:uFillTx/>
                          <a:latin typeface="Times New Roman" pitchFamily="18" charset="0"/>
                          <a:cs typeface="Times New Roman" pitchFamily="18" charset="0"/>
                        </a:rPr>
                        <a:t>Обеспечение деятельности финансовых, налоговых и таможенных органов и органов финансового (финансово-бюджетного надзора)</a:t>
                      </a:r>
                      <a:endParaRPr kumimoji="0" lang="ru-RU" sz="1050" b="0"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endParaRPr>
                    </a:p>
                  </a:txBody>
                  <a:tcPr marL="3790" marR="3790" marT="379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16,0</a:t>
                      </a:r>
                    </a:p>
                  </a:txBody>
                  <a:tcPr marL="7144" marR="7144" marT="7145"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18,1</a:t>
                      </a:r>
                    </a:p>
                  </a:txBody>
                  <a:tcPr marL="7144" marR="7144" marT="7145"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050" dirty="0">
                          <a:latin typeface="Times New Roman" pitchFamily="18" charset="0"/>
                          <a:cs typeface="Times New Roman" pitchFamily="18" charset="0"/>
                        </a:rPr>
                        <a:t>17,5</a:t>
                      </a:r>
                    </a:p>
                  </a:txBody>
                  <a:tcPr marL="7144" marR="7144" marT="7145"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17,4</a:t>
                      </a:r>
                    </a:p>
                  </a:txBody>
                  <a:tcPr marL="7144" marR="7144" marT="7145"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96,1</a:t>
                      </a:r>
                    </a:p>
                  </a:txBody>
                  <a:tcPr marL="7144" marR="7144" marT="7145"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99,4</a:t>
                      </a:r>
                    </a:p>
                  </a:txBody>
                  <a:tcPr marL="7144" marR="7144" marT="7145"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108,8</a:t>
                      </a:r>
                    </a:p>
                  </a:txBody>
                  <a:tcPr marL="7144" marR="7144" marT="7145"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F4C8F2"/>
                    </a:solidFill>
                  </a:tcPr>
                </a:tc>
                <a:extLst>
                  <a:ext uri="{0D108BD9-81ED-4DB2-BD59-A6C34878D82A}">
                    <a16:rowId xmlns:a16="http://schemas.microsoft.com/office/drawing/2014/main" xmlns="" val="10005"/>
                  </a:ext>
                </a:extLst>
              </a:tr>
              <a:tr h="381709">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kumimoji="0" lang="ru-RU" sz="1050" u="none" strike="noStrike" kern="1200" cap="none" spc="0" normalizeH="0" baseline="0" dirty="0">
                          <a:ln>
                            <a:noFill/>
                          </a:ln>
                          <a:effectLst/>
                          <a:uLnTx/>
                          <a:uFillTx/>
                          <a:latin typeface="Times New Roman" pitchFamily="18" charset="0"/>
                          <a:cs typeface="Times New Roman" pitchFamily="18" charset="0"/>
                        </a:rPr>
                        <a:t>0107</a:t>
                      </a:r>
                      <a:endParaRPr kumimoji="0" lang="ru-RU" sz="1050" b="0" i="0" u="none" strike="noStrike" kern="1200" cap="none" spc="0" normalizeH="0" baseline="0" dirty="0">
                        <a:ln>
                          <a:noFill/>
                        </a:ln>
                        <a:solidFill>
                          <a:srgbClr val="000000"/>
                        </a:solidFill>
                        <a:effectLst/>
                        <a:uLnTx/>
                        <a:uFillTx/>
                        <a:latin typeface="Times New Roman" pitchFamily="18" charset="0"/>
                        <a:ea typeface="+mn-ea"/>
                        <a:cs typeface="Times New Roman" pitchFamily="18" charset="0"/>
                      </a:endParaRPr>
                    </a:p>
                  </a:txBody>
                  <a:tcPr marL="3790" marR="3790" marT="379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lang="ru-RU" sz="1050" u="none" strike="noStrike" kern="1200" noProof="0" dirty="0">
                          <a:effectLst/>
                          <a:latin typeface="Times New Roman" pitchFamily="18" charset="0"/>
                          <a:cs typeface="Times New Roman" pitchFamily="18" charset="0"/>
                        </a:rPr>
                        <a:t>Обеспечение проведения выборов и референдумов</a:t>
                      </a:r>
                      <a:endParaRPr lang="ru-RU" sz="1050" u="none" strike="noStrike" kern="1200" noProof="0" dirty="0">
                        <a:solidFill>
                          <a:schemeClr val="tx1"/>
                        </a:solidFill>
                        <a:effectLst/>
                        <a:latin typeface="Times New Roman" pitchFamily="18" charset="0"/>
                        <a:ea typeface="+mn-ea"/>
                        <a:cs typeface="Times New Roman" pitchFamily="18" charset="0"/>
                      </a:endParaRPr>
                    </a:p>
                  </a:txBody>
                  <a:tcPr marL="3790" marR="3790" marT="3790"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0,0</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0,6</a:t>
                      </a:r>
                    </a:p>
                  </a:txBody>
                  <a:tcPr marL="7144" marR="7144" marT="7145"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050" dirty="0">
                          <a:latin typeface="Times New Roman" pitchFamily="18" charset="0"/>
                          <a:cs typeface="Times New Roman" pitchFamily="18" charset="0"/>
                        </a:rPr>
                        <a:t>0,6</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0,6</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100,0</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100,0</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extLst>
                  <a:ext uri="{0D108BD9-81ED-4DB2-BD59-A6C34878D82A}">
                    <a16:rowId xmlns:a16="http://schemas.microsoft.com/office/drawing/2014/main" xmlns="" val="10006"/>
                  </a:ext>
                </a:extLst>
              </a:tr>
              <a:tr h="184638">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0111</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lang="ru-RU" sz="1050" u="none" strike="noStrike" kern="1200" noProof="0" dirty="0">
                          <a:effectLst/>
                          <a:latin typeface="Times New Roman" pitchFamily="18" charset="0"/>
                          <a:cs typeface="Times New Roman" pitchFamily="18" charset="0"/>
                        </a:rPr>
                        <a:t>Резервные фонды</a:t>
                      </a:r>
                      <a:endParaRPr lang="ru-RU" sz="1050" u="none" strike="noStrike" kern="1200" noProof="0" dirty="0">
                        <a:solidFill>
                          <a:schemeClr val="tx1"/>
                        </a:solidFill>
                        <a:effectLst/>
                        <a:latin typeface="Times New Roman" pitchFamily="18" charset="0"/>
                        <a:ea typeface="+mn-ea"/>
                        <a:cs typeface="Times New Roman" pitchFamily="18" charset="0"/>
                      </a:endParaRPr>
                    </a:p>
                  </a:txBody>
                  <a:tcPr marL="3790" marR="3790" marT="3790"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0,0</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2,0</a:t>
                      </a:r>
                    </a:p>
                  </a:txBody>
                  <a:tcPr marL="7144" marR="7144" marT="7145"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050" dirty="0">
                          <a:latin typeface="Times New Roman" pitchFamily="18" charset="0"/>
                          <a:cs typeface="Times New Roman" pitchFamily="18" charset="0"/>
                        </a:rPr>
                        <a:t>0,2</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0,0</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extLst>
                  <a:ext uri="{0D108BD9-81ED-4DB2-BD59-A6C34878D82A}">
                    <a16:rowId xmlns:a16="http://schemas.microsoft.com/office/drawing/2014/main" xmlns="" val="10007"/>
                  </a:ext>
                </a:extLst>
              </a:tr>
              <a:tr h="27811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0113</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lang="ru-RU" sz="1050" u="none" strike="noStrike" kern="1200" noProof="0" dirty="0">
                          <a:effectLst/>
                          <a:latin typeface="Times New Roman" pitchFamily="18" charset="0"/>
                          <a:cs typeface="Times New Roman" pitchFamily="18" charset="0"/>
                        </a:rPr>
                        <a:t>Другие общегосударственные вопросы</a:t>
                      </a:r>
                      <a:endParaRPr lang="ru-RU" sz="1050" u="none" strike="noStrike" kern="1200" noProof="0" dirty="0">
                        <a:solidFill>
                          <a:schemeClr val="tx1"/>
                        </a:solidFill>
                        <a:effectLst/>
                        <a:latin typeface="Times New Roman" pitchFamily="18" charset="0"/>
                        <a:ea typeface="+mn-ea"/>
                        <a:cs typeface="Times New Roman" pitchFamily="18" charset="0"/>
                      </a:endParaRPr>
                    </a:p>
                  </a:txBody>
                  <a:tcPr marL="3790" marR="3790" marT="3790"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41,4</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47,4</a:t>
                      </a:r>
                    </a:p>
                  </a:txBody>
                  <a:tcPr marL="7144" marR="7144" marT="7145"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050" dirty="0">
                          <a:latin typeface="Times New Roman" pitchFamily="18" charset="0"/>
                          <a:cs typeface="Times New Roman" pitchFamily="18" charset="0"/>
                        </a:rPr>
                        <a:t>55,3</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50,8</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107,2</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91,9</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122,7</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extLst>
                  <a:ext uri="{0D108BD9-81ED-4DB2-BD59-A6C34878D82A}">
                    <a16:rowId xmlns:a16="http://schemas.microsoft.com/office/drawing/2014/main" xmlns="" val="10008"/>
                  </a:ext>
                </a:extLst>
              </a:tr>
            </a:tbl>
          </a:graphicData>
        </a:graphic>
      </p:graphicFrame>
      <p:sp>
        <p:nvSpPr>
          <p:cNvPr id="9" name="Прямоугольник 5"/>
          <p:cNvSpPr>
            <a:spLocks noChangeArrowheads="1"/>
          </p:cNvSpPr>
          <p:nvPr/>
        </p:nvSpPr>
        <p:spPr bwMode="auto">
          <a:xfrm>
            <a:off x="7780268" y="520520"/>
            <a:ext cx="998218" cy="2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400" b="1" i="1" dirty="0">
                <a:solidFill>
                  <a:prstClr val="black"/>
                </a:solidFill>
                <a:latin typeface="Times New Roman" pitchFamily="18" charset="0"/>
                <a:cs typeface="Times New Roman" pitchFamily="18" charset="0"/>
              </a:rPr>
              <a:t>млн.рублей</a:t>
            </a:r>
          </a:p>
        </p:txBody>
      </p:sp>
      <p:sp>
        <p:nvSpPr>
          <p:cNvPr id="10" name="Oval 13"/>
          <p:cNvSpPr>
            <a:spLocks noChangeArrowheads="1"/>
          </p:cNvSpPr>
          <p:nvPr/>
        </p:nvSpPr>
        <p:spPr bwMode="auto">
          <a:xfrm>
            <a:off x="8326062" y="6570151"/>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32</a:t>
            </a:r>
          </a:p>
        </p:txBody>
      </p:sp>
    </p:spTree>
    <p:extLst>
      <p:ext uri="{BB962C8B-B14F-4D97-AF65-F5344CB8AC3E}">
        <p14:creationId xmlns:p14="http://schemas.microsoft.com/office/powerpoint/2010/main" val="22270994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7" name="Таблица 6"/>
          <p:cNvGraphicFramePr>
            <a:graphicFrameLocks noGrp="1"/>
          </p:cNvGraphicFramePr>
          <p:nvPr>
            <p:extLst>
              <p:ext uri="{D42A27DB-BD31-4B8C-83A1-F6EECF244321}">
                <p14:modId xmlns:p14="http://schemas.microsoft.com/office/powerpoint/2010/main" val="794382628"/>
              </p:ext>
            </p:extLst>
          </p:nvPr>
        </p:nvGraphicFramePr>
        <p:xfrm>
          <a:off x="85725" y="736281"/>
          <a:ext cx="8972550" cy="5392948"/>
        </p:xfrm>
        <a:graphic>
          <a:graphicData uri="http://schemas.openxmlformats.org/drawingml/2006/table">
            <a:tbl>
              <a:tblPr>
                <a:tableStyleId>{7DF18680-E054-41AD-8BC1-D1AEF772440D}</a:tableStyleId>
              </a:tblPr>
              <a:tblGrid>
                <a:gridCol w="552450">
                  <a:extLst>
                    <a:ext uri="{9D8B030D-6E8A-4147-A177-3AD203B41FA5}">
                      <a16:colId xmlns:a16="http://schemas.microsoft.com/office/drawing/2014/main" xmlns="" val="20008"/>
                    </a:ext>
                  </a:extLst>
                </a:gridCol>
                <a:gridCol w="2100262">
                  <a:extLst>
                    <a:ext uri="{9D8B030D-6E8A-4147-A177-3AD203B41FA5}">
                      <a16:colId xmlns:a16="http://schemas.microsoft.com/office/drawing/2014/main" xmlns="" val="20000"/>
                    </a:ext>
                  </a:extLst>
                </a:gridCol>
                <a:gridCol w="799364">
                  <a:extLst>
                    <a:ext uri="{9D8B030D-6E8A-4147-A177-3AD203B41FA5}">
                      <a16:colId xmlns:a16="http://schemas.microsoft.com/office/drawing/2014/main" xmlns="" val="20001"/>
                    </a:ext>
                  </a:extLst>
                </a:gridCol>
                <a:gridCol w="1060026">
                  <a:extLst>
                    <a:ext uri="{9D8B030D-6E8A-4147-A177-3AD203B41FA5}">
                      <a16:colId xmlns:a16="http://schemas.microsoft.com/office/drawing/2014/main" xmlns="" val="20002"/>
                    </a:ext>
                  </a:extLst>
                </a:gridCol>
                <a:gridCol w="938383">
                  <a:extLst>
                    <a:ext uri="{9D8B030D-6E8A-4147-A177-3AD203B41FA5}">
                      <a16:colId xmlns:a16="http://schemas.microsoft.com/office/drawing/2014/main" xmlns="" val="20003"/>
                    </a:ext>
                  </a:extLst>
                </a:gridCol>
                <a:gridCol w="750290">
                  <a:extLst>
                    <a:ext uri="{9D8B030D-6E8A-4147-A177-3AD203B41FA5}">
                      <a16:colId xmlns:a16="http://schemas.microsoft.com/office/drawing/2014/main" xmlns="" val="20004"/>
                    </a:ext>
                  </a:extLst>
                </a:gridCol>
                <a:gridCol w="1095375">
                  <a:extLst>
                    <a:ext uri="{9D8B030D-6E8A-4147-A177-3AD203B41FA5}">
                      <a16:colId xmlns:a16="http://schemas.microsoft.com/office/drawing/2014/main" xmlns="" val="20005"/>
                    </a:ext>
                  </a:extLst>
                </a:gridCol>
                <a:gridCol w="874106">
                  <a:extLst>
                    <a:ext uri="{9D8B030D-6E8A-4147-A177-3AD203B41FA5}">
                      <a16:colId xmlns:a16="http://schemas.microsoft.com/office/drawing/2014/main" xmlns="" val="20006"/>
                    </a:ext>
                  </a:extLst>
                </a:gridCol>
                <a:gridCol w="802294">
                  <a:extLst>
                    <a:ext uri="{9D8B030D-6E8A-4147-A177-3AD203B41FA5}">
                      <a16:colId xmlns:a16="http://schemas.microsoft.com/office/drawing/2014/main" xmlns="" val="20007"/>
                    </a:ext>
                  </a:extLst>
                </a:gridCol>
              </a:tblGrid>
              <a:tr h="890500">
                <a:tc>
                  <a:txBody>
                    <a:bodyPr/>
                    <a:lstStyle/>
                    <a:p>
                      <a:pPr marL="0" algn="ctr" defTabSz="914400" rtl="0" eaLnBrk="1" fontAlgn="ctr" latinLnBrk="0" hangingPunct="1"/>
                      <a:endParaRPr lang="ru-RU" sz="1100" b="1" u="none" strike="noStrike" kern="1200" dirty="0">
                        <a:effectLst/>
                        <a:latin typeface="Times New Roman" pitchFamily="18" charset="0"/>
                        <a:cs typeface="Times New Roman" pitchFamily="18" charset="0"/>
                      </a:endParaRPr>
                    </a:p>
                    <a:p>
                      <a:pPr marL="0" algn="ctr" defTabSz="914400" rtl="0" eaLnBrk="1" fontAlgn="ctr" latinLnBrk="0" hangingPunct="1"/>
                      <a:endParaRPr lang="ru-RU" sz="1100" b="1" u="none" strike="noStrike" kern="1200" dirty="0">
                        <a:effectLst/>
                        <a:latin typeface="Times New Roman" pitchFamily="18" charset="0"/>
                        <a:cs typeface="Times New Roman" pitchFamily="18" charset="0"/>
                      </a:endParaRPr>
                    </a:p>
                    <a:p>
                      <a:pPr marL="0" algn="ctr" defTabSz="914400" rtl="0" eaLnBrk="1" fontAlgn="ctr" latinLnBrk="0" hangingPunct="1"/>
                      <a:r>
                        <a:rPr lang="ru-RU" sz="1100" b="1" u="none" strike="noStrike" kern="1200" dirty="0">
                          <a:effectLst/>
                          <a:latin typeface="Times New Roman" pitchFamily="18" charset="0"/>
                          <a:cs typeface="Times New Roman" pitchFamily="18" charset="0"/>
                        </a:rPr>
                        <a:t>Раздел</a:t>
                      </a:r>
                    </a:p>
                    <a:p>
                      <a:pPr marL="0" algn="ctr" defTabSz="914400" rtl="0" eaLnBrk="1" fontAlgn="ctr" latinLnBrk="0" hangingPunct="1"/>
                      <a:endParaRPr lang="ru-RU" sz="1100" b="1" u="none" strike="noStrike" kern="1200" dirty="0">
                        <a:solidFill>
                          <a:schemeClr val="tx1"/>
                        </a:solidFill>
                        <a:effectLst/>
                        <a:latin typeface="Times New Roman" pitchFamily="18" charset="0"/>
                        <a:ea typeface="+mn-ea"/>
                        <a:cs typeface="Times New Roman" pitchFamily="18" charset="0"/>
                      </a:endParaRPr>
                    </a:p>
                  </a:txBody>
                  <a:tcPr marL="3790" marR="3790" marT="3790" marB="0">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ru-RU" sz="1100" b="1" u="none" strike="noStrike" kern="1200" dirty="0">
                          <a:effectLst/>
                          <a:latin typeface="Times New Roman" pitchFamily="18" charset="0"/>
                          <a:cs typeface="Times New Roman" pitchFamily="18" charset="0"/>
                        </a:rPr>
                        <a:t> </a:t>
                      </a:r>
                    </a:p>
                    <a:p>
                      <a:pPr marL="0" marR="0" lvl="0" indent="0" algn="ctr" defTabSz="914400" rtl="0" eaLnBrk="1" fontAlgn="ctr" latinLnBrk="0" hangingPunct="1">
                        <a:lnSpc>
                          <a:spcPct val="100000"/>
                        </a:lnSpc>
                        <a:spcBef>
                          <a:spcPts val="0"/>
                        </a:spcBef>
                        <a:spcAft>
                          <a:spcPts val="0"/>
                        </a:spcAft>
                        <a:buClrTx/>
                        <a:buSzTx/>
                        <a:buFontTx/>
                        <a:buNone/>
                        <a:tabLst/>
                        <a:defRPr/>
                      </a:pPr>
                      <a:endParaRPr lang="ru-RU" sz="1100" b="1" u="none" strike="noStrike" kern="1200" noProof="0" dirty="0">
                        <a:effectLst/>
                        <a:latin typeface="Times New Roman" pitchFamily="18" charset="0"/>
                        <a:cs typeface="Times New Roman" pitchFamily="18" charset="0"/>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ru-RU" sz="1100" b="1" u="none" strike="noStrike" kern="1200" noProof="0" dirty="0">
                          <a:effectLst/>
                          <a:latin typeface="Times New Roman" pitchFamily="18" charset="0"/>
                          <a:cs typeface="Times New Roman" pitchFamily="18" charset="0"/>
                        </a:rPr>
                        <a:t>Наименование </a:t>
                      </a:r>
                      <a:endParaRPr lang="ru-RU" sz="1100" b="1" u="none" strike="noStrike" kern="1200" noProof="0" dirty="0">
                        <a:solidFill>
                          <a:schemeClr val="tx1"/>
                        </a:solidFill>
                        <a:effectLst/>
                        <a:latin typeface="Times New Roman" pitchFamily="18" charset="0"/>
                        <a:ea typeface="+mn-ea"/>
                        <a:cs typeface="Times New Roman" pitchFamily="18" charset="0"/>
                      </a:endParaRPr>
                    </a:p>
                  </a:txBody>
                  <a:tcPr marL="3790" marR="3790" marT="3790" marB="0">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Исполнено за 2024  год</a:t>
                      </a:r>
                      <a:endParaRPr lang="ru-RU" sz="1100" b="1" u="none" strike="noStrike" kern="1200" dirty="0">
                        <a:solidFill>
                          <a:schemeClr val="tx1"/>
                        </a:solidFill>
                        <a:effectLst/>
                        <a:latin typeface="Times New Roman" pitchFamily="18" charset="0"/>
                        <a:ea typeface="+mn-ea"/>
                        <a:cs typeface="Times New Roman" pitchFamily="18" charset="0"/>
                      </a:endParaRPr>
                    </a:p>
                  </a:txBody>
                  <a:tcPr marL="7144" marR="7144" marT="7145" marB="0" anchor="c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Первоначальный план на 2025 год</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Уточненный план на 2025 год</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Исполнено за 2025 год</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 исполнения за 2025 год к первоначальному плану</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 исполнения за 2025 год к уточненному плану</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 исполнения 2025 года к 2024 году</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gradFill>
                      <a:gsLst>
                        <a:gs pos="95000">
                          <a:srgbClr val="F4C8F2"/>
                        </a:gs>
                        <a:gs pos="12000">
                          <a:srgbClr val="E377DE"/>
                        </a:gs>
                        <a:gs pos="4000">
                          <a:srgbClr val="F4C8F2"/>
                        </a:gs>
                        <a:gs pos="87000">
                          <a:srgbClr val="E377DE"/>
                        </a:gs>
                      </a:gsLst>
                      <a:lin ang="5400000" scaled="0"/>
                    </a:gradFill>
                  </a:tcPr>
                </a:tc>
                <a:extLst>
                  <a:ext uri="{0D108BD9-81ED-4DB2-BD59-A6C34878D82A}">
                    <a16:rowId xmlns:a16="http://schemas.microsoft.com/office/drawing/2014/main" xmlns="" val="10000"/>
                  </a:ext>
                </a:extLst>
              </a:tr>
              <a:tr h="158867">
                <a:tc>
                  <a:txBody>
                    <a:bodyPr/>
                    <a:lstStyle/>
                    <a:p>
                      <a:pPr marL="0" algn="ctr" defTabSz="914400" rtl="0" eaLnBrk="1" fontAlgn="ctr" latinLnBrk="0" hangingPunct="1"/>
                      <a:r>
                        <a:rPr lang="ru-RU" sz="1050" b="1" u="none" strike="noStrike" kern="1200" dirty="0">
                          <a:effectLst/>
                          <a:latin typeface="Times New Roman" pitchFamily="18" charset="0"/>
                          <a:cs typeface="Times New Roman" pitchFamily="18" charset="0"/>
                        </a:rPr>
                        <a:t>0200</a:t>
                      </a:r>
                      <a:endParaRPr lang="ru-RU" sz="1050" b="1"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ru-RU" sz="1050" b="1" u="none" strike="noStrike" kern="1200" cap="none" spc="0" normalizeH="0" baseline="0" noProof="0" dirty="0">
                          <a:ln>
                            <a:noFill/>
                          </a:ln>
                          <a:effectLst/>
                          <a:uLnTx/>
                          <a:uFillTx/>
                          <a:latin typeface="Times New Roman" pitchFamily="18" charset="0"/>
                          <a:cs typeface="Times New Roman" pitchFamily="18" charset="0"/>
                        </a:rPr>
                        <a:t>НАЦИОНАЛЬНАЯ ОБОРОНА</a:t>
                      </a:r>
                      <a:endParaRPr kumimoji="0" lang="ru-RU" sz="1050" b="1"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endParaRPr>
                    </a:p>
                  </a:txBody>
                  <a:tcPr marL="3790" marR="3790" marT="3790"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1,4</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1,2</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1,3</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1,3</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108,3</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100,0</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92,9</a:t>
                      </a:r>
                    </a:p>
                  </a:txBody>
                  <a:tcPr marL="7144" marR="7144" marT="7145" marB="0" anchor="ctr"/>
                </a:tc>
                <a:extLst>
                  <a:ext uri="{0D108BD9-81ED-4DB2-BD59-A6C34878D82A}">
                    <a16:rowId xmlns:a16="http://schemas.microsoft.com/office/drawing/2014/main" xmlns="" val="10001"/>
                  </a:ext>
                </a:extLst>
              </a:tr>
              <a:tr h="366235">
                <a:tc>
                  <a:txBody>
                    <a:bodyPr/>
                    <a:lstStyle/>
                    <a:p>
                      <a:pPr marL="0" algn="ctr" defTabSz="914400" rtl="0" eaLnBrk="1" fontAlgn="ctr" latinLnBrk="0" hangingPunct="1"/>
                      <a:r>
                        <a:rPr kumimoji="0" lang="ru-RU" sz="1050" u="none" strike="noStrike" kern="1200" cap="none" spc="0" normalizeH="0" baseline="0" dirty="0">
                          <a:ln>
                            <a:noFill/>
                          </a:ln>
                          <a:effectLst/>
                          <a:uLnTx/>
                          <a:uFillTx/>
                          <a:latin typeface="Times New Roman" pitchFamily="18" charset="0"/>
                          <a:cs typeface="Times New Roman" pitchFamily="18" charset="0"/>
                        </a:rPr>
                        <a:t>0203</a:t>
                      </a:r>
                      <a:endParaRPr kumimoji="0" lang="ru-RU" sz="1050" b="0" i="0" u="none" strike="noStrike" kern="1200" cap="none" spc="0" normalizeH="0" baseline="0" dirty="0">
                        <a:ln>
                          <a:noFill/>
                        </a:ln>
                        <a:solidFill>
                          <a:srgbClr val="000000"/>
                        </a:solidFill>
                        <a:effectLst/>
                        <a:uLnTx/>
                        <a:uFillTx/>
                        <a:latin typeface="Times New Roman" pitchFamily="18" charset="0"/>
                        <a:ea typeface="+mn-ea"/>
                        <a:cs typeface="Times New Roman" pitchFamily="18" charset="0"/>
                      </a:endParaRPr>
                    </a:p>
                  </a:txBody>
                  <a:tcPr marL="3790" marR="3790" marT="3790"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0" lang="ru-RU" sz="1050" u="none" strike="noStrike" kern="1200" cap="none" spc="0" normalizeH="0" baseline="0" noProof="0" dirty="0">
                          <a:ln>
                            <a:noFill/>
                          </a:ln>
                          <a:effectLst/>
                          <a:uLnTx/>
                          <a:uFillTx/>
                          <a:latin typeface="Times New Roman" pitchFamily="18" charset="0"/>
                          <a:cs typeface="Times New Roman" pitchFamily="18" charset="0"/>
                        </a:rPr>
                        <a:t>Мобилизационная и вневойсковая подготовка</a:t>
                      </a:r>
                      <a:endParaRPr kumimoji="0" lang="ru-RU" sz="1050" b="0"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endParaRPr>
                    </a:p>
                  </a:txBody>
                  <a:tcPr marL="3790" marR="3790" marT="3790"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1,4</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1,2</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1,3</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1,3</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108,3</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100,0</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92,9</a:t>
                      </a:r>
                    </a:p>
                  </a:txBody>
                  <a:tcPr marL="7144" marR="7144" marT="7145" marB="0" anchor="ctr">
                    <a:solidFill>
                      <a:srgbClr val="F4C8F2"/>
                    </a:solidFill>
                  </a:tcPr>
                </a:tc>
                <a:extLst>
                  <a:ext uri="{0D108BD9-81ED-4DB2-BD59-A6C34878D82A}">
                    <a16:rowId xmlns:a16="http://schemas.microsoft.com/office/drawing/2014/main" xmlns="" val="10002"/>
                  </a:ext>
                </a:extLst>
              </a:tr>
              <a:tr h="415270">
                <a:tc>
                  <a:txBody>
                    <a:bodyPr/>
                    <a:lstStyle/>
                    <a:p>
                      <a:pPr marL="0" algn="ctr" defTabSz="914400" rtl="0" eaLnBrk="1" fontAlgn="ctr" latinLnBrk="0" hangingPunct="1"/>
                      <a:r>
                        <a:rPr lang="ru-RU" sz="1050" b="1" u="none" strike="noStrike" kern="1200" dirty="0">
                          <a:effectLst/>
                          <a:latin typeface="Times New Roman" pitchFamily="18" charset="0"/>
                          <a:cs typeface="Times New Roman" pitchFamily="18" charset="0"/>
                        </a:rPr>
                        <a:t>0300</a:t>
                      </a:r>
                      <a:endParaRPr lang="ru-RU" sz="1050" b="1"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ru-RU" sz="1050" b="1" u="none" strike="noStrike" kern="1200" cap="none" spc="0" normalizeH="0" baseline="0" noProof="0" dirty="0">
                          <a:ln>
                            <a:noFill/>
                          </a:ln>
                          <a:effectLst/>
                          <a:uLnTx/>
                          <a:uFillTx/>
                          <a:latin typeface="Times New Roman" pitchFamily="18" charset="0"/>
                          <a:cs typeface="Times New Roman" pitchFamily="18" charset="0"/>
                        </a:rPr>
                        <a:t>Национальная безопасность и правоохранительная деятельность</a:t>
                      </a:r>
                      <a:endParaRPr kumimoji="0" lang="ru-RU" sz="1050" b="1"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endParaRPr>
                    </a:p>
                  </a:txBody>
                  <a:tcPr marL="3790" marR="3790" marT="3790"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23,0</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32,0</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27,4</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26,5</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82,8</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96,7</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115,2</a:t>
                      </a:r>
                    </a:p>
                  </a:txBody>
                  <a:tcPr marL="7144" marR="7144" marT="7145" marB="0" anchor="ctr"/>
                </a:tc>
                <a:extLst>
                  <a:ext uri="{0D108BD9-81ED-4DB2-BD59-A6C34878D82A}">
                    <a16:rowId xmlns:a16="http://schemas.microsoft.com/office/drawing/2014/main" xmlns="" val="10003"/>
                  </a:ext>
                </a:extLst>
              </a:tr>
              <a:tr h="363875">
                <a:tc>
                  <a:txBody>
                    <a:body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0310</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0" lang="ru-RU" sz="1050" u="none" strike="noStrike" kern="1200" cap="none" spc="0" normalizeH="0" baseline="0" noProof="0" dirty="0">
                          <a:ln>
                            <a:noFill/>
                          </a:ln>
                          <a:effectLst/>
                          <a:uLnTx/>
                          <a:uFillTx/>
                          <a:latin typeface="Times New Roman" pitchFamily="18" charset="0"/>
                          <a:cs typeface="Times New Roman" pitchFamily="18" charset="0"/>
                        </a:rPr>
                        <a:t>Обеспечение пожарной безопасности</a:t>
                      </a:r>
                      <a:endParaRPr kumimoji="0" lang="ru-RU" sz="1050" b="0"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endParaRPr>
                    </a:p>
                  </a:txBody>
                  <a:tcPr marL="3790" marR="3790" marT="3790"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23,0</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32,0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27,4</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26,5</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82,8</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96,7</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115,2</a:t>
                      </a:r>
                    </a:p>
                  </a:txBody>
                  <a:tcPr marL="7144" marR="7144" marT="7145" marB="0" anchor="ctr">
                    <a:solidFill>
                      <a:srgbClr val="F4C8F2"/>
                    </a:solidFill>
                  </a:tcPr>
                </a:tc>
                <a:extLst>
                  <a:ext uri="{0D108BD9-81ED-4DB2-BD59-A6C34878D82A}">
                    <a16:rowId xmlns:a16="http://schemas.microsoft.com/office/drawing/2014/main" xmlns="" val="10004"/>
                  </a:ext>
                </a:extLst>
              </a:tr>
              <a:tr h="170410">
                <a:tc>
                  <a:txBody>
                    <a:bodyPr/>
                    <a:lstStyle/>
                    <a:p>
                      <a:pPr marL="0" algn="ctr" defTabSz="914400" rtl="0" eaLnBrk="1" fontAlgn="ctr" latinLnBrk="0" hangingPunct="1"/>
                      <a:r>
                        <a:rPr lang="ru-RU" sz="1050" b="1" u="none" strike="noStrike" kern="1200" dirty="0">
                          <a:effectLst/>
                          <a:latin typeface="Times New Roman" pitchFamily="18" charset="0"/>
                          <a:cs typeface="Times New Roman" pitchFamily="18" charset="0"/>
                        </a:rPr>
                        <a:t>0400</a:t>
                      </a:r>
                      <a:endParaRPr lang="ru-RU" sz="1050" b="1"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ru-RU" sz="1050" b="1" u="none" strike="noStrike" kern="1200" cap="none" spc="0" normalizeH="0" baseline="0" noProof="0" dirty="0">
                          <a:ln>
                            <a:noFill/>
                          </a:ln>
                          <a:effectLst/>
                          <a:uLnTx/>
                          <a:uFillTx/>
                          <a:latin typeface="Times New Roman" pitchFamily="18" charset="0"/>
                          <a:cs typeface="Times New Roman" pitchFamily="18" charset="0"/>
                        </a:rPr>
                        <a:t>Национальная экономика</a:t>
                      </a:r>
                      <a:endParaRPr kumimoji="0" lang="ru-RU" sz="1050" b="1"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endParaRPr>
                    </a:p>
                  </a:txBody>
                  <a:tcPr marL="3790" marR="3790" marT="3790"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78,0</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83,9</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80,9</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79,4</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94,6</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98,1</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101,8</a:t>
                      </a:r>
                    </a:p>
                  </a:txBody>
                  <a:tcPr marL="7144" marR="7144" marT="7145" marB="0" anchor="ctr"/>
                </a:tc>
                <a:extLst>
                  <a:ext uri="{0D108BD9-81ED-4DB2-BD59-A6C34878D82A}">
                    <a16:rowId xmlns:a16="http://schemas.microsoft.com/office/drawing/2014/main" xmlns="" val="10005"/>
                  </a:ext>
                </a:extLst>
              </a:tr>
              <a:tr h="257175">
                <a:tc>
                  <a:txBody>
                    <a:body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0405</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solidFill>
                      <a:srgbClr val="F4C8F2"/>
                    </a:solidFill>
                  </a:tcPr>
                </a:tc>
                <a:tc>
                  <a:txBody>
                    <a:bodyPr/>
                    <a:lstStyle/>
                    <a:p>
                      <a:pPr algn="l" rtl="0" fontAlgn="ctr"/>
                      <a:r>
                        <a:rPr lang="ru-RU" sz="1050" u="none" strike="noStrike" dirty="0">
                          <a:effectLst/>
                          <a:latin typeface="Times New Roman" pitchFamily="18" charset="0"/>
                          <a:cs typeface="Times New Roman" pitchFamily="18" charset="0"/>
                        </a:rPr>
                        <a:t>Сельское хозяйство и рыболовство</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15,9</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22,9</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9,4</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9,4</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41,0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100,0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59,1</a:t>
                      </a:r>
                    </a:p>
                  </a:txBody>
                  <a:tcPr marL="7144" marR="7144" marT="7145" marB="0" anchor="ctr">
                    <a:solidFill>
                      <a:srgbClr val="F4C8F2"/>
                    </a:solidFill>
                  </a:tcPr>
                </a:tc>
                <a:extLst>
                  <a:ext uri="{0D108BD9-81ED-4DB2-BD59-A6C34878D82A}">
                    <a16:rowId xmlns:a16="http://schemas.microsoft.com/office/drawing/2014/main" xmlns="" val="10006"/>
                  </a:ext>
                </a:extLst>
              </a:tr>
              <a:tr h="247650">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0406</a:t>
                      </a:r>
                    </a:p>
                  </a:txBody>
                  <a:tcPr marL="3790" marR="3790" marT="3790" marB="0" anchor="ctr">
                    <a:solidFill>
                      <a:srgbClr val="F4C8F2"/>
                    </a:solidFill>
                  </a:tcPr>
                </a:tc>
                <a:tc>
                  <a:txBody>
                    <a:bodyPr/>
                    <a:lstStyle/>
                    <a:p>
                      <a:pPr algn="l" rtl="0" fontAlgn="ctr"/>
                      <a:r>
                        <a:rPr lang="ru-RU" sz="1050" b="0" i="0" u="none" strike="noStrike" dirty="0">
                          <a:solidFill>
                            <a:srgbClr val="000000"/>
                          </a:solidFill>
                          <a:effectLst/>
                          <a:latin typeface="Times New Roman" pitchFamily="18" charset="0"/>
                          <a:cs typeface="Times New Roman" pitchFamily="18" charset="0"/>
                        </a:rPr>
                        <a:t>Водное  хозяйство</a:t>
                      </a:r>
                    </a:p>
                  </a:txBody>
                  <a:tcPr marL="4904" marR="4904" marT="4904"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0,0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1,8</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0,1</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0,1</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5,6</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100,0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a:t>
                      </a:r>
                    </a:p>
                  </a:txBody>
                  <a:tcPr marL="7144" marR="7144" marT="7145" marB="0" anchor="ctr">
                    <a:solidFill>
                      <a:srgbClr val="F4C8F2"/>
                    </a:solidFill>
                  </a:tcPr>
                </a:tc>
                <a:extLst>
                  <a:ext uri="{0D108BD9-81ED-4DB2-BD59-A6C34878D82A}">
                    <a16:rowId xmlns:a16="http://schemas.microsoft.com/office/drawing/2014/main" xmlns="" val="10007"/>
                  </a:ext>
                </a:extLst>
              </a:tr>
              <a:tr h="247650">
                <a:tc>
                  <a:txBody>
                    <a:body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0408</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solidFill>
                      <a:srgbClr val="F4C8F2"/>
                    </a:solidFill>
                  </a:tcPr>
                </a:tc>
                <a:tc>
                  <a:txBody>
                    <a:bodyPr/>
                    <a:lstStyle/>
                    <a:p>
                      <a:pPr algn="l" rtl="0" fontAlgn="ctr"/>
                      <a:r>
                        <a:rPr lang="ru-RU" sz="1050" u="none" strike="noStrike" dirty="0">
                          <a:effectLst/>
                          <a:latin typeface="Times New Roman" pitchFamily="18" charset="0"/>
                          <a:cs typeface="Times New Roman" pitchFamily="18" charset="0"/>
                        </a:rPr>
                        <a:t>Транспорт</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14,8</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16,0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17,7</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16,4</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102,5</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92,7</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110,8</a:t>
                      </a:r>
                    </a:p>
                  </a:txBody>
                  <a:tcPr marL="7144" marR="7144" marT="7145" marB="0" anchor="ctr">
                    <a:solidFill>
                      <a:srgbClr val="F4C8F2"/>
                    </a:solidFill>
                  </a:tcPr>
                </a:tc>
                <a:extLst>
                  <a:ext uri="{0D108BD9-81ED-4DB2-BD59-A6C34878D82A}">
                    <a16:rowId xmlns:a16="http://schemas.microsoft.com/office/drawing/2014/main" xmlns="" val="10008"/>
                  </a:ext>
                </a:extLst>
              </a:tr>
              <a:tr h="390525">
                <a:tc>
                  <a:txBody>
                    <a:body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0409</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solidFill>
                      <a:srgbClr val="F4C8F2"/>
                    </a:solidFill>
                  </a:tcPr>
                </a:tc>
                <a:tc>
                  <a:txBody>
                    <a:bodyPr/>
                    <a:lstStyle/>
                    <a:p>
                      <a:pPr algn="l" rtl="0" fontAlgn="ctr"/>
                      <a:r>
                        <a:rPr lang="ru-RU" sz="1050" u="none" strike="noStrike" dirty="0">
                          <a:effectLst/>
                          <a:latin typeface="Times New Roman" pitchFamily="18" charset="0"/>
                          <a:cs typeface="Times New Roman" pitchFamily="18" charset="0"/>
                        </a:rPr>
                        <a:t>Дорожное хозяйство (дорожные фонды)</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42,5</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36,3</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47,9</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47,8</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131,7</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99,8</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112,5</a:t>
                      </a:r>
                    </a:p>
                  </a:txBody>
                  <a:tcPr marL="7144" marR="7144" marT="7145" marB="0" anchor="ctr">
                    <a:solidFill>
                      <a:srgbClr val="F4C8F2"/>
                    </a:solidFill>
                  </a:tcPr>
                </a:tc>
                <a:extLst>
                  <a:ext uri="{0D108BD9-81ED-4DB2-BD59-A6C34878D82A}">
                    <a16:rowId xmlns:a16="http://schemas.microsoft.com/office/drawing/2014/main" xmlns="" val="10009"/>
                  </a:ext>
                </a:extLst>
              </a:tr>
              <a:tr h="221069">
                <a:tc>
                  <a:txBody>
                    <a:body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0410</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solidFill>
                      <a:srgbClr val="F4C8F2"/>
                    </a:solidFill>
                  </a:tcPr>
                </a:tc>
                <a:tc>
                  <a:txBody>
                    <a:bodyPr/>
                    <a:lstStyle/>
                    <a:p>
                      <a:pPr algn="l" rtl="0" fontAlgn="ctr"/>
                      <a:r>
                        <a:rPr lang="ru-RU" sz="1050" u="none" strike="noStrike" dirty="0">
                          <a:effectLst/>
                          <a:latin typeface="Times New Roman" pitchFamily="18" charset="0"/>
                          <a:cs typeface="Times New Roman" pitchFamily="18" charset="0"/>
                        </a:rPr>
                        <a:t>Связь и информатика</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1,2</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1,9</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1,8</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150,0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94,7</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180,0</a:t>
                      </a:r>
                    </a:p>
                  </a:txBody>
                  <a:tcPr marL="7144" marR="7144" marT="7145" marB="0" anchor="ctr">
                    <a:solidFill>
                      <a:srgbClr val="F4C8F2"/>
                    </a:solidFill>
                  </a:tcPr>
                </a:tc>
                <a:extLst>
                  <a:ext uri="{0D108BD9-81ED-4DB2-BD59-A6C34878D82A}">
                    <a16:rowId xmlns:a16="http://schemas.microsoft.com/office/drawing/2014/main" xmlns="" val="10010"/>
                  </a:ext>
                </a:extLst>
              </a:tr>
              <a:tr h="352425">
                <a:tc>
                  <a:txBody>
                    <a:body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0412</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solidFill>
                      <a:srgbClr val="F4C8F2"/>
                    </a:solidFill>
                  </a:tcPr>
                </a:tc>
                <a:tc>
                  <a:txBody>
                    <a:bodyPr/>
                    <a:lstStyle/>
                    <a:p>
                      <a:pPr algn="l" rtl="0" fontAlgn="ctr"/>
                      <a:r>
                        <a:rPr lang="ru-RU" sz="1050" u="none" strike="noStrike" dirty="0">
                          <a:effectLst/>
                          <a:latin typeface="Times New Roman" pitchFamily="18" charset="0"/>
                          <a:cs typeface="Times New Roman" pitchFamily="18" charset="0"/>
                        </a:rPr>
                        <a:t>Другие вопросы в области национальной экономики</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3,8</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5,7</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3,9</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3,9</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68,4</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100,0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102,6</a:t>
                      </a:r>
                    </a:p>
                  </a:txBody>
                  <a:tcPr marL="7144" marR="7144" marT="7145" marB="0" anchor="ctr">
                    <a:solidFill>
                      <a:srgbClr val="F4C8F2"/>
                    </a:solidFill>
                  </a:tcPr>
                </a:tc>
                <a:extLst>
                  <a:ext uri="{0D108BD9-81ED-4DB2-BD59-A6C34878D82A}">
                    <a16:rowId xmlns:a16="http://schemas.microsoft.com/office/drawing/2014/main" xmlns="" val="10011"/>
                  </a:ext>
                </a:extLst>
              </a:tr>
              <a:tr h="419100">
                <a:tc>
                  <a:txBody>
                    <a:bodyPr/>
                    <a:lstStyle/>
                    <a:p>
                      <a:pPr marL="0" algn="ctr" defTabSz="914400" rtl="0" eaLnBrk="1" fontAlgn="ctr" latinLnBrk="0" hangingPunct="1"/>
                      <a:r>
                        <a:rPr lang="ru-RU" sz="1050" b="1" u="none" strike="noStrike" kern="1200" dirty="0">
                          <a:effectLst/>
                          <a:latin typeface="Times New Roman" pitchFamily="18" charset="0"/>
                          <a:cs typeface="Times New Roman" pitchFamily="18" charset="0"/>
                        </a:rPr>
                        <a:t>0500</a:t>
                      </a:r>
                      <a:endParaRPr lang="ru-RU" sz="1050" b="1"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tc>
                <a:tc>
                  <a:txBody>
                    <a:bodyPr/>
                    <a:lstStyle/>
                    <a:p>
                      <a:pPr algn="ctr" rtl="0" fontAlgn="ctr"/>
                      <a:r>
                        <a:rPr lang="ru-RU" sz="1050" b="1" u="none" strike="noStrike" dirty="0">
                          <a:effectLst/>
                          <a:latin typeface="Times New Roman" pitchFamily="18" charset="0"/>
                          <a:cs typeface="Times New Roman" pitchFamily="18" charset="0"/>
                        </a:rPr>
                        <a:t>Жилищно-коммунальное хозяйство</a:t>
                      </a:r>
                      <a:endParaRPr lang="ru-RU" sz="1050" b="1" i="0" u="none" strike="noStrike" dirty="0">
                        <a:solidFill>
                          <a:srgbClr val="000000"/>
                        </a:solidFill>
                        <a:effectLst/>
                        <a:latin typeface="Times New Roman" pitchFamily="18" charset="0"/>
                        <a:cs typeface="Times New Roman" pitchFamily="18" charset="0"/>
                      </a:endParaRPr>
                    </a:p>
                  </a:txBody>
                  <a:tcPr marL="4904" marR="4904" marT="4904"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171,3</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147,0</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470,0</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426,2</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в 2,9 раза</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90,7</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в 2,5 раза</a:t>
                      </a:r>
                    </a:p>
                  </a:txBody>
                  <a:tcPr marL="7144" marR="7144" marT="7145" marB="0" anchor="ctr"/>
                </a:tc>
                <a:extLst>
                  <a:ext uri="{0D108BD9-81ED-4DB2-BD59-A6C34878D82A}">
                    <a16:rowId xmlns:a16="http://schemas.microsoft.com/office/drawing/2014/main" xmlns="" val="10012"/>
                  </a:ext>
                </a:extLst>
              </a:tr>
              <a:tr h="281098">
                <a:tc>
                  <a:txBody>
                    <a:body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0501</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solidFill>
                      <a:srgbClr val="F4C8F2"/>
                    </a:solidFill>
                  </a:tcPr>
                </a:tc>
                <a:tc>
                  <a:txBody>
                    <a:bodyPr/>
                    <a:lstStyle/>
                    <a:p>
                      <a:pPr algn="l" rtl="0" fontAlgn="ctr"/>
                      <a:r>
                        <a:rPr lang="ru-RU" sz="1050" u="none" strike="noStrike" dirty="0">
                          <a:effectLst/>
                          <a:latin typeface="Times New Roman" pitchFamily="18" charset="0"/>
                          <a:cs typeface="Times New Roman" pitchFamily="18" charset="0"/>
                        </a:rPr>
                        <a:t>Жилищное хозяйство</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44,6</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38,0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39,4</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39,0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102,6</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99,0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87,4</a:t>
                      </a:r>
                    </a:p>
                  </a:txBody>
                  <a:tcPr marL="7144" marR="7144" marT="7145" marB="0" anchor="ctr">
                    <a:solidFill>
                      <a:srgbClr val="F4C8F2"/>
                    </a:solidFill>
                  </a:tcPr>
                </a:tc>
                <a:extLst>
                  <a:ext uri="{0D108BD9-81ED-4DB2-BD59-A6C34878D82A}">
                    <a16:rowId xmlns:a16="http://schemas.microsoft.com/office/drawing/2014/main" xmlns="" val="10013"/>
                  </a:ext>
                </a:extLst>
              </a:tr>
              <a:tr h="265814">
                <a:tc>
                  <a:txBody>
                    <a:body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0502</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solidFill>
                      <a:srgbClr val="F4C8F2"/>
                    </a:solidFill>
                  </a:tcPr>
                </a:tc>
                <a:tc>
                  <a:txBody>
                    <a:bodyPr/>
                    <a:lstStyle/>
                    <a:p>
                      <a:pPr algn="l" rtl="0" fontAlgn="ctr"/>
                      <a:r>
                        <a:rPr lang="ru-RU" sz="1050" u="none" strike="noStrike" dirty="0">
                          <a:effectLst/>
                          <a:latin typeface="Times New Roman" pitchFamily="18" charset="0"/>
                          <a:cs typeface="Times New Roman" pitchFamily="18" charset="0"/>
                        </a:rPr>
                        <a:t>Коммунальное хозяйство</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35,8</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12,4</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336,5</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293,2</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в 23,6 раза</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87,1</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в 8,2 раза</a:t>
                      </a:r>
                    </a:p>
                  </a:txBody>
                  <a:tcPr marL="7144" marR="7144" marT="7145" marB="0" anchor="ctr">
                    <a:solidFill>
                      <a:srgbClr val="F4C8F2"/>
                    </a:solidFill>
                  </a:tcPr>
                </a:tc>
                <a:extLst>
                  <a:ext uri="{0D108BD9-81ED-4DB2-BD59-A6C34878D82A}">
                    <a16:rowId xmlns:a16="http://schemas.microsoft.com/office/drawing/2014/main" xmlns="" val="10014"/>
                  </a:ext>
                </a:extLst>
              </a:tr>
              <a:tr h="268407">
                <a:tc>
                  <a:txBody>
                    <a:body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0503</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solidFill>
                      <a:srgbClr val="F4C8F2"/>
                    </a:solidFill>
                  </a:tcPr>
                </a:tc>
                <a:tc>
                  <a:txBody>
                    <a:bodyPr/>
                    <a:lstStyle/>
                    <a:p>
                      <a:pPr algn="l" rtl="0" fontAlgn="ctr"/>
                      <a:r>
                        <a:rPr lang="ru-RU" sz="1050" u="none" strike="noStrike" dirty="0">
                          <a:effectLst/>
                          <a:latin typeface="Times New Roman" pitchFamily="18" charset="0"/>
                          <a:cs typeface="Times New Roman" pitchFamily="18" charset="0"/>
                        </a:rPr>
                        <a:t>Благоустройство</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90,9</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96,6</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94,1</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94,0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97,3</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99,9</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103,4</a:t>
                      </a:r>
                    </a:p>
                  </a:txBody>
                  <a:tcPr marL="7144" marR="7144" marT="7145" marB="0" anchor="ctr">
                    <a:solidFill>
                      <a:srgbClr val="F4C8F2"/>
                    </a:solidFill>
                  </a:tcPr>
                </a:tc>
                <a:extLst>
                  <a:ext uri="{0D108BD9-81ED-4DB2-BD59-A6C34878D82A}">
                    <a16:rowId xmlns:a16="http://schemas.microsoft.com/office/drawing/2014/main" xmlns="" val="10015"/>
                  </a:ext>
                </a:extLst>
              </a:tr>
            </a:tbl>
          </a:graphicData>
        </a:graphic>
      </p:graphicFrame>
      <p:sp>
        <p:nvSpPr>
          <p:cNvPr id="8" name="Прямоугольник 7"/>
          <p:cNvSpPr/>
          <p:nvPr/>
        </p:nvSpPr>
        <p:spPr>
          <a:xfrm>
            <a:off x="285751" y="-47278"/>
            <a:ext cx="8466992" cy="611704"/>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Исполнение бюджета городского округа </a:t>
            </a:r>
          </a:p>
          <a:p>
            <a:pPr algn="ctr" fontAlgn="base">
              <a:spcBef>
                <a:spcPct val="0"/>
              </a:spcBef>
              <a:spcAft>
                <a:spcPct val="0"/>
              </a:spcAft>
              <a:defRPr/>
            </a:pPr>
            <a:r>
              <a:rPr lang="ru-RU"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по разделам и подразделам классификации расходов</a:t>
            </a:r>
          </a:p>
        </p:txBody>
      </p:sp>
      <p:sp>
        <p:nvSpPr>
          <p:cNvPr id="9" name="Прямоугольник 5"/>
          <p:cNvSpPr>
            <a:spLocks noChangeArrowheads="1"/>
          </p:cNvSpPr>
          <p:nvPr/>
        </p:nvSpPr>
        <p:spPr bwMode="auto">
          <a:xfrm>
            <a:off x="7817169" y="443712"/>
            <a:ext cx="998218" cy="2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400" b="1" i="1" dirty="0">
                <a:solidFill>
                  <a:prstClr val="black"/>
                </a:solidFill>
                <a:latin typeface="Times New Roman" pitchFamily="18" charset="0"/>
                <a:cs typeface="Times New Roman" pitchFamily="18" charset="0"/>
              </a:rPr>
              <a:t>млн.рублей</a:t>
            </a:r>
          </a:p>
        </p:txBody>
      </p:sp>
      <p:sp>
        <p:nvSpPr>
          <p:cNvPr id="10" name="Oval 13"/>
          <p:cNvSpPr>
            <a:spLocks noChangeArrowheads="1"/>
          </p:cNvSpPr>
          <p:nvPr/>
        </p:nvSpPr>
        <p:spPr bwMode="auto">
          <a:xfrm>
            <a:off x="8326062" y="6570151"/>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32.1</a:t>
            </a:r>
          </a:p>
        </p:txBody>
      </p:sp>
    </p:spTree>
    <p:extLst>
      <p:ext uri="{BB962C8B-B14F-4D97-AF65-F5344CB8AC3E}">
        <p14:creationId xmlns:p14="http://schemas.microsoft.com/office/powerpoint/2010/main" val="22270994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215412" y="-77319"/>
            <a:ext cx="8466992" cy="673259"/>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0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Исполнение бюджета городского округа </a:t>
            </a:r>
          </a:p>
          <a:p>
            <a:pPr algn="ctr" fontAlgn="base">
              <a:spcBef>
                <a:spcPct val="0"/>
              </a:spcBef>
              <a:spcAft>
                <a:spcPct val="0"/>
              </a:spcAft>
              <a:defRPr/>
            </a:pPr>
            <a:r>
              <a:rPr lang="ru-RU" sz="20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по разделам и подразделам классификации расходов</a:t>
            </a:r>
          </a:p>
        </p:txBody>
      </p:sp>
      <p:graphicFrame>
        <p:nvGraphicFramePr>
          <p:cNvPr id="8" name="Таблица 7"/>
          <p:cNvGraphicFramePr>
            <a:graphicFrameLocks noGrp="1"/>
          </p:cNvGraphicFramePr>
          <p:nvPr>
            <p:extLst>
              <p:ext uri="{D42A27DB-BD31-4B8C-83A1-F6EECF244321}">
                <p14:modId xmlns:p14="http://schemas.microsoft.com/office/powerpoint/2010/main" val="1077952006"/>
              </p:ext>
            </p:extLst>
          </p:nvPr>
        </p:nvGraphicFramePr>
        <p:xfrm>
          <a:off x="92868" y="947584"/>
          <a:ext cx="8958263" cy="5431306"/>
        </p:xfrm>
        <a:graphic>
          <a:graphicData uri="http://schemas.openxmlformats.org/drawingml/2006/table">
            <a:tbl>
              <a:tblPr>
                <a:tableStyleId>{7DF18680-E054-41AD-8BC1-D1AEF772440D}</a:tableStyleId>
              </a:tblPr>
              <a:tblGrid>
                <a:gridCol w="447675">
                  <a:extLst>
                    <a:ext uri="{9D8B030D-6E8A-4147-A177-3AD203B41FA5}">
                      <a16:colId xmlns:a16="http://schemas.microsoft.com/office/drawing/2014/main" xmlns="" val="20008"/>
                    </a:ext>
                  </a:extLst>
                </a:gridCol>
                <a:gridCol w="2111620">
                  <a:extLst>
                    <a:ext uri="{9D8B030D-6E8A-4147-A177-3AD203B41FA5}">
                      <a16:colId xmlns:a16="http://schemas.microsoft.com/office/drawing/2014/main" xmlns="" val="20000"/>
                    </a:ext>
                  </a:extLst>
                </a:gridCol>
                <a:gridCol w="808892">
                  <a:extLst>
                    <a:ext uri="{9D8B030D-6E8A-4147-A177-3AD203B41FA5}">
                      <a16:colId xmlns:a16="http://schemas.microsoft.com/office/drawing/2014/main" xmlns="" val="20001"/>
                    </a:ext>
                  </a:extLst>
                </a:gridCol>
                <a:gridCol w="1146663">
                  <a:extLst>
                    <a:ext uri="{9D8B030D-6E8A-4147-A177-3AD203B41FA5}">
                      <a16:colId xmlns:a16="http://schemas.microsoft.com/office/drawing/2014/main" xmlns="" val="20002"/>
                    </a:ext>
                  </a:extLst>
                </a:gridCol>
                <a:gridCol w="875568">
                  <a:extLst>
                    <a:ext uri="{9D8B030D-6E8A-4147-A177-3AD203B41FA5}">
                      <a16:colId xmlns:a16="http://schemas.microsoft.com/office/drawing/2014/main" xmlns="" val="20003"/>
                    </a:ext>
                  </a:extLst>
                </a:gridCol>
                <a:gridCol w="734157">
                  <a:extLst>
                    <a:ext uri="{9D8B030D-6E8A-4147-A177-3AD203B41FA5}">
                      <a16:colId xmlns:a16="http://schemas.microsoft.com/office/drawing/2014/main" xmlns="" val="20004"/>
                    </a:ext>
                  </a:extLst>
                </a:gridCol>
                <a:gridCol w="1152525">
                  <a:extLst>
                    <a:ext uri="{9D8B030D-6E8A-4147-A177-3AD203B41FA5}">
                      <a16:colId xmlns:a16="http://schemas.microsoft.com/office/drawing/2014/main" xmlns="" val="20005"/>
                    </a:ext>
                  </a:extLst>
                </a:gridCol>
                <a:gridCol w="876300">
                  <a:extLst>
                    <a:ext uri="{9D8B030D-6E8A-4147-A177-3AD203B41FA5}">
                      <a16:colId xmlns:a16="http://schemas.microsoft.com/office/drawing/2014/main" xmlns="" val="20006"/>
                    </a:ext>
                  </a:extLst>
                </a:gridCol>
                <a:gridCol w="804863">
                  <a:extLst>
                    <a:ext uri="{9D8B030D-6E8A-4147-A177-3AD203B41FA5}">
                      <a16:colId xmlns:a16="http://schemas.microsoft.com/office/drawing/2014/main" xmlns="" val="20007"/>
                    </a:ext>
                  </a:extLst>
                </a:gridCol>
              </a:tblGrid>
              <a:tr h="917172">
                <a:tc>
                  <a:txBody>
                    <a:bodyPr/>
                    <a:lstStyle/>
                    <a:p>
                      <a:pPr algn="ctr" fontAlgn="t"/>
                      <a:endParaRPr lang="ru-RU" sz="1100" b="1" u="none" strike="noStrike" dirty="0">
                        <a:effectLst/>
                        <a:latin typeface="Times New Roman" pitchFamily="18" charset="0"/>
                        <a:cs typeface="Times New Roman" pitchFamily="18" charset="0"/>
                      </a:endParaRPr>
                    </a:p>
                    <a:p>
                      <a:pPr algn="ctr" fontAlgn="t"/>
                      <a:endParaRPr lang="ru-RU" sz="1100" b="1" u="none" strike="noStrike" dirty="0">
                        <a:effectLst/>
                        <a:latin typeface="Times New Roman" pitchFamily="18" charset="0"/>
                        <a:cs typeface="Times New Roman" pitchFamily="18" charset="0"/>
                      </a:endParaRPr>
                    </a:p>
                    <a:p>
                      <a:pPr algn="ctr" fontAlgn="t"/>
                      <a:r>
                        <a:rPr lang="ru-RU" sz="1100" b="1" u="none" strike="noStrike" kern="1200" dirty="0">
                          <a:effectLst/>
                          <a:latin typeface="Times New Roman" pitchFamily="18" charset="0"/>
                          <a:cs typeface="Times New Roman" pitchFamily="18" charset="0"/>
                        </a:rPr>
                        <a:t>Раздел</a:t>
                      </a:r>
                    </a:p>
                    <a:p>
                      <a:pPr algn="ctr" fontAlgn="t"/>
                      <a:endParaRPr lang="ru-RU" sz="1100" b="1" i="0" u="none" strike="noStrike" dirty="0">
                        <a:solidFill>
                          <a:schemeClr val="tx1"/>
                        </a:solidFill>
                        <a:effectLst/>
                        <a:latin typeface="Times New Roman" pitchFamily="18" charset="0"/>
                        <a:cs typeface="Times New Roman" pitchFamily="18" charset="0"/>
                      </a:endParaRPr>
                    </a:p>
                  </a:txBody>
                  <a:tcPr marL="3790" marR="3790" marT="3790" marB="0">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ru-RU" sz="1100" b="1" u="none" strike="noStrike" kern="1200" dirty="0">
                          <a:effectLst/>
                          <a:latin typeface="Times New Roman" pitchFamily="18" charset="0"/>
                          <a:cs typeface="Times New Roman" pitchFamily="18" charset="0"/>
                        </a:rPr>
                        <a:t> </a:t>
                      </a:r>
                    </a:p>
                    <a:p>
                      <a:pPr marL="0" marR="0" lvl="0" indent="0" algn="ctr" defTabSz="914400" rtl="0" eaLnBrk="1" fontAlgn="ctr" latinLnBrk="0" hangingPunct="1">
                        <a:lnSpc>
                          <a:spcPct val="100000"/>
                        </a:lnSpc>
                        <a:spcBef>
                          <a:spcPts val="0"/>
                        </a:spcBef>
                        <a:spcAft>
                          <a:spcPts val="0"/>
                        </a:spcAft>
                        <a:buClrTx/>
                        <a:buSzTx/>
                        <a:buFontTx/>
                        <a:buNone/>
                        <a:tabLst/>
                        <a:defRPr/>
                      </a:pPr>
                      <a:endParaRPr lang="ru-RU" sz="1100" b="1" u="none" strike="noStrike" kern="1200" noProof="0" dirty="0">
                        <a:effectLst/>
                        <a:latin typeface="Times New Roman" pitchFamily="18" charset="0"/>
                        <a:cs typeface="Times New Roman" pitchFamily="18" charset="0"/>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ru-RU" sz="1100" b="1" u="none" strike="noStrike" kern="1200" noProof="0" dirty="0">
                          <a:effectLst/>
                          <a:latin typeface="Times New Roman" pitchFamily="18" charset="0"/>
                          <a:cs typeface="Times New Roman" pitchFamily="18" charset="0"/>
                        </a:rPr>
                        <a:t>Наименование </a:t>
                      </a:r>
                    </a:p>
                    <a:p>
                      <a:pPr algn="ctr" fontAlgn="t"/>
                      <a:endParaRPr lang="ru-RU" sz="1100" b="1" i="0" u="none" strike="noStrike" dirty="0">
                        <a:solidFill>
                          <a:schemeClr val="tx1"/>
                        </a:solidFill>
                        <a:effectLst/>
                        <a:latin typeface="Times New Roman" pitchFamily="18" charset="0"/>
                        <a:cs typeface="Times New Roman" pitchFamily="18" charset="0"/>
                      </a:endParaRPr>
                    </a:p>
                  </a:txBody>
                  <a:tcPr marL="3790" marR="3790" marT="3790" marB="0">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Исполнено за 2024 год</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Первоначальный план на 2025 год</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Уточненный план на 2025 год</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Исполнено за 2025 год</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 исполнения за 2025 год к первоначальному плану</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 исполнения за 2025 год к уточненному плану</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 исполнения 2025 года к 2024 году</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gradFill>
                      <a:gsLst>
                        <a:gs pos="95000">
                          <a:srgbClr val="F4C8F2"/>
                        </a:gs>
                        <a:gs pos="12000">
                          <a:srgbClr val="E377DE"/>
                        </a:gs>
                        <a:gs pos="4000">
                          <a:srgbClr val="F4C8F2"/>
                        </a:gs>
                        <a:gs pos="87000">
                          <a:srgbClr val="E377DE"/>
                        </a:gs>
                      </a:gsLst>
                      <a:lin ang="5400000" scaled="0"/>
                    </a:gradFill>
                  </a:tcPr>
                </a:tc>
                <a:extLst>
                  <a:ext uri="{0D108BD9-81ED-4DB2-BD59-A6C34878D82A}">
                    <a16:rowId xmlns:a16="http://schemas.microsoft.com/office/drawing/2014/main" xmlns="" val="10000"/>
                  </a:ext>
                </a:extLst>
              </a:tr>
              <a:tr h="283592">
                <a:tc>
                  <a:txBody>
                    <a:bodyPr/>
                    <a:lstStyle/>
                    <a:p>
                      <a:pPr marL="0" algn="ctr" defTabSz="914400" rtl="0" eaLnBrk="1" fontAlgn="ctr" latinLnBrk="0" hangingPunct="1"/>
                      <a:r>
                        <a:rPr lang="ru-RU" sz="1050" b="1" u="none" strike="noStrike" kern="1200" dirty="0">
                          <a:effectLst/>
                          <a:latin typeface="Times New Roman" pitchFamily="18" charset="0"/>
                          <a:cs typeface="Times New Roman" pitchFamily="18" charset="0"/>
                        </a:rPr>
                        <a:t>0600</a:t>
                      </a:r>
                      <a:endParaRPr lang="ru-RU" sz="1050" b="1"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tc>
                <a:tc>
                  <a:txBody>
                    <a:bodyPr/>
                    <a:lstStyle/>
                    <a:p>
                      <a:pPr algn="ctr" rtl="0" fontAlgn="ctr"/>
                      <a:r>
                        <a:rPr lang="ru-RU" sz="1050" b="1" u="none" strike="noStrike" dirty="0">
                          <a:effectLst/>
                          <a:latin typeface="Times New Roman" pitchFamily="18" charset="0"/>
                          <a:cs typeface="Times New Roman" pitchFamily="18" charset="0"/>
                        </a:rPr>
                        <a:t>Охрана окружающей среды</a:t>
                      </a:r>
                      <a:endParaRPr lang="ru-RU" sz="1050" b="1" i="0" u="none" strike="noStrike" dirty="0">
                        <a:solidFill>
                          <a:srgbClr val="000000"/>
                        </a:solidFill>
                        <a:effectLst/>
                        <a:latin typeface="Times New Roman" pitchFamily="18" charset="0"/>
                        <a:cs typeface="Times New Roman" pitchFamily="18" charset="0"/>
                      </a:endParaRPr>
                    </a:p>
                  </a:txBody>
                  <a:tcPr marL="4904" marR="4904" marT="4904"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17,5</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0,0</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0,0</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0,0</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a:t>
                      </a:r>
                    </a:p>
                  </a:txBody>
                  <a:tcPr marL="7144" marR="7144" marT="7145" marB="0" anchor="ctr"/>
                </a:tc>
                <a:extLst>
                  <a:ext uri="{0D108BD9-81ED-4DB2-BD59-A6C34878D82A}">
                    <a16:rowId xmlns:a16="http://schemas.microsoft.com/office/drawing/2014/main" xmlns="" val="10001"/>
                  </a:ext>
                </a:extLst>
              </a:tr>
              <a:tr h="425267">
                <a:tc>
                  <a:txBody>
                    <a:bodyPr/>
                    <a:lstStyle/>
                    <a:p>
                      <a:pPr marL="0" algn="ctr" defTabSz="914400" rtl="0" eaLnBrk="1" fontAlgn="ctr" latinLnBrk="0" hangingPunct="1"/>
                      <a:r>
                        <a:rPr kumimoji="0" lang="ru-RU" sz="1050" u="none" strike="noStrike" kern="1200" cap="none" spc="0" normalizeH="0" baseline="0" dirty="0">
                          <a:ln>
                            <a:noFill/>
                          </a:ln>
                          <a:effectLst/>
                          <a:uLnTx/>
                          <a:uFillTx/>
                          <a:latin typeface="Times New Roman" pitchFamily="18" charset="0"/>
                          <a:cs typeface="Times New Roman" pitchFamily="18" charset="0"/>
                        </a:rPr>
                        <a:t>0602</a:t>
                      </a:r>
                      <a:endParaRPr kumimoji="0" lang="ru-RU" sz="1050" b="0" i="0" u="none" strike="noStrike" kern="1200" cap="none" spc="0" normalizeH="0" baseline="0" dirty="0">
                        <a:ln>
                          <a:noFill/>
                        </a:ln>
                        <a:solidFill>
                          <a:srgbClr val="000000"/>
                        </a:solidFill>
                        <a:effectLst/>
                        <a:uLnTx/>
                        <a:uFillTx/>
                        <a:latin typeface="Times New Roman" pitchFamily="18" charset="0"/>
                        <a:ea typeface="+mn-ea"/>
                        <a:cs typeface="Times New Roman" pitchFamily="18" charset="0"/>
                      </a:endParaRPr>
                    </a:p>
                  </a:txBody>
                  <a:tcPr marL="3790" marR="3790" marT="3790" marB="0" anchor="ctr">
                    <a:solidFill>
                      <a:srgbClr val="F4C8F2"/>
                    </a:solidFill>
                  </a:tcPr>
                </a:tc>
                <a:tc>
                  <a:txBody>
                    <a:bodyPr/>
                    <a:lstStyle/>
                    <a:p>
                      <a:pPr algn="l" rtl="0" fontAlgn="ctr"/>
                      <a:r>
                        <a:rPr lang="ru-RU" sz="1050" u="none" strike="noStrike" dirty="0">
                          <a:effectLst/>
                          <a:latin typeface="Times New Roman" pitchFamily="18" charset="0"/>
                          <a:cs typeface="Times New Roman" pitchFamily="18" charset="0"/>
                        </a:rPr>
                        <a:t>Сбор, удаление отходов и очистка сточных вод</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17,5</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0,0</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0,0</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0,0</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a:t>
                      </a:r>
                    </a:p>
                  </a:txBody>
                  <a:tcPr marL="7144" marR="7144" marT="7145" marB="0" anchor="ctr">
                    <a:solidFill>
                      <a:srgbClr val="F4C8F2"/>
                    </a:solidFill>
                  </a:tcPr>
                </a:tc>
                <a:extLst>
                  <a:ext uri="{0D108BD9-81ED-4DB2-BD59-A6C34878D82A}">
                    <a16:rowId xmlns:a16="http://schemas.microsoft.com/office/drawing/2014/main" xmlns="" val="10002"/>
                  </a:ext>
                </a:extLst>
              </a:tr>
              <a:tr h="236725">
                <a:tc>
                  <a:txBody>
                    <a:bodyPr/>
                    <a:lstStyle/>
                    <a:p>
                      <a:pPr marL="0" algn="ctr" defTabSz="914400" rtl="0" eaLnBrk="1" fontAlgn="ctr" latinLnBrk="0" hangingPunct="1"/>
                      <a:r>
                        <a:rPr lang="ru-RU" sz="1050" b="1" u="none" strike="noStrike" kern="1200" dirty="0">
                          <a:effectLst/>
                          <a:latin typeface="Times New Roman" pitchFamily="18" charset="0"/>
                          <a:cs typeface="Times New Roman" pitchFamily="18" charset="0"/>
                        </a:rPr>
                        <a:t>0700</a:t>
                      </a:r>
                      <a:endParaRPr lang="ru-RU" sz="1050" b="1"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tc>
                <a:tc>
                  <a:txBody>
                    <a:bodyPr/>
                    <a:lstStyle/>
                    <a:p>
                      <a:pPr algn="ctr" rtl="0" fontAlgn="ctr"/>
                      <a:r>
                        <a:rPr lang="ru-RU" sz="1050" b="1" u="none" strike="noStrike" dirty="0">
                          <a:effectLst/>
                          <a:latin typeface="Times New Roman" pitchFamily="18" charset="0"/>
                          <a:cs typeface="Times New Roman" pitchFamily="18" charset="0"/>
                        </a:rPr>
                        <a:t>Образование</a:t>
                      </a:r>
                      <a:endParaRPr lang="ru-RU" sz="1050" b="1" i="0" u="none" strike="noStrike" dirty="0">
                        <a:solidFill>
                          <a:srgbClr val="000000"/>
                        </a:solidFill>
                        <a:effectLst/>
                        <a:latin typeface="Times New Roman" pitchFamily="18" charset="0"/>
                        <a:cs typeface="Times New Roman" pitchFamily="18" charset="0"/>
                      </a:endParaRPr>
                    </a:p>
                  </a:txBody>
                  <a:tcPr marL="4904" marR="4904" marT="4904"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558,5</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520,3</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530,5</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521,8</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100,3</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98,4</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93,4</a:t>
                      </a:r>
                    </a:p>
                  </a:txBody>
                  <a:tcPr marL="7144" marR="7144" marT="7145" marB="0" anchor="ctr"/>
                </a:tc>
                <a:extLst>
                  <a:ext uri="{0D108BD9-81ED-4DB2-BD59-A6C34878D82A}">
                    <a16:rowId xmlns:a16="http://schemas.microsoft.com/office/drawing/2014/main" xmlns="" val="10003"/>
                  </a:ext>
                </a:extLst>
              </a:tr>
              <a:tr h="309928">
                <a:tc>
                  <a:txBody>
                    <a:body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0701</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solidFill>
                      <a:srgbClr val="F4C8F2"/>
                    </a:solidFill>
                  </a:tcPr>
                </a:tc>
                <a:tc>
                  <a:txBody>
                    <a:bodyPr/>
                    <a:lstStyle/>
                    <a:p>
                      <a:pPr algn="l" rtl="0" fontAlgn="ctr"/>
                      <a:r>
                        <a:rPr lang="ru-RU" sz="1050" u="none" strike="noStrike" dirty="0">
                          <a:effectLst/>
                          <a:latin typeface="Times New Roman" pitchFamily="18" charset="0"/>
                          <a:cs typeface="Times New Roman" pitchFamily="18" charset="0"/>
                        </a:rPr>
                        <a:t>Дошкольное образование</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137,4</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152,1</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146,4</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143,7</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94,5</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98,2</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104,6</a:t>
                      </a:r>
                    </a:p>
                  </a:txBody>
                  <a:tcPr marL="7144" marR="7144" marT="7145" marB="0" anchor="ctr">
                    <a:solidFill>
                      <a:srgbClr val="F4C8F2"/>
                    </a:solidFill>
                  </a:tcPr>
                </a:tc>
                <a:extLst>
                  <a:ext uri="{0D108BD9-81ED-4DB2-BD59-A6C34878D82A}">
                    <a16:rowId xmlns:a16="http://schemas.microsoft.com/office/drawing/2014/main" xmlns="" val="10004"/>
                  </a:ext>
                </a:extLst>
              </a:tr>
              <a:tr h="266700">
                <a:tc>
                  <a:txBody>
                    <a:body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0702</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solidFill>
                      <a:srgbClr val="F4C8F2"/>
                    </a:solidFill>
                  </a:tcPr>
                </a:tc>
                <a:tc>
                  <a:txBody>
                    <a:bodyPr/>
                    <a:lstStyle/>
                    <a:p>
                      <a:pPr algn="l" rtl="0" fontAlgn="ctr"/>
                      <a:r>
                        <a:rPr lang="ru-RU" sz="1050" u="none" strike="noStrike" dirty="0">
                          <a:effectLst/>
                          <a:latin typeface="Times New Roman" pitchFamily="18" charset="0"/>
                          <a:cs typeface="Times New Roman" pitchFamily="18" charset="0"/>
                        </a:rPr>
                        <a:t>Общее образование</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319,3</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269,9</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281,4</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275,7</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102,1</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98,0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86,3</a:t>
                      </a:r>
                    </a:p>
                  </a:txBody>
                  <a:tcPr marL="7144" marR="7144" marT="7145" marB="0" anchor="ctr">
                    <a:solidFill>
                      <a:srgbClr val="F4C8F2"/>
                    </a:solidFill>
                  </a:tcPr>
                </a:tc>
                <a:extLst>
                  <a:ext uri="{0D108BD9-81ED-4DB2-BD59-A6C34878D82A}">
                    <a16:rowId xmlns:a16="http://schemas.microsoft.com/office/drawing/2014/main" xmlns="" val="10005"/>
                  </a:ext>
                </a:extLst>
              </a:tr>
              <a:tr h="247650">
                <a:tc>
                  <a:txBody>
                    <a:body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0703</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solidFill>
                      <a:srgbClr val="F4C8F2"/>
                    </a:solidFill>
                  </a:tcPr>
                </a:tc>
                <a:tc>
                  <a:txBody>
                    <a:bodyPr/>
                    <a:lstStyle/>
                    <a:p>
                      <a:pPr algn="l" rtl="0" fontAlgn="ctr"/>
                      <a:r>
                        <a:rPr lang="ru-RU" sz="1050" u="none" strike="noStrike" dirty="0">
                          <a:effectLst/>
                          <a:latin typeface="Times New Roman" pitchFamily="18" charset="0"/>
                          <a:cs typeface="Times New Roman" pitchFamily="18" charset="0"/>
                        </a:rPr>
                        <a:t>Дополнительное образование детей</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30,1</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26,3</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25,6</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25,6</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97,3</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100,0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85,0</a:t>
                      </a:r>
                    </a:p>
                  </a:txBody>
                  <a:tcPr marL="7144" marR="7144" marT="7145" marB="0" anchor="ctr">
                    <a:solidFill>
                      <a:srgbClr val="F4C8F2"/>
                    </a:solidFill>
                  </a:tcPr>
                </a:tc>
                <a:extLst>
                  <a:ext uri="{0D108BD9-81ED-4DB2-BD59-A6C34878D82A}">
                    <a16:rowId xmlns:a16="http://schemas.microsoft.com/office/drawing/2014/main" xmlns="" val="10006"/>
                  </a:ext>
                </a:extLst>
              </a:tr>
              <a:tr h="371475">
                <a:tc>
                  <a:txBody>
                    <a:body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0707</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solidFill>
                      <a:srgbClr val="F4C8F2"/>
                    </a:solidFill>
                  </a:tcPr>
                </a:tc>
                <a:tc>
                  <a:txBody>
                    <a:bodyPr/>
                    <a:lstStyle/>
                    <a:p>
                      <a:pPr algn="l" rtl="0" fontAlgn="ctr"/>
                      <a:r>
                        <a:rPr lang="ru-RU" sz="1050" u="none" strike="noStrike" dirty="0">
                          <a:effectLst/>
                          <a:latin typeface="Times New Roman" pitchFamily="18" charset="0"/>
                          <a:cs typeface="Times New Roman" pitchFamily="18" charset="0"/>
                        </a:rPr>
                        <a:t>Молодежная политика и оздоровление детей</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0,9</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0,9</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111,1</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100,0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111,1</a:t>
                      </a:r>
                    </a:p>
                  </a:txBody>
                  <a:tcPr marL="7144" marR="7144" marT="7145" marB="0" anchor="ctr">
                    <a:solidFill>
                      <a:srgbClr val="F4C8F2"/>
                    </a:solidFill>
                  </a:tcPr>
                </a:tc>
                <a:extLst>
                  <a:ext uri="{0D108BD9-81ED-4DB2-BD59-A6C34878D82A}">
                    <a16:rowId xmlns:a16="http://schemas.microsoft.com/office/drawing/2014/main" xmlns="" val="10007"/>
                  </a:ext>
                </a:extLst>
              </a:tr>
              <a:tr h="379906">
                <a:tc>
                  <a:txBody>
                    <a:body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0709</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solidFill>
                      <a:srgbClr val="F4C8F2"/>
                    </a:solidFill>
                  </a:tcPr>
                </a:tc>
                <a:tc>
                  <a:txBody>
                    <a:bodyPr/>
                    <a:lstStyle/>
                    <a:p>
                      <a:pPr algn="l" rtl="0" fontAlgn="ctr"/>
                      <a:r>
                        <a:rPr lang="ru-RU" sz="1050" u="none" strike="noStrike" dirty="0">
                          <a:effectLst/>
                          <a:latin typeface="Times New Roman" pitchFamily="18" charset="0"/>
                          <a:cs typeface="Times New Roman" pitchFamily="18" charset="0"/>
                        </a:rPr>
                        <a:t>Другие вопросы в области образования</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70,8</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71,1</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76,1</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75,8</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106,6</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99,6</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107,1</a:t>
                      </a:r>
                    </a:p>
                  </a:txBody>
                  <a:tcPr marL="7144" marR="7144" marT="7145" marB="0" anchor="ctr">
                    <a:solidFill>
                      <a:srgbClr val="F4C8F2"/>
                    </a:solidFill>
                  </a:tcPr>
                </a:tc>
                <a:extLst>
                  <a:ext uri="{0D108BD9-81ED-4DB2-BD59-A6C34878D82A}">
                    <a16:rowId xmlns:a16="http://schemas.microsoft.com/office/drawing/2014/main" xmlns="" val="10008"/>
                  </a:ext>
                </a:extLst>
              </a:tr>
              <a:tr h="247344">
                <a:tc>
                  <a:txBody>
                    <a:bodyPr/>
                    <a:lstStyle/>
                    <a:p>
                      <a:pPr marL="0" algn="ctr" defTabSz="914400" rtl="0" eaLnBrk="1" fontAlgn="ctr" latinLnBrk="0" hangingPunct="1"/>
                      <a:r>
                        <a:rPr lang="ru-RU" sz="1050" b="1" u="none" strike="noStrike" kern="1200" dirty="0">
                          <a:effectLst/>
                          <a:latin typeface="Times New Roman" pitchFamily="18" charset="0"/>
                          <a:cs typeface="Times New Roman" pitchFamily="18" charset="0"/>
                        </a:rPr>
                        <a:t>0800</a:t>
                      </a:r>
                      <a:endParaRPr lang="ru-RU" sz="1050" b="1"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tc>
                <a:tc>
                  <a:txBody>
                    <a:bodyPr/>
                    <a:lstStyle/>
                    <a:p>
                      <a:pPr algn="ctr" rtl="0" fontAlgn="ctr"/>
                      <a:r>
                        <a:rPr lang="ru-RU" sz="1050" b="1" u="none" strike="noStrike" dirty="0">
                          <a:effectLst/>
                          <a:latin typeface="Times New Roman" pitchFamily="18" charset="0"/>
                          <a:cs typeface="Times New Roman" pitchFamily="18" charset="0"/>
                        </a:rPr>
                        <a:t>Культура и кинематография</a:t>
                      </a:r>
                      <a:endParaRPr lang="ru-RU" sz="1050" b="1" i="0" u="none" strike="noStrike" dirty="0">
                        <a:solidFill>
                          <a:srgbClr val="000000"/>
                        </a:solidFill>
                        <a:effectLst/>
                        <a:latin typeface="Times New Roman" pitchFamily="18" charset="0"/>
                        <a:cs typeface="Times New Roman" pitchFamily="18" charset="0"/>
                      </a:endParaRPr>
                    </a:p>
                  </a:txBody>
                  <a:tcPr marL="4904" marR="4904" marT="4904"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117,1</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108,9</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132,3</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132,2</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121,4</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99,9</a:t>
                      </a:r>
                    </a:p>
                  </a:txBody>
                  <a:tcPr marL="7144" marR="7144" marT="7145" marB="0" anchor="ctr"/>
                </a:tc>
                <a:tc>
                  <a:txBody>
                    <a:bodyPr/>
                    <a:lstStyle/>
                    <a:p>
                      <a:pPr marL="0" algn="ctr" defTabSz="914400" rtl="0" eaLnBrk="1" fontAlgn="ctr" latinLnBrk="0" hangingPunct="1"/>
                      <a:r>
                        <a:rPr lang="ru-RU" sz="1050" b="1" i="0" u="none" strike="noStrike" kern="1200">
                          <a:solidFill>
                            <a:srgbClr val="000000"/>
                          </a:solidFill>
                          <a:effectLst/>
                          <a:latin typeface="Times New Roman" pitchFamily="18" charset="0"/>
                          <a:ea typeface="+mn-ea"/>
                          <a:cs typeface="Times New Roman" pitchFamily="18" charset="0"/>
                        </a:rPr>
                        <a:t>112,9</a:t>
                      </a:r>
                      <a:endParaRPr lang="ru-RU" sz="105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tc>
                <a:extLst>
                  <a:ext uri="{0D108BD9-81ED-4DB2-BD59-A6C34878D82A}">
                    <a16:rowId xmlns:a16="http://schemas.microsoft.com/office/drawing/2014/main" xmlns="" val="10009"/>
                  </a:ext>
                </a:extLst>
              </a:tr>
              <a:tr h="160685">
                <a:tc>
                  <a:txBody>
                    <a:body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0801</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solidFill>
                      <a:srgbClr val="F4C8F2"/>
                    </a:solidFill>
                  </a:tcPr>
                </a:tc>
                <a:tc>
                  <a:txBody>
                    <a:bodyPr/>
                    <a:lstStyle/>
                    <a:p>
                      <a:pPr algn="l" rtl="0" fontAlgn="ctr"/>
                      <a:r>
                        <a:rPr lang="ru-RU" sz="1050" u="none" strike="noStrike" dirty="0">
                          <a:effectLst/>
                          <a:latin typeface="Times New Roman" pitchFamily="18" charset="0"/>
                          <a:cs typeface="Times New Roman" pitchFamily="18" charset="0"/>
                        </a:rPr>
                        <a:t>Культура</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87,3</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73,1</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96,0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96,0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131,3</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100,0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110,0</a:t>
                      </a:r>
                    </a:p>
                  </a:txBody>
                  <a:tcPr marL="7144" marR="7144" marT="7145" marB="0" anchor="ctr">
                    <a:solidFill>
                      <a:srgbClr val="F4C8F2"/>
                    </a:solidFill>
                  </a:tcPr>
                </a:tc>
                <a:extLst>
                  <a:ext uri="{0D108BD9-81ED-4DB2-BD59-A6C34878D82A}">
                    <a16:rowId xmlns:a16="http://schemas.microsoft.com/office/drawing/2014/main" xmlns="" val="10010"/>
                  </a:ext>
                </a:extLst>
              </a:tr>
              <a:tr h="298938">
                <a:tc>
                  <a:txBody>
                    <a:body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0804</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solidFill>
                      <a:srgbClr val="F4C8F2"/>
                    </a:solidFill>
                  </a:tcPr>
                </a:tc>
                <a:tc>
                  <a:txBody>
                    <a:bodyPr/>
                    <a:lstStyle/>
                    <a:p>
                      <a:pPr algn="l" rtl="0" fontAlgn="ctr"/>
                      <a:r>
                        <a:rPr lang="ru-RU" sz="1050" u="none" strike="noStrike" dirty="0">
                          <a:effectLst/>
                          <a:latin typeface="Times New Roman" pitchFamily="18" charset="0"/>
                          <a:cs typeface="Times New Roman" pitchFamily="18" charset="0"/>
                        </a:rPr>
                        <a:t>Другие вопросы в области культуры и кинематографии</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29,8</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35,8</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36,3</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36,2</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101,1</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99,7</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121,5</a:t>
                      </a:r>
                    </a:p>
                  </a:txBody>
                  <a:tcPr marL="7144" marR="7144" marT="7145" marB="0" anchor="ctr">
                    <a:solidFill>
                      <a:srgbClr val="F4C8F2"/>
                    </a:solidFill>
                  </a:tcPr>
                </a:tc>
                <a:extLst>
                  <a:ext uri="{0D108BD9-81ED-4DB2-BD59-A6C34878D82A}">
                    <a16:rowId xmlns:a16="http://schemas.microsoft.com/office/drawing/2014/main" xmlns="" val="10011"/>
                  </a:ext>
                </a:extLst>
              </a:tr>
              <a:tr h="230019">
                <a:tc>
                  <a:txBody>
                    <a:bodyPr/>
                    <a:lstStyle/>
                    <a:p>
                      <a:pPr marL="0" algn="ctr" defTabSz="914400" rtl="0" eaLnBrk="1" fontAlgn="ctr" latinLnBrk="0" hangingPunct="1"/>
                      <a:r>
                        <a:rPr lang="ru-RU" sz="1050" b="1" u="none" strike="noStrike" kern="1200" dirty="0">
                          <a:effectLst/>
                          <a:latin typeface="Times New Roman" pitchFamily="18" charset="0"/>
                          <a:cs typeface="Times New Roman" pitchFamily="18" charset="0"/>
                        </a:rPr>
                        <a:t>1000</a:t>
                      </a:r>
                      <a:endParaRPr lang="ru-RU" sz="1050" b="1"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tc>
                <a:tc>
                  <a:txBody>
                    <a:bodyPr/>
                    <a:lstStyle/>
                    <a:p>
                      <a:pPr algn="ctr" rtl="0" fontAlgn="ctr"/>
                      <a:r>
                        <a:rPr lang="ru-RU" sz="1050" b="1" u="none" strike="noStrike" dirty="0">
                          <a:effectLst/>
                          <a:latin typeface="Times New Roman" pitchFamily="18" charset="0"/>
                          <a:cs typeface="Times New Roman" pitchFamily="18" charset="0"/>
                        </a:rPr>
                        <a:t>Социальная политика</a:t>
                      </a:r>
                      <a:endParaRPr lang="ru-RU" sz="1050" b="1" i="0" u="none" strike="noStrike" dirty="0">
                        <a:solidFill>
                          <a:srgbClr val="000000"/>
                        </a:solidFill>
                        <a:effectLst/>
                        <a:latin typeface="Times New Roman" pitchFamily="18" charset="0"/>
                        <a:cs typeface="Times New Roman" pitchFamily="18" charset="0"/>
                      </a:endParaRPr>
                    </a:p>
                  </a:txBody>
                  <a:tcPr marL="4904" marR="4904" marT="4904"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13,2</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21,0</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18,7</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18,6</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88,6</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99,5</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140,9</a:t>
                      </a:r>
                    </a:p>
                  </a:txBody>
                  <a:tcPr marL="7144" marR="7144" marT="7145" marB="0" anchor="ctr"/>
                </a:tc>
                <a:extLst>
                  <a:ext uri="{0D108BD9-81ED-4DB2-BD59-A6C34878D82A}">
                    <a16:rowId xmlns:a16="http://schemas.microsoft.com/office/drawing/2014/main" xmlns="" val="10012"/>
                  </a:ext>
                </a:extLst>
              </a:tr>
              <a:tr h="243829">
                <a:tc>
                  <a:txBody>
                    <a:body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1001</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solidFill>
                      <a:srgbClr val="F4C8F2"/>
                    </a:solidFill>
                  </a:tcPr>
                </a:tc>
                <a:tc>
                  <a:txBody>
                    <a:bodyPr/>
                    <a:lstStyle/>
                    <a:p>
                      <a:pPr algn="l" rtl="0" fontAlgn="ctr"/>
                      <a:r>
                        <a:rPr lang="ru-RU" sz="1050" u="none" strike="noStrike" dirty="0">
                          <a:effectLst/>
                          <a:latin typeface="Times New Roman" pitchFamily="18" charset="0"/>
                          <a:cs typeface="Times New Roman" pitchFamily="18" charset="0"/>
                        </a:rPr>
                        <a:t>Пенсионное обеспечение</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3,0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3,3</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3,9</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3,9</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118,2</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100,0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130,0</a:t>
                      </a:r>
                    </a:p>
                  </a:txBody>
                  <a:tcPr marL="7144" marR="7144" marT="7145" marB="0" anchor="ctr">
                    <a:solidFill>
                      <a:srgbClr val="F4C8F2"/>
                    </a:solidFill>
                  </a:tcPr>
                </a:tc>
                <a:extLst>
                  <a:ext uri="{0D108BD9-81ED-4DB2-BD59-A6C34878D82A}">
                    <a16:rowId xmlns:a16="http://schemas.microsoft.com/office/drawing/2014/main" xmlns="" val="10013"/>
                  </a:ext>
                </a:extLst>
              </a:tr>
              <a:tr h="354465">
                <a:tc>
                  <a:txBody>
                    <a:body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1003</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solidFill>
                      <a:srgbClr val="F4C8F2"/>
                    </a:solidFill>
                  </a:tcPr>
                </a:tc>
                <a:tc>
                  <a:txBody>
                    <a:bodyPr/>
                    <a:lstStyle/>
                    <a:p>
                      <a:pPr algn="l" rtl="0" fontAlgn="ctr"/>
                      <a:r>
                        <a:rPr lang="ru-RU" sz="1050" u="none" strike="noStrike" dirty="0">
                          <a:effectLst/>
                          <a:latin typeface="Times New Roman" pitchFamily="18" charset="0"/>
                          <a:cs typeface="Times New Roman" pitchFamily="18" charset="0"/>
                        </a:rPr>
                        <a:t>Социальное обеспечение населения</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0,3</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0,4</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0,0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0,0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a:t>
                      </a:r>
                    </a:p>
                  </a:txBody>
                  <a:tcPr marL="7144" marR="7144" marT="7145" marB="0" anchor="ctr">
                    <a:solidFill>
                      <a:srgbClr val="F4C8F2"/>
                    </a:solidFill>
                  </a:tcPr>
                </a:tc>
                <a:extLst>
                  <a:ext uri="{0D108BD9-81ED-4DB2-BD59-A6C34878D82A}">
                    <a16:rowId xmlns:a16="http://schemas.microsoft.com/office/drawing/2014/main" xmlns="" val="10014"/>
                  </a:ext>
                </a:extLst>
              </a:tr>
              <a:tr h="425125">
                <a:tc>
                  <a:txBody>
                    <a:body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1004</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solidFill>
                      <a:srgbClr val="F4C8F2"/>
                    </a:solidFill>
                  </a:tcPr>
                </a:tc>
                <a:tc>
                  <a:txBody>
                    <a:bodyPr/>
                    <a:lstStyle/>
                    <a:p>
                      <a:pPr algn="l" rtl="0" fontAlgn="ctr"/>
                      <a:r>
                        <a:rPr lang="ru-RU" sz="1050" u="none" strike="noStrike" dirty="0">
                          <a:effectLst/>
                          <a:latin typeface="Times New Roman" pitchFamily="18" charset="0"/>
                          <a:cs typeface="Times New Roman" pitchFamily="18" charset="0"/>
                        </a:rPr>
                        <a:t>Охрана семьи и детства</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9,9</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17,3</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14,8</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14,7</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85,0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99,3</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148,5</a:t>
                      </a:r>
                    </a:p>
                  </a:txBody>
                  <a:tcPr marL="7144" marR="7144" marT="7145" marB="0" anchor="ctr">
                    <a:solidFill>
                      <a:srgbClr val="F4C8F2"/>
                    </a:solidFill>
                  </a:tcPr>
                </a:tc>
                <a:extLst>
                  <a:ext uri="{0D108BD9-81ED-4DB2-BD59-A6C34878D82A}">
                    <a16:rowId xmlns:a16="http://schemas.microsoft.com/office/drawing/2014/main" xmlns="" val="10015"/>
                  </a:ext>
                </a:extLst>
              </a:tr>
            </a:tbl>
          </a:graphicData>
        </a:graphic>
      </p:graphicFrame>
      <p:sp>
        <p:nvSpPr>
          <p:cNvPr id="9" name="Прямоугольник 5"/>
          <p:cNvSpPr>
            <a:spLocks noChangeArrowheads="1"/>
          </p:cNvSpPr>
          <p:nvPr/>
        </p:nvSpPr>
        <p:spPr bwMode="auto">
          <a:xfrm>
            <a:off x="7826953" y="619748"/>
            <a:ext cx="998218" cy="2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400" b="1" i="1" dirty="0">
                <a:solidFill>
                  <a:prstClr val="black"/>
                </a:solidFill>
                <a:latin typeface="Times New Roman" pitchFamily="18" charset="0"/>
                <a:cs typeface="Times New Roman" pitchFamily="18" charset="0"/>
              </a:rPr>
              <a:t>млн.рублей</a:t>
            </a:r>
          </a:p>
        </p:txBody>
      </p:sp>
      <p:sp>
        <p:nvSpPr>
          <p:cNvPr id="10" name="Oval 13"/>
          <p:cNvSpPr>
            <a:spLocks noChangeArrowheads="1"/>
          </p:cNvSpPr>
          <p:nvPr/>
        </p:nvSpPr>
        <p:spPr bwMode="auto">
          <a:xfrm>
            <a:off x="8326062" y="6570151"/>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32.2</a:t>
            </a:r>
          </a:p>
        </p:txBody>
      </p:sp>
    </p:spTree>
    <p:extLst>
      <p:ext uri="{BB962C8B-B14F-4D97-AF65-F5344CB8AC3E}">
        <p14:creationId xmlns:p14="http://schemas.microsoft.com/office/powerpoint/2010/main" val="22270994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189036" y="-68527"/>
            <a:ext cx="8466992" cy="673259"/>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0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Исполнение бюджета городского округа </a:t>
            </a:r>
          </a:p>
          <a:p>
            <a:pPr algn="ctr" fontAlgn="base">
              <a:spcBef>
                <a:spcPct val="0"/>
              </a:spcBef>
              <a:spcAft>
                <a:spcPct val="0"/>
              </a:spcAft>
              <a:defRPr/>
            </a:pPr>
            <a:r>
              <a:rPr lang="ru-RU" sz="20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по разделам и подразделам классификации расходов</a:t>
            </a:r>
          </a:p>
        </p:txBody>
      </p:sp>
      <p:graphicFrame>
        <p:nvGraphicFramePr>
          <p:cNvPr id="8" name="Таблица 7"/>
          <p:cNvGraphicFramePr>
            <a:graphicFrameLocks noGrp="1"/>
          </p:cNvGraphicFramePr>
          <p:nvPr>
            <p:extLst>
              <p:ext uri="{D42A27DB-BD31-4B8C-83A1-F6EECF244321}">
                <p14:modId xmlns:p14="http://schemas.microsoft.com/office/powerpoint/2010/main" val="2369398115"/>
              </p:ext>
            </p:extLst>
          </p:nvPr>
        </p:nvGraphicFramePr>
        <p:xfrm>
          <a:off x="104775" y="838200"/>
          <a:ext cx="8991600" cy="3477988"/>
        </p:xfrm>
        <a:graphic>
          <a:graphicData uri="http://schemas.openxmlformats.org/drawingml/2006/table">
            <a:tbl>
              <a:tblPr>
                <a:tableStyleId>{7DF18680-E054-41AD-8BC1-D1AEF772440D}</a:tableStyleId>
              </a:tblPr>
              <a:tblGrid>
                <a:gridCol w="438150">
                  <a:extLst>
                    <a:ext uri="{9D8B030D-6E8A-4147-A177-3AD203B41FA5}">
                      <a16:colId xmlns:a16="http://schemas.microsoft.com/office/drawing/2014/main" xmlns="" val="20008"/>
                    </a:ext>
                  </a:extLst>
                </a:gridCol>
                <a:gridCol w="2079588">
                  <a:extLst>
                    <a:ext uri="{9D8B030D-6E8A-4147-A177-3AD203B41FA5}">
                      <a16:colId xmlns:a16="http://schemas.microsoft.com/office/drawing/2014/main" xmlns="" val="20000"/>
                    </a:ext>
                  </a:extLst>
                </a:gridCol>
                <a:gridCol w="808892">
                  <a:extLst>
                    <a:ext uri="{9D8B030D-6E8A-4147-A177-3AD203B41FA5}">
                      <a16:colId xmlns:a16="http://schemas.microsoft.com/office/drawing/2014/main" xmlns="" val="20001"/>
                    </a:ext>
                  </a:extLst>
                </a:gridCol>
                <a:gridCol w="1146664">
                  <a:extLst>
                    <a:ext uri="{9D8B030D-6E8A-4147-A177-3AD203B41FA5}">
                      <a16:colId xmlns:a16="http://schemas.microsoft.com/office/drawing/2014/main" xmlns="" val="20002"/>
                    </a:ext>
                  </a:extLst>
                </a:gridCol>
                <a:gridCol w="849608">
                  <a:extLst>
                    <a:ext uri="{9D8B030D-6E8A-4147-A177-3AD203B41FA5}">
                      <a16:colId xmlns:a16="http://schemas.microsoft.com/office/drawing/2014/main" xmlns="" val="20003"/>
                    </a:ext>
                  </a:extLst>
                </a:gridCol>
                <a:gridCol w="779167">
                  <a:extLst>
                    <a:ext uri="{9D8B030D-6E8A-4147-A177-3AD203B41FA5}">
                      <a16:colId xmlns:a16="http://schemas.microsoft.com/office/drawing/2014/main" xmlns="" val="20004"/>
                    </a:ext>
                  </a:extLst>
                </a:gridCol>
                <a:gridCol w="1219200">
                  <a:extLst>
                    <a:ext uri="{9D8B030D-6E8A-4147-A177-3AD203B41FA5}">
                      <a16:colId xmlns:a16="http://schemas.microsoft.com/office/drawing/2014/main" xmlns="" val="20005"/>
                    </a:ext>
                  </a:extLst>
                </a:gridCol>
                <a:gridCol w="885825">
                  <a:extLst>
                    <a:ext uri="{9D8B030D-6E8A-4147-A177-3AD203B41FA5}">
                      <a16:colId xmlns:a16="http://schemas.microsoft.com/office/drawing/2014/main" xmlns="" val="20006"/>
                    </a:ext>
                  </a:extLst>
                </a:gridCol>
                <a:gridCol w="784506">
                  <a:extLst>
                    <a:ext uri="{9D8B030D-6E8A-4147-A177-3AD203B41FA5}">
                      <a16:colId xmlns:a16="http://schemas.microsoft.com/office/drawing/2014/main" xmlns="" val="20007"/>
                    </a:ext>
                  </a:extLst>
                </a:gridCol>
              </a:tblGrid>
              <a:tr h="958702">
                <a:tc>
                  <a:txBody>
                    <a:bodyPr/>
                    <a:lstStyle/>
                    <a:p>
                      <a:pPr algn="ctr" fontAlgn="t"/>
                      <a:endParaRPr lang="ru-RU" sz="1100" b="1" u="none" strike="noStrike" dirty="0">
                        <a:effectLst/>
                        <a:latin typeface="Times New Roman" pitchFamily="18" charset="0"/>
                        <a:cs typeface="Times New Roman" pitchFamily="18" charset="0"/>
                      </a:endParaRPr>
                    </a:p>
                    <a:p>
                      <a:pPr algn="ctr" fontAlgn="t"/>
                      <a:endParaRPr lang="ru-RU" sz="1100" b="1" u="none" strike="noStrike" dirty="0">
                        <a:effectLst/>
                        <a:latin typeface="Times New Roman" pitchFamily="18" charset="0"/>
                        <a:cs typeface="Times New Roman" pitchFamily="18" charset="0"/>
                      </a:endParaRPr>
                    </a:p>
                    <a:p>
                      <a:pPr algn="ctr" fontAlgn="t"/>
                      <a:r>
                        <a:rPr lang="ru-RU" sz="1100" b="1" u="none" strike="noStrike" kern="1200" dirty="0">
                          <a:effectLst/>
                          <a:latin typeface="Times New Roman" pitchFamily="18" charset="0"/>
                          <a:cs typeface="Times New Roman" pitchFamily="18" charset="0"/>
                        </a:rPr>
                        <a:t>Раздел</a:t>
                      </a:r>
                    </a:p>
                    <a:p>
                      <a:pPr algn="ctr" fontAlgn="t"/>
                      <a:endParaRPr lang="ru-RU" sz="1100" b="1" i="0" u="none" strike="noStrike" dirty="0">
                        <a:solidFill>
                          <a:schemeClr val="tx1"/>
                        </a:solidFill>
                        <a:effectLst/>
                        <a:latin typeface="Times New Roman" pitchFamily="18" charset="0"/>
                        <a:cs typeface="Times New Roman" pitchFamily="18" charset="0"/>
                      </a:endParaRPr>
                    </a:p>
                  </a:txBody>
                  <a:tcPr marL="3790" marR="3790" marT="3790" marB="0">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ru-RU" sz="1100" b="1" u="none" strike="noStrike" kern="1200" dirty="0">
                          <a:effectLst/>
                          <a:latin typeface="Times New Roman" pitchFamily="18" charset="0"/>
                          <a:cs typeface="Times New Roman" pitchFamily="18" charset="0"/>
                        </a:rPr>
                        <a:t> </a:t>
                      </a:r>
                    </a:p>
                    <a:p>
                      <a:pPr marL="0" marR="0" lvl="0" indent="0" algn="ctr" defTabSz="914400" rtl="0" eaLnBrk="1" fontAlgn="ctr" latinLnBrk="0" hangingPunct="1">
                        <a:lnSpc>
                          <a:spcPct val="100000"/>
                        </a:lnSpc>
                        <a:spcBef>
                          <a:spcPts val="0"/>
                        </a:spcBef>
                        <a:spcAft>
                          <a:spcPts val="0"/>
                        </a:spcAft>
                        <a:buClrTx/>
                        <a:buSzTx/>
                        <a:buFontTx/>
                        <a:buNone/>
                        <a:tabLst/>
                        <a:defRPr/>
                      </a:pPr>
                      <a:endParaRPr lang="ru-RU" sz="1100" b="1" u="none" strike="noStrike" kern="1200" noProof="0" dirty="0">
                        <a:effectLst/>
                        <a:latin typeface="Times New Roman" pitchFamily="18" charset="0"/>
                        <a:cs typeface="Times New Roman" pitchFamily="18" charset="0"/>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ru-RU" sz="1100" b="1" u="none" strike="noStrike" kern="1200" noProof="0" dirty="0">
                          <a:effectLst/>
                          <a:latin typeface="Times New Roman" pitchFamily="18" charset="0"/>
                          <a:cs typeface="Times New Roman" pitchFamily="18" charset="0"/>
                        </a:rPr>
                        <a:t>Наименование </a:t>
                      </a:r>
                    </a:p>
                    <a:p>
                      <a:pPr algn="ctr" fontAlgn="t"/>
                      <a:endParaRPr lang="ru-RU" sz="1100" b="1" i="0" u="none" strike="noStrike" dirty="0">
                        <a:solidFill>
                          <a:schemeClr val="tx1"/>
                        </a:solidFill>
                        <a:effectLst/>
                        <a:latin typeface="Times New Roman" pitchFamily="18" charset="0"/>
                        <a:cs typeface="Times New Roman" pitchFamily="18" charset="0"/>
                      </a:endParaRPr>
                    </a:p>
                  </a:txBody>
                  <a:tcPr marL="3790" marR="3790" marT="3790" marB="0">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Исполнено за 2024 год</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Первоначальный план на 2025 год</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Уточненный план на 2025 год</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Исполнено за 2025 год</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 исполнения за 2025 год к первоначальному плану</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 исполнения за 2025 год к уточненному плану</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 исполнения 2025 года к 2024 году</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gradFill>
                      <a:gsLst>
                        <a:gs pos="95000">
                          <a:srgbClr val="F4C8F2"/>
                        </a:gs>
                        <a:gs pos="12000">
                          <a:srgbClr val="E377DE"/>
                        </a:gs>
                        <a:gs pos="4000">
                          <a:srgbClr val="F4C8F2"/>
                        </a:gs>
                        <a:gs pos="87000">
                          <a:srgbClr val="E377DE"/>
                        </a:gs>
                      </a:gsLst>
                      <a:lin ang="5400000" scaled="0"/>
                    </a:gradFill>
                  </a:tcPr>
                </a:tc>
                <a:extLst>
                  <a:ext uri="{0D108BD9-81ED-4DB2-BD59-A6C34878D82A}">
                    <a16:rowId xmlns:a16="http://schemas.microsoft.com/office/drawing/2014/main" xmlns="" val="10000"/>
                  </a:ext>
                </a:extLst>
              </a:tr>
              <a:tr h="272504">
                <a:tc>
                  <a:txBody>
                    <a:bodyPr/>
                    <a:lstStyle/>
                    <a:p>
                      <a:pPr marL="0" algn="ctr" defTabSz="914400" rtl="0" eaLnBrk="1" fontAlgn="ctr" latinLnBrk="0" hangingPunct="1"/>
                      <a:r>
                        <a:rPr lang="ru-RU" sz="1050" b="1" u="none" strike="noStrike" kern="1200" dirty="0">
                          <a:effectLst/>
                          <a:latin typeface="Times New Roman" pitchFamily="18" charset="0"/>
                          <a:cs typeface="Times New Roman" pitchFamily="18" charset="0"/>
                        </a:rPr>
                        <a:t>1100</a:t>
                      </a:r>
                      <a:endParaRPr lang="ru-RU" sz="1050" b="1"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tc>
                <a:tc>
                  <a:txBody>
                    <a:bodyPr/>
                    <a:lstStyle/>
                    <a:p>
                      <a:pPr algn="ctr" rtl="0" fontAlgn="ctr"/>
                      <a:r>
                        <a:rPr lang="ru-RU" sz="1050" b="1" u="none" strike="noStrike" dirty="0">
                          <a:effectLst/>
                          <a:latin typeface="Times New Roman" pitchFamily="18" charset="0"/>
                          <a:cs typeface="Times New Roman" pitchFamily="18" charset="0"/>
                        </a:rPr>
                        <a:t>Физическая культура и спорт</a:t>
                      </a:r>
                      <a:endParaRPr lang="ru-RU" sz="1050" b="1" i="0" u="none" strike="noStrike" dirty="0">
                        <a:solidFill>
                          <a:srgbClr val="000000"/>
                        </a:solidFill>
                        <a:effectLst/>
                        <a:latin typeface="Times New Roman" pitchFamily="18" charset="0"/>
                        <a:cs typeface="Times New Roman" pitchFamily="18" charset="0"/>
                      </a:endParaRPr>
                    </a:p>
                  </a:txBody>
                  <a:tcPr marL="4904" marR="4904" marT="4904"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81,1</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92,9</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chemeClr val="tx1"/>
                          </a:solidFill>
                          <a:effectLst/>
                          <a:latin typeface="Times New Roman" pitchFamily="18" charset="0"/>
                          <a:ea typeface="+mn-ea"/>
                          <a:cs typeface="Times New Roman" pitchFamily="18" charset="0"/>
                        </a:rPr>
                        <a:t>96,6</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chemeClr val="tx1"/>
                          </a:solidFill>
                          <a:effectLst/>
                          <a:latin typeface="Times New Roman" pitchFamily="18" charset="0"/>
                          <a:ea typeface="+mn-ea"/>
                          <a:cs typeface="Times New Roman" pitchFamily="18" charset="0"/>
                        </a:rPr>
                        <a:t>96,5</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103,9</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99,9</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119,0</a:t>
                      </a:r>
                    </a:p>
                  </a:txBody>
                  <a:tcPr marL="7144" marR="7144" marT="7145" marB="0" anchor="ctr"/>
                </a:tc>
                <a:extLst>
                  <a:ext uri="{0D108BD9-81ED-4DB2-BD59-A6C34878D82A}">
                    <a16:rowId xmlns:a16="http://schemas.microsoft.com/office/drawing/2014/main" xmlns="" val="10001"/>
                  </a:ext>
                </a:extLst>
              </a:tr>
              <a:tr h="250854">
                <a:tc>
                  <a:txBody>
                    <a:bodyPr/>
                    <a:lstStyle/>
                    <a:p>
                      <a:pPr marL="0" algn="ctr" defTabSz="914400" rtl="0" eaLnBrk="1" fontAlgn="ctr" latinLnBrk="0" hangingPunct="1"/>
                      <a:r>
                        <a:rPr kumimoji="0" lang="ru-RU" sz="1050" b="0" i="0" u="none" strike="noStrike" kern="1200" cap="none" spc="0" normalizeH="0" baseline="0" dirty="0">
                          <a:ln>
                            <a:noFill/>
                          </a:ln>
                          <a:solidFill>
                            <a:srgbClr val="000000"/>
                          </a:solidFill>
                          <a:effectLst/>
                          <a:uLnTx/>
                          <a:uFillTx/>
                          <a:latin typeface="Times New Roman" pitchFamily="18" charset="0"/>
                          <a:ea typeface="+mn-ea"/>
                          <a:cs typeface="Times New Roman" pitchFamily="18" charset="0"/>
                        </a:rPr>
                        <a:t>1101</a:t>
                      </a:r>
                    </a:p>
                  </a:txBody>
                  <a:tcPr marL="3790" marR="3790" marT="3790" marB="0" anchor="ctr">
                    <a:solidFill>
                      <a:srgbClr val="F4C8F2"/>
                    </a:solidFill>
                  </a:tcPr>
                </a:tc>
                <a:tc>
                  <a:txBody>
                    <a:bodyPr/>
                    <a:lstStyle/>
                    <a:p>
                      <a:pPr algn="l" rtl="0" fontAlgn="ctr"/>
                      <a:r>
                        <a:rPr lang="ru-RU" sz="1050" b="0" i="0" u="none" strike="noStrike" dirty="0">
                          <a:solidFill>
                            <a:srgbClr val="000000"/>
                          </a:solidFill>
                          <a:effectLst/>
                          <a:latin typeface="Times New Roman" pitchFamily="18" charset="0"/>
                          <a:cs typeface="Times New Roman" pitchFamily="18" charset="0"/>
                        </a:rPr>
                        <a:t> Физическая</a:t>
                      </a:r>
                      <a:r>
                        <a:rPr lang="ru-RU" sz="1050" b="0" i="0" u="none" strike="noStrike" baseline="0" dirty="0">
                          <a:solidFill>
                            <a:srgbClr val="000000"/>
                          </a:solidFill>
                          <a:effectLst/>
                          <a:latin typeface="Times New Roman" pitchFamily="18" charset="0"/>
                          <a:cs typeface="Times New Roman" pitchFamily="18" charset="0"/>
                        </a:rPr>
                        <a:t> культура</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10,8</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12,2</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chemeClr val="tx1"/>
                          </a:solidFill>
                          <a:effectLst/>
                          <a:latin typeface="Times New Roman" pitchFamily="18" charset="0"/>
                          <a:ea typeface="+mn-ea"/>
                          <a:cs typeface="Times New Roman" pitchFamily="18" charset="0"/>
                        </a:rPr>
                        <a:t>10,9</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chemeClr val="tx1"/>
                          </a:solidFill>
                          <a:effectLst/>
                          <a:latin typeface="Times New Roman" pitchFamily="18" charset="0"/>
                          <a:ea typeface="+mn-ea"/>
                          <a:cs typeface="Times New Roman" pitchFamily="18" charset="0"/>
                        </a:rPr>
                        <a:t>10,9</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89,3</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100,0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100,9</a:t>
                      </a:r>
                    </a:p>
                  </a:txBody>
                  <a:tcPr marL="7144" marR="7144" marT="7145" marB="0" anchor="ctr">
                    <a:solidFill>
                      <a:srgbClr val="F4C8F2"/>
                    </a:solidFill>
                  </a:tcPr>
                </a:tc>
                <a:extLst>
                  <a:ext uri="{0D108BD9-81ED-4DB2-BD59-A6C34878D82A}">
                    <a16:rowId xmlns:a16="http://schemas.microsoft.com/office/drawing/2014/main" xmlns="" val="10005"/>
                  </a:ext>
                </a:extLst>
              </a:tr>
              <a:tr h="250854">
                <a:tc>
                  <a:txBody>
                    <a:bodyPr/>
                    <a:lstStyle/>
                    <a:p>
                      <a:pPr marL="0" algn="ctr" defTabSz="914400" rtl="0" eaLnBrk="1" fontAlgn="ctr" latinLnBrk="0" hangingPunct="1"/>
                      <a:r>
                        <a:rPr kumimoji="0" lang="ru-RU" sz="1050" u="none" strike="noStrike" kern="1200" cap="none" spc="0" normalizeH="0" baseline="0" dirty="0">
                          <a:ln>
                            <a:noFill/>
                          </a:ln>
                          <a:effectLst/>
                          <a:uLnTx/>
                          <a:uFillTx/>
                          <a:latin typeface="Times New Roman" pitchFamily="18" charset="0"/>
                          <a:cs typeface="Times New Roman" pitchFamily="18" charset="0"/>
                        </a:rPr>
                        <a:t>1102</a:t>
                      </a:r>
                      <a:endParaRPr kumimoji="0" lang="ru-RU" sz="1050" b="0" i="0" u="none" strike="noStrike" kern="1200" cap="none" spc="0" normalizeH="0" baseline="0" dirty="0">
                        <a:ln>
                          <a:noFill/>
                        </a:ln>
                        <a:solidFill>
                          <a:srgbClr val="000000"/>
                        </a:solidFill>
                        <a:effectLst/>
                        <a:uLnTx/>
                        <a:uFillTx/>
                        <a:latin typeface="Times New Roman" pitchFamily="18" charset="0"/>
                        <a:ea typeface="+mn-ea"/>
                        <a:cs typeface="Times New Roman" pitchFamily="18" charset="0"/>
                      </a:endParaRPr>
                    </a:p>
                  </a:txBody>
                  <a:tcPr marL="3790" marR="3790" marT="3790" marB="0" anchor="ctr">
                    <a:solidFill>
                      <a:srgbClr val="F4C8F2"/>
                    </a:solidFill>
                  </a:tcPr>
                </a:tc>
                <a:tc>
                  <a:txBody>
                    <a:bodyPr/>
                    <a:lstStyle/>
                    <a:p>
                      <a:pPr algn="l" rtl="0" fontAlgn="ctr"/>
                      <a:r>
                        <a:rPr lang="ru-RU" sz="1050" u="none" strike="noStrike" dirty="0">
                          <a:effectLst/>
                          <a:latin typeface="Times New Roman" pitchFamily="18" charset="0"/>
                          <a:cs typeface="Times New Roman" pitchFamily="18" charset="0"/>
                        </a:rPr>
                        <a:t>Массовый спорт</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70,3</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80,7</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chemeClr val="tx1"/>
                          </a:solidFill>
                          <a:effectLst/>
                          <a:latin typeface="Times New Roman" pitchFamily="18" charset="0"/>
                          <a:ea typeface="+mn-ea"/>
                          <a:cs typeface="Times New Roman" pitchFamily="18" charset="0"/>
                        </a:rPr>
                        <a:t>85,7</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chemeClr val="tx1"/>
                          </a:solidFill>
                          <a:effectLst/>
                          <a:latin typeface="Times New Roman" pitchFamily="18" charset="0"/>
                          <a:ea typeface="+mn-ea"/>
                          <a:cs typeface="Times New Roman" pitchFamily="18" charset="0"/>
                        </a:rPr>
                        <a:t>85,6</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106,1</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99,9</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121,8</a:t>
                      </a:r>
                    </a:p>
                  </a:txBody>
                  <a:tcPr marL="7144" marR="7144" marT="7145" marB="0" anchor="ctr">
                    <a:solidFill>
                      <a:srgbClr val="F4C8F2"/>
                    </a:solidFill>
                  </a:tcPr>
                </a:tc>
                <a:extLst>
                  <a:ext uri="{0D108BD9-81ED-4DB2-BD59-A6C34878D82A}">
                    <a16:rowId xmlns:a16="http://schemas.microsoft.com/office/drawing/2014/main" xmlns="" val="10002"/>
                  </a:ext>
                </a:extLst>
              </a:tr>
              <a:tr h="295275">
                <a:tc>
                  <a:txBody>
                    <a:bodyPr/>
                    <a:lstStyle/>
                    <a:p>
                      <a:pPr marL="0" algn="ctr" defTabSz="914400" rtl="0" eaLnBrk="1" fontAlgn="ctr" latinLnBrk="0" hangingPunct="1"/>
                      <a:r>
                        <a:rPr lang="ru-RU" sz="1050" b="1" u="none" strike="noStrike" kern="1200" dirty="0">
                          <a:effectLst/>
                          <a:latin typeface="Times New Roman" pitchFamily="18" charset="0"/>
                          <a:cs typeface="Times New Roman" pitchFamily="18" charset="0"/>
                        </a:rPr>
                        <a:t>1200</a:t>
                      </a:r>
                      <a:endParaRPr lang="ru-RU" sz="1050" b="1"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tc>
                <a:tc>
                  <a:txBody>
                    <a:bodyPr/>
                    <a:lstStyle/>
                    <a:p>
                      <a:pPr algn="ctr" rtl="0" fontAlgn="ctr"/>
                      <a:r>
                        <a:rPr lang="ru-RU" sz="1050" b="1" u="none" strike="noStrike" dirty="0">
                          <a:effectLst/>
                          <a:latin typeface="Times New Roman" pitchFamily="18" charset="0"/>
                          <a:cs typeface="Times New Roman" pitchFamily="18" charset="0"/>
                        </a:rPr>
                        <a:t>Средства массовой информации</a:t>
                      </a:r>
                      <a:endParaRPr lang="ru-RU" sz="1050" b="1" i="0" u="none" strike="noStrike" dirty="0">
                        <a:solidFill>
                          <a:srgbClr val="000000"/>
                        </a:solidFill>
                        <a:effectLst/>
                        <a:latin typeface="Times New Roman" pitchFamily="18" charset="0"/>
                        <a:cs typeface="Times New Roman" pitchFamily="18" charset="0"/>
                      </a:endParaRPr>
                    </a:p>
                  </a:txBody>
                  <a:tcPr marL="4904" marR="4904" marT="4904"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4,5</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10,6</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10,7</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10,0</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94,3</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93,5</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в 2,2 раза</a:t>
                      </a:r>
                    </a:p>
                  </a:txBody>
                  <a:tcPr marL="7144" marR="7144" marT="7145" marB="0" anchor="ctr"/>
                </a:tc>
                <a:extLst>
                  <a:ext uri="{0D108BD9-81ED-4DB2-BD59-A6C34878D82A}">
                    <a16:rowId xmlns:a16="http://schemas.microsoft.com/office/drawing/2014/main" xmlns="" val="10003"/>
                  </a:ext>
                </a:extLst>
              </a:tr>
              <a:tr h="389332">
                <a:tc>
                  <a:txBody>
                    <a:body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1202</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solidFill>
                      <a:srgbClr val="F4C8F2"/>
                    </a:solidFill>
                  </a:tcPr>
                </a:tc>
                <a:tc>
                  <a:txBody>
                    <a:bodyPr/>
                    <a:lstStyle/>
                    <a:p>
                      <a:pPr algn="l" rtl="0" fontAlgn="ctr"/>
                      <a:r>
                        <a:rPr lang="ru-RU" sz="1050" u="none" strike="noStrike" dirty="0">
                          <a:effectLst/>
                          <a:latin typeface="Times New Roman" pitchFamily="18" charset="0"/>
                          <a:cs typeface="Times New Roman" pitchFamily="18" charset="0"/>
                        </a:rPr>
                        <a:t>Периодическая печать и издательства</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4,5</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10,6</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10,7</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10,0</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94,3</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93,5</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в 2,2 раза</a:t>
                      </a:r>
                    </a:p>
                  </a:txBody>
                  <a:tcPr marL="7144" marR="7144" marT="7145" marB="0" anchor="ctr">
                    <a:solidFill>
                      <a:srgbClr val="F4C8F2"/>
                    </a:solidFill>
                  </a:tcPr>
                </a:tc>
                <a:extLst>
                  <a:ext uri="{0D108BD9-81ED-4DB2-BD59-A6C34878D82A}">
                    <a16:rowId xmlns:a16="http://schemas.microsoft.com/office/drawing/2014/main" xmlns="" val="10004"/>
                  </a:ext>
                </a:extLst>
              </a:tr>
              <a:tr h="359663">
                <a:tc>
                  <a:txBody>
                    <a:bodyPr/>
                    <a:lstStyle/>
                    <a:p>
                      <a:pPr marL="0" algn="ctr" defTabSz="914400" rtl="0" eaLnBrk="1" fontAlgn="ctr" latinLnBrk="0" hangingPunct="1"/>
                      <a:r>
                        <a:rPr lang="ru-RU" sz="1050" b="1" u="none" strike="noStrike" kern="1200" dirty="0">
                          <a:effectLst/>
                          <a:latin typeface="Times New Roman" pitchFamily="18" charset="0"/>
                          <a:cs typeface="Times New Roman" pitchFamily="18" charset="0"/>
                        </a:rPr>
                        <a:t>1300</a:t>
                      </a:r>
                      <a:endParaRPr lang="ru-RU" sz="1050" b="1"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solidFill>
                      <a:schemeClr val="bg1">
                        <a:lumMod val="95000"/>
                      </a:schemeClr>
                    </a:solidFill>
                  </a:tcPr>
                </a:tc>
                <a:tc>
                  <a:txBody>
                    <a:bodyPr/>
                    <a:lstStyle/>
                    <a:p>
                      <a:pPr algn="ctr" rtl="0" fontAlgn="ctr"/>
                      <a:r>
                        <a:rPr lang="ru-RU" sz="1050" b="1" u="none" strike="noStrike" dirty="0">
                          <a:effectLst/>
                          <a:latin typeface="Times New Roman" pitchFamily="18" charset="0"/>
                          <a:cs typeface="Times New Roman" pitchFamily="18" charset="0"/>
                        </a:rPr>
                        <a:t>Обслуживание государственного и муниципального долга</a:t>
                      </a:r>
                      <a:endParaRPr lang="ru-RU" sz="1050" b="1" i="0" u="none" strike="noStrike" dirty="0">
                        <a:solidFill>
                          <a:srgbClr val="000000"/>
                        </a:solidFill>
                        <a:effectLst/>
                        <a:latin typeface="Times New Roman" pitchFamily="18" charset="0"/>
                        <a:cs typeface="Times New Roman" pitchFamily="18" charset="0"/>
                      </a:endParaRPr>
                    </a:p>
                  </a:txBody>
                  <a:tcPr marL="4904" marR="4904" marT="4904" marB="0" anchor="ctr">
                    <a:solidFill>
                      <a:schemeClr val="bg1">
                        <a:lumMod val="95000"/>
                      </a:schemeClr>
                    </a:solidFill>
                  </a:tcP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0,1</a:t>
                      </a:r>
                    </a:p>
                  </a:txBody>
                  <a:tcPr marL="7144" marR="7144" marT="7145" marB="0" anchor="ctr">
                    <a:solidFill>
                      <a:schemeClr val="bg1">
                        <a:lumMod val="95000"/>
                      </a:schemeClr>
                    </a:solidFill>
                  </a:tcP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0,1</a:t>
                      </a:r>
                    </a:p>
                  </a:txBody>
                  <a:tcPr marL="7144" marR="7144" marT="7145" marB="0" anchor="ctr">
                    <a:solidFill>
                      <a:schemeClr val="bg1">
                        <a:lumMod val="95000"/>
                      </a:schemeClr>
                    </a:solidFill>
                  </a:tcP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0,1</a:t>
                      </a:r>
                    </a:p>
                  </a:txBody>
                  <a:tcPr marL="7144" marR="7144" marT="7145" marB="0" anchor="ctr">
                    <a:solidFill>
                      <a:schemeClr val="bg1">
                        <a:lumMod val="95000"/>
                      </a:schemeClr>
                    </a:solidFill>
                  </a:tcP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0,1</a:t>
                      </a:r>
                    </a:p>
                  </a:txBody>
                  <a:tcPr marL="7144" marR="7144" marT="7145" marB="0" anchor="ctr">
                    <a:solidFill>
                      <a:schemeClr val="bg1">
                        <a:lumMod val="95000"/>
                      </a:schemeClr>
                    </a:solidFill>
                  </a:tcP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100,0</a:t>
                      </a:r>
                    </a:p>
                  </a:txBody>
                  <a:tcPr marL="7144" marR="7144" marT="7145" marB="0" anchor="ctr">
                    <a:solidFill>
                      <a:schemeClr val="bg1">
                        <a:lumMod val="95000"/>
                      </a:schemeClr>
                    </a:solidFill>
                  </a:tcP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100,0</a:t>
                      </a:r>
                    </a:p>
                  </a:txBody>
                  <a:tcPr marL="7144" marR="7144" marT="7145" marB="0" anchor="ctr">
                    <a:solidFill>
                      <a:schemeClr val="bg1">
                        <a:lumMod val="95000"/>
                      </a:schemeClr>
                    </a:solidFill>
                  </a:tcP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100,0</a:t>
                      </a:r>
                    </a:p>
                  </a:txBody>
                  <a:tcPr marL="7144" marR="7144" marT="7145" marB="0" anchor="ctr">
                    <a:solidFill>
                      <a:schemeClr val="bg1">
                        <a:lumMod val="95000"/>
                      </a:schemeClr>
                    </a:solidFill>
                  </a:tcPr>
                </a:tc>
                <a:extLst>
                  <a:ext uri="{0D108BD9-81ED-4DB2-BD59-A6C34878D82A}">
                    <a16:rowId xmlns:a16="http://schemas.microsoft.com/office/drawing/2014/main" xmlns="" val="10006"/>
                  </a:ext>
                </a:extLst>
              </a:tr>
              <a:tr h="377619">
                <a:tc>
                  <a:txBody>
                    <a:body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1301</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solidFill>
                      <a:srgbClr val="F4C8F2"/>
                    </a:solidFill>
                  </a:tcPr>
                </a:tc>
                <a:tc>
                  <a:txBody>
                    <a:bodyPr/>
                    <a:lstStyle/>
                    <a:p>
                      <a:pPr algn="l" rtl="0" fontAlgn="ctr"/>
                      <a:r>
                        <a:rPr lang="ru-RU" sz="1050" u="none" strike="noStrike" dirty="0">
                          <a:effectLst/>
                          <a:latin typeface="Times New Roman" pitchFamily="18" charset="0"/>
                          <a:cs typeface="Times New Roman" pitchFamily="18" charset="0"/>
                        </a:rPr>
                        <a:t>Обслуживание государственного и муниципального долга</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0,1</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0,1</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0,1</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0,1</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100,0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100,0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100,0</a:t>
                      </a:r>
                    </a:p>
                  </a:txBody>
                  <a:tcPr marL="7144" marR="7144" marT="7145" marB="0" anchor="ctr">
                    <a:solidFill>
                      <a:srgbClr val="F4C8F2"/>
                    </a:solidFill>
                  </a:tcPr>
                </a:tc>
                <a:extLst>
                  <a:ext uri="{0D108BD9-81ED-4DB2-BD59-A6C34878D82A}">
                    <a16:rowId xmlns:a16="http://schemas.microsoft.com/office/drawing/2014/main" xmlns="" val="10007"/>
                  </a:ext>
                </a:extLst>
              </a:tr>
              <a:tr h="323185">
                <a:tc>
                  <a:txBody>
                    <a:bodyPr/>
                    <a:lstStyle/>
                    <a:p>
                      <a:pPr marL="0" algn="ctr" defTabSz="914400" rtl="0" eaLnBrk="1" fontAlgn="ctr" latinLnBrk="0" hangingPunct="1"/>
                      <a:endParaRPr lang="ru-RU" sz="1050" b="1"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tc>
                <a:tc>
                  <a:txBody>
                    <a:bodyPr/>
                    <a:lstStyle/>
                    <a:p>
                      <a:pPr algn="ctr" rtl="0" fontAlgn="ctr"/>
                      <a:r>
                        <a:rPr lang="ru-RU" sz="1050" b="1" u="none" strike="noStrike" dirty="0">
                          <a:effectLst/>
                          <a:latin typeface="Times New Roman" pitchFamily="18" charset="0"/>
                          <a:cs typeface="Times New Roman" pitchFamily="18" charset="0"/>
                        </a:rPr>
                        <a:t>ВСЕГО</a:t>
                      </a:r>
                      <a:endParaRPr lang="ru-RU" sz="1050" b="1" i="0" u="none" strike="noStrike" dirty="0">
                        <a:solidFill>
                          <a:srgbClr val="000000"/>
                        </a:solidFill>
                        <a:effectLst/>
                        <a:latin typeface="Times New Roman" pitchFamily="18" charset="0"/>
                        <a:cs typeface="Times New Roman" pitchFamily="18" charset="0"/>
                      </a:endParaRPr>
                    </a:p>
                  </a:txBody>
                  <a:tcPr marL="4904" marR="4904" marT="4904"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1 169,2</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1 136,1</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1 509,1</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1 446,4</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127,3</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95,8</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123,7</a:t>
                      </a:r>
                    </a:p>
                  </a:txBody>
                  <a:tcPr marL="7144" marR="7144" marT="7145" marB="0" anchor="ctr"/>
                </a:tc>
                <a:extLst>
                  <a:ext uri="{0D108BD9-81ED-4DB2-BD59-A6C34878D82A}">
                    <a16:rowId xmlns:a16="http://schemas.microsoft.com/office/drawing/2014/main" xmlns="" val="10008"/>
                  </a:ext>
                </a:extLst>
              </a:tr>
            </a:tbl>
          </a:graphicData>
        </a:graphic>
      </p:graphicFrame>
      <p:sp>
        <p:nvSpPr>
          <p:cNvPr id="9" name="Прямоугольник 5"/>
          <p:cNvSpPr>
            <a:spLocks noChangeArrowheads="1"/>
          </p:cNvSpPr>
          <p:nvPr/>
        </p:nvSpPr>
        <p:spPr bwMode="auto">
          <a:xfrm>
            <a:off x="7972340" y="531634"/>
            <a:ext cx="998218" cy="2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400" b="1" i="1" dirty="0">
                <a:solidFill>
                  <a:prstClr val="black"/>
                </a:solidFill>
                <a:latin typeface="Times New Roman" pitchFamily="18" charset="0"/>
                <a:cs typeface="Times New Roman" pitchFamily="18" charset="0"/>
              </a:rPr>
              <a:t>млн.рублей</a:t>
            </a:r>
          </a:p>
        </p:txBody>
      </p:sp>
      <p:sp>
        <p:nvSpPr>
          <p:cNvPr id="10" name="Oval 13"/>
          <p:cNvSpPr>
            <a:spLocks noChangeArrowheads="1"/>
          </p:cNvSpPr>
          <p:nvPr/>
        </p:nvSpPr>
        <p:spPr bwMode="auto">
          <a:xfrm>
            <a:off x="8326062" y="652761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32.3</a:t>
            </a:r>
          </a:p>
        </p:txBody>
      </p:sp>
    </p:spTree>
    <p:extLst>
      <p:ext uri="{BB962C8B-B14F-4D97-AF65-F5344CB8AC3E}">
        <p14:creationId xmlns:p14="http://schemas.microsoft.com/office/powerpoint/2010/main" val="222709942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209587" y="107931"/>
            <a:ext cx="8713178" cy="673259"/>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defRPr/>
            </a:pPr>
            <a:r>
              <a:rPr lang="ru-RU" sz="20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Структура расходов  бюджета городского округа в разрезе отраслей, %</a:t>
            </a:r>
          </a:p>
        </p:txBody>
      </p:sp>
      <p:sp>
        <p:nvSpPr>
          <p:cNvPr id="8" name="TextBox 7"/>
          <p:cNvSpPr txBox="1"/>
          <p:nvPr/>
        </p:nvSpPr>
        <p:spPr>
          <a:xfrm>
            <a:off x="1695187" y="1153514"/>
            <a:ext cx="1428272" cy="488593"/>
          </a:xfrm>
          <a:prstGeom prst="rect">
            <a:avLst/>
          </a:prstGeom>
          <a:noFill/>
        </p:spPr>
        <p:txBody>
          <a:bodyPr wrap="none" lIns="57148" tIns="28574" rIns="57148" bIns="28574">
            <a:spAutoFit/>
          </a:bodyPr>
          <a:lstStyle/>
          <a:p>
            <a:pPr fontAlgn="base">
              <a:spcBef>
                <a:spcPct val="0"/>
              </a:spcBef>
              <a:spcAft>
                <a:spcPct val="0"/>
              </a:spcAft>
              <a:defRPr/>
            </a:pPr>
            <a:r>
              <a:rPr lang="ru-RU" sz="2800" b="1" dirty="0">
                <a:latin typeface="Times New Roman" pitchFamily="18" charset="0"/>
                <a:cs typeface="Times New Roman" pitchFamily="18" charset="0"/>
              </a:rPr>
              <a:t>2024 год</a:t>
            </a:r>
          </a:p>
        </p:txBody>
      </p:sp>
      <p:sp>
        <p:nvSpPr>
          <p:cNvPr id="9" name="TextBox 8"/>
          <p:cNvSpPr txBox="1"/>
          <p:nvPr/>
        </p:nvSpPr>
        <p:spPr>
          <a:xfrm>
            <a:off x="6072803" y="1146017"/>
            <a:ext cx="1428272" cy="488593"/>
          </a:xfrm>
          <a:prstGeom prst="rect">
            <a:avLst/>
          </a:prstGeom>
          <a:noFill/>
        </p:spPr>
        <p:txBody>
          <a:bodyPr wrap="none" lIns="57148" tIns="28574" rIns="57148" bIns="28574">
            <a:spAutoFit/>
          </a:bodyPr>
          <a:lstStyle>
            <a:defPPr>
              <a:defRPr lang="en-US"/>
            </a:defPPr>
            <a:lvl1pPr fontAlgn="base">
              <a:spcBef>
                <a:spcPct val="0"/>
              </a:spcBef>
              <a:spcAft>
                <a:spcPct val="0"/>
              </a:spcAft>
              <a:defRPr sz="2500" b="1">
                <a:solidFill>
                  <a:srgbClr val="0000FF"/>
                </a:solidFill>
                <a:latin typeface="Bookman Old Style" pitchFamily="18" charset="0"/>
              </a:defRPr>
            </a:lvl1pPr>
          </a:lstStyle>
          <a:p>
            <a:pPr>
              <a:defRPr/>
            </a:pPr>
            <a:r>
              <a:rPr lang="ru-RU" sz="2800" dirty="0">
                <a:solidFill>
                  <a:schemeClr val="tx1"/>
                </a:solidFill>
                <a:latin typeface="Times New Roman" pitchFamily="18" charset="0"/>
                <a:cs typeface="Times New Roman" pitchFamily="18" charset="0"/>
              </a:rPr>
              <a:t>2025 год</a:t>
            </a:r>
          </a:p>
        </p:txBody>
      </p:sp>
      <p:grpSp>
        <p:nvGrpSpPr>
          <p:cNvPr id="10" name="Группа 9"/>
          <p:cNvGrpSpPr/>
          <p:nvPr/>
        </p:nvGrpSpPr>
        <p:grpSpPr>
          <a:xfrm>
            <a:off x="1552574" y="5120262"/>
            <a:ext cx="3458063" cy="1267931"/>
            <a:chOff x="1309080" y="5120138"/>
            <a:chExt cx="4610749" cy="1690572"/>
          </a:xfrm>
        </p:grpSpPr>
        <p:grpSp>
          <p:nvGrpSpPr>
            <p:cNvPr id="11" name="Группа 10"/>
            <p:cNvGrpSpPr/>
            <p:nvPr/>
          </p:nvGrpSpPr>
          <p:grpSpPr>
            <a:xfrm>
              <a:off x="1309080" y="5120138"/>
              <a:ext cx="3904763" cy="348813"/>
              <a:chOff x="1496648" y="5120138"/>
              <a:chExt cx="3904763" cy="348813"/>
            </a:xfrm>
          </p:grpSpPr>
          <p:sp>
            <p:nvSpPr>
              <p:cNvPr id="27" name="TextBox 26"/>
              <p:cNvSpPr txBox="1"/>
              <p:nvPr/>
            </p:nvSpPr>
            <p:spPr>
              <a:xfrm>
                <a:off x="1496648" y="5120138"/>
                <a:ext cx="3904763" cy="348813"/>
              </a:xfrm>
              <a:prstGeom prst="rect">
                <a:avLst/>
              </a:prstGeom>
              <a:noFill/>
            </p:spPr>
            <p:txBody>
              <a:bodyPr wrap="square" rtlCol="0">
                <a:spAutoFit/>
              </a:bodyPr>
              <a:lstStyle/>
              <a:p>
                <a:r>
                  <a:rPr lang="ru-RU" sz="1100" dirty="0">
                    <a:latin typeface="Times New Roman" pitchFamily="18" charset="0"/>
                    <a:cs typeface="Times New Roman" pitchFamily="18" charset="0"/>
                  </a:rPr>
                  <a:t>     Общегосударственные вопросы</a:t>
                </a:r>
              </a:p>
            </p:txBody>
          </p:sp>
          <p:sp>
            <p:nvSpPr>
              <p:cNvPr id="28" name="Прямоугольник 27"/>
              <p:cNvSpPr/>
              <p:nvPr/>
            </p:nvSpPr>
            <p:spPr>
              <a:xfrm>
                <a:off x="1536700" y="5231311"/>
                <a:ext cx="211015" cy="138500"/>
              </a:xfrm>
              <a:prstGeom prst="rect">
                <a:avLst/>
              </a:prstGeom>
              <a:solidFill>
                <a:srgbClr val="00FF00"/>
              </a:solidFill>
              <a:ln>
                <a:no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100" dirty="0">
                  <a:latin typeface="Times New Roman" pitchFamily="18" charset="0"/>
                  <a:cs typeface="Times New Roman" pitchFamily="18" charset="0"/>
                </a:endParaRPr>
              </a:p>
            </p:txBody>
          </p:sp>
        </p:grpSp>
        <p:grpSp>
          <p:nvGrpSpPr>
            <p:cNvPr id="12" name="Группа 11"/>
            <p:cNvGrpSpPr/>
            <p:nvPr/>
          </p:nvGrpSpPr>
          <p:grpSpPr>
            <a:xfrm>
              <a:off x="1348153" y="5368723"/>
              <a:ext cx="4571676" cy="574516"/>
              <a:chOff x="1336430" y="5450784"/>
              <a:chExt cx="4571676" cy="574516"/>
            </a:xfrm>
          </p:grpSpPr>
          <p:sp>
            <p:nvSpPr>
              <p:cNvPr id="25" name="TextBox 24"/>
              <p:cNvSpPr txBox="1"/>
              <p:nvPr/>
            </p:nvSpPr>
            <p:spPr>
              <a:xfrm>
                <a:off x="1524001" y="5450784"/>
                <a:ext cx="4384105" cy="574516"/>
              </a:xfrm>
              <a:prstGeom prst="rect">
                <a:avLst/>
              </a:prstGeom>
              <a:noFill/>
            </p:spPr>
            <p:txBody>
              <a:bodyPr wrap="none" rtlCol="0">
                <a:spAutoFit/>
              </a:bodyPr>
              <a:lstStyle/>
              <a:p>
                <a:pPr lvl="0" fontAlgn="base">
                  <a:spcBef>
                    <a:spcPct val="0"/>
                  </a:spcBef>
                  <a:spcAft>
                    <a:spcPct val="0"/>
                  </a:spcAft>
                </a:pPr>
                <a:r>
                  <a:rPr lang="ru-RU" sz="1100" dirty="0">
                    <a:latin typeface="Times New Roman" pitchFamily="18" charset="0"/>
                    <a:cs typeface="Times New Roman" pitchFamily="18" charset="0"/>
                  </a:rPr>
                  <a:t>Национальная безопасность и правоохранительная </a:t>
                </a:r>
              </a:p>
              <a:p>
                <a:pPr lvl="0" fontAlgn="base">
                  <a:spcBef>
                    <a:spcPct val="0"/>
                  </a:spcBef>
                  <a:spcAft>
                    <a:spcPct val="0"/>
                  </a:spcAft>
                </a:pPr>
                <a:r>
                  <a:rPr lang="ru-RU" sz="1100" dirty="0">
                    <a:latin typeface="Times New Roman" pitchFamily="18" charset="0"/>
                    <a:cs typeface="Times New Roman" pitchFamily="18" charset="0"/>
                  </a:rPr>
                  <a:t>деятельность</a:t>
                </a:r>
              </a:p>
            </p:txBody>
          </p:sp>
          <p:sp>
            <p:nvSpPr>
              <p:cNvPr id="26" name="Прямоугольник 25"/>
              <p:cNvSpPr/>
              <p:nvPr/>
            </p:nvSpPr>
            <p:spPr>
              <a:xfrm>
                <a:off x="1336430" y="5576862"/>
                <a:ext cx="211015" cy="138500"/>
              </a:xfrm>
              <a:prstGeom prst="rect">
                <a:avLst/>
              </a:prstGeom>
              <a:solidFill>
                <a:srgbClr val="FF0000"/>
              </a:solidFill>
              <a:ln>
                <a:no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100" dirty="0">
                  <a:latin typeface="Times New Roman" pitchFamily="18" charset="0"/>
                  <a:cs typeface="Times New Roman" pitchFamily="18" charset="0"/>
                </a:endParaRPr>
              </a:p>
            </p:txBody>
          </p:sp>
        </p:grpSp>
        <p:grpSp>
          <p:nvGrpSpPr>
            <p:cNvPr id="13" name="Группа 12"/>
            <p:cNvGrpSpPr/>
            <p:nvPr/>
          </p:nvGrpSpPr>
          <p:grpSpPr>
            <a:xfrm>
              <a:off x="1336431" y="5780006"/>
              <a:ext cx="2523735" cy="348813"/>
              <a:chOff x="1336430" y="5463484"/>
              <a:chExt cx="2523735" cy="348813"/>
            </a:xfrm>
          </p:grpSpPr>
          <p:sp>
            <p:nvSpPr>
              <p:cNvPr id="23" name="TextBox 22"/>
              <p:cNvSpPr txBox="1"/>
              <p:nvPr/>
            </p:nvSpPr>
            <p:spPr>
              <a:xfrm>
                <a:off x="1562101" y="5463484"/>
                <a:ext cx="2298064" cy="348813"/>
              </a:xfrm>
              <a:prstGeom prst="rect">
                <a:avLst/>
              </a:prstGeom>
              <a:noFill/>
            </p:spPr>
            <p:txBody>
              <a:bodyPr wrap="none" rtlCol="0">
                <a:spAutoFit/>
              </a:bodyPr>
              <a:lstStyle/>
              <a:p>
                <a:pPr lvl="0" fontAlgn="base">
                  <a:spcBef>
                    <a:spcPct val="0"/>
                  </a:spcBef>
                  <a:spcAft>
                    <a:spcPct val="0"/>
                  </a:spcAft>
                </a:pPr>
                <a:r>
                  <a:rPr lang="ru-RU" sz="1100" dirty="0">
                    <a:solidFill>
                      <a:prstClr val="black"/>
                    </a:solidFill>
                    <a:latin typeface="Times New Roman" pitchFamily="18" charset="0"/>
                    <a:cs typeface="Times New Roman" pitchFamily="18" charset="0"/>
                  </a:rPr>
                  <a:t>Национальная экономика</a:t>
                </a:r>
              </a:p>
            </p:txBody>
          </p:sp>
          <p:sp>
            <p:nvSpPr>
              <p:cNvPr id="24" name="Прямоугольник 23"/>
              <p:cNvSpPr/>
              <p:nvPr/>
            </p:nvSpPr>
            <p:spPr>
              <a:xfrm>
                <a:off x="1336430" y="5554393"/>
                <a:ext cx="211015" cy="138500"/>
              </a:xfrm>
              <a:prstGeom prst="rect">
                <a:avLst/>
              </a:prstGeom>
              <a:solidFill>
                <a:srgbClr val="00A249"/>
              </a:solidFill>
              <a:ln>
                <a:no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100" dirty="0">
                  <a:latin typeface="Times New Roman" pitchFamily="18" charset="0"/>
                  <a:cs typeface="Times New Roman" pitchFamily="18" charset="0"/>
                </a:endParaRPr>
              </a:p>
            </p:txBody>
          </p:sp>
        </p:grpSp>
        <p:grpSp>
          <p:nvGrpSpPr>
            <p:cNvPr id="14" name="Группа 13"/>
            <p:cNvGrpSpPr/>
            <p:nvPr/>
          </p:nvGrpSpPr>
          <p:grpSpPr>
            <a:xfrm>
              <a:off x="1324709" y="6016421"/>
              <a:ext cx="3342336" cy="348813"/>
              <a:chOff x="1336430" y="5488884"/>
              <a:chExt cx="3342336" cy="348813"/>
            </a:xfrm>
          </p:grpSpPr>
          <p:sp>
            <p:nvSpPr>
              <p:cNvPr id="21" name="TextBox 20"/>
              <p:cNvSpPr txBox="1"/>
              <p:nvPr/>
            </p:nvSpPr>
            <p:spPr>
              <a:xfrm>
                <a:off x="1562101" y="5488884"/>
                <a:ext cx="3116665" cy="348813"/>
              </a:xfrm>
              <a:prstGeom prst="rect">
                <a:avLst/>
              </a:prstGeom>
              <a:noFill/>
            </p:spPr>
            <p:txBody>
              <a:bodyPr wrap="none" rtlCol="0">
                <a:spAutoFit/>
              </a:bodyPr>
              <a:lstStyle/>
              <a:p>
                <a:pPr lvl="0" fontAlgn="base">
                  <a:spcBef>
                    <a:spcPct val="0"/>
                  </a:spcBef>
                  <a:spcAft>
                    <a:spcPct val="0"/>
                  </a:spcAft>
                </a:pPr>
                <a:r>
                  <a:rPr lang="ru-RU" sz="1100" dirty="0">
                    <a:solidFill>
                      <a:prstClr val="black"/>
                    </a:solidFill>
                    <a:latin typeface="Times New Roman" pitchFamily="18" charset="0"/>
                    <a:cs typeface="Times New Roman" pitchFamily="18" charset="0"/>
                  </a:rPr>
                  <a:t>Жилищно-коммунальное хозяйство</a:t>
                </a:r>
              </a:p>
            </p:txBody>
          </p:sp>
          <p:sp>
            <p:nvSpPr>
              <p:cNvPr id="22" name="Прямоугольник 21"/>
              <p:cNvSpPr/>
              <p:nvPr/>
            </p:nvSpPr>
            <p:spPr>
              <a:xfrm>
                <a:off x="1336430" y="5590538"/>
                <a:ext cx="211015" cy="138500"/>
              </a:xfrm>
              <a:prstGeom prst="rect">
                <a:avLst/>
              </a:prstGeom>
              <a:gradFill>
                <a:gsLst>
                  <a:gs pos="0">
                    <a:srgbClr val="6565FF"/>
                  </a:gs>
                  <a:gs pos="100000">
                    <a:srgbClr val="2525FF"/>
                  </a:gs>
                </a:gsLst>
                <a:lin ang="5400000" scaled="0"/>
              </a:gradFill>
              <a:ln>
                <a:no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100" dirty="0">
                  <a:latin typeface="Times New Roman" pitchFamily="18" charset="0"/>
                  <a:cs typeface="Times New Roman" pitchFamily="18" charset="0"/>
                </a:endParaRPr>
              </a:p>
            </p:txBody>
          </p:sp>
        </p:grpSp>
        <p:grpSp>
          <p:nvGrpSpPr>
            <p:cNvPr id="15" name="Группа 14"/>
            <p:cNvGrpSpPr/>
            <p:nvPr/>
          </p:nvGrpSpPr>
          <p:grpSpPr>
            <a:xfrm>
              <a:off x="1324710" y="6227436"/>
              <a:ext cx="1509994" cy="348813"/>
              <a:chOff x="1336430" y="5488884"/>
              <a:chExt cx="1509994" cy="348813"/>
            </a:xfrm>
          </p:grpSpPr>
          <p:sp>
            <p:nvSpPr>
              <p:cNvPr id="19" name="TextBox 18"/>
              <p:cNvSpPr txBox="1"/>
              <p:nvPr/>
            </p:nvSpPr>
            <p:spPr>
              <a:xfrm>
                <a:off x="1469551" y="5488884"/>
                <a:ext cx="1376873" cy="348813"/>
              </a:xfrm>
              <a:prstGeom prst="rect">
                <a:avLst/>
              </a:prstGeom>
              <a:noFill/>
            </p:spPr>
            <p:txBody>
              <a:bodyPr wrap="none" rtlCol="0">
                <a:spAutoFit/>
              </a:bodyPr>
              <a:lstStyle/>
              <a:p>
                <a:pPr lvl="0" algn="just" fontAlgn="base">
                  <a:spcBef>
                    <a:spcPct val="0"/>
                  </a:spcBef>
                  <a:spcAft>
                    <a:spcPct val="0"/>
                  </a:spcAft>
                </a:pPr>
                <a:r>
                  <a:rPr lang="ru-RU" sz="1100" dirty="0">
                    <a:solidFill>
                      <a:prstClr val="black"/>
                    </a:solidFill>
                    <a:latin typeface="Times New Roman" pitchFamily="18" charset="0"/>
                    <a:cs typeface="Times New Roman" pitchFamily="18" charset="0"/>
                  </a:rPr>
                  <a:t>  Образование</a:t>
                </a:r>
              </a:p>
            </p:txBody>
          </p:sp>
          <p:sp>
            <p:nvSpPr>
              <p:cNvPr id="20" name="Прямоугольник 19"/>
              <p:cNvSpPr/>
              <p:nvPr/>
            </p:nvSpPr>
            <p:spPr>
              <a:xfrm>
                <a:off x="1336430" y="5590538"/>
                <a:ext cx="211015" cy="138500"/>
              </a:xfrm>
              <a:prstGeom prst="rect">
                <a:avLst/>
              </a:prstGeom>
              <a:gradFill>
                <a:gsLst>
                  <a:gs pos="100000">
                    <a:srgbClr val="9900CC"/>
                  </a:gs>
                  <a:gs pos="0">
                    <a:srgbClr val="FF01FF"/>
                  </a:gs>
                </a:gsLst>
                <a:lin ang="5400000" scaled="0"/>
              </a:gradFill>
              <a:ln>
                <a:no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100" dirty="0">
                  <a:latin typeface="Times New Roman" pitchFamily="18" charset="0"/>
                  <a:cs typeface="Times New Roman" pitchFamily="18" charset="0"/>
                </a:endParaRPr>
              </a:p>
            </p:txBody>
          </p:sp>
        </p:grpSp>
        <p:grpSp>
          <p:nvGrpSpPr>
            <p:cNvPr id="16" name="Группа 15"/>
            <p:cNvGrpSpPr/>
            <p:nvPr/>
          </p:nvGrpSpPr>
          <p:grpSpPr>
            <a:xfrm>
              <a:off x="1324711" y="6461897"/>
              <a:ext cx="2643665" cy="348813"/>
              <a:chOff x="1336430" y="5488884"/>
              <a:chExt cx="2643665" cy="348813"/>
            </a:xfrm>
          </p:grpSpPr>
          <p:sp>
            <p:nvSpPr>
              <p:cNvPr id="17" name="TextBox 16"/>
              <p:cNvSpPr txBox="1"/>
              <p:nvPr/>
            </p:nvSpPr>
            <p:spPr>
              <a:xfrm>
                <a:off x="1570889" y="5488884"/>
                <a:ext cx="2409206" cy="348813"/>
              </a:xfrm>
              <a:prstGeom prst="rect">
                <a:avLst/>
              </a:prstGeom>
              <a:noFill/>
            </p:spPr>
            <p:txBody>
              <a:bodyPr wrap="none" rtlCol="0">
                <a:spAutoFit/>
              </a:bodyPr>
              <a:lstStyle/>
              <a:p>
                <a:pPr lvl="0" fontAlgn="base">
                  <a:spcBef>
                    <a:spcPct val="0"/>
                  </a:spcBef>
                  <a:spcAft>
                    <a:spcPct val="0"/>
                  </a:spcAft>
                </a:pPr>
                <a:r>
                  <a:rPr lang="ru-RU" sz="1100" dirty="0">
                    <a:solidFill>
                      <a:prstClr val="black"/>
                    </a:solidFill>
                    <a:latin typeface="Times New Roman" pitchFamily="18" charset="0"/>
                    <a:cs typeface="Times New Roman" pitchFamily="18" charset="0"/>
                  </a:rPr>
                  <a:t>Культура, кинематография</a:t>
                </a:r>
              </a:p>
            </p:txBody>
          </p:sp>
          <p:sp>
            <p:nvSpPr>
              <p:cNvPr id="18" name="Прямоугольник 17"/>
              <p:cNvSpPr/>
              <p:nvPr/>
            </p:nvSpPr>
            <p:spPr>
              <a:xfrm>
                <a:off x="1336430" y="5603238"/>
                <a:ext cx="211015" cy="138500"/>
              </a:xfrm>
              <a:prstGeom prst="rect">
                <a:avLst/>
              </a:prstGeom>
              <a:solidFill>
                <a:srgbClr val="00FF99"/>
              </a:solidFill>
              <a:ln>
                <a:no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100" dirty="0">
                  <a:latin typeface="Times New Roman" pitchFamily="18" charset="0"/>
                  <a:cs typeface="Times New Roman" pitchFamily="18" charset="0"/>
                </a:endParaRPr>
              </a:p>
            </p:txBody>
          </p:sp>
        </p:grpSp>
      </p:grpSp>
      <p:grpSp>
        <p:nvGrpSpPr>
          <p:cNvPr id="29" name="Группа 28"/>
          <p:cNvGrpSpPr/>
          <p:nvPr/>
        </p:nvGrpSpPr>
        <p:grpSpPr>
          <a:xfrm>
            <a:off x="5325076" y="5115484"/>
            <a:ext cx="3531410" cy="1280575"/>
            <a:chOff x="6260120" y="5083796"/>
            <a:chExt cx="4708547" cy="1707431"/>
          </a:xfrm>
        </p:grpSpPr>
        <p:grpSp>
          <p:nvGrpSpPr>
            <p:cNvPr id="30" name="Группа 29"/>
            <p:cNvGrpSpPr/>
            <p:nvPr/>
          </p:nvGrpSpPr>
          <p:grpSpPr>
            <a:xfrm>
              <a:off x="6271842" y="5573764"/>
              <a:ext cx="3028519" cy="348813"/>
              <a:chOff x="1336430" y="5387284"/>
              <a:chExt cx="3028519" cy="348813"/>
            </a:xfrm>
          </p:grpSpPr>
          <p:sp>
            <p:nvSpPr>
              <p:cNvPr id="47" name="TextBox 46"/>
              <p:cNvSpPr txBox="1"/>
              <p:nvPr/>
            </p:nvSpPr>
            <p:spPr>
              <a:xfrm>
                <a:off x="1524001" y="5387284"/>
                <a:ext cx="2840948" cy="348813"/>
              </a:xfrm>
              <a:prstGeom prst="rect">
                <a:avLst/>
              </a:prstGeom>
              <a:noFill/>
            </p:spPr>
            <p:txBody>
              <a:bodyPr wrap="none" rtlCol="0">
                <a:spAutoFit/>
              </a:bodyPr>
              <a:lstStyle/>
              <a:p>
                <a:pPr lvl="0" fontAlgn="base">
                  <a:spcBef>
                    <a:spcPct val="0"/>
                  </a:spcBef>
                  <a:spcAft>
                    <a:spcPct val="0"/>
                  </a:spcAft>
                </a:pPr>
                <a:r>
                  <a:rPr lang="ru-RU" sz="1100" dirty="0">
                    <a:solidFill>
                      <a:prstClr val="black"/>
                    </a:solidFill>
                    <a:latin typeface="Times New Roman" pitchFamily="18" charset="0"/>
                    <a:cs typeface="Times New Roman" pitchFamily="18" charset="0"/>
                  </a:rPr>
                  <a:t>Средства массовой информации</a:t>
                </a:r>
              </a:p>
            </p:txBody>
          </p:sp>
          <p:sp>
            <p:nvSpPr>
              <p:cNvPr id="48" name="Прямоугольник 47"/>
              <p:cNvSpPr/>
              <p:nvPr/>
            </p:nvSpPr>
            <p:spPr>
              <a:xfrm>
                <a:off x="1336430" y="5464516"/>
                <a:ext cx="211015" cy="138500"/>
              </a:xfrm>
              <a:prstGeom prst="rect">
                <a:avLst/>
              </a:prstGeom>
              <a:solidFill>
                <a:srgbClr val="FFFF00"/>
              </a:solidFill>
              <a:ln>
                <a:no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100" dirty="0">
                  <a:latin typeface="Times New Roman" pitchFamily="18" charset="0"/>
                  <a:cs typeface="Times New Roman" pitchFamily="18" charset="0"/>
                </a:endParaRPr>
              </a:p>
            </p:txBody>
          </p:sp>
        </p:grpSp>
        <p:grpSp>
          <p:nvGrpSpPr>
            <p:cNvPr id="31" name="Группа 30"/>
            <p:cNvGrpSpPr/>
            <p:nvPr/>
          </p:nvGrpSpPr>
          <p:grpSpPr>
            <a:xfrm>
              <a:off x="6260120" y="5083796"/>
              <a:ext cx="4708547" cy="1707431"/>
              <a:chOff x="6271843" y="5083796"/>
              <a:chExt cx="4708547" cy="1707431"/>
            </a:xfrm>
          </p:grpSpPr>
          <p:grpSp>
            <p:nvGrpSpPr>
              <p:cNvPr id="32" name="Группа 31"/>
              <p:cNvGrpSpPr/>
              <p:nvPr/>
            </p:nvGrpSpPr>
            <p:grpSpPr>
              <a:xfrm>
                <a:off x="6271843" y="5083796"/>
                <a:ext cx="2482600" cy="348813"/>
                <a:chOff x="6271843" y="5083796"/>
                <a:chExt cx="2482600" cy="348813"/>
              </a:xfrm>
            </p:grpSpPr>
            <p:sp>
              <p:nvSpPr>
                <p:cNvPr id="45" name="TextBox 44"/>
                <p:cNvSpPr txBox="1"/>
                <p:nvPr/>
              </p:nvSpPr>
              <p:spPr>
                <a:xfrm>
                  <a:off x="6271843" y="5083796"/>
                  <a:ext cx="2482600" cy="348813"/>
                </a:xfrm>
                <a:prstGeom prst="rect">
                  <a:avLst/>
                </a:prstGeom>
                <a:noFill/>
              </p:spPr>
              <p:txBody>
                <a:bodyPr wrap="square" rtlCol="0">
                  <a:spAutoFit/>
                </a:bodyPr>
                <a:lstStyle/>
                <a:p>
                  <a:r>
                    <a:rPr lang="ru-RU" sz="1100" dirty="0">
                      <a:latin typeface="Times New Roman" pitchFamily="18" charset="0"/>
                      <a:cs typeface="Times New Roman" pitchFamily="18" charset="0"/>
                    </a:rPr>
                    <a:t>     Социальная политика</a:t>
                  </a:r>
                </a:p>
              </p:txBody>
            </p:sp>
            <p:sp>
              <p:nvSpPr>
                <p:cNvPr id="46" name="Прямоугольник 45"/>
                <p:cNvSpPr/>
                <p:nvPr/>
              </p:nvSpPr>
              <p:spPr>
                <a:xfrm>
                  <a:off x="6271843" y="5191145"/>
                  <a:ext cx="211015" cy="138500"/>
                </a:xfrm>
                <a:prstGeom prst="rect">
                  <a:avLst/>
                </a:prstGeom>
                <a:solidFill>
                  <a:srgbClr val="7030A0"/>
                </a:solidFill>
                <a:ln>
                  <a:no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100" dirty="0">
                    <a:latin typeface="Times New Roman" pitchFamily="18" charset="0"/>
                    <a:cs typeface="Times New Roman" pitchFamily="18" charset="0"/>
                  </a:endParaRPr>
                </a:p>
              </p:txBody>
            </p:sp>
          </p:grpSp>
          <p:grpSp>
            <p:nvGrpSpPr>
              <p:cNvPr id="33" name="Группа 32"/>
              <p:cNvGrpSpPr/>
              <p:nvPr/>
            </p:nvGrpSpPr>
            <p:grpSpPr>
              <a:xfrm>
                <a:off x="6283564" y="5303157"/>
                <a:ext cx="2793413" cy="348813"/>
                <a:chOff x="6283564" y="5303157"/>
                <a:chExt cx="2793413" cy="348813"/>
              </a:xfrm>
            </p:grpSpPr>
            <p:sp>
              <p:nvSpPr>
                <p:cNvPr id="43" name="TextBox 42"/>
                <p:cNvSpPr txBox="1"/>
                <p:nvPr/>
              </p:nvSpPr>
              <p:spPr>
                <a:xfrm>
                  <a:off x="6471135" y="5303157"/>
                  <a:ext cx="2605842" cy="348813"/>
                </a:xfrm>
                <a:prstGeom prst="rect">
                  <a:avLst/>
                </a:prstGeom>
                <a:noFill/>
              </p:spPr>
              <p:txBody>
                <a:bodyPr wrap="none" rtlCol="0">
                  <a:spAutoFit/>
                </a:bodyPr>
                <a:lstStyle/>
                <a:p>
                  <a:pPr lvl="0" fontAlgn="base">
                    <a:spcBef>
                      <a:spcPct val="0"/>
                    </a:spcBef>
                    <a:spcAft>
                      <a:spcPct val="0"/>
                    </a:spcAft>
                  </a:pPr>
                  <a:r>
                    <a:rPr lang="ru-RU" sz="1100" dirty="0">
                      <a:latin typeface="Times New Roman" pitchFamily="18" charset="0"/>
                      <a:cs typeface="Times New Roman" pitchFamily="18" charset="0"/>
                    </a:rPr>
                    <a:t>Физическая культура и спорт</a:t>
                  </a:r>
                </a:p>
              </p:txBody>
            </p:sp>
            <p:sp>
              <p:nvSpPr>
                <p:cNvPr id="44" name="Прямоугольник 43"/>
                <p:cNvSpPr/>
                <p:nvPr/>
              </p:nvSpPr>
              <p:spPr>
                <a:xfrm>
                  <a:off x="6283564" y="5416535"/>
                  <a:ext cx="211015" cy="138500"/>
                </a:xfrm>
                <a:prstGeom prst="rect">
                  <a:avLst/>
                </a:prstGeom>
                <a:solidFill>
                  <a:srgbClr val="92D050"/>
                </a:solidFill>
                <a:ln>
                  <a:no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100" dirty="0">
                    <a:latin typeface="Times New Roman" pitchFamily="18" charset="0"/>
                    <a:cs typeface="Times New Roman" pitchFamily="18" charset="0"/>
                  </a:endParaRPr>
                </a:p>
              </p:txBody>
            </p:sp>
          </p:grpSp>
          <p:grpSp>
            <p:nvGrpSpPr>
              <p:cNvPr id="34" name="Группа 33"/>
              <p:cNvGrpSpPr/>
              <p:nvPr/>
            </p:nvGrpSpPr>
            <p:grpSpPr>
              <a:xfrm>
                <a:off x="6271843" y="5772079"/>
                <a:ext cx="2660898" cy="348813"/>
                <a:chOff x="6271843" y="5772079"/>
                <a:chExt cx="2660898" cy="348813"/>
              </a:xfrm>
            </p:grpSpPr>
            <p:sp>
              <p:nvSpPr>
                <p:cNvPr id="41" name="TextBox 40"/>
                <p:cNvSpPr txBox="1"/>
                <p:nvPr/>
              </p:nvSpPr>
              <p:spPr>
                <a:xfrm>
                  <a:off x="6459414" y="5772079"/>
                  <a:ext cx="2473327" cy="348813"/>
                </a:xfrm>
                <a:prstGeom prst="rect">
                  <a:avLst/>
                </a:prstGeom>
                <a:noFill/>
              </p:spPr>
              <p:txBody>
                <a:bodyPr wrap="none" rtlCol="0">
                  <a:spAutoFit/>
                </a:bodyPr>
                <a:lstStyle/>
                <a:p>
                  <a:pPr lvl="0" fontAlgn="base">
                    <a:spcBef>
                      <a:spcPct val="0"/>
                    </a:spcBef>
                    <a:spcAft>
                      <a:spcPct val="0"/>
                    </a:spcAft>
                  </a:pPr>
                  <a:r>
                    <a:rPr lang="ru-RU" sz="1100" dirty="0">
                      <a:solidFill>
                        <a:prstClr val="black"/>
                      </a:solidFill>
                      <a:latin typeface="Times New Roman" pitchFamily="18" charset="0"/>
                      <a:cs typeface="Times New Roman" pitchFamily="18" charset="0"/>
                    </a:rPr>
                    <a:t>Охрана окружающей среды</a:t>
                  </a:r>
                </a:p>
              </p:txBody>
            </p:sp>
            <p:sp>
              <p:nvSpPr>
                <p:cNvPr id="42" name="Прямоугольник 41"/>
                <p:cNvSpPr/>
                <p:nvPr/>
              </p:nvSpPr>
              <p:spPr>
                <a:xfrm>
                  <a:off x="6271843" y="5873734"/>
                  <a:ext cx="211015" cy="138500"/>
                </a:xfrm>
                <a:prstGeom prst="rect">
                  <a:avLst/>
                </a:prstGeom>
                <a:solidFill>
                  <a:srgbClr val="6699FF"/>
                </a:solidFill>
                <a:ln>
                  <a:no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100" dirty="0">
                    <a:latin typeface="Times New Roman" pitchFamily="18" charset="0"/>
                    <a:cs typeface="Times New Roman" pitchFamily="18" charset="0"/>
                  </a:endParaRPr>
                </a:p>
              </p:txBody>
            </p:sp>
          </p:grpSp>
          <p:grpSp>
            <p:nvGrpSpPr>
              <p:cNvPr id="35" name="Группа 34"/>
              <p:cNvGrpSpPr/>
              <p:nvPr/>
            </p:nvGrpSpPr>
            <p:grpSpPr>
              <a:xfrm>
                <a:off x="6271844" y="6031576"/>
                <a:ext cx="4708546" cy="574516"/>
                <a:chOff x="6271844" y="6031576"/>
                <a:chExt cx="4708546" cy="574516"/>
              </a:xfrm>
            </p:grpSpPr>
            <p:sp>
              <p:nvSpPr>
                <p:cNvPr id="39" name="TextBox 38"/>
                <p:cNvSpPr txBox="1"/>
                <p:nvPr/>
              </p:nvSpPr>
              <p:spPr>
                <a:xfrm>
                  <a:off x="6483004" y="6031576"/>
                  <a:ext cx="4497386" cy="574516"/>
                </a:xfrm>
                <a:prstGeom prst="rect">
                  <a:avLst/>
                </a:prstGeom>
                <a:noFill/>
              </p:spPr>
              <p:txBody>
                <a:bodyPr wrap="none" rtlCol="0">
                  <a:spAutoFit/>
                </a:bodyPr>
                <a:lstStyle/>
                <a:p>
                  <a:pPr lvl="0" algn="just" fontAlgn="base">
                    <a:spcBef>
                      <a:spcPct val="0"/>
                    </a:spcBef>
                    <a:spcAft>
                      <a:spcPct val="0"/>
                    </a:spcAft>
                  </a:pPr>
                  <a:r>
                    <a:rPr lang="ru-RU" sz="1100" dirty="0">
                      <a:solidFill>
                        <a:prstClr val="black"/>
                      </a:solidFill>
                      <a:latin typeface="Times New Roman" pitchFamily="18" charset="0"/>
                      <a:cs typeface="Times New Roman" pitchFamily="18" charset="0"/>
                    </a:rPr>
                    <a:t>Обслуживание государственного и муниципального </a:t>
                  </a:r>
                </a:p>
                <a:p>
                  <a:pPr lvl="0" algn="just" fontAlgn="base">
                    <a:spcBef>
                      <a:spcPct val="0"/>
                    </a:spcBef>
                    <a:spcAft>
                      <a:spcPct val="0"/>
                    </a:spcAft>
                  </a:pPr>
                  <a:r>
                    <a:rPr lang="ru-RU" sz="1100" dirty="0">
                      <a:solidFill>
                        <a:prstClr val="black"/>
                      </a:solidFill>
                      <a:latin typeface="Times New Roman" pitchFamily="18" charset="0"/>
                      <a:cs typeface="Times New Roman" pitchFamily="18" charset="0"/>
                    </a:rPr>
                    <a:t>долга</a:t>
                  </a:r>
                </a:p>
              </p:txBody>
            </p:sp>
            <p:sp>
              <p:nvSpPr>
                <p:cNvPr id="40" name="Прямоугольник 39"/>
                <p:cNvSpPr/>
                <p:nvPr/>
              </p:nvSpPr>
              <p:spPr>
                <a:xfrm>
                  <a:off x="6271844" y="6096472"/>
                  <a:ext cx="211015" cy="138500"/>
                </a:xfrm>
                <a:prstGeom prst="rect">
                  <a:avLst/>
                </a:prstGeom>
                <a:solidFill>
                  <a:srgbClr val="FF6600"/>
                </a:solidFill>
                <a:ln>
                  <a:no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100" dirty="0">
                    <a:latin typeface="Times New Roman" pitchFamily="18" charset="0"/>
                    <a:cs typeface="Times New Roman" pitchFamily="18" charset="0"/>
                  </a:endParaRPr>
                </a:p>
              </p:txBody>
            </p:sp>
          </p:grpSp>
          <p:grpSp>
            <p:nvGrpSpPr>
              <p:cNvPr id="36" name="Группа 35"/>
              <p:cNvGrpSpPr/>
              <p:nvPr/>
            </p:nvGrpSpPr>
            <p:grpSpPr>
              <a:xfrm>
                <a:off x="6283568" y="6442414"/>
                <a:ext cx="2319886" cy="348813"/>
                <a:chOff x="6283568" y="6442414"/>
                <a:chExt cx="2319886" cy="348813"/>
              </a:xfrm>
            </p:grpSpPr>
            <p:sp>
              <p:nvSpPr>
                <p:cNvPr id="37" name="TextBox 36"/>
                <p:cNvSpPr txBox="1"/>
                <p:nvPr/>
              </p:nvSpPr>
              <p:spPr>
                <a:xfrm>
                  <a:off x="6506299" y="6442414"/>
                  <a:ext cx="2097155" cy="348813"/>
                </a:xfrm>
                <a:prstGeom prst="rect">
                  <a:avLst/>
                </a:prstGeom>
                <a:noFill/>
              </p:spPr>
              <p:txBody>
                <a:bodyPr wrap="none" rtlCol="0">
                  <a:spAutoFit/>
                </a:bodyPr>
                <a:lstStyle/>
                <a:p>
                  <a:pPr lvl="0" fontAlgn="base">
                    <a:spcBef>
                      <a:spcPct val="0"/>
                    </a:spcBef>
                    <a:spcAft>
                      <a:spcPct val="0"/>
                    </a:spcAft>
                  </a:pPr>
                  <a:r>
                    <a:rPr lang="ru-RU" sz="1100" dirty="0">
                      <a:solidFill>
                        <a:prstClr val="black"/>
                      </a:solidFill>
                      <a:latin typeface="Times New Roman" pitchFamily="18" charset="0"/>
                      <a:cs typeface="Times New Roman" pitchFamily="18" charset="0"/>
                    </a:rPr>
                    <a:t>Национальная оборона</a:t>
                  </a:r>
                </a:p>
              </p:txBody>
            </p:sp>
            <p:sp>
              <p:nvSpPr>
                <p:cNvPr id="38" name="Прямоугольник 37"/>
                <p:cNvSpPr/>
                <p:nvPr/>
              </p:nvSpPr>
              <p:spPr>
                <a:xfrm>
                  <a:off x="6283568" y="6559671"/>
                  <a:ext cx="199289" cy="125215"/>
                </a:xfrm>
                <a:prstGeom prst="rect">
                  <a:avLst/>
                </a:prstGeom>
                <a:solidFill>
                  <a:srgbClr val="00EBE6"/>
                </a:solidFill>
                <a:ln>
                  <a:no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100" dirty="0">
                    <a:latin typeface="Times New Roman" pitchFamily="18" charset="0"/>
                    <a:cs typeface="Times New Roman" pitchFamily="18" charset="0"/>
                  </a:endParaRPr>
                </a:p>
              </p:txBody>
            </p:sp>
          </p:grpSp>
        </p:grpSp>
      </p:grpSp>
      <p:graphicFrame>
        <p:nvGraphicFramePr>
          <p:cNvPr id="50" name="Chart 7"/>
          <p:cNvGraphicFramePr/>
          <p:nvPr>
            <p:extLst>
              <p:ext uri="{D42A27DB-BD31-4B8C-83A1-F6EECF244321}">
                <p14:modId xmlns:p14="http://schemas.microsoft.com/office/powerpoint/2010/main" val="1542714254"/>
              </p:ext>
            </p:extLst>
          </p:nvPr>
        </p:nvGraphicFramePr>
        <p:xfrm>
          <a:off x="4437833" y="1757632"/>
          <a:ext cx="4377554" cy="3092246"/>
        </p:xfrm>
        <a:graphic>
          <a:graphicData uri="http://schemas.openxmlformats.org/drawingml/2006/chart">
            <c:chart xmlns:c="http://schemas.openxmlformats.org/drawingml/2006/chart" xmlns:r="http://schemas.openxmlformats.org/officeDocument/2006/relationships" r:id="rId4"/>
          </a:graphicData>
        </a:graphic>
      </p:graphicFrame>
      <p:sp>
        <p:nvSpPr>
          <p:cNvPr id="51" name="Oval 13"/>
          <p:cNvSpPr>
            <a:spLocks noChangeArrowheads="1"/>
          </p:cNvSpPr>
          <p:nvPr/>
        </p:nvSpPr>
        <p:spPr bwMode="auto">
          <a:xfrm>
            <a:off x="8326062" y="6538252"/>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33</a:t>
            </a:r>
          </a:p>
        </p:txBody>
      </p:sp>
      <p:graphicFrame>
        <p:nvGraphicFramePr>
          <p:cNvPr id="52" name="Chart 7"/>
          <p:cNvGraphicFramePr/>
          <p:nvPr>
            <p:extLst>
              <p:ext uri="{D42A27DB-BD31-4B8C-83A1-F6EECF244321}">
                <p14:modId xmlns:p14="http://schemas.microsoft.com/office/powerpoint/2010/main" val="4227884921"/>
              </p:ext>
            </p:extLst>
          </p:nvPr>
        </p:nvGraphicFramePr>
        <p:xfrm>
          <a:off x="0" y="1721238"/>
          <a:ext cx="4377554" cy="3092246"/>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2270994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230067" y="30854"/>
            <a:ext cx="8604370" cy="427038"/>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Расходы бюджета городского округа за 2025 год</a:t>
            </a:r>
          </a:p>
        </p:txBody>
      </p:sp>
      <p:grpSp>
        <p:nvGrpSpPr>
          <p:cNvPr id="2" name="Группа 1"/>
          <p:cNvGrpSpPr/>
          <p:nvPr/>
        </p:nvGrpSpPr>
        <p:grpSpPr>
          <a:xfrm>
            <a:off x="496529" y="1129913"/>
            <a:ext cx="8647470" cy="5394712"/>
            <a:chOff x="886873" y="1129913"/>
            <a:chExt cx="8257126" cy="4423162"/>
          </a:xfrm>
        </p:grpSpPr>
        <p:graphicFrame>
          <p:nvGraphicFramePr>
            <p:cNvPr id="8" name="Диаграмма 37"/>
            <p:cNvGraphicFramePr>
              <a:graphicFrameLocks/>
            </p:cNvGraphicFramePr>
            <p:nvPr>
              <p:extLst>
                <p:ext uri="{D42A27DB-BD31-4B8C-83A1-F6EECF244321}">
                  <p14:modId xmlns:p14="http://schemas.microsoft.com/office/powerpoint/2010/main" val="2497390584"/>
                </p:ext>
              </p:extLst>
            </p:nvPr>
          </p:nvGraphicFramePr>
          <p:xfrm>
            <a:off x="3945458" y="1129913"/>
            <a:ext cx="5198541" cy="4423162"/>
          </p:xfrm>
          <a:graphic>
            <a:graphicData uri="http://schemas.openxmlformats.org/drawingml/2006/chart">
              <c:chart xmlns:c="http://schemas.openxmlformats.org/drawingml/2006/chart" xmlns:r="http://schemas.openxmlformats.org/officeDocument/2006/relationships" r:id="rId4"/>
            </a:graphicData>
          </a:graphic>
        </p:graphicFrame>
        <p:grpSp>
          <p:nvGrpSpPr>
            <p:cNvPr id="9" name="Группа 8"/>
            <p:cNvGrpSpPr/>
            <p:nvPr/>
          </p:nvGrpSpPr>
          <p:grpSpPr>
            <a:xfrm>
              <a:off x="886873" y="1495957"/>
              <a:ext cx="3140764" cy="3843128"/>
              <a:chOff x="119722" y="2006399"/>
              <a:chExt cx="5474212" cy="4413366"/>
            </a:xfrm>
          </p:grpSpPr>
          <p:sp>
            <p:nvSpPr>
              <p:cNvPr id="10" name="TextBox 9"/>
              <p:cNvSpPr txBox="1">
                <a:spLocks noChangeArrowheads="1"/>
              </p:cNvSpPr>
              <p:nvPr/>
            </p:nvSpPr>
            <p:spPr bwMode="auto">
              <a:xfrm>
                <a:off x="1719422" y="2383515"/>
                <a:ext cx="2703061" cy="26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pPr>
                <a:r>
                  <a:rPr lang="ru-RU" sz="1200" b="1" i="1" kern="0" dirty="0">
                    <a:solidFill>
                      <a:prstClr val="black"/>
                    </a:solidFill>
                    <a:latin typeface="Times New Roman" pitchFamily="18" charset="0"/>
                    <a:cs typeface="Times New Roman" pitchFamily="18" charset="0"/>
                  </a:rPr>
                  <a:t>Образование  (98,4%)</a:t>
                </a:r>
              </a:p>
            </p:txBody>
          </p:sp>
          <p:sp>
            <p:nvSpPr>
              <p:cNvPr id="11" name="TextBox 10"/>
              <p:cNvSpPr txBox="1">
                <a:spLocks noChangeArrowheads="1"/>
              </p:cNvSpPr>
              <p:nvPr/>
            </p:nvSpPr>
            <p:spPr bwMode="auto">
              <a:xfrm>
                <a:off x="297730" y="2006399"/>
                <a:ext cx="5296204" cy="26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defRPr/>
                </a:pPr>
                <a:r>
                  <a:rPr lang="ru-RU" sz="1200" b="1" i="1" kern="0" dirty="0">
                    <a:solidFill>
                      <a:prstClr val="black"/>
                    </a:solidFill>
                    <a:latin typeface="Times New Roman" pitchFamily="18" charset="0"/>
                    <a:cs typeface="Times New Roman" pitchFamily="18" charset="0"/>
                  </a:rPr>
                  <a:t>Жилищно-коммунальное хозяйство (90,7%)</a:t>
                </a:r>
              </a:p>
            </p:txBody>
          </p:sp>
          <p:sp>
            <p:nvSpPr>
              <p:cNvPr id="12" name="TextBox 11"/>
              <p:cNvSpPr txBox="1">
                <a:spLocks noChangeArrowheads="1"/>
              </p:cNvSpPr>
              <p:nvPr/>
            </p:nvSpPr>
            <p:spPr bwMode="auto">
              <a:xfrm>
                <a:off x="626613" y="3236529"/>
                <a:ext cx="4797318" cy="26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pPr>
                <a:r>
                  <a:rPr lang="ru-RU" sz="1200" b="1" i="1" kern="0" dirty="0">
                    <a:solidFill>
                      <a:prstClr val="black"/>
                    </a:solidFill>
                    <a:latin typeface="Times New Roman" pitchFamily="18" charset="0"/>
                    <a:cs typeface="Times New Roman" pitchFamily="18" charset="0"/>
                  </a:rPr>
                  <a:t>Общегосударственные вопросы (95,2%)</a:t>
                </a:r>
              </a:p>
            </p:txBody>
          </p:sp>
          <p:sp>
            <p:nvSpPr>
              <p:cNvPr id="13" name="TextBox 12"/>
              <p:cNvSpPr txBox="1">
                <a:spLocks noChangeArrowheads="1"/>
              </p:cNvSpPr>
              <p:nvPr/>
            </p:nvSpPr>
            <p:spPr bwMode="auto">
              <a:xfrm>
                <a:off x="883054" y="3617022"/>
                <a:ext cx="4135694" cy="26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defRPr/>
                </a:pPr>
                <a:r>
                  <a:rPr lang="ru-RU" sz="1200" b="1" i="1" kern="0" dirty="0">
                    <a:solidFill>
                      <a:prstClr val="black"/>
                    </a:solidFill>
                    <a:latin typeface="Times New Roman" pitchFamily="18" charset="0"/>
                    <a:cs typeface="Times New Roman" pitchFamily="18" charset="0"/>
                  </a:rPr>
                  <a:t>Национальная экономика (98,1%)</a:t>
                </a:r>
              </a:p>
            </p:txBody>
          </p:sp>
          <p:sp>
            <p:nvSpPr>
              <p:cNvPr id="14" name="TextBox 13"/>
              <p:cNvSpPr txBox="1">
                <a:spLocks noChangeArrowheads="1"/>
              </p:cNvSpPr>
              <p:nvPr/>
            </p:nvSpPr>
            <p:spPr bwMode="auto">
              <a:xfrm>
                <a:off x="833532" y="2813955"/>
                <a:ext cx="4405144" cy="26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defRPr/>
                </a:pPr>
                <a:r>
                  <a:rPr lang="ru-RU" sz="1200" b="1" i="1" kern="0" dirty="0">
                    <a:solidFill>
                      <a:prstClr val="black"/>
                    </a:solidFill>
                    <a:latin typeface="Times New Roman" pitchFamily="18" charset="0"/>
                    <a:cs typeface="Times New Roman" pitchFamily="18" charset="0"/>
                  </a:rPr>
                  <a:t>Культура, кинематография (99,9%)</a:t>
                </a:r>
              </a:p>
            </p:txBody>
          </p:sp>
          <p:sp>
            <p:nvSpPr>
              <p:cNvPr id="15" name="TextBox 14"/>
              <p:cNvSpPr txBox="1">
                <a:spLocks noChangeArrowheads="1"/>
              </p:cNvSpPr>
              <p:nvPr/>
            </p:nvSpPr>
            <p:spPr bwMode="auto">
              <a:xfrm>
                <a:off x="527995" y="4004217"/>
                <a:ext cx="4666594" cy="26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pPr>
                <a:r>
                  <a:rPr lang="ru-RU" sz="1200" b="1" i="1" kern="0" dirty="0">
                    <a:solidFill>
                      <a:prstClr val="black"/>
                    </a:solidFill>
                    <a:latin typeface="Times New Roman" pitchFamily="18" charset="0"/>
                    <a:cs typeface="Times New Roman" pitchFamily="18" charset="0"/>
                  </a:rPr>
                  <a:t>Физическая культура и спорт (99,9%)</a:t>
                </a:r>
              </a:p>
            </p:txBody>
          </p:sp>
          <p:sp>
            <p:nvSpPr>
              <p:cNvPr id="16" name="TextBox 15"/>
              <p:cNvSpPr txBox="1">
                <a:spLocks noChangeArrowheads="1"/>
              </p:cNvSpPr>
              <p:nvPr/>
            </p:nvSpPr>
            <p:spPr bwMode="auto">
              <a:xfrm>
                <a:off x="1123161" y="4395635"/>
                <a:ext cx="3767530" cy="26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defRPr/>
                </a:pPr>
                <a:r>
                  <a:rPr lang="ru-RU" sz="1200" b="1" i="1" kern="0" dirty="0">
                    <a:solidFill>
                      <a:prstClr val="black"/>
                    </a:solidFill>
                    <a:latin typeface="Times New Roman" pitchFamily="18" charset="0"/>
                    <a:cs typeface="Times New Roman" pitchFamily="18" charset="0"/>
                  </a:rPr>
                  <a:t>Социальная политика (99,5%)</a:t>
                </a:r>
              </a:p>
            </p:txBody>
          </p:sp>
          <p:sp>
            <p:nvSpPr>
              <p:cNvPr id="17" name="TextBox 16"/>
              <p:cNvSpPr txBox="1">
                <a:spLocks noChangeArrowheads="1"/>
              </p:cNvSpPr>
              <p:nvPr/>
            </p:nvSpPr>
            <p:spPr bwMode="auto">
              <a:xfrm>
                <a:off x="119722" y="4688189"/>
                <a:ext cx="5304209" cy="43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sz="1200" b="1" i="1" kern="0" dirty="0">
                    <a:solidFill>
                      <a:prstClr val="black"/>
                    </a:solidFill>
                    <a:latin typeface="Times New Roman" pitchFamily="18" charset="0"/>
                    <a:cs typeface="Times New Roman" pitchFamily="18" charset="0"/>
                  </a:rPr>
                  <a:t>Национальная безопасность и</a:t>
                </a:r>
              </a:p>
              <a:p>
                <a:pPr algn="ctr" eaLnBrk="1" fontAlgn="base" hangingPunct="1">
                  <a:spcBef>
                    <a:spcPct val="0"/>
                  </a:spcBef>
                  <a:spcAft>
                    <a:spcPct val="0"/>
                  </a:spcAft>
                </a:pPr>
                <a:r>
                  <a:rPr lang="ru-RU" sz="1200" b="1" i="1" kern="0" dirty="0">
                    <a:solidFill>
                      <a:prstClr val="black"/>
                    </a:solidFill>
                    <a:latin typeface="Times New Roman" pitchFamily="18" charset="0"/>
                    <a:cs typeface="Times New Roman" pitchFamily="18" charset="0"/>
                  </a:rPr>
                  <a:t>правоохранительная деятельность (96,7%)</a:t>
                </a:r>
              </a:p>
            </p:txBody>
          </p:sp>
          <p:sp>
            <p:nvSpPr>
              <p:cNvPr id="18" name="TextBox 17"/>
              <p:cNvSpPr txBox="1">
                <a:spLocks noChangeArrowheads="1"/>
              </p:cNvSpPr>
              <p:nvPr/>
            </p:nvSpPr>
            <p:spPr bwMode="auto">
              <a:xfrm>
                <a:off x="346165" y="5213203"/>
                <a:ext cx="4928042" cy="26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defRPr/>
                </a:pPr>
                <a:r>
                  <a:rPr lang="ru-RU" sz="1200" b="1" i="1" kern="0" dirty="0">
                    <a:solidFill>
                      <a:prstClr val="black"/>
                    </a:solidFill>
                    <a:latin typeface="Times New Roman" pitchFamily="18" charset="0"/>
                    <a:cs typeface="Times New Roman" pitchFamily="18" charset="0"/>
                  </a:rPr>
                  <a:t>Средства массовой информации (93,5%)</a:t>
                </a:r>
              </a:p>
            </p:txBody>
          </p:sp>
          <p:sp>
            <p:nvSpPr>
              <p:cNvPr id="19" name="TextBox 18"/>
              <p:cNvSpPr txBox="1">
                <a:spLocks noChangeArrowheads="1"/>
              </p:cNvSpPr>
              <p:nvPr/>
            </p:nvSpPr>
            <p:spPr bwMode="auto">
              <a:xfrm>
                <a:off x="847547" y="5536151"/>
                <a:ext cx="4554717" cy="643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pPr>
                <a:r>
                  <a:rPr lang="ru-RU" sz="1200" b="1" i="1" kern="0" dirty="0">
                    <a:solidFill>
                      <a:prstClr val="black"/>
                    </a:solidFill>
                    <a:latin typeface="Times New Roman" pitchFamily="18" charset="0"/>
                    <a:cs typeface="Times New Roman" pitchFamily="18" charset="0"/>
                  </a:rPr>
                  <a:t>Обслуживание государственного и </a:t>
                </a:r>
              </a:p>
              <a:p>
                <a:pPr eaLnBrk="1" fontAlgn="base" hangingPunct="1">
                  <a:spcBef>
                    <a:spcPct val="0"/>
                  </a:spcBef>
                  <a:spcAft>
                    <a:spcPct val="0"/>
                  </a:spcAft>
                </a:pPr>
                <a:r>
                  <a:rPr lang="ru-RU" sz="1200" b="1" i="1" kern="0" dirty="0">
                    <a:solidFill>
                      <a:prstClr val="black"/>
                    </a:solidFill>
                    <a:latin typeface="Times New Roman" pitchFamily="18" charset="0"/>
                    <a:cs typeface="Times New Roman" pitchFamily="18" charset="0"/>
                  </a:rPr>
                  <a:t>муниципального долга (100,0%)</a:t>
                </a:r>
              </a:p>
            </p:txBody>
          </p:sp>
          <p:sp>
            <p:nvSpPr>
              <p:cNvPr id="20" name="TextBox 36"/>
              <p:cNvSpPr txBox="1">
                <a:spLocks noChangeArrowheads="1"/>
              </p:cNvSpPr>
              <p:nvPr/>
            </p:nvSpPr>
            <p:spPr bwMode="auto">
              <a:xfrm>
                <a:off x="847545" y="6033651"/>
                <a:ext cx="4149592" cy="386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defRPr/>
                </a:pPr>
                <a:r>
                  <a:rPr lang="ru-RU" sz="1200" b="1" i="1" kern="0" dirty="0">
                    <a:solidFill>
                      <a:prstClr val="black"/>
                    </a:solidFill>
                    <a:latin typeface="Times New Roman" pitchFamily="18" charset="0"/>
                    <a:cs typeface="Times New Roman" pitchFamily="18" charset="0"/>
                  </a:rPr>
                  <a:t>Национальная оборона (100,0%)</a:t>
                </a:r>
              </a:p>
            </p:txBody>
          </p:sp>
        </p:grpSp>
      </p:grpSp>
      <p:sp>
        <p:nvSpPr>
          <p:cNvPr id="22" name="TextBox 37"/>
          <p:cNvSpPr txBox="1">
            <a:spLocks noChangeArrowheads="1"/>
          </p:cNvSpPr>
          <p:nvPr/>
        </p:nvSpPr>
        <p:spPr bwMode="auto">
          <a:xfrm>
            <a:off x="822012" y="1052417"/>
            <a:ext cx="2840698" cy="2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148" tIns="28574" rIns="57148" bIns="28574">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defRPr/>
            </a:pPr>
            <a:r>
              <a:rPr lang="ru-RU" b="1" kern="0" dirty="0">
                <a:solidFill>
                  <a:srgbClr val="0000FF"/>
                </a:solidFill>
                <a:latin typeface="Times New Roman" pitchFamily="18" charset="0"/>
                <a:cs typeface="Times New Roman" pitchFamily="18" charset="0"/>
              </a:rPr>
              <a:t>% исполнения в разрезе отраслей</a:t>
            </a:r>
          </a:p>
        </p:txBody>
      </p:sp>
      <p:sp>
        <p:nvSpPr>
          <p:cNvPr id="23" name="Прямоугольник 5"/>
          <p:cNvSpPr>
            <a:spLocks noChangeArrowheads="1"/>
          </p:cNvSpPr>
          <p:nvPr/>
        </p:nvSpPr>
        <p:spPr bwMode="auto">
          <a:xfrm>
            <a:off x="7444659" y="529439"/>
            <a:ext cx="1164883" cy="2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148" tIns="28574" rIns="57148" bIns="28574">
            <a:spAutoFit/>
          </a:bodyPr>
          <a:lstStyle/>
          <a:p>
            <a:pPr fontAlgn="base">
              <a:spcBef>
                <a:spcPct val="0"/>
              </a:spcBef>
              <a:spcAft>
                <a:spcPct val="0"/>
              </a:spcAft>
            </a:pPr>
            <a:r>
              <a:rPr lang="ru-RU" sz="1400" b="1" i="1" dirty="0">
                <a:solidFill>
                  <a:prstClr val="black"/>
                </a:solidFill>
                <a:latin typeface="Times New Roman" pitchFamily="18" charset="0"/>
                <a:cs typeface="Times New Roman" pitchFamily="18" charset="0"/>
              </a:rPr>
              <a:t>млн.рублей</a:t>
            </a:r>
          </a:p>
        </p:txBody>
      </p:sp>
      <p:sp>
        <p:nvSpPr>
          <p:cNvPr id="24" name="Oval 13"/>
          <p:cNvSpPr>
            <a:spLocks noChangeArrowheads="1"/>
          </p:cNvSpPr>
          <p:nvPr/>
        </p:nvSpPr>
        <p:spPr bwMode="auto">
          <a:xfrm>
            <a:off x="8326062" y="6538252"/>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34</a:t>
            </a:r>
          </a:p>
        </p:txBody>
      </p:sp>
    </p:spTree>
    <p:extLst>
      <p:ext uri="{BB962C8B-B14F-4D97-AF65-F5344CB8AC3E}">
        <p14:creationId xmlns:p14="http://schemas.microsoft.com/office/powerpoint/2010/main" val="222709942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33337" y="-1108"/>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946903" y="97174"/>
            <a:ext cx="7673221" cy="765592"/>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2600" b="1" i="0" u="none" strike="noStrike" kern="0" cap="none" spc="0" normalizeH="0" baseline="0" noProof="0" dirty="0">
                <a:ln w="11430"/>
                <a:solidFill>
                  <a:srgbClr val="C00000"/>
                </a:solidFill>
                <a:effectLst>
                  <a:outerShdw blurRad="50800" dist="39000" dir="5460000" algn="tl">
                    <a:srgbClr val="000000">
                      <a:alpha val="38000"/>
                    </a:srgbClr>
                  </a:outerShdw>
                </a:effectLst>
                <a:uLnTx/>
                <a:uFillTx/>
                <a:latin typeface="Arial" pitchFamily="34" charset="0"/>
                <a:cs typeface="Arial" pitchFamily="34" charset="0"/>
              </a:rPr>
              <a:t>Структура расходов на образование, %</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2000" b="1" i="0" u="none" strike="noStrike" kern="0" cap="none" spc="0" normalizeH="0" baseline="0" noProof="0" dirty="0">
                <a:ln w="11430"/>
                <a:gradFill>
                  <a:gsLst>
                    <a:gs pos="0">
                      <a:srgbClr val="ED7D31">
                        <a:tint val="70000"/>
                        <a:satMod val="245000"/>
                      </a:srgbClr>
                    </a:gs>
                    <a:gs pos="75000">
                      <a:srgbClr val="ED7D31">
                        <a:tint val="90000"/>
                        <a:shade val="60000"/>
                        <a:satMod val="240000"/>
                      </a:srgbClr>
                    </a:gs>
                    <a:gs pos="100000">
                      <a:srgbClr val="ED7D31">
                        <a:tint val="100000"/>
                        <a:shade val="50000"/>
                        <a:satMod val="240000"/>
                      </a:srgbClr>
                    </a:gs>
                  </a:gsLst>
                  <a:lin ang="5400000"/>
                </a:gradFill>
                <a:effectLst>
                  <a:outerShdw blurRad="50800" dist="39000" dir="5460000" algn="tl">
                    <a:srgbClr val="000000">
                      <a:alpha val="38000"/>
                    </a:srgbClr>
                  </a:outerShdw>
                </a:effectLst>
                <a:uLnTx/>
                <a:uFillTx/>
                <a:latin typeface="Arial" pitchFamily="34" charset="0"/>
                <a:cs typeface="Arial" pitchFamily="34" charset="0"/>
              </a:rPr>
              <a:t> </a:t>
            </a:r>
          </a:p>
        </p:txBody>
      </p:sp>
      <p:graphicFrame>
        <p:nvGraphicFramePr>
          <p:cNvPr id="8" name="Мои активы" descr="Трехмерная круговая диаграмма, показывающая деление активов">
            <a:extLst>
              <a:ext uri="{FF2B5EF4-FFF2-40B4-BE49-F238E27FC236}">
                <a16:creationId xmlns:a16="http://schemas.microsoft.com/office/drawing/2014/main" xmlns="" id="{00000000-0008-0000-0000-000002000000}"/>
              </a:ext>
            </a:extLst>
          </p:cNvPr>
          <p:cNvGraphicFramePr>
            <a:graphicFrameLocks/>
          </p:cNvGraphicFramePr>
          <p:nvPr>
            <p:extLst>
              <p:ext uri="{D42A27DB-BD31-4B8C-83A1-F6EECF244321}">
                <p14:modId xmlns:p14="http://schemas.microsoft.com/office/powerpoint/2010/main" val="2343187495"/>
              </p:ext>
            </p:extLst>
          </p:nvPr>
        </p:nvGraphicFramePr>
        <p:xfrm>
          <a:off x="377220" y="1545679"/>
          <a:ext cx="3794834" cy="2714625"/>
        </p:xfrm>
        <a:graphic>
          <a:graphicData uri="http://schemas.openxmlformats.org/drawingml/2006/chart">
            <c:chart xmlns:c="http://schemas.openxmlformats.org/drawingml/2006/chart" xmlns:r="http://schemas.openxmlformats.org/officeDocument/2006/relationships" r:id="rId4"/>
          </a:graphicData>
        </a:graphic>
      </p:graphicFrame>
      <p:sp>
        <p:nvSpPr>
          <p:cNvPr id="9" name="Скругленный прямоугольник 8"/>
          <p:cNvSpPr/>
          <p:nvPr/>
        </p:nvSpPr>
        <p:spPr>
          <a:xfrm>
            <a:off x="874872" y="6114858"/>
            <a:ext cx="2083777" cy="428628"/>
          </a:xfrm>
          <a:prstGeom prst="roundRect">
            <a:avLst/>
          </a:prstGeom>
          <a:noFill/>
          <a:ln w="19050" cap="flat" cmpd="sng" algn="ctr">
            <a:solidFill>
              <a:srgbClr val="4472C4">
                <a:shade val="50000"/>
              </a:srgbClr>
            </a:solidFill>
            <a:prstDash val="solid"/>
            <a:miter lim="800000"/>
          </a:ln>
          <a:effectLst/>
        </p:spPr>
        <p:txBody>
          <a:bodyPr lIns="57148" tIns="28574" rIns="57148" bIns="28574"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ru-RU" sz="1200" b="1" i="0" u="none" strike="noStrike" kern="0" cap="none" spc="0" normalizeH="0" baseline="0" noProof="0" dirty="0">
              <a:ln>
                <a:noFill/>
              </a:ln>
              <a:solidFill>
                <a:prstClr val="black"/>
              </a:solidFill>
              <a:effectLst/>
              <a:uLnTx/>
              <a:uFillTx/>
              <a:latin typeface="Times New Roman" pitchFamily="18" charset="0"/>
              <a:cs typeface="Times New Roman" pitchFamily="18" charset="0"/>
            </a:endParaRPr>
          </a:p>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200" b="1" i="0" u="none" strike="noStrike" kern="0" cap="none" spc="0" normalizeH="0" baseline="0" noProof="0" dirty="0">
                <a:ln>
                  <a:noFill/>
                </a:ln>
                <a:solidFill>
                  <a:prstClr val="black"/>
                </a:solidFill>
                <a:effectLst/>
                <a:uLnTx/>
                <a:uFillTx/>
                <a:latin typeface="Times New Roman" pitchFamily="18" charset="0"/>
                <a:cs typeface="Times New Roman" pitchFamily="18" charset="0"/>
              </a:rPr>
              <a:t>ВСЕГО РАСХОДОВ</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200" b="1" i="0" u="none" strike="noStrike" kern="0" cap="none" spc="0" normalizeH="0" baseline="0" noProof="0" dirty="0">
                <a:ln>
                  <a:noFill/>
                </a:ln>
                <a:solidFill>
                  <a:prstClr val="black"/>
                </a:solidFill>
                <a:effectLst/>
                <a:uLnTx/>
                <a:uFillTx/>
                <a:latin typeface="Times New Roman" pitchFamily="18" charset="0"/>
                <a:cs typeface="Times New Roman" pitchFamily="18" charset="0"/>
              </a:rPr>
              <a:t>558,5 млн.рублей</a:t>
            </a: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ru-RU" sz="1200" b="0" i="0" u="none" strike="noStrike" kern="0" cap="none" spc="0" normalizeH="0" baseline="0" noProof="0" dirty="0">
              <a:ln>
                <a:noFill/>
              </a:ln>
              <a:solidFill>
                <a:prstClr val="white"/>
              </a:solidFill>
              <a:effectLst/>
              <a:uLnTx/>
              <a:uFillTx/>
              <a:latin typeface="Times New Roman" pitchFamily="18" charset="0"/>
              <a:cs typeface="Times New Roman" pitchFamily="18" charset="0"/>
            </a:endParaRPr>
          </a:p>
        </p:txBody>
      </p:sp>
      <p:sp>
        <p:nvSpPr>
          <p:cNvPr id="10" name="Скругленный прямоугольник 9"/>
          <p:cNvSpPr/>
          <p:nvPr/>
        </p:nvSpPr>
        <p:spPr>
          <a:xfrm>
            <a:off x="6142688" y="6123605"/>
            <a:ext cx="2043333" cy="428628"/>
          </a:xfrm>
          <a:prstGeom prst="roundRect">
            <a:avLst/>
          </a:prstGeom>
          <a:noFill/>
          <a:ln w="19050" cap="flat" cmpd="sng" algn="ctr">
            <a:solidFill>
              <a:srgbClr val="4472C4">
                <a:shade val="50000"/>
              </a:srgbClr>
            </a:solidFill>
            <a:prstDash val="solid"/>
            <a:miter lim="800000"/>
          </a:ln>
          <a:effectLst/>
        </p:spPr>
        <p:txBody>
          <a:bodyPr lIns="57148" tIns="28574" rIns="57148" bIns="28574"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ru-RU" sz="1200" b="1" i="0" u="none" strike="noStrike" kern="0" cap="none" spc="0" normalizeH="0" baseline="0" noProof="0" dirty="0">
              <a:ln>
                <a:noFill/>
              </a:ln>
              <a:solidFill>
                <a:prstClr val="black"/>
              </a:solidFill>
              <a:effectLst/>
              <a:uLnTx/>
              <a:uFillTx/>
              <a:latin typeface="Times New Roman" pitchFamily="18" charset="0"/>
              <a:cs typeface="Times New Roman" pitchFamily="18" charset="0"/>
            </a:endParaRPr>
          </a:p>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200" b="1" i="0" u="none" strike="noStrike" kern="0" cap="none" spc="0" normalizeH="0" baseline="0" noProof="0" dirty="0">
                <a:ln>
                  <a:noFill/>
                </a:ln>
                <a:solidFill>
                  <a:prstClr val="black"/>
                </a:solidFill>
                <a:effectLst/>
                <a:uLnTx/>
                <a:uFillTx/>
                <a:latin typeface="Times New Roman" pitchFamily="18" charset="0"/>
                <a:cs typeface="Times New Roman" pitchFamily="18" charset="0"/>
              </a:rPr>
              <a:t>ВСЕГО РАСХОДОВ</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200" b="1" i="0" u="none" strike="noStrike" kern="0" cap="none" spc="0" normalizeH="0" baseline="0" noProof="0" dirty="0">
                <a:ln>
                  <a:noFill/>
                </a:ln>
                <a:solidFill>
                  <a:prstClr val="black"/>
                </a:solidFill>
                <a:effectLst/>
                <a:uLnTx/>
                <a:uFillTx/>
                <a:latin typeface="Times New Roman" pitchFamily="18" charset="0"/>
                <a:cs typeface="Times New Roman" pitchFamily="18" charset="0"/>
              </a:rPr>
              <a:t>521,8 млн.рублей</a:t>
            </a: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ru-RU" sz="1200" b="0" i="0" u="none" strike="noStrike" kern="0" cap="none" spc="0" normalizeH="0" baseline="0" noProof="0" dirty="0">
              <a:ln>
                <a:noFill/>
              </a:ln>
              <a:solidFill>
                <a:prstClr val="white"/>
              </a:solidFill>
              <a:effectLst/>
              <a:uLnTx/>
              <a:uFillTx/>
              <a:latin typeface="Times New Roman" pitchFamily="18" charset="0"/>
              <a:cs typeface="Times New Roman" pitchFamily="18" charset="0"/>
            </a:endParaRPr>
          </a:p>
        </p:txBody>
      </p:sp>
      <p:grpSp>
        <p:nvGrpSpPr>
          <p:cNvPr id="11" name="Группа 10"/>
          <p:cNvGrpSpPr/>
          <p:nvPr/>
        </p:nvGrpSpPr>
        <p:grpSpPr>
          <a:xfrm>
            <a:off x="1790700" y="4618251"/>
            <a:ext cx="5807116" cy="1045725"/>
            <a:chOff x="3934317" y="4799282"/>
            <a:chExt cx="5324817" cy="978322"/>
          </a:xfrm>
        </p:grpSpPr>
        <p:sp>
          <p:nvSpPr>
            <p:cNvPr id="12" name="TextBox 18"/>
            <p:cNvSpPr txBox="1">
              <a:spLocks noChangeArrowheads="1"/>
            </p:cNvSpPr>
            <p:nvPr/>
          </p:nvSpPr>
          <p:spPr bwMode="auto">
            <a:xfrm>
              <a:off x="4142094" y="4799282"/>
              <a:ext cx="1975798" cy="287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ru-RU" sz="1400" b="1" i="1" u="none" strike="noStrike" kern="0" cap="none" spc="0" normalizeH="0" baseline="0" noProof="0" dirty="0">
                  <a:ln>
                    <a:noFill/>
                  </a:ln>
                  <a:solidFill>
                    <a:prstClr val="black"/>
                  </a:solidFill>
                  <a:effectLst/>
                  <a:uLnTx/>
                  <a:uFillTx/>
                  <a:latin typeface="Times New Roman" pitchFamily="18" charset="0"/>
                  <a:cs typeface="Times New Roman" pitchFamily="18" charset="0"/>
                </a:rPr>
                <a:t> </a:t>
              </a:r>
              <a:r>
                <a:rPr kumimoji="0" lang="ru-RU" sz="1400" i="1" u="none" strike="noStrike" kern="0" cap="none" spc="0" normalizeH="0" baseline="0" noProof="0" dirty="0">
                  <a:ln>
                    <a:noFill/>
                  </a:ln>
                  <a:solidFill>
                    <a:prstClr val="black"/>
                  </a:solidFill>
                  <a:effectLst/>
                  <a:uLnTx/>
                  <a:uFillTx/>
                  <a:latin typeface="Times New Roman" pitchFamily="18" charset="0"/>
                  <a:cs typeface="Times New Roman" pitchFamily="18" charset="0"/>
                </a:rPr>
                <a:t>Дошкольное образование</a:t>
              </a:r>
            </a:p>
          </p:txBody>
        </p:sp>
        <p:sp>
          <p:nvSpPr>
            <p:cNvPr id="13" name="TextBox 21"/>
            <p:cNvSpPr txBox="1">
              <a:spLocks noChangeArrowheads="1"/>
            </p:cNvSpPr>
            <p:nvPr/>
          </p:nvSpPr>
          <p:spPr bwMode="auto">
            <a:xfrm>
              <a:off x="4153208" y="5372369"/>
              <a:ext cx="1564234" cy="287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ru-RU" sz="1400" i="1" u="none" strike="noStrike" kern="0" cap="none" spc="0" normalizeH="0" baseline="0" noProof="0" dirty="0">
                  <a:ln>
                    <a:noFill/>
                  </a:ln>
                  <a:solidFill>
                    <a:prstClr val="black"/>
                  </a:solidFill>
                  <a:effectLst/>
                  <a:uLnTx/>
                  <a:uFillTx/>
                  <a:latin typeface="Times New Roman" pitchFamily="18" charset="0"/>
                  <a:cs typeface="Times New Roman" pitchFamily="18" charset="0"/>
                </a:rPr>
                <a:t>Общее</a:t>
              </a:r>
              <a:r>
                <a:rPr kumimoji="0" lang="ru-RU" sz="1400" b="1" i="1" u="none" strike="noStrike" kern="0" cap="none" spc="0" normalizeH="0" baseline="0" noProof="0" dirty="0">
                  <a:ln>
                    <a:noFill/>
                  </a:ln>
                  <a:solidFill>
                    <a:prstClr val="black"/>
                  </a:solidFill>
                  <a:effectLst/>
                  <a:uLnTx/>
                  <a:uFillTx/>
                  <a:latin typeface="Times New Roman" pitchFamily="18" charset="0"/>
                  <a:cs typeface="Times New Roman" pitchFamily="18" charset="0"/>
                </a:rPr>
                <a:t> </a:t>
              </a:r>
              <a:r>
                <a:rPr kumimoji="0" lang="ru-RU" sz="1400" i="1" u="none" strike="noStrike" kern="0" cap="none" spc="0" normalizeH="0" baseline="0" noProof="0" dirty="0">
                  <a:ln>
                    <a:noFill/>
                  </a:ln>
                  <a:solidFill>
                    <a:prstClr val="black"/>
                  </a:solidFill>
                  <a:effectLst/>
                  <a:uLnTx/>
                  <a:uFillTx/>
                  <a:latin typeface="Times New Roman" pitchFamily="18" charset="0"/>
                  <a:cs typeface="Times New Roman" pitchFamily="18" charset="0"/>
                </a:rPr>
                <a:t>образование</a:t>
              </a:r>
            </a:p>
          </p:txBody>
        </p:sp>
        <p:sp>
          <p:nvSpPr>
            <p:cNvPr id="14" name="TextBox 22"/>
            <p:cNvSpPr txBox="1">
              <a:spLocks noChangeArrowheads="1"/>
            </p:cNvSpPr>
            <p:nvPr/>
          </p:nvSpPr>
          <p:spPr bwMode="auto">
            <a:xfrm>
              <a:off x="7277382" y="4810369"/>
              <a:ext cx="1937581" cy="489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ru-RU" sz="1400" i="1" u="none" strike="noStrike" kern="0" cap="none" spc="0" normalizeH="0" baseline="0" noProof="0" dirty="0">
                  <a:ln>
                    <a:noFill/>
                  </a:ln>
                  <a:solidFill>
                    <a:prstClr val="black"/>
                  </a:solidFill>
                  <a:effectLst/>
                  <a:uLnTx/>
                  <a:uFillTx/>
                  <a:latin typeface="Times New Roman" pitchFamily="18" charset="0"/>
                  <a:cs typeface="Times New Roman" pitchFamily="18" charset="0"/>
                </a:rPr>
                <a:t>Молодежная политика и</a:t>
              </a:r>
            </a:p>
            <a:p>
              <a:pPr marL="0" marR="0" lvl="0" indent="0" defTabSz="914400" eaLnBrk="1" fontAlgn="base" latinLnBrk="0" hangingPunct="1">
                <a:lnSpc>
                  <a:spcPct val="100000"/>
                </a:lnSpc>
                <a:spcBef>
                  <a:spcPct val="0"/>
                </a:spcBef>
                <a:spcAft>
                  <a:spcPct val="0"/>
                </a:spcAft>
                <a:buClrTx/>
                <a:buSzTx/>
                <a:buFontTx/>
                <a:buNone/>
                <a:tabLst/>
                <a:defRPr/>
              </a:pPr>
              <a:r>
                <a:rPr kumimoji="0" lang="ru-RU" sz="1400" i="1" u="none" strike="noStrike" kern="0" cap="none" spc="0" normalizeH="0" baseline="0" noProof="0" dirty="0">
                  <a:ln>
                    <a:noFill/>
                  </a:ln>
                  <a:solidFill>
                    <a:prstClr val="black"/>
                  </a:solidFill>
                  <a:effectLst/>
                  <a:uLnTx/>
                  <a:uFillTx/>
                  <a:latin typeface="Times New Roman" pitchFamily="18" charset="0"/>
                  <a:cs typeface="Times New Roman" pitchFamily="18" charset="0"/>
                </a:rPr>
                <a:t> оздоровление детей</a:t>
              </a:r>
            </a:p>
          </p:txBody>
        </p:sp>
        <p:sp>
          <p:nvSpPr>
            <p:cNvPr id="15" name="TextBox 23"/>
            <p:cNvSpPr txBox="1">
              <a:spLocks noChangeArrowheads="1"/>
            </p:cNvSpPr>
            <p:nvPr/>
          </p:nvSpPr>
          <p:spPr bwMode="auto">
            <a:xfrm>
              <a:off x="7233361" y="5288109"/>
              <a:ext cx="2025773" cy="489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ru-RU" sz="1400" i="1" u="none" strike="noStrike" kern="0" cap="none" spc="0" normalizeH="0" baseline="0" noProof="0" dirty="0">
                  <a:ln>
                    <a:noFill/>
                  </a:ln>
                  <a:solidFill>
                    <a:prstClr val="black"/>
                  </a:solidFill>
                  <a:effectLst/>
                  <a:uLnTx/>
                  <a:uFillTx/>
                  <a:latin typeface="Times New Roman" pitchFamily="18" charset="0"/>
                  <a:cs typeface="Times New Roman" pitchFamily="18" charset="0"/>
                </a:rPr>
                <a:t>Другие вопросы в области</a:t>
              </a:r>
            </a:p>
            <a:p>
              <a:pPr marL="0" marR="0" lvl="0" indent="0" defTabSz="914400" eaLnBrk="1" fontAlgn="base" latinLnBrk="0" hangingPunct="1">
                <a:lnSpc>
                  <a:spcPct val="100000"/>
                </a:lnSpc>
                <a:spcBef>
                  <a:spcPct val="0"/>
                </a:spcBef>
                <a:spcAft>
                  <a:spcPct val="0"/>
                </a:spcAft>
                <a:buClrTx/>
                <a:buSzTx/>
                <a:buFontTx/>
                <a:buNone/>
                <a:tabLst/>
                <a:defRPr/>
              </a:pPr>
              <a:r>
                <a:rPr kumimoji="0" lang="ru-RU" sz="1400" i="1" u="none" strike="noStrike" kern="0" cap="none" spc="0" normalizeH="0" baseline="0" noProof="0" dirty="0">
                  <a:ln>
                    <a:noFill/>
                  </a:ln>
                  <a:solidFill>
                    <a:prstClr val="black"/>
                  </a:solidFill>
                  <a:effectLst/>
                  <a:uLnTx/>
                  <a:uFillTx/>
                  <a:latin typeface="Times New Roman" pitchFamily="18" charset="0"/>
                  <a:cs typeface="Times New Roman" pitchFamily="18" charset="0"/>
                </a:rPr>
                <a:t>образования</a:t>
              </a:r>
            </a:p>
          </p:txBody>
        </p:sp>
        <p:sp>
          <p:nvSpPr>
            <p:cNvPr id="16" name="TextBox 15"/>
            <p:cNvSpPr txBox="1">
              <a:spLocks noChangeArrowheads="1"/>
            </p:cNvSpPr>
            <p:nvPr/>
          </p:nvSpPr>
          <p:spPr bwMode="auto">
            <a:xfrm>
              <a:off x="4153208" y="5077094"/>
              <a:ext cx="2244783" cy="287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ru-RU" sz="1400" i="1" u="none" strike="noStrike" kern="0" cap="none" spc="0" normalizeH="0" baseline="0" noProof="0" dirty="0">
                  <a:ln>
                    <a:noFill/>
                  </a:ln>
                  <a:solidFill>
                    <a:prstClr val="black"/>
                  </a:solidFill>
                  <a:effectLst/>
                  <a:uLnTx/>
                  <a:uFillTx/>
                  <a:latin typeface="Times New Roman" pitchFamily="18" charset="0"/>
                  <a:cs typeface="Times New Roman" pitchFamily="18" charset="0"/>
                </a:rPr>
                <a:t>Дополнительное образование</a:t>
              </a:r>
            </a:p>
          </p:txBody>
        </p:sp>
        <p:sp>
          <p:nvSpPr>
            <p:cNvPr id="17" name="Овал 16"/>
            <p:cNvSpPr/>
            <p:nvPr/>
          </p:nvSpPr>
          <p:spPr>
            <a:xfrm>
              <a:off x="3936940" y="4882832"/>
              <a:ext cx="205154" cy="123925"/>
            </a:xfrm>
            <a:prstGeom prst="ellipse">
              <a:avLst/>
            </a:prstGeom>
            <a:solidFill>
              <a:srgbClr val="FF66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8" name="Овал 17"/>
            <p:cNvSpPr/>
            <p:nvPr/>
          </p:nvSpPr>
          <p:spPr>
            <a:xfrm>
              <a:off x="3936941" y="5175908"/>
              <a:ext cx="205154" cy="123925"/>
            </a:xfrm>
            <a:prstGeom prst="ellipse">
              <a:avLst/>
            </a:prstGeom>
            <a:solidFill>
              <a:srgbClr val="37E6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9" name="Овал 18"/>
            <p:cNvSpPr/>
            <p:nvPr/>
          </p:nvSpPr>
          <p:spPr>
            <a:xfrm>
              <a:off x="3934317" y="5463956"/>
              <a:ext cx="205154" cy="123925"/>
            </a:xfrm>
            <a:prstGeom prst="ellipse">
              <a:avLst/>
            </a:prstGeom>
            <a:solidFill>
              <a:srgbClr val="A568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0" name="Овал 19"/>
            <p:cNvSpPr/>
            <p:nvPr/>
          </p:nvSpPr>
          <p:spPr>
            <a:xfrm>
              <a:off x="7028206" y="5459753"/>
              <a:ext cx="205154" cy="123925"/>
            </a:xfrm>
            <a:prstGeom prst="ellipse">
              <a:avLst/>
            </a:prstGeom>
            <a:solidFill>
              <a:srgbClr val="4B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1" name="Овал 20"/>
            <p:cNvSpPr/>
            <p:nvPr/>
          </p:nvSpPr>
          <p:spPr>
            <a:xfrm>
              <a:off x="7083891" y="4930726"/>
              <a:ext cx="205154" cy="123925"/>
            </a:xfrm>
            <a:prstGeom prst="ellipse">
              <a:avLst/>
            </a:prstGeom>
            <a:solidFill>
              <a:srgbClr val="FFFF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a:ln>
                  <a:noFill/>
                </a:ln>
                <a:solidFill>
                  <a:sysClr val="window" lastClr="FFFFFF"/>
                </a:solidFill>
                <a:effectLst/>
                <a:uLnTx/>
                <a:uFillTx/>
                <a:latin typeface="Calibri"/>
                <a:ea typeface="+mn-ea"/>
                <a:cs typeface="+mn-cs"/>
              </a:endParaRPr>
            </a:p>
          </p:txBody>
        </p:sp>
      </p:grpSp>
      <p:sp>
        <p:nvSpPr>
          <p:cNvPr id="22" name="TextBox 15"/>
          <p:cNvSpPr txBox="1">
            <a:spLocks noChangeArrowheads="1"/>
          </p:cNvSpPr>
          <p:nvPr/>
        </p:nvSpPr>
        <p:spPr bwMode="auto">
          <a:xfrm>
            <a:off x="1633978" y="1159718"/>
            <a:ext cx="1447508" cy="488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defRPr/>
            </a:pPr>
            <a:r>
              <a:rPr lang="ru-RU" sz="2800" b="1" kern="0" dirty="0">
                <a:solidFill>
                  <a:prstClr val="black"/>
                </a:solidFill>
                <a:latin typeface="Times New Roman" pitchFamily="18" charset="0"/>
                <a:cs typeface="Times New Roman" pitchFamily="18" charset="0"/>
              </a:rPr>
              <a:t>2024 год</a:t>
            </a:r>
          </a:p>
        </p:txBody>
      </p:sp>
      <p:sp>
        <p:nvSpPr>
          <p:cNvPr id="23" name="TextBox 15"/>
          <p:cNvSpPr txBox="1">
            <a:spLocks noChangeArrowheads="1"/>
          </p:cNvSpPr>
          <p:nvPr/>
        </p:nvSpPr>
        <p:spPr bwMode="auto">
          <a:xfrm>
            <a:off x="5882420" y="1187512"/>
            <a:ext cx="1871330" cy="488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148" tIns="28574" rIns="57148" bIns="28574">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defRPr/>
            </a:pPr>
            <a:r>
              <a:rPr lang="ru-RU" sz="2800" b="1" kern="0" dirty="0">
                <a:solidFill>
                  <a:prstClr val="black"/>
                </a:solidFill>
                <a:latin typeface="Times New Roman" pitchFamily="18" charset="0"/>
                <a:cs typeface="Times New Roman" pitchFamily="18" charset="0"/>
              </a:rPr>
              <a:t>2025 год</a:t>
            </a:r>
          </a:p>
        </p:txBody>
      </p:sp>
      <p:graphicFrame>
        <p:nvGraphicFramePr>
          <p:cNvPr id="24" name="Мои активы" descr="Трехмерная круговая диаграмма, показывающая деление активов">
            <a:extLst>
              <a:ext uri="{FF2B5EF4-FFF2-40B4-BE49-F238E27FC236}">
                <a16:creationId xmlns:a16="http://schemas.microsoft.com/office/drawing/2014/main" xmlns="" id="{00000000-0008-0000-0000-000002000000}"/>
              </a:ext>
            </a:extLst>
          </p:cNvPr>
          <p:cNvGraphicFramePr>
            <a:graphicFrameLocks/>
          </p:cNvGraphicFramePr>
          <p:nvPr>
            <p:extLst>
              <p:ext uri="{D42A27DB-BD31-4B8C-83A1-F6EECF244321}">
                <p14:modId xmlns:p14="http://schemas.microsoft.com/office/powerpoint/2010/main" val="3813397978"/>
              </p:ext>
            </p:extLst>
          </p:nvPr>
        </p:nvGraphicFramePr>
        <p:xfrm>
          <a:off x="4783513" y="1587244"/>
          <a:ext cx="3896458" cy="2771775"/>
        </p:xfrm>
        <a:graphic>
          <a:graphicData uri="http://schemas.openxmlformats.org/drawingml/2006/chart">
            <c:chart xmlns:c="http://schemas.openxmlformats.org/drawingml/2006/chart" xmlns:r="http://schemas.openxmlformats.org/officeDocument/2006/relationships" r:id="rId5"/>
          </a:graphicData>
        </a:graphic>
      </p:graphicFrame>
      <p:sp>
        <p:nvSpPr>
          <p:cNvPr id="25" name="Oval 13"/>
          <p:cNvSpPr>
            <a:spLocks noChangeArrowheads="1"/>
          </p:cNvSpPr>
          <p:nvPr/>
        </p:nvSpPr>
        <p:spPr bwMode="auto">
          <a:xfrm>
            <a:off x="8326062" y="6538252"/>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35</a:t>
            </a:r>
          </a:p>
        </p:txBody>
      </p:sp>
    </p:spTree>
    <p:extLst>
      <p:ext uri="{BB962C8B-B14F-4D97-AF65-F5344CB8AC3E}">
        <p14:creationId xmlns:p14="http://schemas.microsoft.com/office/powerpoint/2010/main" val="22270994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3360464" y="-23586"/>
            <a:ext cx="2088966" cy="442427"/>
          </a:xfrm>
          <a:prstGeom prst="rect">
            <a:avLst/>
          </a:prstGeom>
        </p:spPr>
        <p:txBody>
          <a:bodyPr wrap="non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defRPr/>
            </a:pPr>
            <a:r>
              <a:rPr lang="ru-RU" sz="25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Содержание</a:t>
            </a:r>
          </a:p>
        </p:txBody>
      </p:sp>
      <p:graphicFrame>
        <p:nvGraphicFramePr>
          <p:cNvPr id="8" name="Таблица 7"/>
          <p:cNvGraphicFramePr>
            <a:graphicFrameLocks noGrp="1"/>
          </p:cNvGraphicFramePr>
          <p:nvPr>
            <p:extLst>
              <p:ext uri="{D42A27DB-BD31-4B8C-83A1-F6EECF244321}">
                <p14:modId xmlns:p14="http://schemas.microsoft.com/office/powerpoint/2010/main" val="1692511067"/>
              </p:ext>
            </p:extLst>
          </p:nvPr>
        </p:nvGraphicFramePr>
        <p:xfrm>
          <a:off x="149474" y="633050"/>
          <a:ext cx="8689726" cy="5285400"/>
        </p:xfrm>
        <a:graphic>
          <a:graphicData uri="http://schemas.openxmlformats.org/drawingml/2006/table">
            <a:tbl>
              <a:tblPr firstRow="1" bandRow="1"/>
              <a:tblGrid>
                <a:gridCol w="648318">
                  <a:extLst>
                    <a:ext uri="{9D8B030D-6E8A-4147-A177-3AD203B41FA5}">
                      <a16:colId xmlns:a16="http://schemas.microsoft.com/office/drawing/2014/main" xmlns="" val="20000"/>
                    </a:ext>
                  </a:extLst>
                </a:gridCol>
                <a:gridCol w="7279408">
                  <a:extLst>
                    <a:ext uri="{9D8B030D-6E8A-4147-A177-3AD203B41FA5}">
                      <a16:colId xmlns:a16="http://schemas.microsoft.com/office/drawing/2014/main" xmlns="" val="20001"/>
                    </a:ext>
                  </a:extLst>
                </a:gridCol>
                <a:gridCol w="762000">
                  <a:extLst>
                    <a:ext uri="{9D8B030D-6E8A-4147-A177-3AD203B41FA5}">
                      <a16:colId xmlns:a16="http://schemas.microsoft.com/office/drawing/2014/main" xmlns="" val="20002"/>
                    </a:ext>
                  </a:extLst>
                </a:gridCol>
              </a:tblGrid>
              <a:tr h="2551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200" b="1" dirty="0">
                          <a:latin typeface="Times New Roman" pitchFamily="18" charset="0"/>
                          <a:cs typeface="Times New Roman" pitchFamily="18" charset="0"/>
                        </a:rPr>
                        <a:t>№ п/п</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endParaRPr lang="ru-RU" sz="1200" b="1" dirty="0">
                        <a:latin typeface="Times New Roman" pitchFamily="18" charset="0"/>
                        <a:cs typeface="Times New Roman" pitchFamily="18" charset="0"/>
                      </a:endParaRP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200" b="1" dirty="0">
                          <a:latin typeface="Times New Roman" pitchFamily="18" charset="0"/>
                          <a:cs typeface="Times New Roman" pitchFamily="18" charset="0"/>
                        </a:rPr>
                        <a:t>Стр.</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43433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37</a:t>
                      </a:r>
                    </a:p>
                  </a:txBody>
                  <a:tcPr marL="68569" marR="68569" marT="34287" marB="34287" anchor="ctr">
                    <a:lnL w="12700" cmpd="sng">
                      <a:solidFill>
                        <a:prstClr val="black"/>
                      </a:solidFill>
                      <a:prstDash val="solid"/>
                    </a:lnL>
                    <a:lnR w="12700" cap="flat" cmpd="sng" algn="ctr">
                      <a:solidFill>
                        <a:prstClr val="black"/>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a:r>
                        <a:rPr lang="ru-RU" sz="1400" b="1" dirty="0">
                          <a:latin typeface="Times New Roman" pitchFamily="18" charset="0"/>
                          <a:cs typeface="Times New Roman" pitchFamily="18" charset="0"/>
                        </a:rPr>
                        <a:t>Направление расходов Дорожного фонда городского</a:t>
                      </a:r>
                      <a:r>
                        <a:rPr lang="ru-RU" sz="1400" b="1" baseline="0" dirty="0">
                          <a:latin typeface="Times New Roman" pitchFamily="18" charset="0"/>
                          <a:cs typeface="Times New Roman" pitchFamily="18" charset="0"/>
                        </a:rPr>
                        <a:t> округа в 2025 году по сравнению с 2024 годом</a:t>
                      </a:r>
                      <a:endParaRPr lang="ru-RU" sz="1400" b="1" dirty="0">
                        <a:latin typeface="Times New Roman" pitchFamily="18" charset="0"/>
                        <a:cs typeface="Times New Roman" pitchFamily="18" charset="0"/>
                      </a:endParaRPr>
                    </a:p>
                  </a:txBody>
                  <a:tcPr marL="68569" marR="68569" marT="34287" marB="34287" anchor="ct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62</a:t>
                      </a:r>
                    </a:p>
                  </a:txBody>
                  <a:tcPr marL="68569" marR="68569" marT="34287" marB="34287" anchor="ctr">
                    <a:lnL w="12700" cap="flat" cmpd="sng" algn="ctr">
                      <a:solidFill>
                        <a:prstClr val="black"/>
                      </a:solidFill>
                      <a:prstDash val="solid"/>
                      <a:round/>
                      <a:headEnd type="none" w="med" len="med"/>
                      <a:tailEnd type="none" w="med" len="med"/>
                    </a:lnL>
                    <a:lnR w="12700" cmpd="sng">
                      <a:solidFill>
                        <a:prstClr val="black"/>
                      </a:solidFill>
                      <a:prstDash val="solid"/>
                    </a:lnR>
                    <a:lnT w="12700" cap="flat" cmpd="sng" algn="ctr">
                      <a:solidFill>
                        <a:prstClr val="black"/>
                      </a:solidFill>
                      <a:prstDash val="solid"/>
                      <a:round/>
                      <a:headEnd type="none" w="med" len="med"/>
                      <a:tailEnd type="none" w="med" len="me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26321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38</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a:r>
                        <a:rPr lang="ru-RU" sz="1400" b="1" dirty="0">
                          <a:latin typeface="Times New Roman" pitchFamily="18" charset="0"/>
                          <a:cs typeface="Times New Roman" pitchFamily="18" charset="0"/>
                        </a:rPr>
                        <a:t>Источники финансирования дефицита бюджета городского округа</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63</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25145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39</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a:r>
                        <a:rPr lang="ru-RU" sz="1400" b="1" dirty="0">
                          <a:latin typeface="Times New Roman" pitchFamily="18" charset="0"/>
                          <a:cs typeface="Times New Roman" pitchFamily="18" charset="0"/>
                        </a:rPr>
                        <a:t>Муниципальный долг городского округа в 2025 году</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64</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xmlns="" val="10003"/>
                  </a:ext>
                </a:extLst>
              </a:tr>
              <a:tr h="29014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40</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a:r>
                        <a:rPr lang="ru-RU" sz="1400" b="1" dirty="0">
                          <a:latin typeface="Times New Roman" pitchFamily="18" charset="0"/>
                          <a:cs typeface="Times New Roman" pitchFamily="18" charset="0"/>
                        </a:rPr>
                        <a:t>Сведения о верхнем пределе муниципального долга</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65</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xmlns="" val="10004"/>
                  </a:ext>
                </a:extLst>
              </a:tr>
              <a:tr h="29014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41</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a:r>
                        <a:rPr lang="ru-RU" sz="1400" b="1" dirty="0">
                          <a:latin typeface="Times New Roman" pitchFamily="18" charset="0"/>
                          <a:cs typeface="Times New Roman" pitchFamily="18" charset="0"/>
                        </a:rPr>
                        <a:t>Динамика муниципального долга городского округа</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66</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xmlns="" val="10005"/>
                  </a:ext>
                </a:extLst>
              </a:tr>
              <a:tr h="43433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42</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a:r>
                        <a:rPr lang="ru-RU" sz="1400" b="1" dirty="0">
                          <a:latin typeface="Times New Roman" pitchFamily="18" charset="0"/>
                          <a:cs typeface="Times New Roman" pitchFamily="18" charset="0"/>
                        </a:rPr>
                        <a:t>Соблюдение ограничений, установленных решением</a:t>
                      </a:r>
                      <a:r>
                        <a:rPr lang="ru-RU" sz="1400" b="1" baseline="0" dirty="0">
                          <a:latin typeface="Times New Roman" pitchFamily="18" charset="0"/>
                          <a:cs typeface="Times New Roman" pitchFamily="18" charset="0"/>
                        </a:rPr>
                        <a:t> о бюджете городского округа, с учетом внесенных изменений</a:t>
                      </a:r>
                      <a:endParaRPr lang="ru-RU" sz="1400" b="1" dirty="0">
                        <a:latin typeface="Times New Roman" pitchFamily="18" charset="0"/>
                        <a:cs typeface="Times New Roman" pitchFamily="18" charset="0"/>
                      </a:endParaRP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67</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xmlns="" val="10006"/>
                  </a:ext>
                </a:extLst>
              </a:tr>
              <a:tr h="27569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43</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a:r>
                        <a:rPr lang="ru-RU" sz="1400" b="1" dirty="0">
                          <a:latin typeface="Times New Roman" pitchFamily="18" charset="0"/>
                          <a:cs typeface="Times New Roman" pitchFamily="18" charset="0"/>
                        </a:rPr>
                        <a:t>Соблюдение требований Бюджетного законодательства</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68</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xmlns="" val="10007"/>
                  </a:ext>
                </a:extLst>
              </a:tr>
              <a:tr h="25497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44</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a:r>
                        <a:rPr lang="ru-RU" sz="1400" b="1" dirty="0">
                          <a:latin typeface="Times New Roman" pitchFamily="18" charset="0"/>
                          <a:cs typeface="Times New Roman" pitchFamily="18" charset="0"/>
                        </a:rPr>
                        <a:t>Кредиторская и дебиторская задолженность</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69-70</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8"/>
                  </a:ext>
                </a:extLst>
              </a:tr>
              <a:tr h="254978">
                <a:tc>
                  <a:txBody>
                    <a:bodyPr/>
                    <a:lstStyle/>
                    <a:p>
                      <a:pPr algn="ctr"/>
                      <a:r>
                        <a:rPr lang="ru-RU" sz="1400" b="1" dirty="0">
                          <a:latin typeface="Times New Roman" pitchFamily="18" charset="0"/>
                          <a:cs typeface="Times New Roman" pitchFamily="18" charset="0"/>
                        </a:rPr>
                        <a:t>45</a:t>
                      </a:r>
                    </a:p>
                  </a:txBody>
                  <a:tcPr marL="68569" marR="68569" marT="34287" marB="34287" anchor="ctr">
                    <a:lnL w="12700" cmpd="sng">
                      <a:solidFill>
                        <a:prstClr val="black"/>
                      </a:solidFill>
                      <a:prstDash val="solid"/>
                    </a:lnL>
                    <a:lnR w="12700" cap="flat" cmpd="sng" algn="ctr">
                      <a:solidFill>
                        <a:prstClr val="black"/>
                      </a:solidFill>
                      <a:prstDash val="solid"/>
                      <a:round/>
                      <a:headEnd type="none" w="med" len="med"/>
                      <a:tailEnd type="none" w="med" len="me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ru-RU" sz="1400" b="1" dirty="0">
                          <a:latin typeface="Times New Roman" pitchFamily="18" charset="0"/>
                          <a:cs typeface="Times New Roman" pitchFamily="18" charset="0"/>
                        </a:rPr>
                        <a:t>Осуществление контрольных мероприятий</a:t>
                      </a:r>
                    </a:p>
                  </a:txBody>
                  <a:tcPr marL="68569" marR="68569" marT="34287" marB="34287" anchor="ct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ru-RU" sz="1400" b="1" dirty="0">
                          <a:latin typeface="Times New Roman" pitchFamily="18" charset="0"/>
                          <a:cs typeface="Times New Roman" pitchFamily="18" charset="0"/>
                        </a:rPr>
                        <a:t>71</a:t>
                      </a:r>
                    </a:p>
                  </a:txBody>
                  <a:tcPr marL="68569" marR="68569" marT="34287" marB="34287" anchor="ctr">
                    <a:lnL w="12700" cap="flat" cmpd="sng" algn="ctr">
                      <a:solidFill>
                        <a:prstClr val="black"/>
                      </a:solidFill>
                      <a:prstDash val="solid"/>
                      <a:round/>
                      <a:headEnd type="none" w="med" len="med"/>
                      <a:tailEnd type="none" w="med" len="med"/>
                    </a:lnL>
                    <a:lnR w="12700" cmpd="sng">
                      <a:solidFill>
                        <a:prstClr val="black"/>
                      </a:solidFill>
                      <a:prstDash val="soli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9"/>
                  </a:ext>
                </a:extLst>
              </a:tr>
              <a:tr h="254978">
                <a:tc>
                  <a:txBody>
                    <a:bodyPr/>
                    <a:lstStyle/>
                    <a:p>
                      <a:pPr algn="ctr"/>
                      <a:r>
                        <a:rPr lang="ru-RU" sz="1400" b="1" dirty="0">
                          <a:latin typeface="Times New Roman" pitchFamily="18" charset="0"/>
                          <a:cs typeface="Times New Roman" pitchFamily="18" charset="0"/>
                        </a:rPr>
                        <a:t>46</a:t>
                      </a:r>
                    </a:p>
                  </a:txBody>
                  <a:tcPr marL="68569" marR="68569" marT="34287" marB="34287" anchor="ctr">
                    <a:lnL w="12700" cmpd="sng">
                      <a:solidFill>
                        <a:prstClr val="black"/>
                      </a:solidFill>
                      <a:prstDash val="solid"/>
                    </a:lnL>
                    <a:lnR w="12700" cap="flat" cmpd="sng" algn="ctr">
                      <a:solidFill>
                        <a:prstClr val="black"/>
                      </a:solidFill>
                      <a:prstDash val="solid"/>
                      <a:round/>
                      <a:headEnd type="none" w="med" len="med"/>
                      <a:tailEnd type="none" w="med" len="me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ru-RU" sz="1400" b="1" dirty="0">
                          <a:latin typeface="Times New Roman" pitchFamily="18" charset="0"/>
                          <a:cs typeface="Times New Roman" pitchFamily="18" charset="0"/>
                        </a:rPr>
                        <a:t>Реализация контрольных мероприятий</a:t>
                      </a:r>
                    </a:p>
                  </a:txBody>
                  <a:tcPr marL="68569" marR="68569" marT="34287" marB="34287" anchor="ct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ru-RU" sz="1400" b="1" dirty="0">
                          <a:latin typeface="Times New Roman" pitchFamily="18" charset="0"/>
                          <a:cs typeface="Times New Roman" pitchFamily="18" charset="0"/>
                        </a:rPr>
                        <a:t>72</a:t>
                      </a:r>
                    </a:p>
                  </a:txBody>
                  <a:tcPr marL="68569" marR="68569" marT="34287" marB="34287" anchor="ctr">
                    <a:lnL w="12700" cap="flat" cmpd="sng" algn="ctr">
                      <a:solidFill>
                        <a:prstClr val="black"/>
                      </a:solidFill>
                      <a:prstDash val="solid"/>
                      <a:round/>
                      <a:headEnd type="none" w="med" len="med"/>
                      <a:tailEnd type="none" w="med" len="med"/>
                    </a:lnL>
                    <a:lnR w="12700" cmpd="sng">
                      <a:solidFill>
                        <a:prstClr val="black"/>
                      </a:solidFill>
                      <a:prstDash val="soli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10"/>
                  </a:ext>
                </a:extLst>
              </a:tr>
              <a:tr h="254978">
                <a:tc>
                  <a:txBody>
                    <a:bodyPr/>
                    <a:lstStyle/>
                    <a:p>
                      <a:pPr algn="ctr"/>
                      <a:r>
                        <a:rPr lang="ru-RU" sz="1400" b="1" dirty="0">
                          <a:latin typeface="Times New Roman" pitchFamily="18" charset="0"/>
                          <a:cs typeface="Times New Roman" pitchFamily="18" charset="0"/>
                        </a:rPr>
                        <a:t>47</a:t>
                      </a:r>
                    </a:p>
                  </a:txBody>
                  <a:tcPr marL="68569" marR="68569" marT="34287" marB="34287" anchor="ctr">
                    <a:lnL w="12700" cmpd="sng">
                      <a:solidFill>
                        <a:prstClr val="black"/>
                      </a:solidFill>
                      <a:prstDash val="solid"/>
                    </a:lnL>
                    <a:lnR w="12700" cap="flat" cmpd="sng" algn="ctr">
                      <a:solidFill>
                        <a:prstClr val="black"/>
                      </a:solidFill>
                      <a:prstDash val="solid"/>
                      <a:round/>
                      <a:headEnd type="none" w="med" len="med"/>
                      <a:tailEnd type="none" w="med" len="me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ru-RU" sz="1400" b="1" dirty="0">
                          <a:latin typeface="Times New Roman" pitchFamily="18" charset="0"/>
                          <a:cs typeface="Times New Roman" pitchFamily="18" charset="0"/>
                        </a:rPr>
                        <a:t>Индикаторы достижения подпрограммы повышения эффективности бюджетных расходов</a:t>
                      </a:r>
                    </a:p>
                  </a:txBody>
                  <a:tcPr marL="68569" marR="68569" marT="34287" marB="34287" anchor="ct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ru-RU" sz="1400" b="1" dirty="0">
                          <a:latin typeface="Times New Roman" pitchFamily="18" charset="0"/>
                          <a:cs typeface="Times New Roman" pitchFamily="18" charset="0"/>
                        </a:rPr>
                        <a:t>73</a:t>
                      </a:r>
                    </a:p>
                  </a:txBody>
                  <a:tcPr marL="68569" marR="68569" marT="34287" marB="34287" anchor="ctr">
                    <a:lnL w="12700" cap="flat" cmpd="sng" algn="ctr">
                      <a:solidFill>
                        <a:prstClr val="black"/>
                      </a:solidFill>
                      <a:prstDash val="solid"/>
                      <a:round/>
                      <a:headEnd type="none" w="med" len="med"/>
                      <a:tailEnd type="none" w="med" len="med"/>
                    </a:lnL>
                    <a:lnR w="12700" cmpd="sng">
                      <a:solidFill>
                        <a:prstClr val="black"/>
                      </a:solidFill>
                      <a:prstDash val="soli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11"/>
                  </a:ext>
                </a:extLst>
              </a:tr>
              <a:tr h="254978">
                <a:tc>
                  <a:txBody>
                    <a:bodyPr/>
                    <a:lstStyle/>
                    <a:p>
                      <a:pPr algn="ctr"/>
                      <a:r>
                        <a:rPr lang="ru-RU" sz="1400" b="1" dirty="0">
                          <a:latin typeface="Times New Roman" pitchFamily="18" charset="0"/>
                          <a:cs typeface="Times New Roman" pitchFamily="18" charset="0"/>
                        </a:rPr>
                        <a:t>48</a:t>
                      </a:r>
                    </a:p>
                  </a:txBody>
                  <a:tcPr marL="68569" marR="68569" marT="34287" marB="34287" anchor="ctr">
                    <a:lnL w="12700" cmpd="sng">
                      <a:solidFill>
                        <a:prstClr val="black"/>
                      </a:solidFill>
                      <a:prstDash val="solid"/>
                    </a:lnL>
                    <a:lnR w="12700" cap="flat" cmpd="sng" algn="ctr">
                      <a:solidFill>
                        <a:prstClr val="black"/>
                      </a:solidFill>
                      <a:prstDash val="solid"/>
                      <a:round/>
                      <a:headEnd type="none" w="med" len="med"/>
                      <a:tailEnd type="none" w="med" len="me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ru-RU" sz="1400" b="1" dirty="0">
                          <a:latin typeface="Times New Roman" pitchFamily="18" charset="0"/>
                          <a:cs typeface="Times New Roman" pitchFamily="18" charset="0"/>
                        </a:rPr>
                        <a:t>Рейтинговая оценка  открытости бюджетных данных</a:t>
                      </a:r>
                    </a:p>
                  </a:txBody>
                  <a:tcPr marL="68569" marR="68569" marT="34287" marB="34287" anchor="ct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ru-RU" sz="1400" b="1" dirty="0">
                          <a:latin typeface="Times New Roman" pitchFamily="18" charset="0"/>
                          <a:cs typeface="Times New Roman" pitchFamily="18" charset="0"/>
                        </a:rPr>
                        <a:t>74</a:t>
                      </a:r>
                    </a:p>
                  </a:txBody>
                  <a:tcPr marL="68569" marR="68569" marT="34287" marB="34287" anchor="ctr">
                    <a:lnL w="12700" cap="flat" cmpd="sng" algn="ctr">
                      <a:solidFill>
                        <a:prstClr val="black"/>
                      </a:solidFill>
                      <a:prstDash val="solid"/>
                      <a:round/>
                      <a:headEnd type="none" w="med" len="med"/>
                      <a:tailEnd type="none" w="med" len="med"/>
                    </a:lnL>
                    <a:lnR w="12700" cmpd="sng">
                      <a:solidFill>
                        <a:prstClr val="black"/>
                      </a:solidFill>
                      <a:prstDash val="soli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12"/>
                  </a:ext>
                </a:extLst>
              </a:tr>
              <a:tr h="254978">
                <a:tc>
                  <a:txBody>
                    <a:bodyPr/>
                    <a:lstStyle/>
                    <a:p>
                      <a:pPr algn="ctr"/>
                      <a:r>
                        <a:rPr lang="ru-RU" sz="1400" b="1" dirty="0">
                          <a:latin typeface="Times New Roman" pitchFamily="18" charset="0"/>
                          <a:cs typeface="Times New Roman" pitchFamily="18" charset="0"/>
                        </a:rPr>
                        <a:t>49</a:t>
                      </a:r>
                    </a:p>
                  </a:txBody>
                  <a:tcPr marL="68569" marR="68569" marT="34287" marB="34287" anchor="ctr">
                    <a:lnL w="12700" cmpd="sng">
                      <a:solidFill>
                        <a:prstClr val="black"/>
                      </a:solidFill>
                      <a:prstDash val="solid"/>
                    </a:lnL>
                    <a:lnR w="12700" cap="flat" cmpd="sng" algn="ctr">
                      <a:solidFill>
                        <a:prstClr val="black"/>
                      </a:solidFill>
                      <a:prstDash val="solid"/>
                      <a:round/>
                      <a:headEnd type="none" w="med" len="med"/>
                      <a:tailEnd type="none" w="med" len="me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ru-RU" sz="1400" b="1" dirty="0">
                          <a:latin typeface="Times New Roman" pitchFamily="18" charset="0"/>
                          <a:cs typeface="Times New Roman" pitchFamily="18" charset="0"/>
                        </a:rPr>
                        <a:t>Рейтинговая оценка платежеспособности и качества управления муниципальными финансами</a:t>
                      </a:r>
                    </a:p>
                  </a:txBody>
                  <a:tcPr marL="68569" marR="68569" marT="34287" marB="34287" anchor="ct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ru-RU" sz="1400" b="1" dirty="0">
                          <a:latin typeface="Times New Roman" pitchFamily="18" charset="0"/>
                          <a:cs typeface="Times New Roman" pitchFamily="18" charset="0"/>
                        </a:rPr>
                        <a:t>75</a:t>
                      </a:r>
                    </a:p>
                  </a:txBody>
                  <a:tcPr marL="68569" marR="68569" marT="34287" marB="34287" anchor="ctr">
                    <a:lnL w="12700" cap="flat" cmpd="sng" algn="ctr">
                      <a:solidFill>
                        <a:prstClr val="black"/>
                      </a:solidFill>
                      <a:prstDash val="solid"/>
                      <a:round/>
                      <a:headEnd type="none" w="med" len="med"/>
                      <a:tailEnd type="none" w="med" len="med"/>
                    </a:lnL>
                    <a:lnR w="12700" cmpd="sng">
                      <a:solidFill>
                        <a:prstClr val="black"/>
                      </a:solidFill>
                      <a:prstDash val="soli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13"/>
                  </a:ext>
                </a:extLst>
              </a:tr>
              <a:tr h="254978">
                <a:tc>
                  <a:txBody>
                    <a:bodyPr/>
                    <a:lstStyle/>
                    <a:p>
                      <a:pPr algn="ctr"/>
                      <a:r>
                        <a:rPr lang="ru-RU" sz="1400" b="1" dirty="0">
                          <a:latin typeface="Times New Roman" pitchFamily="18" charset="0"/>
                          <a:cs typeface="Times New Roman" pitchFamily="18" charset="0"/>
                        </a:rPr>
                        <a:t>50</a:t>
                      </a:r>
                    </a:p>
                  </a:txBody>
                  <a:tcPr marL="68569" marR="68569" marT="34287" marB="34287" anchor="ctr">
                    <a:lnL w="12700" cmpd="sng">
                      <a:solidFill>
                        <a:prstClr val="black"/>
                      </a:solidFill>
                      <a:prstDash val="solid"/>
                    </a:lnL>
                    <a:lnR w="12700" cap="flat" cmpd="sng" algn="ctr">
                      <a:solidFill>
                        <a:prstClr val="black"/>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ru-RU" sz="1400" b="1" dirty="0">
                          <a:latin typeface="Times New Roman" pitchFamily="18" charset="0"/>
                          <a:cs typeface="Times New Roman" pitchFamily="18" charset="0"/>
                        </a:rPr>
                        <a:t>Контактная</a:t>
                      </a:r>
                      <a:r>
                        <a:rPr lang="ru-RU" sz="1400" b="1" baseline="0" dirty="0">
                          <a:latin typeface="Times New Roman" pitchFamily="18" charset="0"/>
                          <a:cs typeface="Times New Roman" pitchFamily="18" charset="0"/>
                        </a:rPr>
                        <a:t> информация по финансовому управлению администрации городского округа город Первомайск Нижегородской области</a:t>
                      </a:r>
                      <a:endParaRPr lang="ru-RU" sz="1400" b="1" dirty="0">
                        <a:latin typeface="Times New Roman" pitchFamily="18" charset="0"/>
                        <a:cs typeface="Times New Roman" pitchFamily="18" charset="0"/>
                      </a:endParaRPr>
                    </a:p>
                  </a:txBody>
                  <a:tcPr marL="68569" marR="68569" marT="34287" marB="34287" anchor="ct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ru-RU" sz="1400" b="1" dirty="0">
                          <a:latin typeface="Times New Roman" pitchFamily="18" charset="0"/>
                          <a:cs typeface="Times New Roman" pitchFamily="18" charset="0"/>
                        </a:rPr>
                        <a:t>76</a:t>
                      </a:r>
                    </a:p>
                  </a:txBody>
                  <a:tcPr marL="68569" marR="68569" marT="34287" marB="34287" anchor="ctr">
                    <a:lnL w="12700" cap="flat" cmpd="sng" algn="ctr">
                      <a:solidFill>
                        <a:prstClr val="black"/>
                      </a:solidFill>
                      <a:prstDash val="solid"/>
                      <a:round/>
                      <a:headEnd type="none" w="med" len="med"/>
                      <a:tailEnd type="none" w="med" len="med"/>
                    </a:lnL>
                    <a:lnR w="12700" cmpd="sng">
                      <a:solidFill>
                        <a:prstClr val="black"/>
                      </a:solidFill>
                      <a:prstDash val="solid"/>
                    </a:lnR>
                    <a:lnT w="12700" cap="flat" cmpd="sng" algn="ctr">
                      <a:solidFill>
                        <a:prstClr val="black"/>
                      </a:solidFill>
                      <a:prstDash val="solid"/>
                      <a:round/>
                      <a:headEnd type="none" w="med" len="med"/>
                      <a:tailEnd type="none" w="med" len="me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14"/>
                  </a:ext>
                </a:extLst>
              </a:tr>
            </a:tbl>
          </a:graphicData>
        </a:graphic>
      </p:graphicFrame>
    </p:spTree>
    <p:extLst>
      <p:ext uri="{BB962C8B-B14F-4D97-AF65-F5344CB8AC3E}">
        <p14:creationId xmlns:p14="http://schemas.microsoft.com/office/powerpoint/2010/main" val="192833190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Прямоугольник 9"/>
          <p:cNvSpPr/>
          <p:nvPr/>
        </p:nvSpPr>
        <p:spPr>
          <a:xfrm>
            <a:off x="752475" y="-46109"/>
            <a:ext cx="7734300" cy="765592"/>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8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Структура расходов на культуру, %</a:t>
            </a:r>
          </a:p>
          <a:p>
            <a:pPr algn="ctr" fontAlgn="base">
              <a:spcBef>
                <a:spcPct val="0"/>
              </a:spcBef>
              <a:spcAft>
                <a:spcPct val="0"/>
              </a:spcAft>
              <a:defRPr/>
            </a:pPr>
            <a:r>
              <a:rPr lang="ru-RU"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cs typeface="Arial" pitchFamily="34" charset="0"/>
              </a:rPr>
              <a:t> </a:t>
            </a:r>
          </a:p>
        </p:txBody>
      </p:sp>
      <p:grpSp>
        <p:nvGrpSpPr>
          <p:cNvPr id="11" name="Группа 10"/>
          <p:cNvGrpSpPr/>
          <p:nvPr/>
        </p:nvGrpSpPr>
        <p:grpSpPr>
          <a:xfrm>
            <a:off x="629694" y="4756383"/>
            <a:ext cx="7979861" cy="1670454"/>
            <a:chOff x="882828" y="4813300"/>
            <a:chExt cx="7191368" cy="2227271"/>
          </a:xfrm>
        </p:grpSpPr>
        <p:sp>
          <p:nvSpPr>
            <p:cNvPr id="12" name="Скругленный прямоугольник 11"/>
            <p:cNvSpPr/>
            <p:nvPr/>
          </p:nvSpPr>
          <p:spPr>
            <a:xfrm>
              <a:off x="882828" y="6451793"/>
              <a:ext cx="2428892" cy="571504"/>
            </a:xfrm>
            <a:prstGeom prst="roundRect">
              <a:avLst/>
            </a:prstGeom>
            <a:noFill/>
            <a:ln w="15875" cap="flat" cmpd="sng" algn="ctr">
              <a:solidFill>
                <a:srgbClr val="4E67C8">
                  <a:shade val="50000"/>
                  <a:shade val="75000"/>
                  <a:satMod val="125000"/>
                  <a:lumMod val="75000"/>
                </a:srgbClr>
              </a:solidFill>
              <a:prstDash val="solid"/>
            </a:ln>
            <a:effectLst/>
          </p:spPr>
          <p:txBody>
            <a:bodyPr anchor="ctr"/>
            <a:lstStyle/>
            <a:p>
              <a:pPr algn="ctr" fontAlgn="base">
                <a:spcBef>
                  <a:spcPct val="0"/>
                </a:spcBef>
                <a:spcAft>
                  <a:spcPct val="0"/>
                </a:spcAft>
                <a:defRPr/>
              </a:pPr>
              <a:endParaRPr lang="ru-RU" sz="1400" b="1" kern="0" dirty="0">
                <a:solidFill>
                  <a:prstClr val="black"/>
                </a:solidFill>
                <a:latin typeface="Times New Roman" pitchFamily="18" charset="0"/>
                <a:cs typeface="Times New Roman" pitchFamily="18" charset="0"/>
              </a:endParaRPr>
            </a:p>
            <a:p>
              <a:pPr algn="ctr" fontAlgn="base">
                <a:spcBef>
                  <a:spcPct val="0"/>
                </a:spcBef>
                <a:spcAft>
                  <a:spcPct val="0"/>
                </a:spcAft>
                <a:defRPr/>
              </a:pPr>
              <a:r>
                <a:rPr lang="ru-RU" sz="1400" b="1" kern="0" dirty="0">
                  <a:solidFill>
                    <a:prstClr val="black"/>
                  </a:solidFill>
                  <a:latin typeface="Times New Roman" pitchFamily="18" charset="0"/>
                  <a:cs typeface="Times New Roman" pitchFamily="18" charset="0"/>
                </a:rPr>
                <a:t>ВСЕГО РАСХОДОВ</a:t>
              </a:r>
            </a:p>
            <a:p>
              <a:pPr algn="ctr" fontAlgn="base">
                <a:spcBef>
                  <a:spcPct val="0"/>
                </a:spcBef>
                <a:spcAft>
                  <a:spcPct val="0"/>
                </a:spcAft>
                <a:defRPr/>
              </a:pPr>
              <a:r>
                <a:rPr lang="ru-RU" sz="1400" b="1" kern="0" dirty="0">
                  <a:solidFill>
                    <a:prstClr val="black"/>
                  </a:solidFill>
                  <a:latin typeface="Times New Roman" pitchFamily="18" charset="0"/>
                  <a:cs typeface="Times New Roman" pitchFamily="18" charset="0"/>
                </a:rPr>
                <a:t>117,1 млн.рублей</a:t>
              </a:r>
            </a:p>
            <a:p>
              <a:pPr algn="ctr" fontAlgn="base">
                <a:spcBef>
                  <a:spcPct val="0"/>
                </a:spcBef>
                <a:spcAft>
                  <a:spcPct val="0"/>
                </a:spcAft>
                <a:defRPr/>
              </a:pPr>
              <a:endParaRPr lang="ru-RU" sz="1400" kern="0" dirty="0">
                <a:solidFill>
                  <a:prstClr val="white"/>
                </a:solidFill>
                <a:latin typeface="Times New Roman" pitchFamily="18" charset="0"/>
                <a:cs typeface="Times New Roman" pitchFamily="18" charset="0"/>
              </a:endParaRPr>
            </a:p>
          </p:txBody>
        </p:sp>
        <p:sp>
          <p:nvSpPr>
            <p:cNvPr id="13" name="Скругленный прямоугольник 12"/>
            <p:cNvSpPr/>
            <p:nvPr/>
          </p:nvSpPr>
          <p:spPr>
            <a:xfrm>
              <a:off x="5645304" y="6469067"/>
              <a:ext cx="2428892" cy="571504"/>
            </a:xfrm>
            <a:prstGeom prst="roundRect">
              <a:avLst/>
            </a:prstGeom>
            <a:noFill/>
            <a:ln w="15875" cap="flat" cmpd="sng" algn="ctr">
              <a:solidFill>
                <a:srgbClr val="4E67C8">
                  <a:shade val="50000"/>
                  <a:shade val="75000"/>
                  <a:satMod val="125000"/>
                  <a:lumMod val="75000"/>
                </a:srgbClr>
              </a:solidFill>
              <a:prstDash val="solid"/>
            </a:ln>
            <a:effectLst/>
          </p:spPr>
          <p:txBody>
            <a:bodyPr anchor="ctr"/>
            <a:lstStyle/>
            <a:p>
              <a:pPr algn="ctr" fontAlgn="base">
                <a:spcBef>
                  <a:spcPct val="0"/>
                </a:spcBef>
                <a:spcAft>
                  <a:spcPct val="0"/>
                </a:spcAft>
                <a:defRPr/>
              </a:pPr>
              <a:endParaRPr lang="ru-RU" sz="1400" b="1" kern="0" dirty="0">
                <a:solidFill>
                  <a:prstClr val="black"/>
                </a:solidFill>
                <a:latin typeface="Times New Roman" pitchFamily="18" charset="0"/>
                <a:cs typeface="Times New Roman" pitchFamily="18" charset="0"/>
              </a:endParaRPr>
            </a:p>
            <a:p>
              <a:pPr algn="ctr" fontAlgn="base">
                <a:spcBef>
                  <a:spcPct val="0"/>
                </a:spcBef>
                <a:spcAft>
                  <a:spcPct val="0"/>
                </a:spcAft>
                <a:defRPr/>
              </a:pPr>
              <a:r>
                <a:rPr lang="ru-RU" sz="1400" b="1" kern="0" dirty="0">
                  <a:solidFill>
                    <a:prstClr val="black"/>
                  </a:solidFill>
                  <a:latin typeface="Times New Roman" pitchFamily="18" charset="0"/>
                  <a:cs typeface="Times New Roman" pitchFamily="18" charset="0"/>
                </a:rPr>
                <a:t>ВСЕГО РАСХОДОВ</a:t>
              </a:r>
            </a:p>
            <a:p>
              <a:pPr algn="ctr" fontAlgn="base">
                <a:spcBef>
                  <a:spcPct val="0"/>
                </a:spcBef>
                <a:spcAft>
                  <a:spcPct val="0"/>
                </a:spcAft>
                <a:defRPr/>
              </a:pPr>
              <a:r>
                <a:rPr lang="ru-RU" sz="1400" b="1" kern="0" dirty="0">
                  <a:solidFill>
                    <a:prstClr val="black"/>
                  </a:solidFill>
                  <a:latin typeface="Times New Roman" pitchFamily="18" charset="0"/>
                  <a:cs typeface="Times New Roman" pitchFamily="18" charset="0"/>
                </a:rPr>
                <a:t>132,2 млн.рублей</a:t>
              </a:r>
            </a:p>
            <a:p>
              <a:pPr algn="ctr" fontAlgn="base">
                <a:spcBef>
                  <a:spcPct val="0"/>
                </a:spcBef>
                <a:spcAft>
                  <a:spcPct val="0"/>
                </a:spcAft>
                <a:defRPr/>
              </a:pPr>
              <a:endParaRPr lang="ru-RU" sz="1400" kern="0" dirty="0">
                <a:solidFill>
                  <a:prstClr val="white"/>
                </a:solidFill>
                <a:latin typeface="Times New Roman" pitchFamily="18" charset="0"/>
                <a:cs typeface="Times New Roman" pitchFamily="18" charset="0"/>
              </a:endParaRPr>
            </a:p>
          </p:txBody>
        </p:sp>
        <p:sp>
          <p:nvSpPr>
            <p:cNvPr id="14" name="Прямоугольник 13"/>
            <p:cNvSpPr/>
            <p:nvPr/>
          </p:nvSpPr>
          <p:spPr>
            <a:xfrm>
              <a:off x="3635375" y="4895850"/>
              <a:ext cx="390525" cy="144463"/>
            </a:xfrm>
            <a:prstGeom prst="rect">
              <a:avLst/>
            </a:prstGeom>
            <a:gradFill>
              <a:gsLst>
                <a:gs pos="54000">
                  <a:srgbClr val="31CC00"/>
                </a:gs>
                <a:gs pos="86000">
                  <a:srgbClr val="87FF61"/>
                </a:gs>
                <a:gs pos="100000">
                  <a:srgbClr val="87FF61"/>
                </a:gs>
              </a:gsLst>
              <a:lin ang="2700000" scaled="1"/>
            </a:gradFill>
            <a:ln w="15875" cap="flat" cmpd="sng" algn="ctr">
              <a:solidFill>
                <a:srgbClr val="4E67C8">
                  <a:shade val="50000"/>
                  <a:shade val="75000"/>
                  <a:satMod val="125000"/>
                  <a:lumMod val="75000"/>
                </a:srgbClr>
              </a:solidFill>
              <a:prstDash val="solid"/>
            </a:ln>
            <a:effectLst/>
          </p:spPr>
          <p:txBody>
            <a:bodyPr anchor="ctr"/>
            <a:lstStyle/>
            <a:p>
              <a:pPr algn="ctr" fontAlgn="base">
                <a:spcBef>
                  <a:spcPct val="0"/>
                </a:spcBef>
                <a:spcAft>
                  <a:spcPct val="0"/>
                </a:spcAft>
                <a:defRPr/>
              </a:pPr>
              <a:endParaRPr lang="ru-RU" sz="900" kern="0" dirty="0">
                <a:solidFill>
                  <a:prstClr val="white"/>
                </a:solidFill>
                <a:latin typeface="Trebuchet MS"/>
              </a:endParaRPr>
            </a:p>
          </p:txBody>
        </p:sp>
        <p:sp>
          <p:nvSpPr>
            <p:cNvPr id="15" name="Прямоугольник 14"/>
            <p:cNvSpPr/>
            <p:nvPr/>
          </p:nvSpPr>
          <p:spPr>
            <a:xfrm>
              <a:off x="3635375" y="5516563"/>
              <a:ext cx="390525" cy="144462"/>
            </a:xfrm>
            <a:prstGeom prst="rect">
              <a:avLst/>
            </a:prstGeom>
            <a:gradFill>
              <a:gsLst>
                <a:gs pos="54000">
                  <a:srgbClr val="DA9C00"/>
                </a:gs>
                <a:gs pos="86000">
                  <a:srgbClr val="FFD53B"/>
                </a:gs>
                <a:gs pos="100000">
                  <a:srgbClr val="FFD53B"/>
                </a:gs>
              </a:gsLst>
              <a:lin ang="2700000" scaled="1"/>
            </a:gradFill>
            <a:ln w="15875" cap="flat" cmpd="sng" algn="ctr">
              <a:solidFill>
                <a:srgbClr val="4E67C8">
                  <a:shade val="50000"/>
                  <a:shade val="75000"/>
                  <a:satMod val="125000"/>
                  <a:lumMod val="75000"/>
                </a:srgbClr>
              </a:solidFill>
              <a:prstDash val="solid"/>
            </a:ln>
            <a:effectLst/>
          </p:spPr>
          <p:txBody>
            <a:bodyPr anchor="ctr"/>
            <a:lstStyle/>
            <a:p>
              <a:pPr algn="ctr" fontAlgn="base">
                <a:spcBef>
                  <a:spcPct val="0"/>
                </a:spcBef>
                <a:spcAft>
                  <a:spcPct val="0"/>
                </a:spcAft>
                <a:defRPr/>
              </a:pPr>
              <a:endParaRPr lang="ru-RU" sz="900" kern="0" dirty="0">
                <a:solidFill>
                  <a:prstClr val="white"/>
                </a:solidFill>
                <a:latin typeface="Trebuchet MS"/>
              </a:endParaRPr>
            </a:p>
          </p:txBody>
        </p:sp>
        <p:sp>
          <p:nvSpPr>
            <p:cNvPr id="16" name="TextBox 18"/>
            <p:cNvSpPr txBox="1">
              <a:spLocks noChangeArrowheads="1"/>
            </p:cNvSpPr>
            <p:nvPr/>
          </p:nvSpPr>
          <p:spPr bwMode="auto">
            <a:xfrm>
              <a:off x="4133850" y="4813300"/>
              <a:ext cx="77171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defRPr/>
              </a:pPr>
              <a:r>
                <a:rPr lang="ru-RU" sz="1200" b="1" kern="0" dirty="0">
                  <a:solidFill>
                    <a:prstClr val="black"/>
                  </a:solidFill>
                  <a:latin typeface="Times New Roman" pitchFamily="18" charset="0"/>
                  <a:cs typeface="Times New Roman" pitchFamily="18" charset="0"/>
                </a:rPr>
                <a:t>Культура</a:t>
              </a:r>
            </a:p>
          </p:txBody>
        </p:sp>
        <p:sp>
          <p:nvSpPr>
            <p:cNvPr id="17" name="TextBox 21"/>
            <p:cNvSpPr txBox="1">
              <a:spLocks noChangeArrowheads="1"/>
            </p:cNvSpPr>
            <p:nvPr/>
          </p:nvSpPr>
          <p:spPr bwMode="auto">
            <a:xfrm>
              <a:off x="4157663" y="5373688"/>
              <a:ext cx="2519688"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defRPr/>
              </a:pPr>
              <a:r>
                <a:rPr lang="ru-RU" sz="1200" b="1" kern="0" dirty="0">
                  <a:solidFill>
                    <a:prstClr val="black"/>
                  </a:solidFill>
                  <a:latin typeface="Times New Roman" pitchFamily="18" charset="0"/>
                  <a:cs typeface="Times New Roman" pitchFamily="18" charset="0"/>
                </a:rPr>
                <a:t>Другие вопросы в области культуры,</a:t>
              </a:r>
            </a:p>
            <a:p>
              <a:pPr eaLnBrk="1" fontAlgn="base" hangingPunct="1">
                <a:spcBef>
                  <a:spcPct val="0"/>
                </a:spcBef>
                <a:spcAft>
                  <a:spcPct val="0"/>
                </a:spcAft>
                <a:defRPr/>
              </a:pPr>
              <a:r>
                <a:rPr lang="ru-RU" sz="1200" b="1" kern="0" dirty="0">
                  <a:solidFill>
                    <a:prstClr val="black"/>
                  </a:solidFill>
                  <a:latin typeface="Times New Roman" pitchFamily="18" charset="0"/>
                  <a:cs typeface="Times New Roman" pitchFamily="18" charset="0"/>
                </a:rPr>
                <a:t>кинематографии</a:t>
              </a:r>
            </a:p>
          </p:txBody>
        </p:sp>
      </p:grpSp>
      <p:graphicFrame>
        <p:nvGraphicFramePr>
          <p:cNvPr id="18" name="1 Objeto"/>
          <p:cNvGraphicFramePr>
            <a:graphicFrameLocks/>
          </p:cNvGraphicFramePr>
          <p:nvPr>
            <p:extLst>
              <p:ext uri="{D42A27DB-BD31-4B8C-83A1-F6EECF244321}">
                <p14:modId xmlns:p14="http://schemas.microsoft.com/office/powerpoint/2010/main" val="1301160070"/>
              </p:ext>
            </p:extLst>
          </p:nvPr>
        </p:nvGraphicFramePr>
        <p:xfrm>
          <a:off x="-133357" y="1121262"/>
          <a:ext cx="5334095" cy="407159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9" name="1 Objeto"/>
          <p:cNvGraphicFramePr>
            <a:graphicFrameLocks/>
          </p:cNvGraphicFramePr>
          <p:nvPr>
            <p:extLst>
              <p:ext uri="{D42A27DB-BD31-4B8C-83A1-F6EECF244321}">
                <p14:modId xmlns:p14="http://schemas.microsoft.com/office/powerpoint/2010/main" val="4024276252"/>
              </p:ext>
            </p:extLst>
          </p:nvPr>
        </p:nvGraphicFramePr>
        <p:xfrm>
          <a:off x="4237172" y="1017665"/>
          <a:ext cx="5271163" cy="4266165"/>
        </p:xfrm>
        <a:graphic>
          <a:graphicData uri="http://schemas.openxmlformats.org/drawingml/2006/chart">
            <c:chart xmlns:c="http://schemas.openxmlformats.org/drawingml/2006/chart" xmlns:r="http://schemas.openxmlformats.org/officeDocument/2006/relationships" r:id="rId5"/>
          </a:graphicData>
        </a:graphic>
      </p:graphicFrame>
      <p:sp>
        <p:nvSpPr>
          <p:cNvPr id="20" name="TextBox 19"/>
          <p:cNvSpPr txBox="1"/>
          <p:nvPr/>
        </p:nvSpPr>
        <p:spPr>
          <a:xfrm>
            <a:off x="1503451" y="854634"/>
            <a:ext cx="1447508" cy="488593"/>
          </a:xfrm>
          <a:prstGeom prst="rect">
            <a:avLst/>
          </a:prstGeom>
          <a:noFill/>
          <a:ln>
            <a:noFill/>
          </a:ln>
        </p:spPr>
        <p:txBody>
          <a:bodyPr wrap="none" lIns="57148" tIns="28574" rIns="57148" bIns="28574">
            <a:spAutoFit/>
          </a:bodyPr>
          <a:lstStyle>
            <a:defPPr>
              <a:defRPr lang="en-US"/>
            </a:defPPr>
            <a:lvl1pPr fontAlgn="base">
              <a:spcBef>
                <a:spcPct val="0"/>
              </a:spcBef>
              <a:spcAft>
                <a:spcPct val="0"/>
              </a:spcAft>
              <a:defRPr sz="2500" b="1" kern="0">
                <a:solidFill>
                  <a:prstClr val="black"/>
                </a:solidFill>
                <a:latin typeface="Bookman Old Style" pitchFamily="18" charset="0"/>
                <a:cs typeface="Times New Roman" pitchFamily="18" charset="0"/>
              </a:defRPr>
            </a:lvl1pPr>
            <a:lvl2pPr marL="742950" indent="-285750" eaLnBrk="0" hangingPunct="0">
              <a:defRPr sz="1400">
                <a:latin typeface="Monotype Corsiva" pitchFamily="66" charset="0"/>
              </a:defRPr>
            </a:lvl2pPr>
            <a:lvl3pPr marL="1143000" indent="-228600" eaLnBrk="0" hangingPunct="0">
              <a:defRPr sz="1400">
                <a:latin typeface="Monotype Corsiva" pitchFamily="66" charset="0"/>
              </a:defRPr>
            </a:lvl3pPr>
            <a:lvl4pPr marL="1600200" indent="-228600" eaLnBrk="0" hangingPunct="0">
              <a:defRPr sz="1400">
                <a:latin typeface="Monotype Corsiva" pitchFamily="66" charset="0"/>
              </a:defRPr>
            </a:lvl4pPr>
            <a:lvl5pPr marL="2057400" indent="-228600" eaLnBrk="0" hangingPunct="0">
              <a:defRPr sz="1400">
                <a:latin typeface="Monotype Corsiva" pitchFamily="66" charset="0"/>
              </a:defRPr>
            </a:lvl5pPr>
            <a:lvl6pPr marL="2514600" indent="-228600" eaLnBrk="0" fontAlgn="base" hangingPunct="0">
              <a:spcBef>
                <a:spcPct val="0"/>
              </a:spcBef>
              <a:spcAft>
                <a:spcPct val="0"/>
              </a:spcAft>
              <a:defRPr sz="1400">
                <a:latin typeface="Monotype Corsiva" pitchFamily="66" charset="0"/>
              </a:defRPr>
            </a:lvl6pPr>
            <a:lvl7pPr marL="2971800" indent="-228600" eaLnBrk="0" fontAlgn="base" hangingPunct="0">
              <a:spcBef>
                <a:spcPct val="0"/>
              </a:spcBef>
              <a:spcAft>
                <a:spcPct val="0"/>
              </a:spcAft>
              <a:defRPr sz="1400">
                <a:latin typeface="Monotype Corsiva" pitchFamily="66" charset="0"/>
              </a:defRPr>
            </a:lvl7pPr>
            <a:lvl8pPr marL="3429000" indent="-228600" eaLnBrk="0" fontAlgn="base" hangingPunct="0">
              <a:spcBef>
                <a:spcPct val="0"/>
              </a:spcBef>
              <a:spcAft>
                <a:spcPct val="0"/>
              </a:spcAft>
              <a:defRPr sz="1400">
                <a:latin typeface="Monotype Corsiva" pitchFamily="66" charset="0"/>
              </a:defRPr>
            </a:lvl8pPr>
            <a:lvl9pPr marL="3886200" indent="-228600" eaLnBrk="0" fontAlgn="base" hangingPunct="0">
              <a:spcBef>
                <a:spcPct val="0"/>
              </a:spcBef>
              <a:spcAft>
                <a:spcPct val="0"/>
              </a:spcAft>
              <a:defRPr sz="1400">
                <a:latin typeface="Monotype Corsiva" pitchFamily="66" charset="0"/>
              </a:defRPr>
            </a:lvl9pPr>
          </a:lstStyle>
          <a:p>
            <a:r>
              <a:rPr lang="ru-RU" sz="2800" dirty="0">
                <a:latin typeface="Times New Roman" pitchFamily="18" charset="0"/>
              </a:rPr>
              <a:t>2024 год</a:t>
            </a:r>
          </a:p>
        </p:txBody>
      </p:sp>
      <p:sp>
        <p:nvSpPr>
          <p:cNvPr id="21" name="TextBox 20"/>
          <p:cNvSpPr txBox="1"/>
          <p:nvPr/>
        </p:nvSpPr>
        <p:spPr>
          <a:xfrm>
            <a:off x="5914349" y="879328"/>
            <a:ext cx="1447508" cy="488593"/>
          </a:xfrm>
          <a:prstGeom prst="rect">
            <a:avLst/>
          </a:prstGeom>
          <a:noFill/>
          <a:ln>
            <a:noFill/>
          </a:ln>
        </p:spPr>
        <p:txBody>
          <a:bodyPr wrap="none" lIns="57148" tIns="28574" rIns="57148" bIns="28574">
            <a:spAutoFit/>
          </a:bodyPr>
          <a:lstStyle>
            <a:defPPr>
              <a:defRPr lang="en-US"/>
            </a:defPPr>
            <a:lvl1pPr fontAlgn="base">
              <a:spcBef>
                <a:spcPct val="0"/>
              </a:spcBef>
              <a:spcAft>
                <a:spcPct val="0"/>
              </a:spcAft>
              <a:defRPr sz="2500" b="1" kern="0">
                <a:solidFill>
                  <a:prstClr val="black"/>
                </a:solidFill>
                <a:latin typeface="Bookman Old Style" pitchFamily="18" charset="0"/>
                <a:cs typeface="Times New Roman" pitchFamily="18" charset="0"/>
              </a:defRPr>
            </a:lvl1pPr>
            <a:lvl2pPr marL="742950" indent="-285750" eaLnBrk="0" hangingPunct="0">
              <a:defRPr sz="1400">
                <a:latin typeface="Monotype Corsiva" pitchFamily="66" charset="0"/>
              </a:defRPr>
            </a:lvl2pPr>
            <a:lvl3pPr marL="1143000" indent="-228600" eaLnBrk="0" hangingPunct="0">
              <a:defRPr sz="1400">
                <a:latin typeface="Monotype Corsiva" pitchFamily="66" charset="0"/>
              </a:defRPr>
            </a:lvl3pPr>
            <a:lvl4pPr marL="1600200" indent="-228600" eaLnBrk="0" hangingPunct="0">
              <a:defRPr sz="1400">
                <a:latin typeface="Monotype Corsiva" pitchFamily="66" charset="0"/>
              </a:defRPr>
            </a:lvl4pPr>
            <a:lvl5pPr marL="2057400" indent="-228600" eaLnBrk="0" hangingPunct="0">
              <a:defRPr sz="1400">
                <a:latin typeface="Monotype Corsiva" pitchFamily="66" charset="0"/>
              </a:defRPr>
            </a:lvl5pPr>
            <a:lvl6pPr marL="2514600" indent="-228600" eaLnBrk="0" fontAlgn="base" hangingPunct="0">
              <a:spcBef>
                <a:spcPct val="0"/>
              </a:spcBef>
              <a:spcAft>
                <a:spcPct val="0"/>
              </a:spcAft>
              <a:defRPr sz="1400">
                <a:latin typeface="Monotype Corsiva" pitchFamily="66" charset="0"/>
              </a:defRPr>
            </a:lvl6pPr>
            <a:lvl7pPr marL="2971800" indent="-228600" eaLnBrk="0" fontAlgn="base" hangingPunct="0">
              <a:spcBef>
                <a:spcPct val="0"/>
              </a:spcBef>
              <a:spcAft>
                <a:spcPct val="0"/>
              </a:spcAft>
              <a:defRPr sz="1400">
                <a:latin typeface="Monotype Corsiva" pitchFamily="66" charset="0"/>
              </a:defRPr>
            </a:lvl7pPr>
            <a:lvl8pPr marL="3429000" indent="-228600" eaLnBrk="0" fontAlgn="base" hangingPunct="0">
              <a:spcBef>
                <a:spcPct val="0"/>
              </a:spcBef>
              <a:spcAft>
                <a:spcPct val="0"/>
              </a:spcAft>
              <a:defRPr sz="1400">
                <a:latin typeface="Monotype Corsiva" pitchFamily="66" charset="0"/>
              </a:defRPr>
            </a:lvl8pPr>
            <a:lvl9pPr marL="3886200" indent="-228600" eaLnBrk="0" fontAlgn="base" hangingPunct="0">
              <a:spcBef>
                <a:spcPct val="0"/>
              </a:spcBef>
              <a:spcAft>
                <a:spcPct val="0"/>
              </a:spcAft>
              <a:defRPr sz="1400">
                <a:latin typeface="Monotype Corsiva" pitchFamily="66" charset="0"/>
              </a:defRPr>
            </a:lvl9pPr>
          </a:lstStyle>
          <a:p>
            <a:r>
              <a:rPr lang="ru-RU" sz="2800" dirty="0">
                <a:latin typeface="Times New Roman" pitchFamily="18" charset="0"/>
              </a:rPr>
              <a:t>2025 год</a:t>
            </a:r>
          </a:p>
        </p:txBody>
      </p:sp>
      <p:sp>
        <p:nvSpPr>
          <p:cNvPr id="22" name="Oval 13"/>
          <p:cNvSpPr>
            <a:spLocks noChangeArrowheads="1"/>
          </p:cNvSpPr>
          <p:nvPr/>
        </p:nvSpPr>
        <p:spPr bwMode="auto">
          <a:xfrm>
            <a:off x="8326062" y="6538252"/>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36</a:t>
            </a:r>
          </a:p>
        </p:txBody>
      </p:sp>
    </p:spTree>
    <p:extLst>
      <p:ext uri="{BB962C8B-B14F-4D97-AF65-F5344CB8AC3E}">
        <p14:creationId xmlns:p14="http://schemas.microsoft.com/office/powerpoint/2010/main" val="2227099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20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8" grpId="0">
        <p:bldAsOne/>
      </p:bldGraphic>
      <p:bldGraphic spid="19" grpId="0">
        <p:bldAsOne/>
      </p:bldGraphic>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8088" y="-30823"/>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470767" y="136016"/>
            <a:ext cx="8308730" cy="365483"/>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0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Структура расходов на жилищно-коммунальное хозяйство, %</a:t>
            </a:r>
          </a:p>
        </p:txBody>
      </p:sp>
      <p:sp>
        <p:nvSpPr>
          <p:cNvPr id="8" name="Скругленный прямоугольник 7"/>
          <p:cNvSpPr/>
          <p:nvPr/>
        </p:nvSpPr>
        <p:spPr>
          <a:xfrm>
            <a:off x="966916" y="6082244"/>
            <a:ext cx="1938209" cy="428628"/>
          </a:xfrm>
          <a:prstGeom prst="roundRect">
            <a:avLst/>
          </a:prstGeom>
          <a:noFill/>
          <a:ln w="15875" cap="flat" cmpd="sng" algn="ctr">
            <a:solidFill>
              <a:srgbClr val="4E67C8">
                <a:shade val="50000"/>
                <a:shade val="75000"/>
                <a:satMod val="125000"/>
                <a:lumMod val="75000"/>
              </a:srgbClr>
            </a:solidFill>
            <a:prstDash val="solid"/>
          </a:ln>
          <a:effectLst/>
        </p:spPr>
        <p:txBody>
          <a:bodyPr lIns="57148" tIns="28574" rIns="57148" bIns="28574" anchor="ctr"/>
          <a:lstStyle/>
          <a:p>
            <a:pPr algn="ctr" fontAlgn="base">
              <a:spcBef>
                <a:spcPct val="0"/>
              </a:spcBef>
              <a:spcAft>
                <a:spcPct val="0"/>
              </a:spcAft>
              <a:defRPr/>
            </a:pPr>
            <a:endParaRPr lang="ru-RU" sz="1200" b="1" kern="0" dirty="0">
              <a:solidFill>
                <a:prstClr val="black"/>
              </a:solidFill>
              <a:latin typeface="Times New Roman" pitchFamily="18" charset="0"/>
              <a:cs typeface="Times New Roman" pitchFamily="18" charset="0"/>
            </a:endParaRPr>
          </a:p>
          <a:p>
            <a:pPr algn="ctr" fontAlgn="base">
              <a:spcBef>
                <a:spcPct val="0"/>
              </a:spcBef>
              <a:spcAft>
                <a:spcPct val="0"/>
              </a:spcAft>
              <a:defRPr/>
            </a:pPr>
            <a:r>
              <a:rPr lang="ru-RU" sz="1200" b="1" kern="0" dirty="0">
                <a:solidFill>
                  <a:prstClr val="black"/>
                </a:solidFill>
                <a:latin typeface="Times New Roman" pitchFamily="18" charset="0"/>
                <a:cs typeface="Times New Roman" pitchFamily="18" charset="0"/>
              </a:rPr>
              <a:t>ВСЕГО РАСХОДОВ</a:t>
            </a:r>
          </a:p>
          <a:p>
            <a:pPr algn="ctr" fontAlgn="base">
              <a:spcBef>
                <a:spcPct val="0"/>
              </a:spcBef>
              <a:spcAft>
                <a:spcPct val="0"/>
              </a:spcAft>
              <a:defRPr/>
            </a:pPr>
            <a:r>
              <a:rPr lang="ru-RU" sz="1200" b="1" kern="0" dirty="0">
                <a:solidFill>
                  <a:prstClr val="black"/>
                </a:solidFill>
                <a:latin typeface="Times New Roman" pitchFamily="18" charset="0"/>
                <a:cs typeface="Times New Roman" pitchFamily="18" charset="0"/>
              </a:rPr>
              <a:t>171,3 млн.рублей</a:t>
            </a:r>
          </a:p>
          <a:p>
            <a:pPr algn="ctr" fontAlgn="base">
              <a:spcBef>
                <a:spcPct val="0"/>
              </a:spcBef>
              <a:spcAft>
                <a:spcPct val="0"/>
              </a:spcAft>
              <a:defRPr/>
            </a:pPr>
            <a:endParaRPr lang="ru-RU" sz="1200" kern="0" dirty="0">
              <a:solidFill>
                <a:prstClr val="white"/>
              </a:solidFill>
              <a:latin typeface="Times New Roman" pitchFamily="18" charset="0"/>
              <a:cs typeface="Times New Roman" pitchFamily="18" charset="0"/>
            </a:endParaRPr>
          </a:p>
        </p:txBody>
      </p:sp>
      <p:sp>
        <p:nvSpPr>
          <p:cNvPr id="9" name="Скругленный прямоугольник 8"/>
          <p:cNvSpPr/>
          <p:nvPr/>
        </p:nvSpPr>
        <p:spPr>
          <a:xfrm>
            <a:off x="6059065" y="6157505"/>
            <a:ext cx="1938209" cy="428628"/>
          </a:xfrm>
          <a:prstGeom prst="roundRect">
            <a:avLst/>
          </a:prstGeom>
          <a:noFill/>
          <a:ln w="15875" cap="flat" cmpd="sng" algn="ctr">
            <a:solidFill>
              <a:srgbClr val="4E67C8">
                <a:shade val="50000"/>
                <a:shade val="75000"/>
                <a:satMod val="125000"/>
                <a:lumMod val="75000"/>
              </a:srgbClr>
            </a:solidFill>
            <a:prstDash val="solid"/>
          </a:ln>
          <a:effectLst/>
        </p:spPr>
        <p:txBody>
          <a:bodyPr lIns="57148" tIns="28574" rIns="57148" bIns="28574" anchor="ctr"/>
          <a:lstStyle/>
          <a:p>
            <a:pPr algn="ctr" fontAlgn="base">
              <a:spcBef>
                <a:spcPct val="0"/>
              </a:spcBef>
              <a:spcAft>
                <a:spcPct val="0"/>
              </a:spcAft>
              <a:defRPr/>
            </a:pPr>
            <a:endParaRPr lang="ru-RU" sz="1200" b="1" kern="0" dirty="0">
              <a:solidFill>
                <a:prstClr val="black"/>
              </a:solidFill>
              <a:latin typeface="Times New Roman" pitchFamily="18" charset="0"/>
              <a:cs typeface="Times New Roman" pitchFamily="18" charset="0"/>
            </a:endParaRPr>
          </a:p>
          <a:p>
            <a:pPr algn="ctr" fontAlgn="base">
              <a:spcBef>
                <a:spcPct val="0"/>
              </a:spcBef>
              <a:spcAft>
                <a:spcPct val="0"/>
              </a:spcAft>
              <a:defRPr/>
            </a:pPr>
            <a:r>
              <a:rPr lang="ru-RU" sz="1200" b="1" kern="0" dirty="0">
                <a:solidFill>
                  <a:prstClr val="black"/>
                </a:solidFill>
                <a:latin typeface="Times New Roman" pitchFamily="18" charset="0"/>
                <a:cs typeface="Times New Roman" pitchFamily="18" charset="0"/>
              </a:rPr>
              <a:t>ВСЕГО РАСХОДОВ</a:t>
            </a:r>
          </a:p>
          <a:p>
            <a:pPr algn="ctr" fontAlgn="base">
              <a:spcBef>
                <a:spcPct val="0"/>
              </a:spcBef>
              <a:spcAft>
                <a:spcPct val="0"/>
              </a:spcAft>
              <a:defRPr/>
            </a:pPr>
            <a:r>
              <a:rPr lang="ru-RU" sz="1200" b="1" kern="0" dirty="0">
                <a:solidFill>
                  <a:prstClr val="black"/>
                </a:solidFill>
                <a:latin typeface="Times New Roman" pitchFamily="18" charset="0"/>
                <a:cs typeface="Times New Roman" pitchFamily="18" charset="0"/>
              </a:rPr>
              <a:t>426,2 </a:t>
            </a:r>
            <a:r>
              <a:rPr lang="ru-RU" sz="1200" b="1" kern="0" dirty="0" err="1">
                <a:solidFill>
                  <a:prstClr val="black"/>
                </a:solidFill>
                <a:latin typeface="Times New Roman" pitchFamily="18" charset="0"/>
                <a:cs typeface="Times New Roman" pitchFamily="18" charset="0"/>
              </a:rPr>
              <a:t>млн.рублей</a:t>
            </a:r>
            <a:endParaRPr lang="ru-RU" sz="1200" b="1" kern="0" dirty="0">
              <a:solidFill>
                <a:prstClr val="black"/>
              </a:solidFill>
              <a:latin typeface="Times New Roman" pitchFamily="18" charset="0"/>
              <a:cs typeface="Times New Roman" pitchFamily="18" charset="0"/>
            </a:endParaRPr>
          </a:p>
          <a:p>
            <a:pPr algn="ctr" fontAlgn="base">
              <a:spcBef>
                <a:spcPct val="0"/>
              </a:spcBef>
              <a:spcAft>
                <a:spcPct val="0"/>
              </a:spcAft>
              <a:defRPr/>
            </a:pPr>
            <a:endParaRPr lang="ru-RU" sz="1200" kern="0" dirty="0">
              <a:solidFill>
                <a:prstClr val="white"/>
              </a:solidFill>
              <a:latin typeface="Times New Roman" pitchFamily="18" charset="0"/>
              <a:cs typeface="Times New Roman" pitchFamily="18" charset="0"/>
            </a:endParaRPr>
          </a:p>
        </p:txBody>
      </p:sp>
      <p:sp>
        <p:nvSpPr>
          <p:cNvPr id="10" name="TextBox 9"/>
          <p:cNvSpPr txBox="1"/>
          <p:nvPr/>
        </p:nvSpPr>
        <p:spPr>
          <a:xfrm>
            <a:off x="6096539" y="914104"/>
            <a:ext cx="1447508" cy="488593"/>
          </a:xfrm>
          <a:prstGeom prst="rect">
            <a:avLst/>
          </a:prstGeom>
          <a:noFill/>
          <a:ln>
            <a:noFill/>
          </a:ln>
        </p:spPr>
        <p:txBody>
          <a:bodyPr wrap="none" lIns="57148" tIns="28574" rIns="57148" bIns="28574">
            <a:spAutoFit/>
          </a:bodyPr>
          <a:lstStyle>
            <a:defPPr>
              <a:defRPr lang="en-US"/>
            </a:defPPr>
            <a:lvl1pPr fontAlgn="base">
              <a:spcBef>
                <a:spcPct val="0"/>
              </a:spcBef>
              <a:spcAft>
                <a:spcPct val="0"/>
              </a:spcAft>
              <a:defRPr sz="2500" b="1" kern="0">
                <a:solidFill>
                  <a:prstClr val="black"/>
                </a:solidFill>
                <a:latin typeface="Bookman Old Style" pitchFamily="18" charset="0"/>
                <a:cs typeface="Times New Roman" pitchFamily="18" charset="0"/>
              </a:defRPr>
            </a:lvl1pPr>
            <a:lvl2pPr marL="742950" indent="-285750" eaLnBrk="0" hangingPunct="0">
              <a:defRPr sz="1400">
                <a:latin typeface="Monotype Corsiva" pitchFamily="66" charset="0"/>
              </a:defRPr>
            </a:lvl2pPr>
            <a:lvl3pPr marL="1143000" indent="-228600" eaLnBrk="0" hangingPunct="0">
              <a:defRPr sz="1400">
                <a:latin typeface="Monotype Corsiva" pitchFamily="66" charset="0"/>
              </a:defRPr>
            </a:lvl3pPr>
            <a:lvl4pPr marL="1600200" indent="-228600" eaLnBrk="0" hangingPunct="0">
              <a:defRPr sz="1400">
                <a:latin typeface="Monotype Corsiva" pitchFamily="66" charset="0"/>
              </a:defRPr>
            </a:lvl4pPr>
            <a:lvl5pPr marL="2057400" indent="-228600" eaLnBrk="0" hangingPunct="0">
              <a:defRPr sz="1400">
                <a:latin typeface="Monotype Corsiva" pitchFamily="66" charset="0"/>
              </a:defRPr>
            </a:lvl5pPr>
            <a:lvl6pPr marL="2514600" indent="-228600" eaLnBrk="0" fontAlgn="base" hangingPunct="0">
              <a:spcBef>
                <a:spcPct val="0"/>
              </a:spcBef>
              <a:spcAft>
                <a:spcPct val="0"/>
              </a:spcAft>
              <a:defRPr sz="1400">
                <a:latin typeface="Monotype Corsiva" pitchFamily="66" charset="0"/>
              </a:defRPr>
            </a:lvl6pPr>
            <a:lvl7pPr marL="2971800" indent="-228600" eaLnBrk="0" fontAlgn="base" hangingPunct="0">
              <a:spcBef>
                <a:spcPct val="0"/>
              </a:spcBef>
              <a:spcAft>
                <a:spcPct val="0"/>
              </a:spcAft>
              <a:defRPr sz="1400">
                <a:latin typeface="Monotype Corsiva" pitchFamily="66" charset="0"/>
              </a:defRPr>
            </a:lvl7pPr>
            <a:lvl8pPr marL="3429000" indent="-228600" eaLnBrk="0" fontAlgn="base" hangingPunct="0">
              <a:spcBef>
                <a:spcPct val="0"/>
              </a:spcBef>
              <a:spcAft>
                <a:spcPct val="0"/>
              </a:spcAft>
              <a:defRPr sz="1400">
                <a:latin typeface="Monotype Corsiva" pitchFamily="66" charset="0"/>
              </a:defRPr>
            </a:lvl8pPr>
            <a:lvl9pPr marL="3886200" indent="-228600" eaLnBrk="0" fontAlgn="base" hangingPunct="0">
              <a:spcBef>
                <a:spcPct val="0"/>
              </a:spcBef>
              <a:spcAft>
                <a:spcPct val="0"/>
              </a:spcAft>
              <a:defRPr sz="1400">
                <a:latin typeface="Monotype Corsiva" pitchFamily="66" charset="0"/>
              </a:defRPr>
            </a:lvl9pPr>
          </a:lstStyle>
          <a:p>
            <a:pPr algn="ctr"/>
            <a:r>
              <a:rPr lang="ru-RU" sz="2800" dirty="0">
                <a:latin typeface="Times New Roman" pitchFamily="18" charset="0"/>
              </a:rPr>
              <a:t>2025 год</a:t>
            </a:r>
          </a:p>
        </p:txBody>
      </p:sp>
      <p:sp>
        <p:nvSpPr>
          <p:cNvPr id="11" name="TextBox 10"/>
          <p:cNvSpPr txBox="1"/>
          <p:nvPr/>
        </p:nvSpPr>
        <p:spPr>
          <a:xfrm>
            <a:off x="1457617" y="878901"/>
            <a:ext cx="1447508" cy="488593"/>
          </a:xfrm>
          <a:prstGeom prst="rect">
            <a:avLst/>
          </a:prstGeom>
          <a:noFill/>
          <a:ln>
            <a:noFill/>
          </a:ln>
        </p:spPr>
        <p:txBody>
          <a:bodyPr wrap="none" lIns="57148" tIns="28574" rIns="57148" bIns="28574">
            <a:spAutoFit/>
          </a:bodyPr>
          <a:lstStyle>
            <a:defPPr>
              <a:defRPr lang="en-US"/>
            </a:defPPr>
            <a:lvl1pPr fontAlgn="base">
              <a:spcBef>
                <a:spcPct val="0"/>
              </a:spcBef>
              <a:spcAft>
                <a:spcPct val="0"/>
              </a:spcAft>
              <a:defRPr sz="2500" b="1" kern="0">
                <a:solidFill>
                  <a:prstClr val="black"/>
                </a:solidFill>
                <a:latin typeface="Bookman Old Style" pitchFamily="18" charset="0"/>
                <a:cs typeface="Times New Roman" pitchFamily="18" charset="0"/>
              </a:defRPr>
            </a:lvl1pPr>
            <a:lvl2pPr marL="742950" indent="-285750" eaLnBrk="0" hangingPunct="0">
              <a:defRPr sz="1400">
                <a:latin typeface="Monotype Corsiva" pitchFamily="66" charset="0"/>
              </a:defRPr>
            </a:lvl2pPr>
            <a:lvl3pPr marL="1143000" indent="-228600" eaLnBrk="0" hangingPunct="0">
              <a:defRPr sz="1400">
                <a:latin typeface="Monotype Corsiva" pitchFamily="66" charset="0"/>
              </a:defRPr>
            </a:lvl3pPr>
            <a:lvl4pPr marL="1600200" indent="-228600" eaLnBrk="0" hangingPunct="0">
              <a:defRPr sz="1400">
                <a:latin typeface="Monotype Corsiva" pitchFamily="66" charset="0"/>
              </a:defRPr>
            </a:lvl4pPr>
            <a:lvl5pPr marL="2057400" indent="-228600" eaLnBrk="0" hangingPunct="0">
              <a:defRPr sz="1400">
                <a:latin typeface="Monotype Corsiva" pitchFamily="66" charset="0"/>
              </a:defRPr>
            </a:lvl5pPr>
            <a:lvl6pPr marL="2514600" indent="-228600" eaLnBrk="0" fontAlgn="base" hangingPunct="0">
              <a:spcBef>
                <a:spcPct val="0"/>
              </a:spcBef>
              <a:spcAft>
                <a:spcPct val="0"/>
              </a:spcAft>
              <a:defRPr sz="1400">
                <a:latin typeface="Monotype Corsiva" pitchFamily="66" charset="0"/>
              </a:defRPr>
            </a:lvl6pPr>
            <a:lvl7pPr marL="2971800" indent="-228600" eaLnBrk="0" fontAlgn="base" hangingPunct="0">
              <a:spcBef>
                <a:spcPct val="0"/>
              </a:spcBef>
              <a:spcAft>
                <a:spcPct val="0"/>
              </a:spcAft>
              <a:defRPr sz="1400">
                <a:latin typeface="Monotype Corsiva" pitchFamily="66" charset="0"/>
              </a:defRPr>
            </a:lvl7pPr>
            <a:lvl8pPr marL="3429000" indent="-228600" eaLnBrk="0" fontAlgn="base" hangingPunct="0">
              <a:spcBef>
                <a:spcPct val="0"/>
              </a:spcBef>
              <a:spcAft>
                <a:spcPct val="0"/>
              </a:spcAft>
              <a:defRPr sz="1400">
                <a:latin typeface="Monotype Corsiva" pitchFamily="66" charset="0"/>
              </a:defRPr>
            </a:lvl8pPr>
            <a:lvl9pPr marL="3886200" indent="-228600" eaLnBrk="0" fontAlgn="base" hangingPunct="0">
              <a:spcBef>
                <a:spcPct val="0"/>
              </a:spcBef>
              <a:spcAft>
                <a:spcPct val="0"/>
              </a:spcAft>
              <a:defRPr sz="1400">
                <a:latin typeface="Monotype Corsiva" pitchFamily="66" charset="0"/>
              </a:defRPr>
            </a:lvl9pPr>
          </a:lstStyle>
          <a:p>
            <a:r>
              <a:rPr lang="ru-RU" sz="2800" dirty="0">
                <a:latin typeface="Times New Roman" pitchFamily="18" charset="0"/>
              </a:rPr>
              <a:t>2024 год</a:t>
            </a:r>
          </a:p>
        </p:txBody>
      </p:sp>
      <p:graphicFrame>
        <p:nvGraphicFramePr>
          <p:cNvPr id="12" name="Chart 1"/>
          <p:cNvGraphicFramePr/>
          <p:nvPr>
            <p:extLst>
              <p:ext uri="{D42A27DB-BD31-4B8C-83A1-F6EECF244321}">
                <p14:modId xmlns:p14="http://schemas.microsoft.com/office/powerpoint/2010/main" val="512883708"/>
              </p:ext>
            </p:extLst>
          </p:nvPr>
        </p:nvGraphicFramePr>
        <p:xfrm>
          <a:off x="-53970" y="1402697"/>
          <a:ext cx="4656990" cy="338948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3" name="Chart 1"/>
          <p:cNvGraphicFramePr/>
          <p:nvPr>
            <p:extLst>
              <p:ext uri="{D42A27DB-BD31-4B8C-83A1-F6EECF244321}">
                <p14:modId xmlns:p14="http://schemas.microsoft.com/office/powerpoint/2010/main" val="3116848820"/>
              </p:ext>
            </p:extLst>
          </p:nvPr>
        </p:nvGraphicFramePr>
        <p:xfrm>
          <a:off x="4402381" y="1435503"/>
          <a:ext cx="4460236" cy="3271996"/>
        </p:xfrm>
        <a:graphic>
          <a:graphicData uri="http://schemas.openxmlformats.org/drawingml/2006/chart">
            <c:chart xmlns:c="http://schemas.openxmlformats.org/drawingml/2006/chart" xmlns:r="http://schemas.openxmlformats.org/officeDocument/2006/relationships" r:id="rId5"/>
          </a:graphicData>
        </a:graphic>
      </p:graphicFrame>
      <p:sp>
        <p:nvSpPr>
          <p:cNvPr id="24" name="Oval 13"/>
          <p:cNvSpPr>
            <a:spLocks noChangeArrowheads="1"/>
          </p:cNvSpPr>
          <p:nvPr/>
        </p:nvSpPr>
        <p:spPr bwMode="auto">
          <a:xfrm>
            <a:off x="8326062" y="6538252"/>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37</a:t>
            </a:r>
          </a:p>
        </p:txBody>
      </p:sp>
      <p:grpSp>
        <p:nvGrpSpPr>
          <p:cNvPr id="36" name="Группа 35">
            <a:extLst>
              <a:ext uri="{FF2B5EF4-FFF2-40B4-BE49-F238E27FC236}">
                <a16:creationId xmlns:a16="http://schemas.microsoft.com/office/drawing/2014/main" xmlns="" id="{0D61FE2F-E28A-70DB-29FE-7B56469B4179}"/>
              </a:ext>
            </a:extLst>
          </p:cNvPr>
          <p:cNvGrpSpPr/>
          <p:nvPr/>
        </p:nvGrpSpPr>
        <p:grpSpPr>
          <a:xfrm>
            <a:off x="1936020" y="4938422"/>
            <a:ext cx="5705283" cy="876077"/>
            <a:chOff x="1260127" y="4917780"/>
            <a:chExt cx="5705283" cy="876077"/>
          </a:xfrm>
        </p:grpSpPr>
        <p:sp>
          <p:nvSpPr>
            <p:cNvPr id="25" name="Овал 24">
              <a:extLst>
                <a:ext uri="{FF2B5EF4-FFF2-40B4-BE49-F238E27FC236}">
                  <a16:creationId xmlns:a16="http://schemas.microsoft.com/office/drawing/2014/main" xmlns="" id="{5D98B48A-469A-5B95-96AE-1AA4695C1AE2}"/>
                </a:ext>
              </a:extLst>
            </p:cNvPr>
            <p:cNvSpPr/>
            <p:nvPr/>
          </p:nvSpPr>
          <p:spPr>
            <a:xfrm>
              <a:off x="4168551" y="5295082"/>
              <a:ext cx="342608" cy="187977"/>
            </a:xfrm>
            <a:prstGeom prst="ellipse">
              <a:avLst/>
            </a:prstGeom>
            <a:gradFill>
              <a:gsLst>
                <a:gs pos="100000">
                  <a:srgbClr val="00FFFA"/>
                </a:gs>
                <a:gs pos="0">
                  <a:srgbClr val="AFF3AF"/>
                </a:gs>
              </a:gsLst>
              <a:lin ang="2700000" scaled="1"/>
            </a:gradFill>
            <a:ln>
              <a:noFill/>
            </a:ln>
            <a:effectLst/>
            <a:scene3d>
              <a:camera prst="orthographicFront">
                <a:rot lat="0" lon="0" rev="0"/>
              </a:camera>
              <a:lightRig rig="contrasting" dir="t">
                <a:rot lat="0" lon="0" rev="7800000"/>
              </a:lightRig>
            </a:scene3d>
            <a:sp3d>
              <a:bevelT w="139700" h="1397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6" name="Овал 25">
              <a:extLst>
                <a:ext uri="{FF2B5EF4-FFF2-40B4-BE49-F238E27FC236}">
                  <a16:creationId xmlns:a16="http://schemas.microsoft.com/office/drawing/2014/main" xmlns="" id="{13B22C4F-DB02-79DF-3E04-012D2A5B07A8}"/>
                </a:ext>
              </a:extLst>
            </p:cNvPr>
            <p:cNvSpPr/>
            <p:nvPr/>
          </p:nvSpPr>
          <p:spPr>
            <a:xfrm>
              <a:off x="1260127" y="5542833"/>
              <a:ext cx="342608" cy="187977"/>
            </a:xfrm>
            <a:prstGeom prst="ellipse">
              <a:avLst/>
            </a:prstGeom>
            <a:gradFill>
              <a:gsLst>
                <a:gs pos="44000">
                  <a:srgbClr val="F57E1B"/>
                </a:gs>
                <a:gs pos="100000">
                  <a:srgbClr val="F0720A"/>
                </a:gs>
                <a:gs pos="1000">
                  <a:srgbClr val="E06B0A"/>
                </a:gs>
              </a:gsLst>
              <a:lin ang="2700000" scaled="1"/>
            </a:gradFill>
            <a:ln>
              <a:noFill/>
            </a:ln>
            <a:effectLst/>
            <a:scene3d>
              <a:camera prst="orthographicFront">
                <a:rot lat="0" lon="0" rev="0"/>
              </a:camera>
              <a:lightRig rig="contrasting" dir="t">
                <a:rot lat="0" lon="0" rev="7800000"/>
              </a:lightRig>
            </a:scene3d>
            <a:sp3d>
              <a:bevelT w="139700" h="1397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7" name="Овал 26">
              <a:extLst>
                <a:ext uri="{FF2B5EF4-FFF2-40B4-BE49-F238E27FC236}">
                  <a16:creationId xmlns:a16="http://schemas.microsoft.com/office/drawing/2014/main" xmlns="" id="{60C1BEEE-241F-242E-E7C3-1779575F7DA1}"/>
                </a:ext>
              </a:extLst>
            </p:cNvPr>
            <p:cNvSpPr/>
            <p:nvPr/>
          </p:nvSpPr>
          <p:spPr>
            <a:xfrm>
              <a:off x="1260127" y="5027633"/>
              <a:ext cx="342608" cy="187977"/>
            </a:xfrm>
            <a:prstGeom prst="ellipse">
              <a:avLst/>
            </a:prstGeom>
            <a:gradFill>
              <a:gsLst>
                <a:gs pos="100000">
                  <a:srgbClr val="C489FF"/>
                </a:gs>
                <a:gs pos="0">
                  <a:srgbClr val="9933FF"/>
                </a:gs>
              </a:gsLst>
              <a:lin ang="2700000" scaled="1"/>
            </a:gradFill>
            <a:ln>
              <a:noFill/>
            </a:ln>
            <a:effectLst/>
            <a:scene3d>
              <a:camera prst="orthographicFront">
                <a:rot lat="0" lon="0" rev="0"/>
              </a:camera>
              <a:lightRig rig="contrasting" dir="t">
                <a:rot lat="0" lon="0" rev="7800000"/>
              </a:lightRig>
            </a:scene3d>
            <a:sp3d>
              <a:bevelT w="139700" h="1397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8" name="TextBox 27">
              <a:extLst>
                <a:ext uri="{FF2B5EF4-FFF2-40B4-BE49-F238E27FC236}">
                  <a16:creationId xmlns:a16="http://schemas.microsoft.com/office/drawing/2014/main" xmlns="" id="{03CA4A86-1DEC-9A8C-C4DB-3E72FFC9CC88}"/>
                </a:ext>
              </a:extLst>
            </p:cNvPr>
            <p:cNvSpPr txBox="1"/>
            <p:nvPr/>
          </p:nvSpPr>
          <p:spPr>
            <a:xfrm>
              <a:off x="1665310" y="4917780"/>
              <a:ext cx="1649682" cy="338554"/>
            </a:xfrm>
            <a:prstGeom prst="rect">
              <a:avLst/>
            </a:prstGeom>
            <a:noFill/>
          </p:spPr>
          <p:txBody>
            <a:bodyPr wrap="none" rtlCol="0">
              <a:spAutoFit/>
            </a:bodyPr>
            <a:lstStyle/>
            <a:p>
              <a:r>
                <a:rPr lang="ru-RU" sz="1600" dirty="0">
                  <a:latin typeface="Times New Roman" panose="02020603050405020304" pitchFamily="18" charset="0"/>
                  <a:cs typeface="Times New Roman" panose="02020603050405020304" pitchFamily="18" charset="0"/>
                </a:rPr>
                <a:t>Благоустройство</a:t>
              </a:r>
            </a:p>
          </p:txBody>
        </p:sp>
        <p:sp>
          <p:nvSpPr>
            <p:cNvPr id="29" name="TextBox 28">
              <a:extLst>
                <a:ext uri="{FF2B5EF4-FFF2-40B4-BE49-F238E27FC236}">
                  <a16:creationId xmlns:a16="http://schemas.microsoft.com/office/drawing/2014/main" xmlns="" id="{A24DF812-861C-9431-BB4A-BDD61B6E1F9C}"/>
                </a:ext>
              </a:extLst>
            </p:cNvPr>
            <p:cNvSpPr txBox="1"/>
            <p:nvPr/>
          </p:nvSpPr>
          <p:spPr>
            <a:xfrm>
              <a:off x="4573217" y="5204279"/>
              <a:ext cx="2392193" cy="338554"/>
            </a:xfrm>
            <a:prstGeom prst="rect">
              <a:avLst/>
            </a:prstGeom>
            <a:noFill/>
          </p:spPr>
          <p:txBody>
            <a:bodyPr wrap="none" rtlCol="0">
              <a:spAutoFit/>
            </a:bodyPr>
            <a:lstStyle/>
            <a:p>
              <a:r>
                <a:rPr lang="ru-RU" sz="1600" dirty="0">
                  <a:latin typeface="Times New Roman" panose="02020603050405020304" pitchFamily="18" charset="0"/>
                  <a:cs typeface="Times New Roman" panose="02020603050405020304" pitchFamily="18" charset="0"/>
                </a:rPr>
                <a:t>Коммунальное хозяйство</a:t>
              </a:r>
            </a:p>
          </p:txBody>
        </p:sp>
        <p:sp>
          <p:nvSpPr>
            <p:cNvPr id="30" name="TextBox 29">
              <a:extLst>
                <a:ext uri="{FF2B5EF4-FFF2-40B4-BE49-F238E27FC236}">
                  <a16:creationId xmlns:a16="http://schemas.microsoft.com/office/drawing/2014/main" xmlns="" id="{BA57A4D6-4FB3-B4B1-A5DA-A4770E3AECC4}"/>
                </a:ext>
              </a:extLst>
            </p:cNvPr>
            <p:cNvSpPr txBox="1"/>
            <p:nvPr/>
          </p:nvSpPr>
          <p:spPr>
            <a:xfrm>
              <a:off x="1664793" y="5455303"/>
              <a:ext cx="2072683" cy="338554"/>
            </a:xfrm>
            <a:prstGeom prst="rect">
              <a:avLst/>
            </a:prstGeom>
            <a:noFill/>
          </p:spPr>
          <p:txBody>
            <a:bodyPr wrap="none" rtlCol="0">
              <a:spAutoFit/>
            </a:bodyPr>
            <a:lstStyle/>
            <a:p>
              <a:r>
                <a:rPr lang="ru-RU" sz="1600" dirty="0">
                  <a:latin typeface="Times New Roman" panose="02020603050405020304" pitchFamily="18" charset="0"/>
                  <a:cs typeface="Times New Roman" panose="02020603050405020304" pitchFamily="18" charset="0"/>
                </a:rPr>
                <a:t>Жилищное хозяйство</a:t>
              </a:r>
            </a:p>
          </p:txBody>
        </p:sp>
      </p:grpSp>
    </p:spTree>
    <p:extLst>
      <p:ext uri="{BB962C8B-B14F-4D97-AF65-F5344CB8AC3E}">
        <p14:creationId xmlns:p14="http://schemas.microsoft.com/office/powerpoint/2010/main" val="2227099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2">
                                            <p:graphicEl>
                                              <a:chart seriesIdx="-3" categoryIdx="-3" bldStep="gridLegend"/>
                                            </p:graphicEl>
                                          </p:spTgt>
                                        </p:tgtEl>
                                        <p:attrNameLst>
                                          <p:attrName>style.visibility</p:attrName>
                                        </p:attrNameLst>
                                      </p:cBhvr>
                                      <p:to>
                                        <p:strVal val="visible"/>
                                      </p:to>
                                    </p:set>
                                    <p:anim calcmode="lin" valueType="num">
                                      <p:cBhvr>
                                        <p:cTn id="7" dur="500" fill="hold"/>
                                        <p:tgtEl>
                                          <p:spTgt spid="12">
                                            <p:graphicEl>
                                              <a:chart seriesIdx="-3" categoryIdx="-3" bldStep="gridLegend"/>
                                            </p:graphicEl>
                                          </p:spTgt>
                                        </p:tgtEl>
                                        <p:attrNameLst>
                                          <p:attrName>ppt_w</p:attrName>
                                        </p:attrNameLst>
                                      </p:cBhvr>
                                      <p:tavLst>
                                        <p:tav tm="0">
                                          <p:val>
                                            <p:fltVal val="0"/>
                                          </p:val>
                                        </p:tav>
                                        <p:tav tm="100000">
                                          <p:val>
                                            <p:strVal val="#ppt_w"/>
                                          </p:val>
                                        </p:tav>
                                      </p:tavLst>
                                    </p:anim>
                                    <p:anim calcmode="lin" valueType="num">
                                      <p:cBhvr>
                                        <p:cTn id="8" dur="500" fill="hold"/>
                                        <p:tgtEl>
                                          <p:spTgt spid="12">
                                            <p:graphicEl>
                                              <a:chart seriesIdx="-3" categoryIdx="-3" bldStep="gridLegend"/>
                                            </p:graphicEl>
                                          </p:spTgt>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300"/>
                                  </p:stCondLst>
                                  <p:childTnLst>
                                    <p:set>
                                      <p:cBhvr>
                                        <p:cTn id="10" dur="1" fill="hold">
                                          <p:stCondLst>
                                            <p:cond delay="0"/>
                                          </p:stCondLst>
                                        </p:cTn>
                                        <p:tgtEl>
                                          <p:spTgt spid="12">
                                            <p:graphicEl>
                                              <a:chart seriesIdx="-4" categoryIdx="0" bldStep="category"/>
                                            </p:graphicEl>
                                          </p:spTgt>
                                        </p:tgtEl>
                                        <p:attrNameLst>
                                          <p:attrName>style.visibility</p:attrName>
                                        </p:attrNameLst>
                                      </p:cBhvr>
                                      <p:to>
                                        <p:strVal val="visible"/>
                                      </p:to>
                                    </p:set>
                                    <p:anim calcmode="lin" valueType="num">
                                      <p:cBhvr>
                                        <p:cTn id="11" dur="500" fill="hold"/>
                                        <p:tgtEl>
                                          <p:spTgt spid="12">
                                            <p:graphicEl>
                                              <a:chart seriesIdx="-4" categoryIdx="0" bldStep="category"/>
                                            </p:graphicEl>
                                          </p:spTgt>
                                        </p:tgtEl>
                                        <p:attrNameLst>
                                          <p:attrName>ppt_w</p:attrName>
                                        </p:attrNameLst>
                                      </p:cBhvr>
                                      <p:tavLst>
                                        <p:tav tm="0">
                                          <p:val>
                                            <p:fltVal val="0"/>
                                          </p:val>
                                        </p:tav>
                                        <p:tav tm="100000">
                                          <p:val>
                                            <p:strVal val="#ppt_w"/>
                                          </p:val>
                                        </p:tav>
                                      </p:tavLst>
                                    </p:anim>
                                    <p:anim calcmode="lin" valueType="num">
                                      <p:cBhvr>
                                        <p:cTn id="12" dur="500" fill="hold"/>
                                        <p:tgtEl>
                                          <p:spTgt spid="12">
                                            <p:graphicEl>
                                              <a:chart seriesIdx="-4" categoryIdx="0" bldStep="category"/>
                                            </p:graphicEl>
                                          </p:spTgt>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500"/>
                                  </p:stCondLst>
                                  <p:childTnLst>
                                    <p:set>
                                      <p:cBhvr>
                                        <p:cTn id="14" dur="1" fill="hold">
                                          <p:stCondLst>
                                            <p:cond delay="0"/>
                                          </p:stCondLst>
                                        </p:cTn>
                                        <p:tgtEl>
                                          <p:spTgt spid="12">
                                            <p:graphicEl>
                                              <a:chart seriesIdx="-4" categoryIdx="1" bldStep="category"/>
                                            </p:graphicEl>
                                          </p:spTgt>
                                        </p:tgtEl>
                                        <p:attrNameLst>
                                          <p:attrName>style.visibility</p:attrName>
                                        </p:attrNameLst>
                                      </p:cBhvr>
                                      <p:to>
                                        <p:strVal val="visible"/>
                                      </p:to>
                                    </p:set>
                                    <p:anim calcmode="lin" valueType="num">
                                      <p:cBhvr>
                                        <p:cTn id="15" dur="500" fill="hold"/>
                                        <p:tgtEl>
                                          <p:spTgt spid="12">
                                            <p:graphicEl>
                                              <a:chart seriesIdx="-4" categoryIdx="1" bldStep="category"/>
                                            </p:graphicEl>
                                          </p:spTgt>
                                        </p:tgtEl>
                                        <p:attrNameLst>
                                          <p:attrName>ppt_w</p:attrName>
                                        </p:attrNameLst>
                                      </p:cBhvr>
                                      <p:tavLst>
                                        <p:tav tm="0">
                                          <p:val>
                                            <p:fltVal val="0"/>
                                          </p:val>
                                        </p:tav>
                                        <p:tav tm="100000">
                                          <p:val>
                                            <p:strVal val="#ppt_w"/>
                                          </p:val>
                                        </p:tav>
                                      </p:tavLst>
                                    </p:anim>
                                    <p:anim calcmode="lin" valueType="num">
                                      <p:cBhvr>
                                        <p:cTn id="16" dur="500" fill="hold"/>
                                        <p:tgtEl>
                                          <p:spTgt spid="12">
                                            <p:graphicEl>
                                              <a:chart seriesIdx="-4" categoryIdx="1" bldStep="category"/>
                                            </p:graphicEl>
                                          </p:spTgt>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700"/>
                                  </p:stCondLst>
                                  <p:childTnLst>
                                    <p:set>
                                      <p:cBhvr>
                                        <p:cTn id="18" dur="1" fill="hold">
                                          <p:stCondLst>
                                            <p:cond delay="0"/>
                                          </p:stCondLst>
                                        </p:cTn>
                                        <p:tgtEl>
                                          <p:spTgt spid="12">
                                            <p:graphicEl>
                                              <a:chart seriesIdx="-4" categoryIdx="2" bldStep="category"/>
                                            </p:graphicEl>
                                          </p:spTgt>
                                        </p:tgtEl>
                                        <p:attrNameLst>
                                          <p:attrName>style.visibility</p:attrName>
                                        </p:attrNameLst>
                                      </p:cBhvr>
                                      <p:to>
                                        <p:strVal val="visible"/>
                                      </p:to>
                                    </p:set>
                                    <p:anim calcmode="lin" valueType="num">
                                      <p:cBhvr>
                                        <p:cTn id="19" dur="500" fill="hold"/>
                                        <p:tgtEl>
                                          <p:spTgt spid="12">
                                            <p:graphicEl>
                                              <a:chart seriesIdx="-4" categoryIdx="2" bldStep="category"/>
                                            </p:graphicEl>
                                          </p:spTgt>
                                        </p:tgtEl>
                                        <p:attrNameLst>
                                          <p:attrName>ppt_w</p:attrName>
                                        </p:attrNameLst>
                                      </p:cBhvr>
                                      <p:tavLst>
                                        <p:tav tm="0">
                                          <p:val>
                                            <p:fltVal val="0"/>
                                          </p:val>
                                        </p:tav>
                                        <p:tav tm="100000">
                                          <p:val>
                                            <p:strVal val="#ppt_w"/>
                                          </p:val>
                                        </p:tav>
                                      </p:tavLst>
                                    </p:anim>
                                    <p:anim calcmode="lin" valueType="num">
                                      <p:cBhvr>
                                        <p:cTn id="20" dur="500" fill="hold"/>
                                        <p:tgtEl>
                                          <p:spTgt spid="12">
                                            <p:graphicEl>
                                              <a:chart seriesIdx="-4" categoryIdx="2" bldStep="category"/>
                                            </p:graphicEl>
                                          </p:spTgt>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13">
                                            <p:graphicEl>
                                              <a:chart seriesIdx="-3" categoryIdx="-3" bldStep="gridLegend"/>
                                            </p:graphicEl>
                                          </p:spTgt>
                                        </p:tgtEl>
                                        <p:attrNameLst>
                                          <p:attrName>style.visibility</p:attrName>
                                        </p:attrNameLst>
                                      </p:cBhvr>
                                      <p:to>
                                        <p:strVal val="visible"/>
                                      </p:to>
                                    </p:set>
                                    <p:anim calcmode="lin" valueType="num">
                                      <p:cBhvr>
                                        <p:cTn id="23" dur="500" fill="hold"/>
                                        <p:tgtEl>
                                          <p:spTgt spid="13">
                                            <p:graphicEl>
                                              <a:chart seriesIdx="-3" categoryIdx="-3" bldStep="gridLegend"/>
                                            </p:graphicEl>
                                          </p:spTgt>
                                        </p:tgtEl>
                                        <p:attrNameLst>
                                          <p:attrName>ppt_w</p:attrName>
                                        </p:attrNameLst>
                                      </p:cBhvr>
                                      <p:tavLst>
                                        <p:tav tm="0">
                                          <p:val>
                                            <p:fltVal val="0"/>
                                          </p:val>
                                        </p:tav>
                                        <p:tav tm="100000">
                                          <p:val>
                                            <p:strVal val="#ppt_w"/>
                                          </p:val>
                                        </p:tav>
                                      </p:tavLst>
                                    </p:anim>
                                    <p:anim calcmode="lin" valueType="num">
                                      <p:cBhvr>
                                        <p:cTn id="24" dur="500" fill="hold"/>
                                        <p:tgtEl>
                                          <p:spTgt spid="13">
                                            <p:graphicEl>
                                              <a:chart seriesIdx="-3" categoryIdx="-3" bldStep="gridLegend"/>
                                            </p:graphicEl>
                                          </p:spTgt>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300"/>
                                  </p:stCondLst>
                                  <p:childTnLst>
                                    <p:set>
                                      <p:cBhvr>
                                        <p:cTn id="26" dur="1" fill="hold">
                                          <p:stCondLst>
                                            <p:cond delay="0"/>
                                          </p:stCondLst>
                                        </p:cTn>
                                        <p:tgtEl>
                                          <p:spTgt spid="13">
                                            <p:graphicEl>
                                              <a:chart seriesIdx="-4" categoryIdx="0" bldStep="category"/>
                                            </p:graphicEl>
                                          </p:spTgt>
                                        </p:tgtEl>
                                        <p:attrNameLst>
                                          <p:attrName>style.visibility</p:attrName>
                                        </p:attrNameLst>
                                      </p:cBhvr>
                                      <p:to>
                                        <p:strVal val="visible"/>
                                      </p:to>
                                    </p:set>
                                    <p:anim calcmode="lin" valueType="num">
                                      <p:cBhvr>
                                        <p:cTn id="27" dur="500" fill="hold"/>
                                        <p:tgtEl>
                                          <p:spTgt spid="13">
                                            <p:graphicEl>
                                              <a:chart seriesIdx="-4" categoryIdx="0" bldStep="category"/>
                                            </p:graphicEl>
                                          </p:spTgt>
                                        </p:tgtEl>
                                        <p:attrNameLst>
                                          <p:attrName>ppt_w</p:attrName>
                                        </p:attrNameLst>
                                      </p:cBhvr>
                                      <p:tavLst>
                                        <p:tav tm="0">
                                          <p:val>
                                            <p:fltVal val="0"/>
                                          </p:val>
                                        </p:tav>
                                        <p:tav tm="100000">
                                          <p:val>
                                            <p:strVal val="#ppt_w"/>
                                          </p:val>
                                        </p:tav>
                                      </p:tavLst>
                                    </p:anim>
                                    <p:anim calcmode="lin" valueType="num">
                                      <p:cBhvr>
                                        <p:cTn id="28" dur="500" fill="hold"/>
                                        <p:tgtEl>
                                          <p:spTgt spid="13">
                                            <p:graphicEl>
                                              <a:chart seriesIdx="-4" categoryIdx="0" bldStep="category"/>
                                            </p:graphicEl>
                                          </p:spTgt>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500"/>
                                  </p:stCondLst>
                                  <p:childTnLst>
                                    <p:set>
                                      <p:cBhvr>
                                        <p:cTn id="30" dur="1" fill="hold">
                                          <p:stCondLst>
                                            <p:cond delay="0"/>
                                          </p:stCondLst>
                                        </p:cTn>
                                        <p:tgtEl>
                                          <p:spTgt spid="13">
                                            <p:graphicEl>
                                              <a:chart seriesIdx="-4" categoryIdx="1" bldStep="category"/>
                                            </p:graphicEl>
                                          </p:spTgt>
                                        </p:tgtEl>
                                        <p:attrNameLst>
                                          <p:attrName>style.visibility</p:attrName>
                                        </p:attrNameLst>
                                      </p:cBhvr>
                                      <p:to>
                                        <p:strVal val="visible"/>
                                      </p:to>
                                    </p:set>
                                    <p:anim calcmode="lin" valueType="num">
                                      <p:cBhvr>
                                        <p:cTn id="31" dur="500" fill="hold"/>
                                        <p:tgtEl>
                                          <p:spTgt spid="13">
                                            <p:graphicEl>
                                              <a:chart seriesIdx="-4" categoryIdx="1" bldStep="category"/>
                                            </p:graphicEl>
                                          </p:spTgt>
                                        </p:tgtEl>
                                        <p:attrNameLst>
                                          <p:attrName>ppt_w</p:attrName>
                                        </p:attrNameLst>
                                      </p:cBhvr>
                                      <p:tavLst>
                                        <p:tav tm="0">
                                          <p:val>
                                            <p:fltVal val="0"/>
                                          </p:val>
                                        </p:tav>
                                        <p:tav tm="100000">
                                          <p:val>
                                            <p:strVal val="#ppt_w"/>
                                          </p:val>
                                        </p:tav>
                                      </p:tavLst>
                                    </p:anim>
                                    <p:anim calcmode="lin" valueType="num">
                                      <p:cBhvr>
                                        <p:cTn id="32" dur="500" fill="hold"/>
                                        <p:tgtEl>
                                          <p:spTgt spid="13">
                                            <p:graphicEl>
                                              <a:chart seriesIdx="-4" categoryIdx="1" bldStep="category"/>
                                            </p:graphicEl>
                                          </p:spTgt>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700"/>
                                  </p:stCondLst>
                                  <p:childTnLst>
                                    <p:set>
                                      <p:cBhvr>
                                        <p:cTn id="34" dur="1" fill="hold">
                                          <p:stCondLst>
                                            <p:cond delay="0"/>
                                          </p:stCondLst>
                                        </p:cTn>
                                        <p:tgtEl>
                                          <p:spTgt spid="13">
                                            <p:graphicEl>
                                              <a:chart seriesIdx="-4" categoryIdx="2" bldStep="category"/>
                                            </p:graphicEl>
                                          </p:spTgt>
                                        </p:tgtEl>
                                        <p:attrNameLst>
                                          <p:attrName>style.visibility</p:attrName>
                                        </p:attrNameLst>
                                      </p:cBhvr>
                                      <p:to>
                                        <p:strVal val="visible"/>
                                      </p:to>
                                    </p:set>
                                    <p:anim calcmode="lin" valueType="num">
                                      <p:cBhvr>
                                        <p:cTn id="35" dur="500" fill="hold"/>
                                        <p:tgtEl>
                                          <p:spTgt spid="13">
                                            <p:graphicEl>
                                              <a:chart seriesIdx="-4" categoryIdx="2" bldStep="category"/>
                                            </p:graphicEl>
                                          </p:spTgt>
                                        </p:tgtEl>
                                        <p:attrNameLst>
                                          <p:attrName>ppt_w</p:attrName>
                                        </p:attrNameLst>
                                      </p:cBhvr>
                                      <p:tavLst>
                                        <p:tav tm="0">
                                          <p:val>
                                            <p:fltVal val="0"/>
                                          </p:val>
                                        </p:tav>
                                        <p:tav tm="100000">
                                          <p:val>
                                            <p:strVal val="#ppt_w"/>
                                          </p:val>
                                        </p:tav>
                                      </p:tavLst>
                                    </p:anim>
                                    <p:anim calcmode="lin" valueType="num">
                                      <p:cBhvr>
                                        <p:cTn id="36" dur="500" fill="hold"/>
                                        <p:tgtEl>
                                          <p:spTgt spid="13">
                                            <p:graphicEl>
                                              <a:chart seriesIdx="-4" categoryIdx="2" bldStep="category"/>
                                            </p:graphic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Sub>
          <a:bldChart bld="category"/>
        </p:bldSub>
      </p:bldGraphic>
      <p:bldGraphic spid="13" grpId="0">
        <p:bldSub>
          <a:bldChart bld="category"/>
        </p:bldSub>
      </p:bldGraphic>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61" y="-16342"/>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12462" y="0"/>
            <a:ext cx="657225"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Прямоугольник 7"/>
          <p:cNvSpPr/>
          <p:nvPr/>
        </p:nvSpPr>
        <p:spPr>
          <a:xfrm>
            <a:off x="366093" y="55294"/>
            <a:ext cx="8342435" cy="365483"/>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0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Расходы бюджета городского округа на социальную сферу</a:t>
            </a:r>
          </a:p>
        </p:txBody>
      </p:sp>
      <p:sp>
        <p:nvSpPr>
          <p:cNvPr id="9" name="TextBox 8"/>
          <p:cNvSpPr txBox="1"/>
          <p:nvPr/>
        </p:nvSpPr>
        <p:spPr>
          <a:xfrm>
            <a:off x="3043831" y="598051"/>
            <a:ext cx="2187967" cy="242372"/>
          </a:xfrm>
          <a:prstGeom prst="rect">
            <a:avLst/>
          </a:prstGeom>
          <a:noFill/>
        </p:spPr>
        <p:txBody>
          <a:bodyPr wrap="none" lIns="57148" tIns="28574" rIns="57148" bIns="28574">
            <a:spAutoFit/>
          </a:bodyPr>
          <a:lstStyle/>
          <a:p>
            <a:pPr fontAlgn="base">
              <a:spcBef>
                <a:spcPct val="0"/>
              </a:spcBef>
              <a:spcAft>
                <a:spcPct val="0"/>
              </a:spcAft>
              <a:defRPr/>
            </a:pPr>
            <a:r>
              <a:rPr lang="ru-RU" b="1" i="1" dirty="0">
                <a:latin typeface="Times New Roman" pitchFamily="18" charset="0"/>
                <a:cs typeface="Times New Roman" pitchFamily="18" charset="0"/>
              </a:rPr>
              <a:t>Структура социального блока</a:t>
            </a:r>
          </a:p>
        </p:txBody>
      </p:sp>
      <p:grpSp>
        <p:nvGrpSpPr>
          <p:cNvPr id="62" name="Группа 61"/>
          <p:cNvGrpSpPr/>
          <p:nvPr/>
        </p:nvGrpSpPr>
        <p:grpSpPr>
          <a:xfrm>
            <a:off x="803518" y="5850677"/>
            <a:ext cx="7216784" cy="800832"/>
            <a:chOff x="1022341" y="5285060"/>
            <a:chExt cx="7216784" cy="800832"/>
          </a:xfrm>
        </p:grpSpPr>
        <p:grpSp>
          <p:nvGrpSpPr>
            <p:cNvPr id="10" name="Группа 9"/>
            <p:cNvGrpSpPr/>
            <p:nvPr/>
          </p:nvGrpSpPr>
          <p:grpSpPr>
            <a:xfrm>
              <a:off x="1022341" y="5285060"/>
              <a:ext cx="3273434" cy="366713"/>
              <a:chOff x="4475931" y="2164679"/>
              <a:chExt cx="4364578" cy="488951"/>
            </a:xfrm>
          </p:grpSpPr>
          <p:sp>
            <p:nvSpPr>
              <p:cNvPr id="52" name="AutoShape 4"/>
              <p:cNvSpPr>
                <a:spLocks noChangeArrowheads="1"/>
              </p:cNvSpPr>
              <p:nvPr/>
            </p:nvSpPr>
            <p:spPr bwMode="gray">
              <a:xfrm>
                <a:off x="4714056" y="2164679"/>
                <a:ext cx="4126453" cy="488951"/>
              </a:xfrm>
              <a:prstGeom prst="roundRect">
                <a:avLst>
                  <a:gd name="adj" fmla="val 16667"/>
                </a:avLst>
              </a:prstGeom>
              <a:gradFill rotWithShape="1">
                <a:gsLst>
                  <a:gs pos="0">
                    <a:srgbClr val="DDDDDD"/>
                  </a:gs>
                  <a:gs pos="50000">
                    <a:srgbClr val="DDDDDD">
                      <a:gamma/>
                      <a:tint val="38039"/>
                      <a:invGamma/>
                    </a:srgbClr>
                  </a:gs>
                  <a:gs pos="100000">
                    <a:srgbClr val="DDDDDD"/>
                  </a:gs>
                </a:gsLst>
                <a:lin ang="2700000" scaled="1"/>
              </a:gradFill>
              <a:ln w="15875">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r>
                  <a:rPr lang="ru-RU" altLang="zh-CN" kern="0" dirty="0">
                    <a:solidFill>
                      <a:sysClr val="windowText" lastClr="000000"/>
                    </a:solidFill>
                  </a:rPr>
                  <a:t>      </a:t>
                </a:r>
                <a:r>
                  <a:rPr lang="ru-RU" altLang="zh-CN" sz="1600" b="1" i="1" kern="0" dirty="0">
                    <a:solidFill>
                      <a:sysClr val="windowText" lastClr="000000"/>
                    </a:solidFill>
                    <a:latin typeface="Times New Roman" pitchFamily="18" charset="0"/>
                    <a:cs typeface="Times New Roman" pitchFamily="18" charset="0"/>
                  </a:rPr>
                  <a:t>Образование</a:t>
                </a:r>
                <a:endParaRPr lang="zh-CN" altLang="en-US" sz="1600" b="1" i="1" kern="0" dirty="0">
                  <a:solidFill>
                    <a:sysClr val="windowText" lastClr="000000"/>
                  </a:solidFill>
                  <a:latin typeface="Times New Roman" pitchFamily="18" charset="0"/>
                  <a:cs typeface="Times New Roman" pitchFamily="18" charset="0"/>
                </a:endParaRPr>
              </a:p>
            </p:txBody>
          </p:sp>
          <p:sp>
            <p:nvSpPr>
              <p:cNvPr id="53" name="AutoShape 10"/>
              <p:cNvSpPr>
                <a:spLocks noChangeArrowheads="1"/>
              </p:cNvSpPr>
              <p:nvPr/>
            </p:nvSpPr>
            <p:spPr bwMode="gray">
              <a:xfrm rot="5400000">
                <a:off x="4475931" y="2164680"/>
                <a:ext cx="488950" cy="488950"/>
              </a:xfrm>
              <a:prstGeom prst="diamond">
                <a:avLst/>
              </a:prstGeom>
              <a:solidFill>
                <a:srgbClr val="FF6600"/>
              </a:solidFill>
              <a:ln w="19050">
                <a:solidFill>
                  <a:srgbClr val="F8F8F8"/>
                </a:solidFill>
                <a:miter lim="800000"/>
                <a:headEnd/>
                <a:tailEnd/>
              </a:ln>
              <a:effectLst>
                <a:outerShdw sy="50000" rotWithShape="0">
                  <a:srgbClr val="000000">
                    <a:alpha val="50000"/>
                  </a:srgbClr>
                </a:outerShdw>
              </a:effectLst>
            </p:spPr>
            <p:txBody>
              <a:bodyPr wrap="none" anchor="ctr"/>
              <a:lstStyle/>
              <a:p>
                <a:pPr>
                  <a:defRPr/>
                </a:pPr>
                <a:endParaRPr lang="zh-CN" altLang="en-US" kern="0">
                  <a:solidFill>
                    <a:sysClr val="windowText" lastClr="000000"/>
                  </a:solidFill>
                </a:endParaRPr>
              </a:p>
            </p:txBody>
          </p:sp>
        </p:grpSp>
        <p:grpSp>
          <p:nvGrpSpPr>
            <p:cNvPr id="11" name="Группа 10"/>
            <p:cNvGrpSpPr/>
            <p:nvPr/>
          </p:nvGrpSpPr>
          <p:grpSpPr>
            <a:xfrm>
              <a:off x="1026188" y="5675696"/>
              <a:ext cx="3269586" cy="403028"/>
              <a:chOff x="4475931" y="3083445"/>
              <a:chExt cx="4359449" cy="537369"/>
            </a:xfrm>
          </p:grpSpPr>
          <p:sp>
            <p:nvSpPr>
              <p:cNvPr id="50" name="AutoShape 3"/>
              <p:cNvSpPr>
                <a:spLocks noChangeArrowheads="1"/>
              </p:cNvSpPr>
              <p:nvPr/>
            </p:nvSpPr>
            <p:spPr bwMode="gray">
              <a:xfrm>
                <a:off x="4720406" y="3083445"/>
                <a:ext cx="4114974" cy="537369"/>
              </a:xfrm>
              <a:prstGeom prst="roundRect">
                <a:avLst>
                  <a:gd name="adj" fmla="val 16667"/>
                </a:avLst>
              </a:prstGeom>
              <a:gradFill rotWithShape="1">
                <a:gsLst>
                  <a:gs pos="0">
                    <a:srgbClr val="DDDDDD"/>
                  </a:gs>
                  <a:gs pos="50000">
                    <a:srgbClr val="DDDDDD">
                      <a:gamma/>
                      <a:tint val="38039"/>
                      <a:invGamma/>
                    </a:srgbClr>
                  </a:gs>
                  <a:gs pos="100000">
                    <a:srgbClr val="DDDDDD"/>
                  </a:gs>
                </a:gsLst>
                <a:lin ang="2700000" scaled="1"/>
              </a:gradFill>
              <a:ln w="15875">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r>
                  <a:rPr lang="ru-RU" altLang="zh-CN" kern="0" dirty="0">
                    <a:solidFill>
                      <a:sysClr val="windowText" lastClr="000000"/>
                    </a:solidFill>
                  </a:rPr>
                  <a:t>       </a:t>
                </a:r>
                <a:r>
                  <a:rPr lang="ru-RU" altLang="zh-CN" sz="1600" b="1" i="1" kern="0" dirty="0">
                    <a:solidFill>
                      <a:sysClr val="windowText" lastClr="000000"/>
                    </a:solidFill>
                    <a:latin typeface="Times New Roman" pitchFamily="18" charset="0"/>
                    <a:cs typeface="Times New Roman" pitchFamily="18" charset="0"/>
                  </a:rPr>
                  <a:t>Культура, кинематография</a:t>
                </a:r>
                <a:endParaRPr lang="zh-CN" altLang="en-US" sz="1600" b="1" i="1" kern="0" dirty="0">
                  <a:solidFill>
                    <a:sysClr val="windowText" lastClr="000000"/>
                  </a:solidFill>
                  <a:latin typeface="Times New Roman" pitchFamily="18" charset="0"/>
                  <a:cs typeface="Times New Roman" pitchFamily="18" charset="0"/>
                </a:endParaRPr>
              </a:p>
            </p:txBody>
          </p:sp>
          <p:sp>
            <p:nvSpPr>
              <p:cNvPr id="51" name="AutoShape 11"/>
              <p:cNvSpPr>
                <a:spLocks noChangeArrowheads="1"/>
              </p:cNvSpPr>
              <p:nvPr/>
            </p:nvSpPr>
            <p:spPr bwMode="gray">
              <a:xfrm rot="5400000">
                <a:off x="4475931" y="3107655"/>
                <a:ext cx="488950" cy="488950"/>
              </a:xfrm>
              <a:prstGeom prst="diamond">
                <a:avLst/>
              </a:prstGeom>
              <a:solidFill>
                <a:srgbClr val="FFC000"/>
              </a:solidFill>
              <a:ln w="19050">
                <a:solidFill>
                  <a:srgbClr val="F8F8F8"/>
                </a:solidFill>
                <a:miter lim="800000"/>
                <a:headEnd/>
                <a:tailEnd/>
              </a:ln>
              <a:effectLst>
                <a:outerShdw sy="50000" rotWithShape="0">
                  <a:srgbClr val="000000">
                    <a:alpha val="50000"/>
                  </a:srgbClr>
                </a:outerShdw>
              </a:effectLst>
            </p:spPr>
            <p:txBody>
              <a:bodyPr wrap="none" anchor="ctr"/>
              <a:lstStyle/>
              <a:p>
                <a:pPr>
                  <a:defRPr/>
                </a:pPr>
                <a:endParaRPr lang="zh-CN" altLang="en-US" kern="0">
                  <a:solidFill>
                    <a:sysClr val="windowText" lastClr="000000"/>
                  </a:solidFill>
                </a:endParaRPr>
              </a:p>
            </p:txBody>
          </p:sp>
        </p:grpSp>
        <p:grpSp>
          <p:nvGrpSpPr>
            <p:cNvPr id="12" name="Группа 11"/>
            <p:cNvGrpSpPr/>
            <p:nvPr/>
          </p:nvGrpSpPr>
          <p:grpSpPr>
            <a:xfrm>
              <a:off x="4824041" y="5319761"/>
              <a:ext cx="3415084" cy="366713"/>
              <a:chOff x="4475931" y="4041104"/>
              <a:chExt cx="4553445" cy="488951"/>
            </a:xfrm>
          </p:grpSpPr>
          <p:sp>
            <p:nvSpPr>
              <p:cNvPr id="48" name="AutoShape 13"/>
              <p:cNvSpPr>
                <a:spLocks noChangeArrowheads="1"/>
              </p:cNvSpPr>
              <p:nvPr/>
            </p:nvSpPr>
            <p:spPr bwMode="gray">
              <a:xfrm>
                <a:off x="4714056" y="4041104"/>
                <a:ext cx="4315320" cy="488951"/>
              </a:xfrm>
              <a:prstGeom prst="roundRect">
                <a:avLst>
                  <a:gd name="adj" fmla="val 16667"/>
                </a:avLst>
              </a:prstGeom>
              <a:gradFill rotWithShape="1">
                <a:gsLst>
                  <a:gs pos="0">
                    <a:srgbClr val="DDDDDD"/>
                  </a:gs>
                  <a:gs pos="50000">
                    <a:srgbClr val="DDDDDD">
                      <a:gamma/>
                      <a:tint val="38039"/>
                      <a:invGamma/>
                    </a:srgbClr>
                  </a:gs>
                  <a:gs pos="100000">
                    <a:srgbClr val="DDDDDD"/>
                  </a:gs>
                </a:gsLst>
                <a:lin ang="2700000" scaled="1"/>
              </a:gradFill>
              <a:ln w="15875">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vl="0">
                  <a:defRPr/>
                </a:pPr>
                <a:r>
                  <a:rPr lang="ru-RU" altLang="zh-CN" kern="0" dirty="0">
                    <a:solidFill>
                      <a:sysClr val="windowText" lastClr="000000"/>
                    </a:solidFill>
                  </a:rPr>
                  <a:t>     </a:t>
                </a:r>
                <a:r>
                  <a:rPr lang="ru-RU" altLang="zh-CN" sz="1600" b="1" i="1" kern="0" dirty="0">
                    <a:solidFill>
                      <a:sysClr val="windowText" lastClr="000000"/>
                    </a:solidFill>
                    <a:latin typeface="Times New Roman" pitchFamily="18" charset="0"/>
                    <a:cs typeface="Times New Roman" pitchFamily="18" charset="0"/>
                  </a:rPr>
                  <a:t>Физическая культура и спорт</a:t>
                </a:r>
                <a:endParaRPr lang="zh-CN" altLang="en-US" sz="1600" b="1" i="1" kern="0" dirty="0">
                  <a:solidFill>
                    <a:sysClr val="windowText" lastClr="000000"/>
                  </a:solidFill>
                  <a:latin typeface="Times New Roman" pitchFamily="18" charset="0"/>
                  <a:cs typeface="Times New Roman" pitchFamily="18" charset="0"/>
                </a:endParaRPr>
              </a:p>
            </p:txBody>
          </p:sp>
          <p:sp>
            <p:nvSpPr>
              <p:cNvPr id="49" name="AutoShape 14"/>
              <p:cNvSpPr>
                <a:spLocks noChangeArrowheads="1"/>
              </p:cNvSpPr>
              <p:nvPr/>
            </p:nvSpPr>
            <p:spPr bwMode="gray">
              <a:xfrm rot="5400000">
                <a:off x="4475931" y="4041105"/>
                <a:ext cx="488950" cy="488950"/>
              </a:xfrm>
              <a:prstGeom prst="diamond">
                <a:avLst/>
              </a:prstGeom>
              <a:solidFill>
                <a:srgbClr val="00BAE6"/>
              </a:solidFill>
              <a:ln w="19050">
                <a:solidFill>
                  <a:srgbClr val="F8F8F8"/>
                </a:solidFill>
                <a:miter lim="800000"/>
                <a:headEnd/>
                <a:tailEnd/>
              </a:ln>
              <a:effectLst>
                <a:outerShdw sy="50000" rotWithShape="0">
                  <a:srgbClr val="000000">
                    <a:alpha val="50000"/>
                  </a:srgbClr>
                </a:outerShdw>
              </a:effectLst>
            </p:spPr>
            <p:txBody>
              <a:bodyPr wrap="none" anchor="ctr"/>
              <a:lstStyle/>
              <a:p>
                <a:pPr>
                  <a:defRPr/>
                </a:pPr>
                <a:endParaRPr lang="zh-CN" altLang="en-US" kern="0">
                  <a:solidFill>
                    <a:sysClr val="windowText" lastClr="000000"/>
                  </a:solidFill>
                </a:endParaRPr>
              </a:p>
            </p:txBody>
          </p:sp>
        </p:grpSp>
        <p:grpSp>
          <p:nvGrpSpPr>
            <p:cNvPr id="13" name="Группа 12"/>
            <p:cNvGrpSpPr/>
            <p:nvPr/>
          </p:nvGrpSpPr>
          <p:grpSpPr>
            <a:xfrm>
              <a:off x="4834451" y="5710250"/>
              <a:ext cx="3404674" cy="375642"/>
              <a:chOff x="4475931" y="4972174"/>
              <a:chExt cx="4539565" cy="500856"/>
            </a:xfrm>
          </p:grpSpPr>
          <p:sp>
            <p:nvSpPr>
              <p:cNvPr id="46" name="AutoShape 12"/>
              <p:cNvSpPr>
                <a:spLocks noChangeArrowheads="1"/>
              </p:cNvSpPr>
              <p:nvPr/>
            </p:nvSpPr>
            <p:spPr bwMode="gray">
              <a:xfrm>
                <a:off x="4714056" y="4972174"/>
                <a:ext cx="4301440" cy="500856"/>
              </a:xfrm>
              <a:prstGeom prst="roundRect">
                <a:avLst>
                  <a:gd name="adj" fmla="val 16667"/>
                </a:avLst>
              </a:prstGeom>
              <a:gradFill rotWithShape="1">
                <a:gsLst>
                  <a:gs pos="0">
                    <a:srgbClr val="DDDDDD"/>
                  </a:gs>
                  <a:gs pos="50000">
                    <a:srgbClr val="DDDDDD">
                      <a:gamma/>
                      <a:tint val="38039"/>
                      <a:invGamma/>
                    </a:srgbClr>
                  </a:gs>
                  <a:gs pos="100000">
                    <a:srgbClr val="DDDDDD"/>
                  </a:gs>
                </a:gsLst>
                <a:lin ang="2700000" scaled="1"/>
              </a:gradFill>
              <a:ln w="15875">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r>
                  <a:rPr lang="ru-RU" altLang="zh-CN" kern="0" dirty="0">
                    <a:solidFill>
                      <a:sysClr val="windowText" lastClr="000000"/>
                    </a:solidFill>
                  </a:rPr>
                  <a:t>      </a:t>
                </a:r>
                <a:r>
                  <a:rPr lang="ru-RU" altLang="zh-CN" sz="1600" b="1" i="1" kern="0" dirty="0">
                    <a:solidFill>
                      <a:sysClr val="windowText" lastClr="000000"/>
                    </a:solidFill>
                    <a:latin typeface="Times New Roman" pitchFamily="18" charset="0"/>
                    <a:cs typeface="Times New Roman" pitchFamily="18" charset="0"/>
                  </a:rPr>
                  <a:t>Социальная политика</a:t>
                </a:r>
                <a:endParaRPr lang="zh-CN" altLang="en-US" sz="1600" b="1" i="1" kern="0" dirty="0">
                  <a:solidFill>
                    <a:sysClr val="windowText" lastClr="000000"/>
                  </a:solidFill>
                  <a:latin typeface="Times New Roman" pitchFamily="18" charset="0"/>
                  <a:cs typeface="Times New Roman" pitchFamily="18" charset="0"/>
                </a:endParaRPr>
              </a:p>
            </p:txBody>
          </p:sp>
          <p:sp>
            <p:nvSpPr>
              <p:cNvPr id="47" name="AutoShape 15"/>
              <p:cNvSpPr>
                <a:spLocks noChangeArrowheads="1"/>
              </p:cNvSpPr>
              <p:nvPr/>
            </p:nvSpPr>
            <p:spPr bwMode="gray">
              <a:xfrm rot="5400000">
                <a:off x="4475931" y="4984080"/>
                <a:ext cx="488950" cy="488950"/>
              </a:xfrm>
              <a:prstGeom prst="diamond">
                <a:avLst/>
              </a:prstGeom>
              <a:solidFill>
                <a:srgbClr val="893BC3"/>
              </a:solidFill>
              <a:ln w="19050">
                <a:solidFill>
                  <a:srgbClr val="F8F8F8"/>
                </a:solidFill>
                <a:miter lim="800000"/>
                <a:headEnd/>
                <a:tailEnd/>
              </a:ln>
              <a:effectLst>
                <a:outerShdw sy="50000" rotWithShape="0">
                  <a:srgbClr val="000000">
                    <a:alpha val="50000"/>
                  </a:srgbClr>
                </a:outerShdw>
              </a:effectLst>
            </p:spPr>
            <p:txBody>
              <a:bodyPr wrap="none" anchor="ctr"/>
              <a:lstStyle/>
              <a:p>
                <a:pPr>
                  <a:defRPr/>
                </a:pPr>
                <a:endParaRPr lang="zh-CN" altLang="en-US" kern="0">
                  <a:solidFill>
                    <a:sysClr val="windowText" lastClr="000000"/>
                  </a:solidFill>
                </a:endParaRPr>
              </a:p>
            </p:txBody>
          </p:sp>
        </p:grpSp>
      </p:grpSp>
      <p:sp>
        <p:nvSpPr>
          <p:cNvPr id="54" name="Oval 13"/>
          <p:cNvSpPr>
            <a:spLocks noChangeArrowheads="1"/>
          </p:cNvSpPr>
          <p:nvPr/>
        </p:nvSpPr>
        <p:spPr bwMode="auto">
          <a:xfrm>
            <a:off x="8326062" y="6538252"/>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38</a:t>
            </a:r>
          </a:p>
        </p:txBody>
      </p:sp>
      <p:grpSp>
        <p:nvGrpSpPr>
          <p:cNvPr id="3" name="Группа 2"/>
          <p:cNvGrpSpPr/>
          <p:nvPr/>
        </p:nvGrpSpPr>
        <p:grpSpPr>
          <a:xfrm>
            <a:off x="4717126" y="1234447"/>
            <a:ext cx="3732706" cy="4405852"/>
            <a:chOff x="470248" y="978817"/>
            <a:chExt cx="3732706" cy="4405852"/>
          </a:xfrm>
        </p:grpSpPr>
        <p:sp>
          <p:nvSpPr>
            <p:cNvPr id="15" name="TextBox 14"/>
            <p:cNvSpPr txBox="1"/>
            <p:nvPr/>
          </p:nvSpPr>
          <p:spPr>
            <a:xfrm>
              <a:off x="1662824" y="978817"/>
              <a:ext cx="1256750" cy="427038"/>
            </a:xfrm>
            <a:prstGeom prst="rect">
              <a:avLst/>
            </a:prstGeom>
            <a:noFill/>
            <a:ln>
              <a:noFill/>
            </a:ln>
          </p:spPr>
          <p:txBody>
            <a:bodyPr wrap="none" lIns="57148" tIns="28574" rIns="57148" bIns="28574">
              <a:spAutoFit/>
            </a:bodyPr>
            <a:lstStyle>
              <a:defPPr>
                <a:defRPr lang="en-US"/>
              </a:defPPr>
              <a:lvl1pPr fontAlgn="base">
                <a:spcBef>
                  <a:spcPct val="0"/>
                </a:spcBef>
                <a:spcAft>
                  <a:spcPct val="0"/>
                </a:spcAft>
                <a:defRPr sz="2500" b="1" kern="0">
                  <a:solidFill>
                    <a:prstClr val="black"/>
                  </a:solidFill>
                  <a:latin typeface="Bookman Old Style" pitchFamily="18" charset="0"/>
                  <a:cs typeface="Times New Roman" pitchFamily="18" charset="0"/>
                </a:defRPr>
              </a:lvl1pPr>
              <a:lvl2pPr marL="742950" indent="-285750" eaLnBrk="0" hangingPunct="0">
                <a:defRPr sz="1400">
                  <a:latin typeface="Monotype Corsiva" pitchFamily="66" charset="0"/>
                </a:defRPr>
              </a:lvl2pPr>
              <a:lvl3pPr marL="1143000" indent="-228600" eaLnBrk="0" hangingPunct="0">
                <a:defRPr sz="1400">
                  <a:latin typeface="Monotype Corsiva" pitchFamily="66" charset="0"/>
                </a:defRPr>
              </a:lvl3pPr>
              <a:lvl4pPr marL="1600200" indent="-228600" eaLnBrk="0" hangingPunct="0">
                <a:defRPr sz="1400">
                  <a:latin typeface="Monotype Corsiva" pitchFamily="66" charset="0"/>
                </a:defRPr>
              </a:lvl4pPr>
              <a:lvl5pPr marL="2057400" indent="-228600" eaLnBrk="0" hangingPunct="0">
                <a:defRPr sz="1400">
                  <a:latin typeface="Monotype Corsiva" pitchFamily="66" charset="0"/>
                </a:defRPr>
              </a:lvl5pPr>
              <a:lvl6pPr marL="2514600" indent="-228600" eaLnBrk="0" fontAlgn="base" hangingPunct="0">
                <a:spcBef>
                  <a:spcPct val="0"/>
                </a:spcBef>
                <a:spcAft>
                  <a:spcPct val="0"/>
                </a:spcAft>
                <a:defRPr sz="1400">
                  <a:latin typeface="Monotype Corsiva" pitchFamily="66" charset="0"/>
                </a:defRPr>
              </a:lvl6pPr>
              <a:lvl7pPr marL="2971800" indent="-228600" eaLnBrk="0" fontAlgn="base" hangingPunct="0">
                <a:spcBef>
                  <a:spcPct val="0"/>
                </a:spcBef>
                <a:spcAft>
                  <a:spcPct val="0"/>
                </a:spcAft>
                <a:defRPr sz="1400">
                  <a:latin typeface="Monotype Corsiva" pitchFamily="66" charset="0"/>
                </a:defRPr>
              </a:lvl7pPr>
              <a:lvl8pPr marL="3429000" indent="-228600" eaLnBrk="0" fontAlgn="base" hangingPunct="0">
                <a:spcBef>
                  <a:spcPct val="0"/>
                </a:spcBef>
                <a:spcAft>
                  <a:spcPct val="0"/>
                </a:spcAft>
                <a:defRPr sz="1400">
                  <a:latin typeface="Monotype Corsiva" pitchFamily="66" charset="0"/>
                </a:defRPr>
              </a:lvl8pPr>
              <a:lvl9pPr marL="3886200" indent="-228600" eaLnBrk="0" fontAlgn="base" hangingPunct="0">
                <a:spcBef>
                  <a:spcPct val="0"/>
                </a:spcBef>
                <a:spcAft>
                  <a:spcPct val="0"/>
                </a:spcAft>
                <a:defRPr sz="1400">
                  <a:latin typeface="Monotype Corsiva" pitchFamily="66" charset="0"/>
                </a:defRPr>
              </a:lvl9pPr>
            </a:lstStyle>
            <a:p>
              <a:r>
                <a:rPr lang="ru-RU" sz="2400" dirty="0">
                  <a:latin typeface="Times New Roman" pitchFamily="18" charset="0"/>
                </a:rPr>
                <a:t>2025 год</a:t>
              </a:r>
            </a:p>
          </p:txBody>
        </p:sp>
        <p:grpSp>
          <p:nvGrpSpPr>
            <p:cNvPr id="36" name="Group 5"/>
            <p:cNvGrpSpPr>
              <a:grpSpLocks/>
            </p:cNvGrpSpPr>
            <p:nvPr/>
          </p:nvGrpSpPr>
          <p:grpSpPr bwMode="auto">
            <a:xfrm>
              <a:off x="722576" y="1535775"/>
              <a:ext cx="2857500" cy="306897"/>
              <a:chOff x="406" y="980"/>
              <a:chExt cx="2330" cy="294"/>
            </a:xfrm>
            <a:gradFill>
              <a:gsLst>
                <a:gs pos="0">
                  <a:srgbClr val="ABFFEF"/>
                </a:gs>
                <a:gs pos="100000">
                  <a:srgbClr val="00FFCC"/>
                </a:gs>
              </a:gsLst>
              <a:lin ang="18900000" scaled="1"/>
            </a:gradFill>
          </p:grpSpPr>
          <p:sp>
            <p:nvSpPr>
              <p:cNvPr id="43" name="AutoShape 6"/>
              <p:cNvSpPr>
                <a:spLocks noChangeArrowheads="1"/>
              </p:cNvSpPr>
              <p:nvPr/>
            </p:nvSpPr>
            <p:spPr bwMode="gray">
              <a:xfrm>
                <a:off x="406" y="980"/>
                <a:ext cx="2330" cy="294"/>
              </a:xfrm>
              <a:prstGeom prst="roundRect">
                <a:avLst>
                  <a:gd name="adj" fmla="val 50000"/>
                </a:avLst>
              </a:prstGeom>
              <a:grpFill/>
              <a:ln w="12700">
                <a:solidFill>
                  <a:srgbClr val="1DA5D5"/>
                </a:solidFill>
                <a:round/>
                <a:headEnd/>
                <a:tailEnd/>
              </a:ln>
              <a:effectLst>
                <a:outerShdw dist="53882" dir="2700000" algn="ctr" rotWithShape="0">
                  <a:srgbClr val="292929">
                    <a:alpha val="50000"/>
                  </a:srgbClr>
                </a:outerShdw>
              </a:effectLst>
            </p:spPr>
            <p:txBody>
              <a:bodyPr wrap="none" anchor="ctr"/>
              <a:lstStyle/>
              <a:p>
                <a:pPr>
                  <a:defRPr/>
                </a:pPr>
                <a:endParaRPr lang="zh-CN" altLang="en-US" kern="0"/>
              </a:p>
            </p:txBody>
          </p:sp>
          <p:sp>
            <p:nvSpPr>
              <p:cNvPr id="44" name="AutoShape 7"/>
              <p:cNvSpPr>
                <a:spLocks noChangeArrowheads="1"/>
              </p:cNvSpPr>
              <p:nvPr/>
            </p:nvSpPr>
            <p:spPr bwMode="gray">
              <a:xfrm flipH="1">
                <a:off x="2620" y="1005"/>
                <a:ext cx="104" cy="246"/>
              </a:xfrm>
              <a:prstGeom prst="moon">
                <a:avLst>
                  <a:gd name="adj" fmla="val 22032"/>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p>
            </p:txBody>
          </p:sp>
          <p:sp>
            <p:nvSpPr>
              <p:cNvPr id="45" name="AutoShape 8"/>
              <p:cNvSpPr>
                <a:spLocks noChangeArrowheads="1"/>
              </p:cNvSpPr>
              <p:nvPr/>
            </p:nvSpPr>
            <p:spPr bwMode="gray">
              <a:xfrm>
                <a:off x="420" y="1006"/>
                <a:ext cx="104" cy="242"/>
              </a:xfrm>
              <a:prstGeom prst="moon">
                <a:avLst>
                  <a:gd name="adj" fmla="val 22032"/>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p>
            </p:txBody>
          </p:sp>
        </p:grpSp>
        <p:sp>
          <p:nvSpPr>
            <p:cNvPr id="38" name="TextBox 37"/>
            <p:cNvSpPr txBox="1"/>
            <p:nvPr/>
          </p:nvSpPr>
          <p:spPr>
            <a:xfrm>
              <a:off x="947748" y="1504118"/>
              <a:ext cx="2492477" cy="338554"/>
            </a:xfrm>
            <a:prstGeom prst="rect">
              <a:avLst/>
            </a:prstGeom>
            <a:noFill/>
          </p:spPr>
          <p:txBody>
            <a:bodyPr wrap="none" rtlCol="0">
              <a:spAutoFit/>
            </a:bodyPr>
            <a:lstStyle/>
            <a:p>
              <a:r>
                <a:rPr lang="ru-RU" sz="1600" b="1" i="1" dirty="0">
                  <a:latin typeface="Times New Roman" pitchFamily="18" charset="0"/>
                  <a:cs typeface="Times New Roman" pitchFamily="18" charset="0"/>
                </a:rPr>
                <a:t>Социальная сфера 53,1 %</a:t>
              </a:r>
            </a:p>
          </p:txBody>
        </p:sp>
        <p:grpSp>
          <p:nvGrpSpPr>
            <p:cNvPr id="69" name="Группа 68"/>
            <p:cNvGrpSpPr/>
            <p:nvPr/>
          </p:nvGrpSpPr>
          <p:grpSpPr>
            <a:xfrm>
              <a:off x="470248" y="2246696"/>
              <a:ext cx="3732706" cy="3137973"/>
              <a:chOff x="3417727" y="1155801"/>
              <a:chExt cx="5367403" cy="4684591"/>
            </a:xfrm>
          </p:grpSpPr>
          <p:grpSp>
            <p:nvGrpSpPr>
              <p:cNvPr id="70" name="组合 12"/>
              <p:cNvGrpSpPr/>
              <p:nvPr/>
            </p:nvGrpSpPr>
            <p:grpSpPr>
              <a:xfrm rot="60000" flipH="1" flipV="1">
                <a:off x="5813490" y="2813321"/>
                <a:ext cx="2971640" cy="2738758"/>
                <a:chOff x="3376858" y="1888354"/>
                <a:chExt cx="2182214" cy="2011198"/>
              </a:xfrm>
            </p:grpSpPr>
            <p:sp>
              <p:nvSpPr>
                <p:cNvPr id="80" name="等腰三角形 13"/>
                <p:cNvSpPr/>
                <p:nvPr/>
              </p:nvSpPr>
              <p:spPr>
                <a:xfrm rot="8037778">
                  <a:off x="3819004" y="2159485"/>
                  <a:ext cx="1590963" cy="1889172"/>
                </a:xfrm>
                <a:prstGeom prst="triangle">
                  <a:avLst/>
                </a:prstGeom>
                <a:gradFill flip="none" rotWithShape="1">
                  <a:gsLst>
                    <a:gs pos="0">
                      <a:srgbClr val="C39AD3"/>
                    </a:gs>
                    <a:gs pos="49000">
                      <a:srgbClr val="9F5FB9"/>
                    </a:gs>
                    <a:gs pos="50000">
                      <a:srgbClr val="C39AD3"/>
                    </a:gs>
                    <a:gs pos="100000">
                      <a:srgbClr val="C39AD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14"/>
                <p:cNvSpPr/>
                <p:nvPr/>
              </p:nvSpPr>
              <p:spPr>
                <a:xfrm rot="10737778">
                  <a:off x="3376858" y="1888354"/>
                  <a:ext cx="1114659" cy="1114985"/>
                </a:xfrm>
                <a:prstGeom prst="rect">
                  <a:avLst/>
                </a:prstGeom>
                <a:solidFill>
                  <a:srgbClr val="9C56B9"/>
                </a:solidFill>
                <a:ln>
                  <a:solidFill>
                    <a:srgbClr val="9C56B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5"/>
              <p:cNvGrpSpPr/>
              <p:nvPr/>
            </p:nvGrpSpPr>
            <p:grpSpPr>
              <a:xfrm rot="60000">
                <a:off x="3417727" y="1525922"/>
                <a:ext cx="2942884" cy="2668938"/>
                <a:chOff x="3244602" y="1892940"/>
                <a:chExt cx="2161098" cy="1959925"/>
              </a:xfrm>
            </p:grpSpPr>
            <p:sp>
              <p:nvSpPr>
                <p:cNvPr id="78" name="等腰三角形 1"/>
                <p:cNvSpPr/>
                <p:nvPr/>
              </p:nvSpPr>
              <p:spPr>
                <a:xfrm rot="8037778">
                  <a:off x="3691785" y="2138951"/>
                  <a:ext cx="1538657" cy="1889172"/>
                </a:xfrm>
                <a:prstGeom prst="triangle">
                  <a:avLst/>
                </a:prstGeom>
                <a:gradFill flip="none" rotWithShape="1">
                  <a:gsLst>
                    <a:gs pos="0">
                      <a:srgbClr val="FFAA8B"/>
                    </a:gs>
                    <a:gs pos="50000">
                      <a:srgbClr val="EE7346"/>
                    </a:gs>
                    <a:gs pos="49000">
                      <a:srgbClr val="FF4605"/>
                    </a:gs>
                    <a:gs pos="100000">
                      <a:srgbClr val="FFAA8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3"/>
                <p:cNvSpPr/>
                <p:nvPr/>
              </p:nvSpPr>
              <p:spPr>
                <a:xfrm rot="10737778">
                  <a:off x="3244602" y="1892940"/>
                  <a:ext cx="1075644" cy="1075645"/>
                </a:xfrm>
                <a:prstGeom prst="rect">
                  <a:avLst/>
                </a:prstGeom>
                <a:solidFill>
                  <a:srgbClr val="DC3C00"/>
                </a:solidFill>
                <a:ln>
                  <a:solidFill>
                    <a:srgbClr val="DC3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组合 6"/>
              <p:cNvGrpSpPr/>
              <p:nvPr/>
            </p:nvGrpSpPr>
            <p:grpSpPr>
              <a:xfrm rot="21540000" flipH="1">
                <a:off x="5325087" y="1155801"/>
                <a:ext cx="2773860" cy="2947246"/>
                <a:chOff x="3232014" y="1851523"/>
                <a:chExt cx="2036974" cy="2164300"/>
              </a:xfrm>
            </p:grpSpPr>
            <p:sp>
              <p:nvSpPr>
                <p:cNvPr id="76" name="等腰三角形 7"/>
                <p:cNvSpPr/>
                <p:nvPr/>
              </p:nvSpPr>
              <p:spPr>
                <a:xfrm rot="8100000">
                  <a:off x="3676956" y="2126651"/>
                  <a:ext cx="1592032" cy="1889172"/>
                </a:xfrm>
                <a:prstGeom prst="triangle">
                  <a:avLst/>
                </a:prstGeom>
                <a:gradFill flip="none" rotWithShape="1">
                  <a:gsLst>
                    <a:gs pos="0">
                      <a:srgbClr val="FED895"/>
                    </a:gs>
                    <a:gs pos="50000">
                      <a:srgbClr val="FDB739"/>
                    </a:gs>
                    <a:gs pos="49000">
                      <a:srgbClr val="FED895"/>
                    </a:gs>
                    <a:gs pos="100000">
                      <a:srgbClr val="FED895"/>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8"/>
                <p:cNvSpPr/>
                <p:nvPr/>
              </p:nvSpPr>
              <p:spPr>
                <a:xfrm rot="10737778">
                  <a:off x="3232014" y="1851523"/>
                  <a:ext cx="1138681" cy="1095051"/>
                </a:xfrm>
                <a:prstGeom prst="rect">
                  <a:avLst/>
                </a:prstGeom>
                <a:solidFill>
                  <a:srgbClr val="F49D00"/>
                </a:solidFill>
                <a:ln>
                  <a:solidFill>
                    <a:srgbClr val="F49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9"/>
              <p:cNvGrpSpPr/>
              <p:nvPr/>
            </p:nvGrpSpPr>
            <p:grpSpPr>
              <a:xfrm rot="16260000">
                <a:off x="3950043" y="3033359"/>
                <a:ext cx="2949094" cy="2664972"/>
                <a:chOff x="3398533" y="1893366"/>
                <a:chExt cx="2165656" cy="1957012"/>
              </a:xfrm>
            </p:grpSpPr>
            <p:sp>
              <p:nvSpPr>
                <p:cNvPr id="74" name="等腰三角形 10"/>
                <p:cNvSpPr/>
                <p:nvPr/>
              </p:nvSpPr>
              <p:spPr>
                <a:xfrm rot="8037778">
                  <a:off x="3854699" y="2140889"/>
                  <a:ext cx="1529807" cy="1889172"/>
                </a:xfrm>
                <a:prstGeom prst="triangle">
                  <a:avLst/>
                </a:prstGeom>
                <a:gradFill flip="none" rotWithShape="1">
                  <a:gsLst>
                    <a:gs pos="0">
                      <a:srgbClr val="82CAFF"/>
                    </a:gs>
                    <a:gs pos="50000">
                      <a:srgbClr val="2FA6FF"/>
                    </a:gs>
                    <a:gs pos="49000">
                      <a:srgbClr val="82CAFF"/>
                    </a:gs>
                    <a:gs pos="100000">
                      <a:srgbClr val="82CAF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11"/>
                <p:cNvSpPr/>
                <p:nvPr/>
              </p:nvSpPr>
              <p:spPr>
                <a:xfrm rot="10737778">
                  <a:off x="3398533" y="1893366"/>
                  <a:ext cx="1070137" cy="1070137"/>
                </a:xfrm>
                <a:prstGeom prst="rect">
                  <a:avLst/>
                </a:prstGeom>
                <a:solidFill>
                  <a:srgbClr val="0072C5"/>
                </a:solidFill>
                <a:ln>
                  <a:solidFill>
                    <a:srgbClr val="0072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5" name="TextBox 94"/>
            <p:cNvSpPr txBox="1"/>
            <p:nvPr/>
          </p:nvSpPr>
          <p:spPr>
            <a:xfrm>
              <a:off x="490091" y="2752590"/>
              <a:ext cx="880348" cy="334705"/>
            </a:xfrm>
            <a:prstGeom prst="rect">
              <a:avLst/>
            </a:prstGeom>
            <a:noFill/>
          </p:spPr>
          <p:txBody>
            <a:bodyPr wrap="square" lIns="57148" tIns="28574" rIns="57148" bIns="28574" rtlCol="0">
              <a:spAutoFit/>
            </a:bodyPr>
            <a:lstStyle/>
            <a:p>
              <a:pPr algn="ctr"/>
              <a:r>
                <a:rPr lang="ru-RU" b="1" dirty="0">
                  <a:latin typeface="Times New Roman" pitchFamily="18" charset="0"/>
                  <a:cs typeface="Times New Roman" pitchFamily="18" charset="0"/>
                </a:rPr>
                <a:t>36,1%</a:t>
              </a:r>
            </a:p>
          </p:txBody>
        </p:sp>
        <p:sp>
          <p:nvSpPr>
            <p:cNvPr id="96" name="TextBox 95"/>
            <p:cNvSpPr txBox="1"/>
            <p:nvPr/>
          </p:nvSpPr>
          <p:spPr>
            <a:xfrm>
              <a:off x="2945294" y="2499307"/>
              <a:ext cx="634785" cy="334705"/>
            </a:xfrm>
            <a:prstGeom prst="rect">
              <a:avLst/>
            </a:prstGeom>
            <a:noFill/>
          </p:spPr>
          <p:txBody>
            <a:bodyPr wrap="none" lIns="57148" tIns="28574" rIns="57148" bIns="28574" rtlCol="0">
              <a:spAutoFit/>
            </a:bodyPr>
            <a:lstStyle/>
            <a:p>
              <a:pPr algn="ctr"/>
              <a:r>
                <a:rPr lang="ru-RU" b="1" dirty="0">
                  <a:latin typeface="Times New Roman" pitchFamily="18" charset="0"/>
                  <a:cs typeface="Times New Roman" pitchFamily="18" charset="0"/>
                </a:rPr>
                <a:t>9,1%</a:t>
              </a:r>
            </a:p>
          </p:txBody>
        </p:sp>
        <p:sp>
          <p:nvSpPr>
            <p:cNvPr id="97" name="TextBox 96"/>
            <p:cNvSpPr txBox="1"/>
            <p:nvPr/>
          </p:nvSpPr>
          <p:spPr>
            <a:xfrm>
              <a:off x="1047095" y="4757701"/>
              <a:ext cx="780410" cy="334705"/>
            </a:xfrm>
            <a:prstGeom prst="rect">
              <a:avLst/>
            </a:prstGeom>
            <a:noFill/>
          </p:spPr>
          <p:txBody>
            <a:bodyPr wrap="square" lIns="57148" tIns="28574" rIns="57148" bIns="28574" rtlCol="0">
              <a:spAutoFit/>
            </a:bodyPr>
            <a:lstStyle/>
            <a:p>
              <a:pPr algn="ctr"/>
              <a:r>
                <a:rPr lang="ru-RU" b="1" dirty="0">
                  <a:latin typeface="Times New Roman" pitchFamily="18" charset="0"/>
                  <a:cs typeface="Times New Roman" pitchFamily="18" charset="0"/>
                </a:rPr>
                <a:t>6,6%</a:t>
              </a:r>
            </a:p>
          </p:txBody>
        </p:sp>
        <p:sp>
          <p:nvSpPr>
            <p:cNvPr id="98" name="TextBox 97"/>
            <p:cNvSpPr txBox="1"/>
            <p:nvPr/>
          </p:nvSpPr>
          <p:spPr>
            <a:xfrm>
              <a:off x="3400110" y="4554484"/>
              <a:ext cx="634785" cy="334705"/>
            </a:xfrm>
            <a:prstGeom prst="rect">
              <a:avLst/>
            </a:prstGeom>
            <a:noFill/>
          </p:spPr>
          <p:txBody>
            <a:bodyPr wrap="none" lIns="57148" tIns="28574" rIns="57148" bIns="28574" rtlCol="0">
              <a:spAutoFit/>
            </a:bodyPr>
            <a:lstStyle/>
            <a:p>
              <a:pPr algn="ctr"/>
              <a:r>
                <a:rPr lang="ru-RU" b="1" dirty="0">
                  <a:latin typeface="Times New Roman" pitchFamily="18" charset="0"/>
                  <a:cs typeface="Times New Roman" pitchFamily="18" charset="0"/>
                </a:rPr>
                <a:t>1,3%</a:t>
              </a:r>
            </a:p>
          </p:txBody>
        </p:sp>
      </p:grpSp>
      <p:grpSp>
        <p:nvGrpSpPr>
          <p:cNvPr id="2" name="Группа 1"/>
          <p:cNvGrpSpPr/>
          <p:nvPr/>
        </p:nvGrpSpPr>
        <p:grpSpPr>
          <a:xfrm>
            <a:off x="436558" y="1230884"/>
            <a:ext cx="3732706" cy="4212046"/>
            <a:chOff x="4824422" y="1021348"/>
            <a:chExt cx="3732706" cy="4212046"/>
          </a:xfrm>
        </p:grpSpPr>
        <p:sp>
          <p:nvSpPr>
            <p:cNvPr id="14" name="TextBox 13"/>
            <p:cNvSpPr txBox="1"/>
            <p:nvPr/>
          </p:nvSpPr>
          <p:spPr>
            <a:xfrm>
              <a:off x="5945512" y="1021348"/>
              <a:ext cx="1256750" cy="427038"/>
            </a:xfrm>
            <a:prstGeom prst="rect">
              <a:avLst/>
            </a:prstGeom>
            <a:noFill/>
            <a:ln>
              <a:noFill/>
            </a:ln>
          </p:spPr>
          <p:txBody>
            <a:bodyPr wrap="none" lIns="57148" tIns="28574" rIns="57148" bIns="28574">
              <a:spAutoFit/>
            </a:bodyPr>
            <a:lstStyle>
              <a:defPPr>
                <a:defRPr lang="en-US"/>
              </a:defPPr>
              <a:lvl1pPr fontAlgn="base">
                <a:spcBef>
                  <a:spcPct val="0"/>
                </a:spcBef>
                <a:spcAft>
                  <a:spcPct val="0"/>
                </a:spcAft>
                <a:defRPr sz="2000" b="1" kern="0">
                  <a:solidFill>
                    <a:prstClr val="black"/>
                  </a:solidFill>
                  <a:latin typeface="Bookman Old Style" pitchFamily="18" charset="0"/>
                  <a:cs typeface="Times New Roman" pitchFamily="18" charset="0"/>
                </a:defRPr>
              </a:lvl1pPr>
              <a:lvl2pPr marL="742950" indent="-285750" eaLnBrk="0" hangingPunct="0">
                <a:defRPr sz="1400">
                  <a:latin typeface="Monotype Corsiva" pitchFamily="66" charset="0"/>
                </a:defRPr>
              </a:lvl2pPr>
              <a:lvl3pPr marL="1143000" indent="-228600" eaLnBrk="0" hangingPunct="0">
                <a:defRPr sz="1400">
                  <a:latin typeface="Monotype Corsiva" pitchFamily="66" charset="0"/>
                </a:defRPr>
              </a:lvl3pPr>
              <a:lvl4pPr marL="1600200" indent="-228600" eaLnBrk="0" hangingPunct="0">
                <a:defRPr sz="1400">
                  <a:latin typeface="Monotype Corsiva" pitchFamily="66" charset="0"/>
                </a:defRPr>
              </a:lvl4pPr>
              <a:lvl5pPr marL="2057400" indent="-228600" eaLnBrk="0" hangingPunct="0">
                <a:defRPr sz="1400">
                  <a:latin typeface="Monotype Corsiva" pitchFamily="66" charset="0"/>
                </a:defRPr>
              </a:lvl5pPr>
              <a:lvl6pPr marL="2514600" indent="-228600" eaLnBrk="0" fontAlgn="base" hangingPunct="0">
                <a:spcBef>
                  <a:spcPct val="0"/>
                </a:spcBef>
                <a:spcAft>
                  <a:spcPct val="0"/>
                </a:spcAft>
                <a:defRPr sz="1400">
                  <a:latin typeface="Monotype Corsiva" pitchFamily="66" charset="0"/>
                </a:defRPr>
              </a:lvl6pPr>
              <a:lvl7pPr marL="2971800" indent="-228600" eaLnBrk="0" fontAlgn="base" hangingPunct="0">
                <a:spcBef>
                  <a:spcPct val="0"/>
                </a:spcBef>
                <a:spcAft>
                  <a:spcPct val="0"/>
                </a:spcAft>
                <a:defRPr sz="1400">
                  <a:latin typeface="Monotype Corsiva" pitchFamily="66" charset="0"/>
                </a:defRPr>
              </a:lvl7pPr>
              <a:lvl8pPr marL="3429000" indent="-228600" eaLnBrk="0" fontAlgn="base" hangingPunct="0">
                <a:spcBef>
                  <a:spcPct val="0"/>
                </a:spcBef>
                <a:spcAft>
                  <a:spcPct val="0"/>
                </a:spcAft>
                <a:defRPr sz="1400">
                  <a:latin typeface="Monotype Corsiva" pitchFamily="66" charset="0"/>
                </a:defRPr>
              </a:lvl8pPr>
              <a:lvl9pPr marL="3886200" indent="-228600" eaLnBrk="0" fontAlgn="base" hangingPunct="0">
                <a:spcBef>
                  <a:spcPct val="0"/>
                </a:spcBef>
                <a:spcAft>
                  <a:spcPct val="0"/>
                </a:spcAft>
                <a:defRPr sz="1400">
                  <a:latin typeface="Monotype Corsiva" pitchFamily="66" charset="0"/>
                </a:defRPr>
              </a:lvl9pPr>
            </a:lstStyle>
            <a:p>
              <a:r>
                <a:rPr lang="ru-RU" sz="2400" dirty="0">
                  <a:latin typeface="Times New Roman" pitchFamily="18" charset="0"/>
                </a:rPr>
                <a:t>2024 год</a:t>
              </a:r>
            </a:p>
          </p:txBody>
        </p:sp>
        <p:grpSp>
          <p:nvGrpSpPr>
            <p:cNvPr id="26" name="Group 5"/>
            <p:cNvGrpSpPr>
              <a:grpSpLocks/>
            </p:cNvGrpSpPr>
            <p:nvPr/>
          </p:nvGrpSpPr>
          <p:grpSpPr bwMode="auto">
            <a:xfrm>
              <a:off x="5041041" y="1572441"/>
              <a:ext cx="2857500" cy="306897"/>
              <a:chOff x="406" y="980"/>
              <a:chExt cx="2330" cy="294"/>
            </a:xfrm>
          </p:grpSpPr>
          <p:sp>
            <p:nvSpPr>
              <p:cNvPr id="33" name="AutoShape 6"/>
              <p:cNvSpPr>
                <a:spLocks noChangeArrowheads="1"/>
              </p:cNvSpPr>
              <p:nvPr/>
            </p:nvSpPr>
            <p:spPr bwMode="gray">
              <a:xfrm>
                <a:off x="406" y="980"/>
                <a:ext cx="2330" cy="294"/>
              </a:xfrm>
              <a:prstGeom prst="roundRect">
                <a:avLst>
                  <a:gd name="adj" fmla="val 50000"/>
                </a:avLst>
              </a:prstGeom>
              <a:gradFill rotWithShape="1">
                <a:gsLst>
                  <a:gs pos="0">
                    <a:srgbClr val="ABFFEF"/>
                  </a:gs>
                  <a:gs pos="100000">
                    <a:srgbClr val="00FFCC"/>
                  </a:gs>
                </a:gsLst>
                <a:lin ang="0" scaled="1"/>
              </a:gradFill>
              <a:ln w="12700">
                <a:solidFill>
                  <a:srgbClr val="1DA5D5"/>
                </a:solidFill>
                <a:round/>
                <a:headEnd/>
                <a:tailEnd/>
              </a:ln>
              <a:effectLst>
                <a:outerShdw dist="53882" dir="2700000" algn="ctr" rotWithShape="0">
                  <a:srgbClr val="292929">
                    <a:alpha val="50000"/>
                  </a:srgbClr>
                </a:outerShdw>
              </a:effectLst>
            </p:spPr>
            <p:txBody>
              <a:bodyPr wrap="none" anchor="ctr"/>
              <a:lstStyle/>
              <a:p>
                <a:pPr>
                  <a:defRPr/>
                </a:pPr>
                <a:endParaRPr lang="zh-CN" altLang="en-US" kern="0">
                  <a:solidFill>
                    <a:sysClr val="windowText" lastClr="000000"/>
                  </a:solidFill>
                </a:endParaRPr>
              </a:p>
            </p:txBody>
          </p:sp>
          <p:sp>
            <p:nvSpPr>
              <p:cNvPr id="34" name="AutoShape 7"/>
              <p:cNvSpPr>
                <a:spLocks noChangeArrowheads="1"/>
              </p:cNvSpPr>
              <p:nvPr/>
            </p:nvSpPr>
            <p:spPr bwMode="gray">
              <a:xfrm flipH="1">
                <a:off x="2620" y="1005"/>
                <a:ext cx="104" cy="246"/>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ysClr val="windowText" lastClr="000000"/>
                  </a:solidFill>
                </a:endParaRPr>
              </a:p>
            </p:txBody>
          </p:sp>
          <p:sp>
            <p:nvSpPr>
              <p:cNvPr id="35" name="AutoShape 8"/>
              <p:cNvSpPr>
                <a:spLocks noChangeArrowheads="1"/>
              </p:cNvSpPr>
              <p:nvPr/>
            </p:nvSpPr>
            <p:spPr bwMode="gray">
              <a:xfrm>
                <a:off x="420" y="1006"/>
                <a:ext cx="104" cy="242"/>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ysClr val="windowText" lastClr="000000"/>
                  </a:solidFill>
                </a:endParaRPr>
              </a:p>
            </p:txBody>
          </p:sp>
        </p:grpSp>
        <p:sp>
          <p:nvSpPr>
            <p:cNvPr id="28" name="TextBox 27"/>
            <p:cNvSpPr txBox="1"/>
            <p:nvPr/>
          </p:nvSpPr>
          <p:spPr>
            <a:xfrm>
              <a:off x="5231877" y="1542923"/>
              <a:ext cx="2595069" cy="338554"/>
            </a:xfrm>
            <a:prstGeom prst="rect">
              <a:avLst/>
            </a:prstGeom>
            <a:noFill/>
          </p:spPr>
          <p:txBody>
            <a:bodyPr wrap="none" rtlCol="0">
              <a:spAutoFit/>
            </a:bodyPr>
            <a:lstStyle/>
            <a:p>
              <a:r>
                <a:rPr lang="ru-RU" sz="1600" b="1" i="1" dirty="0">
                  <a:latin typeface="Times New Roman" pitchFamily="18" charset="0"/>
                  <a:cs typeface="Times New Roman" pitchFamily="18" charset="0"/>
                </a:rPr>
                <a:t>Социальная сфера  65,8 % </a:t>
              </a:r>
            </a:p>
          </p:txBody>
        </p:sp>
        <p:grpSp>
          <p:nvGrpSpPr>
            <p:cNvPr id="82" name="Группа 81"/>
            <p:cNvGrpSpPr/>
            <p:nvPr/>
          </p:nvGrpSpPr>
          <p:grpSpPr>
            <a:xfrm>
              <a:off x="4824422" y="2095421"/>
              <a:ext cx="3732706" cy="3137973"/>
              <a:chOff x="3417727" y="1155801"/>
              <a:chExt cx="5367403" cy="4684591"/>
            </a:xfrm>
          </p:grpSpPr>
          <p:grpSp>
            <p:nvGrpSpPr>
              <p:cNvPr id="83" name="组合 12"/>
              <p:cNvGrpSpPr/>
              <p:nvPr/>
            </p:nvGrpSpPr>
            <p:grpSpPr>
              <a:xfrm rot="60000" flipH="1" flipV="1">
                <a:off x="5813490" y="2813321"/>
                <a:ext cx="2971640" cy="2738758"/>
                <a:chOff x="3376858" y="1888354"/>
                <a:chExt cx="2182214" cy="2011198"/>
              </a:xfrm>
            </p:grpSpPr>
            <p:sp>
              <p:nvSpPr>
                <p:cNvPr id="93" name="等腰三角形 13"/>
                <p:cNvSpPr/>
                <p:nvPr/>
              </p:nvSpPr>
              <p:spPr>
                <a:xfrm rot="8037778">
                  <a:off x="3819004" y="2159485"/>
                  <a:ext cx="1590963" cy="1889172"/>
                </a:xfrm>
                <a:prstGeom prst="triangle">
                  <a:avLst/>
                </a:prstGeom>
                <a:gradFill flip="none" rotWithShape="1">
                  <a:gsLst>
                    <a:gs pos="0">
                      <a:srgbClr val="C39AD3"/>
                    </a:gs>
                    <a:gs pos="49000">
                      <a:srgbClr val="9F5FB9"/>
                    </a:gs>
                    <a:gs pos="50000">
                      <a:srgbClr val="C39AD3"/>
                    </a:gs>
                    <a:gs pos="100000">
                      <a:srgbClr val="C39AD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14"/>
                <p:cNvSpPr/>
                <p:nvPr/>
              </p:nvSpPr>
              <p:spPr>
                <a:xfrm rot="10737778">
                  <a:off x="3376858" y="1888354"/>
                  <a:ext cx="1114659" cy="1114985"/>
                </a:xfrm>
                <a:prstGeom prst="rect">
                  <a:avLst/>
                </a:prstGeom>
                <a:solidFill>
                  <a:srgbClr val="9C56B9"/>
                </a:solidFill>
                <a:ln>
                  <a:solidFill>
                    <a:srgbClr val="9C56B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5"/>
              <p:cNvGrpSpPr/>
              <p:nvPr/>
            </p:nvGrpSpPr>
            <p:grpSpPr>
              <a:xfrm rot="60000">
                <a:off x="3417727" y="1525922"/>
                <a:ext cx="2942884" cy="2668938"/>
                <a:chOff x="3244602" y="1892940"/>
                <a:chExt cx="2161098" cy="1959925"/>
              </a:xfrm>
            </p:grpSpPr>
            <p:sp>
              <p:nvSpPr>
                <p:cNvPr id="91" name="等腰三角形 1"/>
                <p:cNvSpPr/>
                <p:nvPr/>
              </p:nvSpPr>
              <p:spPr>
                <a:xfrm rot="8037778">
                  <a:off x="3691785" y="2138951"/>
                  <a:ext cx="1538657" cy="1889172"/>
                </a:xfrm>
                <a:prstGeom prst="triangle">
                  <a:avLst/>
                </a:prstGeom>
                <a:gradFill flip="none" rotWithShape="1">
                  <a:gsLst>
                    <a:gs pos="0">
                      <a:srgbClr val="FFAA8B"/>
                    </a:gs>
                    <a:gs pos="50000">
                      <a:srgbClr val="EE7346"/>
                    </a:gs>
                    <a:gs pos="49000">
                      <a:srgbClr val="FF4605"/>
                    </a:gs>
                    <a:gs pos="100000">
                      <a:srgbClr val="FFAA8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3"/>
                <p:cNvSpPr/>
                <p:nvPr/>
              </p:nvSpPr>
              <p:spPr>
                <a:xfrm rot="10737778">
                  <a:off x="3244602" y="1892940"/>
                  <a:ext cx="1075644" cy="1075645"/>
                </a:xfrm>
                <a:prstGeom prst="rect">
                  <a:avLst/>
                </a:prstGeom>
                <a:solidFill>
                  <a:srgbClr val="DC3C00"/>
                </a:solidFill>
                <a:ln>
                  <a:solidFill>
                    <a:srgbClr val="DC3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5" name="组合 6"/>
              <p:cNvGrpSpPr/>
              <p:nvPr/>
            </p:nvGrpSpPr>
            <p:grpSpPr>
              <a:xfrm rot="21540000" flipH="1">
                <a:off x="5325087" y="1155801"/>
                <a:ext cx="2773860" cy="2947246"/>
                <a:chOff x="3232014" y="1851523"/>
                <a:chExt cx="2036974" cy="2164300"/>
              </a:xfrm>
            </p:grpSpPr>
            <p:sp>
              <p:nvSpPr>
                <p:cNvPr id="89" name="等腰三角形 7"/>
                <p:cNvSpPr/>
                <p:nvPr/>
              </p:nvSpPr>
              <p:spPr>
                <a:xfrm rot="8100000">
                  <a:off x="3676956" y="2126651"/>
                  <a:ext cx="1592032" cy="1889172"/>
                </a:xfrm>
                <a:prstGeom prst="triangle">
                  <a:avLst/>
                </a:prstGeom>
                <a:gradFill flip="none" rotWithShape="1">
                  <a:gsLst>
                    <a:gs pos="0">
                      <a:srgbClr val="FED895"/>
                    </a:gs>
                    <a:gs pos="50000">
                      <a:srgbClr val="FDB739"/>
                    </a:gs>
                    <a:gs pos="49000">
                      <a:srgbClr val="FED895"/>
                    </a:gs>
                    <a:gs pos="100000">
                      <a:srgbClr val="FED895"/>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
                <p:cNvSpPr/>
                <p:nvPr/>
              </p:nvSpPr>
              <p:spPr>
                <a:xfrm rot="10737778">
                  <a:off x="3232014" y="1851523"/>
                  <a:ext cx="1138681" cy="1095051"/>
                </a:xfrm>
                <a:prstGeom prst="rect">
                  <a:avLst/>
                </a:prstGeom>
                <a:solidFill>
                  <a:srgbClr val="F49D00"/>
                </a:solidFill>
                <a:ln>
                  <a:solidFill>
                    <a:srgbClr val="F49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6" name="组合 9"/>
              <p:cNvGrpSpPr/>
              <p:nvPr/>
            </p:nvGrpSpPr>
            <p:grpSpPr>
              <a:xfrm rot="16260000">
                <a:off x="3950043" y="3033359"/>
                <a:ext cx="2949094" cy="2664972"/>
                <a:chOff x="3398533" y="1893366"/>
                <a:chExt cx="2165656" cy="1957012"/>
              </a:xfrm>
            </p:grpSpPr>
            <p:sp>
              <p:nvSpPr>
                <p:cNvPr id="87" name="等腰三角形 10"/>
                <p:cNvSpPr/>
                <p:nvPr/>
              </p:nvSpPr>
              <p:spPr>
                <a:xfrm rot="8037778">
                  <a:off x="3854699" y="2140889"/>
                  <a:ext cx="1529807" cy="1889172"/>
                </a:xfrm>
                <a:prstGeom prst="triangle">
                  <a:avLst/>
                </a:prstGeom>
                <a:gradFill flip="none" rotWithShape="1">
                  <a:gsLst>
                    <a:gs pos="0">
                      <a:srgbClr val="82CAFF"/>
                    </a:gs>
                    <a:gs pos="50000">
                      <a:srgbClr val="2FA6FF"/>
                    </a:gs>
                    <a:gs pos="49000">
                      <a:srgbClr val="82CAFF"/>
                    </a:gs>
                    <a:gs pos="100000">
                      <a:srgbClr val="82CAF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11"/>
                <p:cNvSpPr/>
                <p:nvPr/>
              </p:nvSpPr>
              <p:spPr>
                <a:xfrm rot="10737778">
                  <a:off x="3398533" y="1893366"/>
                  <a:ext cx="1070137" cy="1070137"/>
                </a:xfrm>
                <a:prstGeom prst="rect">
                  <a:avLst/>
                </a:prstGeom>
                <a:solidFill>
                  <a:srgbClr val="0072C5"/>
                </a:solidFill>
                <a:ln>
                  <a:solidFill>
                    <a:srgbClr val="0072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3" name="TextBox 62"/>
            <p:cNvSpPr txBox="1"/>
            <p:nvPr/>
          </p:nvSpPr>
          <p:spPr>
            <a:xfrm>
              <a:off x="4885058" y="2586000"/>
              <a:ext cx="880348" cy="334705"/>
            </a:xfrm>
            <a:prstGeom prst="rect">
              <a:avLst/>
            </a:prstGeom>
            <a:noFill/>
          </p:spPr>
          <p:txBody>
            <a:bodyPr wrap="square" lIns="57148" tIns="28574" rIns="57148" bIns="28574" rtlCol="0">
              <a:spAutoFit/>
            </a:bodyPr>
            <a:lstStyle/>
            <a:p>
              <a:pPr algn="ctr"/>
              <a:r>
                <a:rPr lang="ru-RU" b="1" dirty="0">
                  <a:latin typeface="Times New Roman" pitchFamily="18" charset="0"/>
                  <a:cs typeface="Times New Roman" pitchFamily="18" charset="0"/>
                </a:rPr>
                <a:t>47,8%</a:t>
              </a:r>
            </a:p>
          </p:txBody>
        </p:sp>
        <p:sp>
          <p:nvSpPr>
            <p:cNvPr id="64" name="TextBox 63"/>
            <p:cNvSpPr txBox="1"/>
            <p:nvPr/>
          </p:nvSpPr>
          <p:spPr>
            <a:xfrm>
              <a:off x="7282553" y="2332717"/>
              <a:ext cx="750201" cy="334705"/>
            </a:xfrm>
            <a:prstGeom prst="rect">
              <a:avLst/>
            </a:prstGeom>
            <a:noFill/>
          </p:spPr>
          <p:txBody>
            <a:bodyPr wrap="none" lIns="57148" tIns="28574" rIns="57148" bIns="28574" rtlCol="0">
              <a:spAutoFit/>
            </a:bodyPr>
            <a:lstStyle/>
            <a:p>
              <a:pPr algn="ctr"/>
              <a:r>
                <a:rPr lang="ru-RU" b="1" dirty="0">
                  <a:latin typeface="Times New Roman" pitchFamily="18" charset="0"/>
                  <a:cs typeface="Times New Roman" pitchFamily="18" charset="0"/>
                </a:rPr>
                <a:t>10,0%</a:t>
              </a:r>
            </a:p>
          </p:txBody>
        </p:sp>
        <p:sp>
          <p:nvSpPr>
            <p:cNvPr id="65" name="TextBox 64"/>
            <p:cNvSpPr txBox="1"/>
            <p:nvPr/>
          </p:nvSpPr>
          <p:spPr>
            <a:xfrm>
              <a:off x="5442062" y="4591111"/>
              <a:ext cx="780410" cy="334705"/>
            </a:xfrm>
            <a:prstGeom prst="rect">
              <a:avLst/>
            </a:prstGeom>
            <a:noFill/>
          </p:spPr>
          <p:txBody>
            <a:bodyPr wrap="square" lIns="57148" tIns="28574" rIns="57148" bIns="28574" rtlCol="0">
              <a:spAutoFit/>
            </a:bodyPr>
            <a:lstStyle/>
            <a:p>
              <a:pPr algn="ctr"/>
              <a:r>
                <a:rPr lang="ru-RU" b="1" dirty="0">
                  <a:latin typeface="Times New Roman" pitchFamily="18" charset="0"/>
                  <a:cs typeface="Times New Roman" pitchFamily="18" charset="0"/>
                </a:rPr>
                <a:t>6,9%</a:t>
              </a:r>
            </a:p>
          </p:txBody>
        </p:sp>
        <p:sp>
          <p:nvSpPr>
            <p:cNvPr id="66" name="TextBox 65"/>
            <p:cNvSpPr txBox="1"/>
            <p:nvPr/>
          </p:nvSpPr>
          <p:spPr>
            <a:xfrm>
              <a:off x="7795077" y="4387894"/>
              <a:ext cx="634785" cy="334705"/>
            </a:xfrm>
            <a:prstGeom prst="rect">
              <a:avLst/>
            </a:prstGeom>
            <a:noFill/>
          </p:spPr>
          <p:txBody>
            <a:bodyPr wrap="none" lIns="57148" tIns="28574" rIns="57148" bIns="28574" rtlCol="0">
              <a:spAutoFit/>
            </a:bodyPr>
            <a:lstStyle/>
            <a:p>
              <a:pPr algn="ctr"/>
              <a:r>
                <a:rPr lang="ru-RU" b="1" dirty="0">
                  <a:latin typeface="Times New Roman" pitchFamily="18" charset="0"/>
                  <a:cs typeface="Times New Roman" pitchFamily="18" charset="0"/>
                </a:rPr>
                <a:t>1,1%</a:t>
              </a:r>
            </a:p>
          </p:txBody>
        </p:sp>
      </p:grpSp>
    </p:spTree>
    <p:extLst>
      <p:ext uri="{BB962C8B-B14F-4D97-AF65-F5344CB8AC3E}">
        <p14:creationId xmlns:p14="http://schemas.microsoft.com/office/powerpoint/2010/main" val="222709942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254978" y="-6476"/>
            <a:ext cx="8678003" cy="365483"/>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0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Расходы бюджета городского округа в разрезе видов расходов</a:t>
            </a:r>
          </a:p>
        </p:txBody>
      </p:sp>
      <p:graphicFrame>
        <p:nvGraphicFramePr>
          <p:cNvPr id="8" name="Таблица 7"/>
          <p:cNvGraphicFramePr>
            <a:graphicFrameLocks noGrp="1"/>
          </p:cNvGraphicFramePr>
          <p:nvPr>
            <p:extLst>
              <p:ext uri="{D42A27DB-BD31-4B8C-83A1-F6EECF244321}">
                <p14:modId xmlns:p14="http://schemas.microsoft.com/office/powerpoint/2010/main" val="2267962640"/>
              </p:ext>
            </p:extLst>
          </p:nvPr>
        </p:nvGraphicFramePr>
        <p:xfrm>
          <a:off x="111339" y="723081"/>
          <a:ext cx="8937411" cy="5772969"/>
        </p:xfrm>
        <a:graphic>
          <a:graphicData uri="http://schemas.openxmlformats.org/drawingml/2006/table">
            <a:tbl>
              <a:tblPr firstRow="1" bandRow="1">
                <a:tableStyleId>{C4B1156A-380E-4F78-BDF5-A606A8083BF9}</a:tableStyleId>
              </a:tblPr>
              <a:tblGrid>
                <a:gridCol w="1884515">
                  <a:extLst>
                    <a:ext uri="{9D8B030D-6E8A-4147-A177-3AD203B41FA5}">
                      <a16:colId xmlns:a16="http://schemas.microsoft.com/office/drawing/2014/main" xmlns="" val="20000"/>
                    </a:ext>
                  </a:extLst>
                </a:gridCol>
                <a:gridCol w="871171">
                  <a:extLst>
                    <a:ext uri="{9D8B030D-6E8A-4147-A177-3AD203B41FA5}">
                      <a16:colId xmlns:a16="http://schemas.microsoft.com/office/drawing/2014/main" xmlns="" val="20001"/>
                    </a:ext>
                  </a:extLst>
                </a:gridCol>
                <a:gridCol w="1276350">
                  <a:extLst>
                    <a:ext uri="{9D8B030D-6E8A-4147-A177-3AD203B41FA5}">
                      <a16:colId xmlns:a16="http://schemas.microsoft.com/office/drawing/2014/main" xmlns="" val="20002"/>
                    </a:ext>
                  </a:extLst>
                </a:gridCol>
                <a:gridCol w="1000125">
                  <a:extLst>
                    <a:ext uri="{9D8B030D-6E8A-4147-A177-3AD203B41FA5}">
                      <a16:colId xmlns:a16="http://schemas.microsoft.com/office/drawing/2014/main" xmlns="" val="20003"/>
                    </a:ext>
                  </a:extLst>
                </a:gridCol>
                <a:gridCol w="838200">
                  <a:extLst>
                    <a:ext uri="{9D8B030D-6E8A-4147-A177-3AD203B41FA5}">
                      <a16:colId xmlns:a16="http://schemas.microsoft.com/office/drawing/2014/main" xmlns="" val="20004"/>
                    </a:ext>
                  </a:extLst>
                </a:gridCol>
                <a:gridCol w="1009650">
                  <a:extLst>
                    <a:ext uri="{9D8B030D-6E8A-4147-A177-3AD203B41FA5}">
                      <a16:colId xmlns:a16="http://schemas.microsoft.com/office/drawing/2014/main" xmlns="" val="20005"/>
                    </a:ext>
                  </a:extLst>
                </a:gridCol>
                <a:gridCol w="1095375">
                  <a:extLst>
                    <a:ext uri="{9D8B030D-6E8A-4147-A177-3AD203B41FA5}">
                      <a16:colId xmlns:a16="http://schemas.microsoft.com/office/drawing/2014/main" xmlns="" val="20006"/>
                    </a:ext>
                  </a:extLst>
                </a:gridCol>
                <a:gridCol w="962025">
                  <a:extLst>
                    <a:ext uri="{9D8B030D-6E8A-4147-A177-3AD203B41FA5}">
                      <a16:colId xmlns:a16="http://schemas.microsoft.com/office/drawing/2014/main" xmlns="" val="20007"/>
                    </a:ext>
                  </a:extLst>
                </a:gridCol>
              </a:tblGrid>
              <a:tr h="1014984">
                <a:tc>
                  <a:txBody>
                    <a:bodyPr/>
                    <a:lstStyle/>
                    <a:p>
                      <a:pPr algn="ctr"/>
                      <a:endParaRPr lang="ru-RU" sz="8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Наименование</a:t>
                      </a:r>
                    </a:p>
                  </a:txBody>
                  <a:tcPr marL="68580" marR="68580" marT="34290" marB="34290">
                    <a:gradFill>
                      <a:gsLst>
                        <a:gs pos="97500">
                          <a:srgbClr val="FFE1CD"/>
                        </a:gs>
                        <a:gs pos="49000">
                          <a:srgbClr val="FFDBB7"/>
                        </a:gs>
                        <a:gs pos="0">
                          <a:srgbClr val="FFCC99"/>
                        </a:gs>
                      </a:gsLst>
                      <a:lin ang="5400000" scaled="0"/>
                    </a:gradFill>
                  </a:tcPr>
                </a:tc>
                <a:tc>
                  <a:txBody>
                    <a:bodyPr/>
                    <a:lstStyle/>
                    <a:p>
                      <a:pPr algn="ctr"/>
                      <a:endParaRPr lang="ru-RU" sz="8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Исполнено за 2024  год</a:t>
                      </a:r>
                    </a:p>
                  </a:txBody>
                  <a:tcPr marL="68580" marR="68580" marT="34290" marB="34290">
                    <a:gradFill>
                      <a:gsLst>
                        <a:gs pos="97500">
                          <a:srgbClr val="FFE1CD"/>
                        </a:gs>
                        <a:gs pos="49000">
                          <a:srgbClr val="FFDBB7"/>
                        </a:gs>
                        <a:gs pos="0">
                          <a:srgbClr val="FFCC99"/>
                        </a:gs>
                      </a:gsLst>
                      <a:lin ang="5400000" scaled="0"/>
                    </a:gra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800" u="none" strike="noStrike" kern="1200" cap="none" spc="0" normalizeH="0" baseline="0" noProof="0" dirty="0">
                        <a:ln>
                          <a:noFill/>
                        </a:ln>
                        <a:effectLst/>
                        <a:uLnTx/>
                        <a:uFillTx/>
                        <a:latin typeface="Times New Roman" pitchFamily="18" charset="0"/>
                        <a:cs typeface="Times New Roman"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100" u="none" strike="noStrike" kern="1200" cap="none" spc="0" normalizeH="0" baseline="0" noProof="0" dirty="0">
                        <a:ln>
                          <a:noFill/>
                        </a:ln>
                        <a:effectLst/>
                        <a:uLnTx/>
                        <a:uFillTx/>
                        <a:latin typeface="Times New Roman" pitchFamily="18" charset="0"/>
                        <a:cs typeface="Times New Roman"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100" u="none" strike="noStrike" kern="1200" cap="none" spc="0" normalizeH="0" baseline="0" noProof="0" dirty="0">
                          <a:ln>
                            <a:noFill/>
                          </a:ln>
                          <a:effectLst/>
                          <a:uLnTx/>
                          <a:uFillTx/>
                          <a:latin typeface="Times New Roman" pitchFamily="18" charset="0"/>
                          <a:cs typeface="Times New Roman" pitchFamily="18" charset="0"/>
                        </a:rPr>
                        <a:t>Первоначальный план на 2025 год</a:t>
                      </a:r>
                    </a:p>
                    <a:p>
                      <a:endParaRPr lang="ru-RU" sz="1100" dirty="0">
                        <a:latin typeface="Times New Roman" pitchFamily="18" charset="0"/>
                        <a:cs typeface="Times New Roman" pitchFamily="18" charset="0"/>
                      </a:endParaRPr>
                    </a:p>
                  </a:txBody>
                  <a:tcPr marL="68580" marR="68580" marT="34290" marB="34290">
                    <a:gradFill>
                      <a:gsLst>
                        <a:gs pos="97500">
                          <a:srgbClr val="FFE1CD"/>
                        </a:gs>
                        <a:gs pos="49000">
                          <a:srgbClr val="FFDBB7"/>
                        </a:gs>
                        <a:gs pos="0">
                          <a:srgbClr val="FFCC99"/>
                        </a:gs>
                      </a:gsLst>
                      <a:lin ang="5400000" scaled="0"/>
                    </a:gra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800" u="none" strike="noStrike" kern="1200" cap="none" spc="0" normalizeH="0" baseline="0" noProof="0" dirty="0">
                        <a:ln>
                          <a:noFill/>
                        </a:ln>
                        <a:effectLst/>
                        <a:uLnTx/>
                        <a:uFillTx/>
                        <a:latin typeface="Times New Roman" pitchFamily="18" charset="0"/>
                        <a:cs typeface="Times New Roman"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100" u="none" strike="noStrike" kern="1200" cap="none" spc="0" normalizeH="0" baseline="0" noProof="0" dirty="0">
                        <a:ln>
                          <a:noFill/>
                        </a:ln>
                        <a:effectLst/>
                        <a:uLnTx/>
                        <a:uFillTx/>
                        <a:latin typeface="Times New Roman" pitchFamily="18" charset="0"/>
                        <a:cs typeface="Times New Roman"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100" u="none" strike="noStrike" kern="1200" cap="none" spc="0" normalizeH="0" baseline="0" noProof="0" dirty="0">
                          <a:ln>
                            <a:noFill/>
                          </a:ln>
                          <a:effectLst/>
                          <a:uLnTx/>
                          <a:uFillTx/>
                          <a:latin typeface="Times New Roman" pitchFamily="18" charset="0"/>
                          <a:cs typeface="Times New Roman" pitchFamily="18" charset="0"/>
                        </a:rPr>
                        <a:t>Уточненный план на 2025 год</a:t>
                      </a:r>
                    </a:p>
                    <a:p>
                      <a:endParaRPr lang="ru-RU" sz="1100" dirty="0">
                        <a:latin typeface="Times New Roman" pitchFamily="18" charset="0"/>
                        <a:cs typeface="Times New Roman" pitchFamily="18" charset="0"/>
                      </a:endParaRPr>
                    </a:p>
                  </a:txBody>
                  <a:tcPr marL="68580" marR="68580" marT="34290" marB="34290">
                    <a:gradFill>
                      <a:gsLst>
                        <a:gs pos="97500">
                          <a:srgbClr val="FFE1CD"/>
                        </a:gs>
                        <a:gs pos="49000">
                          <a:srgbClr val="FFDBB7"/>
                        </a:gs>
                        <a:gs pos="0">
                          <a:srgbClr val="FFCC99"/>
                        </a:gs>
                      </a:gsLst>
                      <a:lin ang="5400000" scaled="0"/>
                    </a:gra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800" u="none" strike="noStrike" kern="1200" cap="none" spc="0" normalizeH="0" baseline="0" noProof="0" dirty="0">
                        <a:ln>
                          <a:noFill/>
                        </a:ln>
                        <a:effectLst/>
                        <a:uLnTx/>
                        <a:uFillTx/>
                        <a:latin typeface="Times New Roman" pitchFamily="18" charset="0"/>
                        <a:cs typeface="Times New Roman"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100" u="none" strike="noStrike" kern="1200" cap="none" spc="0" normalizeH="0" baseline="0" noProof="0" dirty="0">
                        <a:ln>
                          <a:noFill/>
                        </a:ln>
                        <a:effectLst/>
                        <a:uLnTx/>
                        <a:uFillTx/>
                        <a:latin typeface="Times New Roman" pitchFamily="18" charset="0"/>
                        <a:cs typeface="Times New Roman"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100" u="none" strike="noStrike" kern="1200" cap="none" spc="0" normalizeH="0" baseline="0" noProof="0" dirty="0">
                          <a:ln>
                            <a:noFill/>
                          </a:ln>
                          <a:effectLst/>
                          <a:uLnTx/>
                          <a:uFillTx/>
                          <a:latin typeface="Times New Roman" pitchFamily="18" charset="0"/>
                          <a:cs typeface="Times New Roman" pitchFamily="18" charset="0"/>
                        </a:rPr>
                        <a:t>Исполнено за 2025 год</a:t>
                      </a:r>
                    </a:p>
                    <a:p>
                      <a:endParaRPr lang="ru-RU" sz="1100" dirty="0">
                        <a:latin typeface="Times New Roman" pitchFamily="18" charset="0"/>
                        <a:cs typeface="Times New Roman" pitchFamily="18" charset="0"/>
                      </a:endParaRPr>
                    </a:p>
                  </a:txBody>
                  <a:tcPr marL="68580" marR="68580" marT="34290" marB="34290">
                    <a:gradFill>
                      <a:gsLst>
                        <a:gs pos="97500">
                          <a:srgbClr val="FFE1CD"/>
                        </a:gs>
                        <a:gs pos="49000">
                          <a:srgbClr val="FFDBB7"/>
                        </a:gs>
                        <a:gs pos="0">
                          <a:srgbClr val="FFCC99"/>
                        </a:gs>
                      </a:gsLst>
                      <a:lin ang="5400000" scaled="0"/>
                    </a:gradFill>
                  </a:tcPr>
                </a:tc>
                <a:tc>
                  <a:txBody>
                    <a:bodyPr/>
                    <a:lstStyle/>
                    <a:p>
                      <a:pPr algn="ctr"/>
                      <a:endParaRPr lang="ru-RU" sz="8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 исполнения за 2025 год к первоначальному плану</a:t>
                      </a:r>
                    </a:p>
                  </a:txBody>
                  <a:tcPr marL="68580" marR="68580" marT="34290" marB="34290">
                    <a:gradFill>
                      <a:gsLst>
                        <a:gs pos="97500">
                          <a:srgbClr val="FFE1CD"/>
                        </a:gs>
                        <a:gs pos="49000">
                          <a:srgbClr val="FFDBB7"/>
                        </a:gs>
                        <a:gs pos="0">
                          <a:srgbClr val="FFCC99"/>
                        </a:gs>
                      </a:gsLst>
                      <a:lin ang="5400000" scaled="0"/>
                    </a:gra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800" u="none" strike="noStrike" kern="1200" cap="none" spc="0" normalizeH="0" baseline="0" noProof="0" dirty="0">
                        <a:ln>
                          <a:noFill/>
                        </a:ln>
                        <a:effectLst/>
                        <a:uLnTx/>
                        <a:uFillTx/>
                        <a:latin typeface="Times New Roman" pitchFamily="18" charset="0"/>
                        <a:cs typeface="Times New Roman"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100" u="none" strike="noStrike" kern="1200" cap="none" spc="0" normalizeH="0" baseline="0" noProof="0" dirty="0">
                          <a:ln>
                            <a:noFill/>
                          </a:ln>
                          <a:effectLst/>
                          <a:uLnTx/>
                          <a:uFillTx/>
                          <a:latin typeface="Times New Roman" pitchFamily="18" charset="0"/>
                          <a:cs typeface="Times New Roman" pitchFamily="18" charset="0"/>
                        </a:rPr>
                        <a:t>% исполнения за 2025  год к уточненному плану</a:t>
                      </a:r>
                      <a:endParaRPr kumimoji="0" lang="ru-RU" sz="110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a:txBody>
                  <a:tcPr marL="68580" marR="68580" marT="34290" marB="34290">
                    <a:gradFill>
                      <a:gsLst>
                        <a:gs pos="97500">
                          <a:srgbClr val="FFE1CD"/>
                        </a:gs>
                        <a:gs pos="49000">
                          <a:srgbClr val="FFDBB7"/>
                        </a:gs>
                        <a:gs pos="0">
                          <a:srgbClr val="FFCC99"/>
                        </a:gs>
                      </a:gsLst>
                      <a:lin ang="5400000" scaled="0"/>
                    </a:gradFill>
                  </a:tcPr>
                </a:tc>
                <a:tc>
                  <a:txBody>
                    <a:bodyPr/>
                    <a:lstStyle/>
                    <a:p>
                      <a:endParaRPr lang="ru-RU" sz="8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 исполнения</a:t>
                      </a:r>
                      <a:r>
                        <a:rPr lang="ru-RU" sz="1100" baseline="0" dirty="0">
                          <a:latin typeface="Times New Roman" pitchFamily="18" charset="0"/>
                          <a:cs typeface="Times New Roman" pitchFamily="18" charset="0"/>
                        </a:rPr>
                        <a:t> 2025 года к 2024 году</a:t>
                      </a:r>
                      <a:endParaRPr lang="ru-RU" sz="1200" dirty="0">
                        <a:latin typeface="Times New Roman" pitchFamily="18" charset="0"/>
                        <a:cs typeface="Times New Roman" pitchFamily="18" charset="0"/>
                      </a:endParaRPr>
                    </a:p>
                  </a:txBody>
                  <a:tcPr marL="68580" marR="68580" marT="34290" marB="34290">
                    <a:gradFill>
                      <a:gsLst>
                        <a:gs pos="97500">
                          <a:srgbClr val="FFE1CD"/>
                        </a:gs>
                        <a:gs pos="49000">
                          <a:srgbClr val="FFDBB7"/>
                        </a:gs>
                        <a:gs pos="0">
                          <a:srgbClr val="FFCC99"/>
                        </a:gs>
                      </a:gsLst>
                      <a:lin ang="5400000" scaled="0"/>
                    </a:gradFill>
                  </a:tcPr>
                </a:tc>
                <a:extLst>
                  <a:ext uri="{0D108BD9-81ED-4DB2-BD59-A6C34878D82A}">
                    <a16:rowId xmlns:a16="http://schemas.microsoft.com/office/drawing/2014/main" xmlns="" val="10000"/>
                  </a:ext>
                </a:extLst>
              </a:tr>
              <a:tr h="181056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100" u="none" strike="noStrike" kern="1200" cap="none" spc="0" normalizeH="0" baseline="0" noProof="0" dirty="0">
                          <a:ln>
                            <a:noFill/>
                          </a:ln>
                          <a:effectLst/>
                          <a:uLnTx/>
                          <a:uFillTx/>
                          <a:latin typeface="Times New Roman" pitchFamily="18" charset="0"/>
                          <a:cs typeface="Times New Roman" pitchFamily="18" charset="0"/>
                        </a:rPr>
                        <a:t>Расходы на выплату персоналу в целях обеспечения выполнения функций государственными (муниципальными) органами, казенными учреждениями, органами управления государственными внебюджетными фондами</a:t>
                      </a:r>
                      <a:endParaRPr kumimoji="0" lang="ru-RU" sz="11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218,1</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260,8</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253,4</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249,2</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95,6</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98,3</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114,3</a:t>
                      </a:r>
                    </a:p>
                  </a:txBody>
                  <a:tcPr marL="68580" marR="68580" marT="34290" marB="34290"/>
                </a:tc>
                <a:extLst>
                  <a:ext uri="{0D108BD9-81ED-4DB2-BD59-A6C34878D82A}">
                    <a16:rowId xmlns:a16="http://schemas.microsoft.com/office/drawing/2014/main" xmlns="" val="10001"/>
                  </a:ext>
                </a:extLst>
              </a:tr>
              <a:tr h="78105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100" u="none" strike="noStrike" kern="1200" cap="none" spc="0" normalizeH="0" baseline="0" noProof="0" dirty="0">
                          <a:ln>
                            <a:noFill/>
                          </a:ln>
                          <a:effectLst/>
                          <a:uLnTx/>
                          <a:uFillTx/>
                          <a:latin typeface="Times New Roman" pitchFamily="18" charset="0"/>
                          <a:cs typeface="Times New Roman" pitchFamily="18" charset="0"/>
                        </a:rPr>
                        <a:t>Закупка товаров, работ и услуг для обеспечения государственных (муниципальных) нужд</a:t>
                      </a:r>
                      <a:endParaRPr kumimoji="0" lang="ru-RU" sz="11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175,6</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184,8</a:t>
                      </a:r>
                    </a:p>
                    <a:p>
                      <a:pPr algn="ctr"/>
                      <a:endParaRPr lang="ru-RU" sz="1100" dirty="0">
                        <a:latin typeface="Times New Roman" pitchFamily="18" charset="0"/>
                        <a:cs typeface="Times New Roman" pitchFamily="18" charset="0"/>
                      </a:endParaRP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161,5</a:t>
                      </a:r>
                    </a:p>
                    <a:p>
                      <a:pPr algn="ctr"/>
                      <a:endParaRPr lang="ru-RU" sz="1100" dirty="0">
                        <a:latin typeface="Times New Roman" pitchFamily="18" charset="0"/>
                        <a:cs typeface="Times New Roman" pitchFamily="18" charset="0"/>
                      </a:endParaRP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155,9</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84,4</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96,5</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88,8</a:t>
                      </a:r>
                    </a:p>
                  </a:txBody>
                  <a:tcPr marL="68580" marR="68580" marT="34290" marB="34290"/>
                </a:tc>
                <a:extLst>
                  <a:ext uri="{0D108BD9-81ED-4DB2-BD59-A6C34878D82A}">
                    <a16:rowId xmlns:a16="http://schemas.microsoft.com/office/drawing/2014/main" xmlns="" val="10002"/>
                  </a:ext>
                </a:extLst>
              </a:tr>
              <a:tr h="4514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100" u="none" strike="noStrike" kern="1200" cap="none" spc="0" normalizeH="0" baseline="0" noProof="0" dirty="0">
                          <a:ln>
                            <a:noFill/>
                          </a:ln>
                          <a:effectLst/>
                          <a:uLnTx/>
                          <a:uFillTx/>
                          <a:latin typeface="Times New Roman" pitchFamily="18" charset="0"/>
                          <a:cs typeface="Times New Roman" pitchFamily="18" charset="0"/>
                        </a:rPr>
                        <a:t>Социальное обеспечение и иные выплаты населению</a:t>
                      </a:r>
                      <a:endParaRPr kumimoji="0" lang="ru-RU" sz="11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a:txBody>
                  <a:tcPr marL="68580" marR="68580" marT="34290" marB="34290"/>
                </a:tc>
                <a:tc>
                  <a:txBody>
                    <a:bodyPr/>
                    <a:lstStyle/>
                    <a:p>
                      <a:pPr algn="ctr"/>
                      <a:r>
                        <a:rPr lang="ru-RU" sz="1100" dirty="0">
                          <a:latin typeface="Times New Roman" pitchFamily="18" charset="0"/>
                          <a:cs typeface="Times New Roman" pitchFamily="18" charset="0"/>
                        </a:rPr>
                        <a:t>9,3</a:t>
                      </a:r>
                    </a:p>
                  </a:txBody>
                  <a:tcPr marL="68580" marR="68580" marT="34290" marB="34290"/>
                </a:tc>
                <a:tc>
                  <a:txBody>
                    <a:bodyPr/>
                    <a:lstStyle/>
                    <a:p>
                      <a:pPr algn="ctr"/>
                      <a:r>
                        <a:rPr lang="ru-RU" sz="1100" dirty="0">
                          <a:latin typeface="Times New Roman" pitchFamily="18" charset="0"/>
                          <a:cs typeface="Times New Roman" pitchFamily="18" charset="0"/>
                        </a:rPr>
                        <a:t>11,1</a:t>
                      </a:r>
                    </a:p>
                  </a:txBody>
                  <a:tcPr marL="68580" marR="68580" marT="34290" marB="34290"/>
                </a:tc>
                <a:tc>
                  <a:txBody>
                    <a:bodyPr/>
                    <a:lstStyle/>
                    <a:p>
                      <a:pPr algn="ctr"/>
                      <a:r>
                        <a:rPr lang="ru-RU" sz="1100" dirty="0">
                          <a:latin typeface="Times New Roman" pitchFamily="18" charset="0"/>
                          <a:cs typeface="Times New Roman" pitchFamily="18" charset="0"/>
                        </a:rPr>
                        <a:t>10,5</a:t>
                      </a:r>
                    </a:p>
                  </a:txBody>
                  <a:tcPr marL="68580" marR="68580" marT="34290" marB="34290"/>
                </a:tc>
                <a:tc>
                  <a:txBody>
                    <a:bodyPr/>
                    <a:lstStyle/>
                    <a:p>
                      <a:pPr algn="ctr"/>
                      <a:r>
                        <a:rPr lang="ru-RU" sz="1100" dirty="0">
                          <a:latin typeface="Times New Roman" pitchFamily="18" charset="0"/>
                          <a:cs typeface="Times New Roman" pitchFamily="18" charset="0"/>
                        </a:rPr>
                        <a:t>10,4</a:t>
                      </a:r>
                    </a:p>
                  </a:txBody>
                  <a:tcPr marL="68580" marR="68580" marT="34290" marB="34290"/>
                </a:tc>
                <a:tc>
                  <a:txBody>
                    <a:bodyPr/>
                    <a:lstStyle/>
                    <a:p>
                      <a:pPr algn="ctr"/>
                      <a:r>
                        <a:rPr lang="ru-RU" sz="1100" dirty="0">
                          <a:latin typeface="Times New Roman" pitchFamily="18" charset="0"/>
                          <a:cs typeface="Times New Roman" pitchFamily="18" charset="0"/>
                        </a:rPr>
                        <a:t>93,7</a:t>
                      </a:r>
                    </a:p>
                  </a:txBody>
                  <a:tcPr marL="68580" marR="68580" marT="34290" marB="34290"/>
                </a:tc>
                <a:tc>
                  <a:txBody>
                    <a:bodyPr/>
                    <a:lstStyle/>
                    <a:p>
                      <a:pPr algn="ctr"/>
                      <a:r>
                        <a:rPr lang="ru-RU" sz="1100" dirty="0">
                          <a:latin typeface="Times New Roman" pitchFamily="18" charset="0"/>
                          <a:cs typeface="Times New Roman" pitchFamily="18" charset="0"/>
                        </a:rPr>
                        <a:t>99,0</a:t>
                      </a:r>
                    </a:p>
                  </a:txBody>
                  <a:tcPr marL="68580" marR="68580" marT="34290" marB="34290"/>
                </a:tc>
                <a:tc>
                  <a:txBody>
                    <a:bodyPr/>
                    <a:lstStyle/>
                    <a:p>
                      <a:pPr algn="ctr"/>
                      <a:r>
                        <a:rPr lang="ru-RU" sz="1100" dirty="0">
                          <a:latin typeface="Times New Roman" pitchFamily="18" charset="0"/>
                          <a:cs typeface="Times New Roman" pitchFamily="18" charset="0"/>
                        </a:rPr>
                        <a:t>111,8</a:t>
                      </a:r>
                    </a:p>
                  </a:txBody>
                  <a:tcPr marL="68580" marR="68580" marT="34290" marB="34290"/>
                </a:tc>
                <a:extLst>
                  <a:ext uri="{0D108BD9-81ED-4DB2-BD59-A6C34878D82A}">
                    <a16:rowId xmlns:a16="http://schemas.microsoft.com/office/drawing/2014/main" xmlns="" val="10003"/>
                  </a:ext>
                </a:extLst>
              </a:tr>
              <a:tr h="6808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100" u="none" strike="noStrike" kern="1200" cap="none" spc="0" normalizeH="0" baseline="0" noProof="0" dirty="0">
                          <a:ln>
                            <a:noFill/>
                          </a:ln>
                          <a:effectLst/>
                          <a:uLnTx/>
                          <a:uFillTx/>
                          <a:latin typeface="Times New Roman" pitchFamily="18" charset="0"/>
                          <a:cs typeface="Times New Roman" pitchFamily="18" charset="0"/>
                        </a:rPr>
                        <a:t>Капитальные вложения в объекты государственной (муниципальной) собственности</a:t>
                      </a:r>
                      <a:endParaRPr kumimoji="0" lang="ru-RU" sz="11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39,8</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14,7</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354,3</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311,0</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в 21,2 раза</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87,8</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в 7,8 раза</a:t>
                      </a:r>
                    </a:p>
                  </a:txBody>
                  <a:tcPr marL="68580" marR="68580" marT="34290" marB="34290"/>
                </a:tc>
                <a:extLst>
                  <a:ext uri="{0D108BD9-81ED-4DB2-BD59-A6C34878D82A}">
                    <a16:rowId xmlns:a16="http://schemas.microsoft.com/office/drawing/2014/main" xmlns="" val="10004"/>
                  </a:ext>
                </a:extLst>
              </a:tr>
              <a:tr h="9620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100" u="none" strike="noStrike" kern="1200" cap="none" spc="0" normalizeH="0" baseline="0" noProof="0" dirty="0">
                          <a:ln>
                            <a:noFill/>
                          </a:ln>
                          <a:effectLst/>
                          <a:uLnTx/>
                          <a:uFillTx/>
                          <a:latin typeface="Times New Roman" pitchFamily="18" charset="0"/>
                          <a:cs typeface="Times New Roman" pitchFamily="18" charset="0"/>
                        </a:rPr>
                        <a:t>Предоставление субсидий бюджетным, автономным учреждениям и иным некоммерческим организациям</a:t>
                      </a:r>
                      <a:endParaRPr kumimoji="0" lang="ru-RU" sz="11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678,2</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640,3</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700,2</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690,9</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107,9</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98,7</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101,9</a:t>
                      </a:r>
                    </a:p>
                  </a:txBody>
                  <a:tcPr marL="68580" marR="68580" marT="34290" marB="34290"/>
                </a:tc>
                <a:extLst>
                  <a:ext uri="{0D108BD9-81ED-4DB2-BD59-A6C34878D82A}">
                    <a16:rowId xmlns:a16="http://schemas.microsoft.com/office/drawing/2014/main" xmlns="" val="10005"/>
                  </a:ext>
                </a:extLst>
              </a:tr>
            </a:tbl>
          </a:graphicData>
        </a:graphic>
      </p:graphicFrame>
      <p:sp>
        <p:nvSpPr>
          <p:cNvPr id="9" name="Прямоугольник 5"/>
          <p:cNvSpPr>
            <a:spLocks noChangeArrowheads="1"/>
          </p:cNvSpPr>
          <p:nvPr/>
        </p:nvSpPr>
        <p:spPr bwMode="auto">
          <a:xfrm>
            <a:off x="7817169" y="359007"/>
            <a:ext cx="998218" cy="2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400" b="1" i="1" dirty="0">
                <a:solidFill>
                  <a:prstClr val="black"/>
                </a:solidFill>
                <a:latin typeface="Times New Roman" pitchFamily="18" charset="0"/>
                <a:cs typeface="Times New Roman" pitchFamily="18" charset="0"/>
              </a:rPr>
              <a:t>млн.рублей</a:t>
            </a:r>
          </a:p>
        </p:txBody>
      </p:sp>
      <p:sp>
        <p:nvSpPr>
          <p:cNvPr id="10" name="Oval 13"/>
          <p:cNvSpPr>
            <a:spLocks noChangeArrowheads="1"/>
          </p:cNvSpPr>
          <p:nvPr/>
        </p:nvSpPr>
        <p:spPr bwMode="auto">
          <a:xfrm>
            <a:off x="8326062" y="6538252"/>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39</a:t>
            </a:r>
          </a:p>
        </p:txBody>
      </p:sp>
    </p:spTree>
    <p:extLst>
      <p:ext uri="{BB962C8B-B14F-4D97-AF65-F5344CB8AC3E}">
        <p14:creationId xmlns:p14="http://schemas.microsoft.com/office/powerpoint/2010/main" val="222709942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7" name="Таблица 6"/>
          <p:cNvGraphicFramePr>
            <a:graphicFrameLocks noGrp="1"/>
          </p:cNvGraphicFramePr>
          <p:nvPr>
            <p:extLst>
              <p:ext uri="{D42A27DB-BD31-4B8C-83A1-F6EECF244321}">
                <p14:modId xmlns:p14="http://schemas.microsoft.com/office/powerpoint/2010/main" val="2926727511"/>
              </p:ext>
            </p:extLst>
          </p:nvPr>
        </p:nvGraphicFramePr>
        <p:xfrm>
          <a:off x="112819" y="866775"/>
          <a:ext cx="8897831" cy="2737662"/>
        </p:xfrm>
        <a:graphic>
          <a:graphicData uri="http://schemas.openxmlformats.org/drawingml/2006/table">
            <a:tbl>
              <a:tblPr firstRow="1" bandRow="1">
                <a:tableStyleId>{C4B1156A-380E-4F78-BDF5-A606A8083BF9}</a:tableStyleId>
              </a:tblPr>
              <a:tblGrid>
                <a:gridCol w="1884515">
                  <a:extLst>
                    <a:ext uri="{9D8B030D-6E8A-4147-A177-3AD203B41FA5}">
                      <a16:colId xmlns:a16="http://schemas.microsoft.com/office/drawing/2014/main" xmlns="" val="20000"/>
                    </a:ext>
                  </a:extLst>
                </a:gridCol>
                <a:gridCol w="844062">
                  <a:extLst>
                    <a:ext uri="{9D8B030D-6E8A-4147-A177-3AD203B41FA5}">
                      <a16:colId xmlns:a16="http://schemas.microsoft.com/office/drawing/2014/main" xmlns="" val="20001"/>
                    </a:ext>
                  </a:extLst>
                </a:gridCol>
                <a:gridCol w="1284409">
                  <a:extLst>
                    <a:ext uri="{9D8B030D-6E8A-4147-A177-3AD203B41FA5}">
                      <a16:colId xmlns:a16="http://schemas.microsoft.com/office/drawing/2014/main" xmlns="" val="20002"/>
                    </a:ext>
                  </a:extLst>
                </a:gridCol>
                <a:gridCol w="971550">
                  <a:extLst>
                    <a:ext uri="{9D8B030D-6E8A-4147-A177-3AD203B41FA5}">
                      <a16:colId xmlns:a16="http://schemas.microsoft.com/office/drawing/2014/main" xmlns="" val="20003"/>
                    </a:ext>
                  </a:extLst>
                </a:gridCol>
                <a:gridCol w="857250">
                  <a:extLst>
                    <a:ext uri="{9D8B030D-6E8A-4147-A177-3AD203B41FA5}">
                      <a16:colId xmlns:a16="http://schemas.microsoft.com/office/drawing/2014/main" xmlns="" val="20004"/>
                    </a:ext>
                  </a:extLst>
                </a:gridCol>
                <a:gridCol w="1076325">
                  <a:extLst>
                    <a:ext uri="{9D8B030D-6E8A-4147-A177-3AD203B41FA5}">
                      <a16:colId xmlns:a16="http://schemas.microsoft.com/office/drawing/2014/main" xmlns="" val="20005"/>
                    </a:ext>
                  </a:extLst>
                </a:gridCol>
                <a:gridCol w="1076325">
                  <a:extLst>
                    <a:ext uri="{9D8B030D-6E8A-4147-A177-3AD203B41FA5}">
                      <a16:colId xmlns:a16="http://schemas.microsoft.com/office/drawing/2014/main" xmlns="" val="20006"/>
                    </a:ext>
                  </a:extLst>
                </a:gridCol>
                <a:gridCol w="903395">
                  <a:extLst>
                    <a:ext uri="{9D8B030D-6E8A-4147-A177-3AD203B41FA5}">
                      <a16:colId xmlns:a16="http://schemas.microsoft.com/office/drawing/2014/main" xmlns="" val="20007"/>
                    </a:ext>
                  </a:extLst>
                </a:gridCol>
              </a:tblGrid>
              <a:tr h="923701">
                <a:tc>
                  <a:txBody>
                    <a:bodyPr/>
                    <a:lstStyle/>
                    <a:p>
                      <a:pPr algn="ctr"/>
                      <a:endParaRPr lang="ru-RU" sz="8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Наименование</a:t>
                      </a:r>
                    </a:p>
                  </a:txBody>
                  <a:tcPr marL="68580" marR="68580" marT="34290" marB="34290">
                    <a:gradFill>
                      <a:gsLst>
                        <a:gs pos="97500">
                          <a:srgbClr val="FFE1CD"/>
                        </a:gs>
                        <a:gs pos="49000">
                          <a:srgbClr val="FFDBB7"/>
                        </a:gs>
                        <a:gs pos="0">
                          <a:srgbClr val="FFCC99"/>
                        </a:gs>
                      </a:gsLst>
                      <a:lin ang="5400000" scaled="0"/>
                    </a:gradFill>
                  </a:tcPr>
                </a:tc>
                <a:tc>
                  <a:txBody>
                    <a:bodyPr/>
                    <a:lstStyle/>
                    <a:p>
                      <a:pPr algn="ctr"/>
                      <a:endParaRPr lang="ru-RU" sz="8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Исполнено за 2024  год</a:t>
                      </a:r>
                    </a:p>
                  </a:txBody>
                  <a:tcPr marL="68580" marR="68580" marT="34290" marB="34290">
                    <a:gradFill>
                      <a:gsLst>
                        <a:gs pos="97500">
                          <a:srgbClr val="FFE1CD"/>
                        </a:gs>
                        <a:gs pos="49000">
                          <a:srgbClr val="FFDBB7"/>
                        </a:gs>
                        <a:gs pos="0">
                          <a:srgbClr val="FFCC99"/>
                        </a:gs>
                      </a:gsLst>
                      <a:lin ang="5400000" scaled="0"/>
                    </a:gra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800" u="none" strike="noStrike" kern="1200" cap="none" spc="0" normalizeH="0" baseline="0" noProof="0" dirty="0">
                        <a:ln>
                          <a:noFill/>
                        </a:ln>
                        <a:effectLst/>
                        <a:uLnTx/>
                        <a:uFillTx/>
                        <a:latin typeface="Times New Roman" pitchFamily="18" charset="0"/>
                        <a:cs typeface="Times New Roman"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100" u="none" strike="noStrike" kern="1200" cap="none" spc="0" normalizeH="0" baseline="0" noProof="0" dirty="0">
                        <a:ln>
                          <a:noFill/>
                        </a:ln>
                        <a:effectLst/>
                        <a:uLnTx/>
                        <a:uFillTx/>
                        <a:latin typeface="Times New Roman" pitchFamily="18" charset="0"/>
                        <a:cs typeface="Times New Roman"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100" u="none" strike="noStrike" kern="1200" cap="none" spc="0" normalizeH="0" baseline="0" noProof="0" dirty="0">
                          <a:ln>
                            <a:noFill/>
                          </a:ln>
                          <a:effectLst/>
                          <a:uLnTx/>
                          <a:uFillTx/>
                          <a:latin typeface="Times New Roman" pitchFamily="18" charset="0"/>
                          <a:cs typeface="Times New Roman" pitchFamily="18" charset="0"/>
                        </a:rPr>
                        <a:t>Первоначальный план на 2025 год</a:t>
                      </a:r>
                    </a:p>
                  </a:txBody>
                  <a:tcPr marL="68580" marR="68580" marT="34290" marB="34290">
                    <a:gradFill>
                      <a:gsLst>
                        <a:gs pos="97500">
                          <a:srgbClr val="FFE1CD"/>
                        </a:gs>
                        <a:gs pos="49000">
                          <a:srgbClr val="FFDBB7"/>
                        </a:gs>
                        <a:gs pos="0">
                          <a:srgbClr val="FFCC99"/>
                        </a:gs>
                      </a:gsLst>
                      <a:lin ang="5400000" scaled="0"/>
                    </a:gra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800" u="none" strike="noStrike" kern="1200" cap="none" spc="0" normalizeH="0" baseline="0" noProof="0" dirty="0">
                        <a:ln>
                          <a:noFill/>
                        </a:ln>
                        <a:effectLst/>
                        <a:uLnTx/>
                        <a:uFillTx/>
                        <a:latin typeface="Times New Roman" pitchFamily="18" charset="0"/>
                        <a:cs typeface="Times New Roman"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100" u="none" strike="noStrike" kern="1200" cap="none" spc="0" normalizeH="0" baseline="0" noProof="0" dirty="0">
                        <a:ln>
                          <a:noFill/>
                        </a:ln>
                        <a:effectLst/>
                        <a:uLnTx/>
                        <a:uFillTx/>
                        <a:latin typeface="Times New Roman" pitchFamily="18" charset="0"/>
                        <a:cs typeface="Times New Roman"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100" u="none" strike="noStrike" kern="1200" cap="none" spc="0" normalizeH="0" baseline="0" noProof="0" dirty="0">
                          <a:ln>
                            <a:noFill/>
                          </a:ln>
                          <a:effectLst/>
                          <a:uLnTx/>
                          <a:uFillTx/>
                          <a:latin typeface="Times New Roman" pitchFamily="18" charset="0"/>
                          <a:cs typeface="Times New Roman" pitchFamily="18" charset="0"/>
                        </a:rPr>
                        <a:t>Уточненный план на 2025 год</a:t>
                      </a:r>
                    </a:p>
                  </a:txBody>
                  <a:tcPr marL="68580" marR="68580" marT="34290" marB="34290">
                    <a:gradFill>
                      <a:gsLst>
                        <a:gs pos="97500">
                          <a:srgbClr val="FFE1CD"/>
                        </a:gs>
                        <a:gs pos="49000">
                          <a:srgbClr val="FFDBB7"/>
                        </a:gs>
                        <a:gs pos="0">
                          <a:srgbClr val="FFCC99"/>
                        </a:gs>
                      </a:gsLst>
                      <a:lin ang="5400000" scaled="0"/>
                    </a:gra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800" u="none" strike="noStrike" kern="1200" cap="none" spc="0" normalizeH="0" baseline="0" noProof="0" dirty="0">
                        <a:ln>
                          <a:noFill/>
                        </a:ln>
                        <a:effectLst/>
                        <a:uLnTx/>
                        <a:uFillTx/>
                        <a:latin typeface="Times New Roman" pitchFamily="18" charset="0"/>
                        <a:cs typeface="Times New Roman"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100" u="none" strike="noStrike" kern="1200" cap="none" spc="0" normalizeH="0" baseline="0" noProof="0" dirty="0">
                        <a:ln>
                          <a:noFill/>
                        </a:ln>
                        <a:effectLst/>
                        <a:uLnTx/>
                        <a:uFillTx/>
                        <a:latin typeface="Times New Roman" pitchFamily="18" charset="0"/>
                        <a:cs typeface="Times New Roman"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100" u="none" strike="noStrike" kern="1200" cap="none" spc="0" normalizeH="0" baseline="0" noProof="0" dirty="0">
                          <a:ln>
                            <a:noFill/>
                          </a:ln>
                          <a:effectLst/>
                          <a:uLnTx/>
                          <a:uFillTx/>
                          <a:latin typeface="Times New Roman" pitchFamily="18" charset="0"/>
                          <a:cs typeface="Times New Roman" pitchFamily="18" charset="0"/>
                        </a:rPr>
                        <a:t>Исполнено за 2025 год</a:t>
                      </a:r>
                    </a:p>
                  </a:txBody>
                  <a:tcPr marL="68580" marR="68580" marT="34290" marB="34290">
                    <a:gradFill>
                      <a:gsLst>
                        <a:gs pos="97500">
                          <a:srgbClr val="FFE1CD"/>
                        </a:gs>
                        <a:gs pos="49000">
                          <a:srgbClr val="FFDBB7"/>
                        </a:gs>
                        <a:gs pos="0">
                          <a:srgbClr val="FFCC99"/>
                        </a:gs>
                      </a:gsLst>
                      <a:lin ang="5400000" scaled="0"/>
                    </a:gradFill>
                  </a:tcPr>
                </a:tc>
                <a:tc>
                  <a:txBody>
                    <a:bodyPr/>
                    <a:lstStyle/>
                    <a:p>
                      <a:pPr algn="ctr"/>
                      <a:endParaRPr lang="ru-RU" sz="8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 исполнения за 2025 год к первоначальному плану</a:t>
                      </a:r>
                    </a:p>
                  </a:txBody>
                  <a:tcPr marL="68580" marR="68580" marT="34290" marB="34290">
                    <a:gradFill>
                      <a:gsLst>
                        <a:gs pos="97500">
                          <a:srgbClr val="FFE1CD"/>
                        </a:gs>
                        <a:gs pos="49000">
                          <a:srgbClr val="FFDBB7"/>
                        </a:gs>
                        <a:gs pos="0">
                          <a:srgbClr val="FFCC99"/>
                        </a:gs>
                      </a:gsLst>
                      <a:lin ang="5400000" scaled="0"/>
                    </a:gra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800" u="none" strike="noStrike" kern="1200" cap="none" spc="0" normalizeH="0" baseline="0" noProof="0" dirty="0">
                        <a:ln>
                          <a:noFill/>
                        </a:ln>
                        <a:effectLst/>
                        <a:uLnTx/>
                        <a:uFillTx/>
                        <a:latin typeface="Times New Roman" pitchFamily="18" charset="0"/>
                        <a:cs typeface="Times New Roman"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100" u="none" strike="noStrike" kern="1200" cap="none" spc="0" normalizeH="0" baseline="0" noProof="0" dirty="0">
                          <a:ln>
                            <a:noFill/>
                          </a:ln>
                          <a:effectLst/>
                          <a:uLnTx/>
                          <a:uFillTx/>
                          <a:latin typeface="Times New Roman" pitchFamily="18" charset="0"/>
                          <a:cs typeface="Times New Roman" pitchFamily="18" charset="0"/>
                        </a:rPr>
                        <a:t>% исполнения за 2025  год к уточненному плану</a:t>
                      </a:r>
                      <a:endParaRPr kumimoji="0" lang="ru-RU" sz="110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a:txBody>
                  <a:tcPr marL="68580" marR="68580" marT="34290" marB="34290">
                    <a:gradFill>
                      <a:gsLst>
                        <a:gs pos="97500">
                          <a:srgbClr val="FFE1CD"/>
                        </a:gs>
                        <a:gs pos="49000">
                          <a:srgbClr val="FFDBB7"/>
                        </a:gs>
                        <a:gs pos="0">
                          <a:srgbClr val="FFCC99"/>
                        </a:gs>
                      </a:gsLst>
                      <a:lin ang="5400000" scaled="0"/>
                    </a:gradFill>
                  </a:tcPr>
                </a:tc>
                <a:tc>
                  <a:txBody>
                    <a:bodyPr/>
                    <a:lstStyle/>
                    <a:p>
                      <a:endParaRPr lang="ru-RU" sz="8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 исполнения</a:t>
                      </a:r>
                      <a:r>
                        <a:rPr lang="ru-RU" sz="1100" baseline="0" dirty="0">
                          <a:latin typeface="Times New Roman" pitchFamily="18" charset="0"/>
                          <a:cs typeface="Times New Roman" pitchFamily="18" charset="0"/>
                        </a:rPr>
                        <a:t> 2025 года к 2024 году</a:t>
                      </a:r>
                      <a:endParaRPr lang="ru-RU" sz="1200" dirty="0">
                        <a:latin typeface="Times New Roman" pitchFamily="18" charset="0"/>
                        <a:cs typeface="Times New Roman" pitchFamily="18" charset="0"/>
                      </a:endParaRPr>
                    </a:p>
                  </a:txBody>
                  <a:tcPr marL="68580" marR="68580" marT="34290" marB="34290">
                    <a:gradFill>
                      <a:gsLst>
                        <a:gs pos="97500">
                          <a:srgbClr val="FFE1CD"/>
                        </a:gs>
                        <a:gs pos="49000">
                          <a:srgbClr val="FFDBB7"/>
                        </a:gs>
                        <a:gs pos="0">
                          <a:srgbClr val="FFCC99"/>
                        </a:gs>
                      </a:gsLst>
                      <a:lin ang="5400000" scaled="0"/>
                    </a:gradFill>
                  </a:tcPr>
                </a:tc>
                <a:extLst>
                  <a:ext uri="{0D108BD9-81ED-4DB2-BD59-A6C34878D82A}">
                    <a16:rowId xmlns:a16="http://schemas.microsoft.com/office/drawing/2014/main" xmlns="" val="10000"/>
                  </a:ext>
                </a:extLst>
              </a:tr>
              <a:tr h="67462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100" u="none" strike="noStrike" kern="1200" cap="none" spc="0" normalizeH="0" baseline="0" noProof="0" dirty="0">
                          <a:ln>
                            <a:noFill/>
                          </a:ln>
                          <a:effectLst/>
                          <a:uLnTx/>
                          <a:uFillTx/>
                          <a:latin typeface="Times New Roman" pitchFamily="18" charset="0"/>
                          <a:cs typeface="Times New Roman" pitchFamily="18" charset="0"/>
                        </a:rPr>
                        <a:t>Обслуживание государственного (муниципального) долга</a:t>
                      </a:r>
                      <a:endParaRPr kumimoji="0" lang="ru-RU" sz="11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a:txBody>
                  <a:tcPr marL="68580" marR="68580" marT="34290" marB="34290"/>
                </a:tc>
                <a:tc>
                  <a:txBody>
                    <a:bodyPr/>
                    <a:lstStyle/>
                    <a:p>
                      <a:pPr algn="ctr"/>
                      <a:r>
                        <a:rPr lang="ru-RU" sz="1100" dirty="0">
                          <a:latin typeface="Times New Roman" pitchFamily="18" charset="0"/>
                          <a:cs typeface="Times New Roman" pitchFamily="18" charset="0"/>
                        </a:rPr>
                        <a:t>0,1</a:t>
                      </a:r>
                    </a:p>
                  </a:txBody>
                  <a:tcPr marL="68580" marR="68580" marT="34290" marB="34290"/>
                </a:tc>
                <a:tc>
                  <a:txBody>
                    <a:bodyPr/>
                    <a:lstStyle/>
                    <a:p>
                      <a:pPr algn="ctr"/>
                      <a:r>
                        <a:rPr lang="ru-RU" sz="1100" dirty="0">
                          <a:latin typeface="Times New Roman" pitchFamily="18" charset="0"/>
                          <a:cs typeface="Times New Roman" pitchFamily="18" charset="0"/>
                        </a:rPr>
                        <a:t>0,1</a:t>
                      </a:r>
                    </a:p>
                  </a:txBody>
                  <a:tcPr marL="68580" marR="68580" marT="34290" marB="34290"/>
                </a:tc>
                <a:tc>
                  <a:txBody>
                    <a:bodyPr/>
                    <a:lstStyle/>
                    <a:p>
                      <a:pPr algn="ctr"/>
                      <a:r>
                        <a:rPr lang="ru-RU" sz="1100" dirty="0">
                          <a:latin typeface="Times New Roman" pitchFamily="18" charset="0"/>
                          <a:cs typeface="Times New Roman" pitchFamily="18" charset="0"/>
                        </a:rPr>
                        <a:t>0,1</a:t>
                      </a:r>
                    </a:p>
                  </a:txBody>
                  <a:tcPr marL="68580" marR="68580" marT="34290" marB="34290"/>
                </a:tc>
                <a:tc>
                  <a:txBody>
                    <a:bodyPr/>
                    <a:lstStyle/>
                    <a:p>
                      <a:pPr algn="ctr"/>
                      <a:r>
                        <a:rPr lang="ru-RU" sz="1100" dirty="0">
                          <a:latin typeface="Times New Roman" pitchFamily="18" charset="0"/>
                          <a:cs typeface="Times New Roman" pitchFamily="18" charset="0"/>
                        </a:rPr>
                        <a:t>0,1</a:t>
                      </a:r>
                    </a:p>
                  </a:txBody>
                  <a:tcPr marL="68580" marR="68580" marT="34290" marB="34290"/>
                </a:tc>
                <a:tc>
                  <a:txBody>
                    <a:bodyPr/>
                    <a:lstStyle/>
                    <a:p>
                      <a:pPr algn="ctr"/>
                      <a:r>
                        <a:rPr lang="ru-RU" sz="1100" dirty="0">
                          <a:latin typeface="Times New Roman" pitchFamily="18" charset="0"/>
                          <a:cs typeface="Times New Roman" pitchFamily="18" charset="0"/>
                        </a:rPr>
                        <a:t>100,0</a:t>
                      </a:r>
                    </a:p>
                  </a:txBody>
                  <a:tcPr marL="68580" marR="68580" marT="34290" marB="34290"/>
                </a:tc>
                <a:tc>
                  <a:txBody>
                    <a:bodyPr/>
                    <a:lstStyle/>
                    <a:p>
                      <a:pPr algn="ctr"/>
                      <a:r>
                        <a:rPr lang="ru-RU" sz="1100" dirty="0">
                          <a:latin typeface="Times New Roman" pitchFamily="18" charset="0"/>
                          <a:cs typeface="Times New Roman" pitchFamily="18" charset="0"/>
                        </a:rPr>
                        <a:t>100,0</a:t>
                      </a:r>
                    </a:p>
                  </a:txBody>
                  <a:tcPr marL="68580" marR="68580" marT="34290" marB="34290"/>
                </a:tc>
                <a:tc>
                  <a:txBody>
                    <a:bodyPr/>
                    <a:lstStyle/>
                    <a:p>
                      <a:pPr algn="ctr"/>
                      <a:r>
                        <a:rPr lang="ru-RU" sz="1100" dirty="0">
                          <a:latin typeface="Times New Roman" pitchFamily="18" charset="0"/>
                          <a:cs typeface="Times New Roman" pitchFamily="18" charset="0"/>
                        </a:rPr>
                        <a:t>100,0</a:t>
                      </a:r>
                    </a:p>
                  </a:txBody>
                  <a:tcPr marL="68580" marR="68580" marT="34290" marB="34290"/>
                </a:tc>
                <a:extLst>
                  <a:ext uri="{0D108BD9-81ED-4DB2-BD59-A6C34878D82A}">
                    <a16:rowId xmlns:a16="http://schemas.microsoft.com/office/drawing/2014/main" xmlns="" val="10001"/>
                  </a:ext>
                </a:extLst>
              </a:tr>
              <a:tr h="4667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100" u="none" strike="noStrike" kern="1200" cap="none" spc="0" normalizeH="0" baseline="0" noProof="0" dirty="0">
                          <a:ln>
                            <a:noFill/>
                          </a:ln>
                          <a:effectLst/>
                          <a:uLnTx/>
                          <a:uFillTx/>
                          <a:latin typeface="Times New Roman" pitchFamily="18" charset="0"/>
                          <a:cs typeface="Times New Roman" pitchFamily="18" charset="0"/>
                        </a:rPr>
                        <a:t>Иные бюджетные ассигнования</a:t>
                      </a:r>
                      <a:endParaRPr kumimoji="0" lang="ru-RU" sz="11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a:txBody>
                  <a:tcPr marL="68580" marR="68580" marT="34290" marB="34290"/>
                </a:tc>
                <a:tc>
                  <a:txBody>
                    <a:bodyPr/>
                    <a:lstStyle/>
                    <a:p>
                      <a:pPr algn="ctr"/>
                      <a:r>
                        <a:rPr lang="ru-RU" sz="1100" dirty="0">
                          <a:latin typeface="Times New Roman" pitchFamily="18" charset="0"/>
                          <a:cs typeface="Times New Roman" pitchFamily="18" charset="0"/>
                        </a:rPr>
                        <a:t>48,1</a:t>
                      </a:r>
                    </a:p>
                  </a:txBody>
                  <a:tcPr marL="68580" marR="68580" marT="34290" marB="34290"/>
                </a:tc>
                <a:tc>
                  <a:txBody>
                    <a:bodyPr/>
                    <a:lstStyle/>
                    <a:p>
                      <a:pPr algn="ctr"/>
                      <a:r>
                        <a:rPr lang="ru-RU" sz="1100" dirty="0">
                          <a:latin typeface="Times New Roman" pitchFamily="18" charset="0"/>
                          <a:cs typeface="Times New Roman" pitchFamily="18" charset="0"/>
                        </a:rPr>
                        <a:t>24,3</a:t>
                      </a:r>
                    </a:p>
                  </a:txBody>
                  <a:tcPr marL="68580" marR="68580" marT="34290" marB="34290"/>
                </a:tc>
                <a:tc>
                  <a:txBody>
                    <a:bodyPr/>
                    <a:lstStyle/>
                    <a:p>
                      <a:pPr algn="ctr"/>
                      <a:r>
                        <a:rPr lang="ru-RU" sz="1100" dirty="0">
                          <a:latin typeface="Times New Roman" pitchFamily="18" charset="0"/>
                          <a:cs typeface="Times New Roman" pitchFamily="18" charset="0"/>
                        </a:rPr>
                        <a:t>29,1</a:t>
                      </a:r>
                    </a:p>
                  </a:txBody>
                  <a:tcPr marL="68580" marR="68580" marT="34290" marB="34290"/>
                </a:tc>
                <a:tc>
                  <a:txBody>
                    <a:bodyPr/>
                    <a:lstStyle/>
                    <a:p>
                      <a:pPr algn="ctr"/>
                      <a:r>
                        <a:rPr lang="ru-RU" sz="1100" dirty="0">
                          <a:latin typeface="Times New Roman" pitchFamily="18" charset="0"/>
                          <a:cs typeface="Times New Roman" pitchFamily="18" charset="0"/>
                        </a:rPr>
                        <a:t>28,9</a:t>
                      </a:r>
                    </a:p>
                  </a:txBody>
                  <a:tcPr marL="68580" marR="68580" marT="34290" marB="34290"/>
                </a:tc>
                <a:tc>
                  <a:txBody>
                    <a:bodyPr/>
                    <a:lstStyle/>
                    <a:p>
                      <a:pPr algn="ctr"/>
                      <a:r>
                        <a:rPr lang="ru-RU" sz="1100" dirty="0">
                          <a:latin typeface="Times New Roman" pitchFamily="18" charset="0"/>
                          <a:cs typeface="Times New Roman" pitchFamily="18" charset="0"/>
                        </a:rPr>
                        <a:t>118,9</a:t>
                      </a:r>
                    </a:p>
                  </a:txBody>
                  <a:tcPr marL="68580" marR="68580" marT="34290" marB="34290"/>
                </a:tc>
                <a:tc>
                  <a:txBody>
                    <a:bodyPr/>
                    <a:lstStyle/>
                    <a:p>
                      <a:pPr algn="ctr"/>
                      <a:r>
                        <a:rPr lang="ru-RU" sz="1100" dirty="0">
                          <a:latin typeface="Times New Roman" pitchFamily="18" charset="0"/>
                          <a:cs typeface="Times New Roman" pitchFamily="18" charset="0"/>
                        </a:rPr>
                        <a:t>99,3</a:t>
                      </a:r>
                    </a:p>
                  </a:txBody>
                  <a:tcPr marL="68580" marR="68580" marT="34290" marB="34290"/>
                </a:tc>
                <a:tc>
                  <a:txBody>
                    <a:bodyPr/>
                    <a:lstStyle/>
                    <a:p>
                      <a:pPr algn="ctr"/>
                      <a:r>
                        <a:rPr lang="ru-RU" sz="1100" dirty="0">
                          <a:latin typeface="Times New Roman" pitchFamily="18" charset="0"/>
                          <a:cs typeface="Times New Roman" pitchFamily="18" charset="0"/>
                        </a:rPr>
                        <a:t>60,1</a:t>
                      </a:r>
                    </a:p>
                  </a:txBody>
                  <a:tcPr marL="68580" marR="68580" marT="34290" marB="34290"/>
                </a:tc>
                <a:extLst>
                  <a:ext uri="{0D108BD9-81ED-4DB2-BD59-A6C34878D82A}">
                    <a16:rowId xmlns:a16="http://schemas.microsoft.com/office/drawing/2014/main" xmlns="" val="10002"/>
                  </a:ext>
                </a:extLst>
              </a:tr>
              <a:tr h="67261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800" b="1" u="none" strike="noStrike" kern="1200" cap="none" spc="0" normalizeH="0" baseline="0" noProof="0" dirty="0">
                        <a:ln>
                          <a:noFill/>
                        </a:ln>
                        <a:effectLst/>
                        <a:uLnTx/>
                        <a:uFillTx/>
                        <a:latin typeface="Times New Roman" pitchFamily="18" charset="0"/>
                        <a:cs typeface="Times New Roman"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200" b="1" u="none" strike="noStrike" kern="1200" cap="none" spc="0" normalizeH="0" baseline="0" noProof="0" dirty="0">
                          <a:ln>
                            <a:noFill/>
                          </a:ln>
                          <a:effectLst/>
                          <a:uLnTx/>
                          <a:uFillTx/>
                          <a:latin typeface="Times New Roman" pitchFamily="18" charset="0"/>
                          <a:cs typeface="Times New Roman" pitchFamily="18" charset="0"/>
                        </a:rPr>
                        <a:t>ИТОГО РАСХОДЫ</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90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a:txBody>
                  <a:tcPr marL="68580" marR="68580" marT="34290" marB="34290"/>
                </a:tc>
                <a:tc>
                  <a:txBody>
                    <a:bodyPr/>
                    <a:lstStyle/>
                    <a:p>
                      <a:pPr marL="0" algn="ctr" defTabSz="914400" rtl="0" eaLnBrk="1" latinLnBrk="0" hangingPunct="1"/>
                      <a:endParaRPr lang="ru-RU" sz="1200" b="1" kern="1200" dirty="0">
                        <a:solidFill>
                          <a:schemeClr val="dk1"/>
                        </a:solidFill>
                        <a:latin typeface="Times New Roman" pitchFamily="18" charset="0"/>
                        <a:ea typeface="+mn-ea"/>
                        <a:cs typeface="Times New Roman" pitchFamily="18" charset="0"/>
                      </a:endParaRPr>
                    </a:p>
                    <a:p>
                      <a:pPr marL="0" algn="ctr" defTabSz="914400" rtl="0" eaLnBrk="1" latinLnBrk="0" hangingPunct="1"/>
                      <a:r>
                        <a:rPr lang="ru-RU" sz="1200" b="1" kern="1200" dirty="0">
                          <a:solidFill>
                            <a:schemeClr val="dk1"/>
                          </a:solidFill>
                          <a:latin typeface="Times New Roman" pitchFamily="18" charset="0"/>
                          <a:ea typeface="+mn-ea"/>
                          <a:cs typeface="Times New Roman" pitchFamily="18" charset="0"/>
                        </a:rPr>
                        <a:t>1 169,2</a:t>
                      </a:r>
                    </a:p>
                  </a:txBody>
                  <a:tcPr marL="68580" marR="68580" marT="34290" marB="34290"/>
                </a:tc>
                <a:tc>
                  <a:txBody>
                    <a:bodyPr/>
                    <a:lstStyle/>
                    <a:p>
                      <a:pPr algn="ctr"/>
                      <a:endParaRPr lang="ru-RU" sz="1200" b="1" kern="1200" dirty="0">
                        <a:solidFill>
                          <a:schemeClr val="dk1"/>
                        </a:solidFill>
                        <a:latin typeface="Times New Roman" pitchFamily="18" charset="0"/>
                        <a:ea typeface="+mn-ea"/>
                        <a:cs typeface="Times New Roman" pitchFamily="18" charset="0"/>
                      </a:endParaRPr>
                    </a:p>
                    <a:p>
                      <a:pPr algn="ctr"/>
                      <a:r>
                        <a:rPr lang="ru-RU" sz="1200" b="1" kern="1200" dirty="0">
                          <a:solidFill>
                            <a:schemeClr val="dk1"/>
                          </a:solidFill>
                          <a:latin typeface="Times New Roman" pitchFamily="18" charset="0"/>
                          <a:ea typeface="+mn-ea"/>
                          <a:cs typeface="Times New Roman" pitchFamily="18" charset="0"/>
                        </a:rPr>
                        <a:t>1 136,1</a:t>
                      </a:r>
                    </a:p>
                  </a:txBody>
                  <a:tcPr marL="68580" marR="68580" marT="34290" marB="34290"/>
                </a:tc>
                <a:tc>
                  <a:txBody>
                    <a:bodyPr/>
                    <a:lstStyle/>
                    <a:p>
                      <a:pPr marL="0" algn="ctr" defTabSz="914400" rtl="0" eaLnBrk="1" latinLnBrk="0" hangingPunct="1"/>
                      <a:endParaRPr lang="ru-RU" sz="1200" b="1" kern="1200" dirty="0">
                        <a:solidFill>
                          <a:schemeClr val="dk1"/>
                        </a:solidFill>
                        <a:latin typeface="Times New Roman" pitchFamily="18" charset="0"/>
                        <a:ea typeface="+mn-ea"/>
                        <a:cs typeface="Times New Roman" pitchFamily="18" charset="0"/>
                      </a:endParaRPr>
                    </a:p>
                    <a:p>
                      <a:pPr marL="0" algn="ctr" defTabSz="914400" rtl="0" eaLnBrk="1" latinLnBrk="0" hangingPunct="1"/>
                      <a:r>
                        <a:rPr lang="ru-RU" sz="1200" b="1" kern="1200" dirty="0">
                          <a:solidFill>
                            <a:schemeClr val="dk1"/>
                          </a:solidFill>
                          <a:latin typeface="Times New Roman" pitchFamily="18" charset="0"/>
                          <a:ea typeface="+mn-ea"/>
                          <a:cs typeface="Times New Roman" pitchFamily="18" charset="0"/>
                        </a:rPr>
                        <a:t>1 509,1</a:t>
                      </a:r>
                    </a:p>
                  </a:txBody>
                  <a:tcPr marL="68580" marR="68580" marT="34290" marB="34290"/>
                </a:tc>
                <a:tc>
                  <a:txBody>
                    <a:bodyPr/>
                    <a:lstStyle/>
                    <a:p>
                      <a:pPr marL="0" algn="ctr" defTabSz="914400" rtl="0" eaLnBrk="1" latinLnBrk="0" hangingPunct="1"/>
                      <a:endParaRPr lang="ru-RU" sz="1200" b="1" kern="1200" dirty="0">
                        <a:solidFill>
                          <a:schemeClr val="dk1"/>
                        </a:solidFill>
                        <a:latin typeface="Times New Roman" pitchFamily="18" charset="0"/>
                        <a:ea typeface="+mn-ea"/>
                        <a:cs typeface="Times New Roman" pitchFamily="18" charset="0"/>
                      </a:endParaRPr>
                    </a:p>
                    <a:p>
                      <a:pPr marL="0" algn="ctr" defTabSz="914400" rtl="0" eaLnBrk="1" latinLnBrk="0" hangingPunct="1"/>
                      <a:r>
                        <a:rPr lang="ru-RU" sz="1200" b="1" kern="1200" dirty="0">
                          <a:solidFill>
                            <a:schemeClr val="dk1"/>
                          </a:solidFill>
                          <a:latin typeface="Times New Roman" pitchFamily="18" charset="0"/>
                          <a:ea typeface="+mn-ea"/>
                          <a:cs typeface="Times New Roman" pitchFamily="18" charset="0"/>
                        </a:rPr>
                        <a:t>1 446,4</a:t>
                      </a:r>
                    </a:p>
                  </a:txBody>
                  <a:tcPr marL="68580" marR="68580" marT="34290" marB="34290"/>
                </a:tc>
                <a:tc>
                  <a:txBody>
                    <a:bodyPr/>
                    <a:lstStyle/>
                    <a:p>
                      <a:pPr algn="ctr"/>
                      <a:endParaRPr lang="ru-RU" sz="1200" b="1" dirty="0">
                        <a:latin typeface="Times New Roman" pitchFamily="18" charset="0"/>
                        <a:cs typeface="Times New Roman" pitchFamily="18" charset="0"/>
                      </a:endParaRPr>
                    </a:p>
                    <a:p>
                      <a:pPr algn="ctr"/>
                      <a:r>
                        <a:rPr lang="ru-RU" sz="1200" b="1" dirty="0">
                          <a:latin typeface="Times New Roman" pitchFamily="18" charset="0"/>
                          <a:cs typeface="Times New Roman" pitchFamily="18" charset="0"/>
                        </a:rPr>
                        <a:t>127,3</a:t>
                      </a:r>
                    </a:p>
                  </a:txBody>
                  <a:tcPr marL="68580" marR="68580" marT="34290" marB="34290"/>
                </a:tc>
                <a:tc>
                  <a:txBody>
                    <a:bodyPr/>
                    <a:lstStyle/>
                    <a:p>
                      <a:pPr algn="ctr"/>
                      <a:endParaRPr lang="ru-RU" sz="1200" b="1" dirty="0">
                        <a:latin typeface="Times New Roman" pitchFamily="18" charset="0"/>
                        <a:cs typeface="Times New Roman" pitchFamily="18" charset="0"/>
                      </a:endParaRPr>
                    </a:p>
                    <a:p>
                      <a:pPr algn="ctr"/>
                      <a:r>
                        <a:rPr lang="ru-RU" sz="1200" b="1" dirty="0">
                          <a:latin typeface="Times New Roman" pitchFamily="18" charset="0"/>
                          <a:cs typeface="Times New Roman" pitchFamily="18" charset="0"/>
                        </a:rPr>
                        <a:t>95,8</a:t>
                      </a:r>
                    </a:p>
                  </a:txBody>
                  <a:tcPr marL="68580" marR="68580" marT="34290" marB="34290"/>
                </a:tc>
                <a:tc>
                  <a:txBody>
                    <a:bodyPr/>
                    <a:lstStyle/>
                    <a:p>
                      <a:pPr algn="ctr"/>
                      <a:endParaRPr lang="ru-RU" sz="1200" b="1" dirty="0">
                        <a:latin typeface="Times New Roman" pitchFamily="18" charset="0"/>
                        <a:cs typeface="Times New Roman" pitchFamily="18" charset="0"/>
                      </a:endParaRPr>
                    </a:p>
                    <a:p>
                      <a:pPr algn="ctr"/>
                      <a:r>
                        <a:rPr lang="ru-RU" sz="1200" b="1" dirty="0">
                          <a:latin typeface="Times New Roman" pitchFamily="18" charset="0"/>
                          <a:cs typeface="Times New Roman" pitchFamily="18" charset="0"/>
                        </a:rPr>
                        <a:t>123,7</a:t>
                      </a:r>
                    </a:p>
                  </a:txBody>
                  <a:tcPr marL="68580" marR="68580" marT="34290" marB="34290"/>
                </a:tc>
                <a:extLst>
                  <a:ext uri="{0D108BD9-81ED-4DB2-BD59-A6C34878D82A}">
                    <a16:rowId xmlns:a16="http://schemas.microsoft.com/office/drawing/2014/main" xmlns="" val="10003"/>
                  </a:ext>
                </a:extLst>
              </a:tr>
            </a:tbl>
          </a:graphicData>
        </a:graphic>
      </p:graphicFrame>
      <p:sp>
        <p:nvSpPr>
          <p:cNvPr id="8" name="Прямоугольник 7"/>
          <p:cNvSpPr/>
          <p:nvPr/>
        </p:nvSpPr>
        <p:spPr>
          <a:xfrm>
            <a:off x="254977" y="12986"/>
            <a:ext cx="8678003" cy="365483"/>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0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Расходы бюджета городского округа в разрезе видов расходов</a:t>
            </a:r>
          </a:p>
        </p:txBody>
      </p:sp>
      <p:sp>
        <p:nvSpPr>
          <p:cNvPr id="9" name="Прямоугольник 5"/>
          <p:cNvSpPr>
            <a:spLocks noChangeArrowheads="1"/>
          </p:cNvSpPr>
          <p:nvPr/>
        </p:nvSpPr>
        <p:spPr bwMode="auto">
          <a:xfrm>
            <a:off x="7817169" y="488626"/>
            <a:ext cx="998218" cy="2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400" b="1" i="1" dirty="0">
                <a:solidFill>
                  <a:prstClr val="black"/>
                </a:solidFill>
                <a:latin typeface="Times New Roman" pitchFamily="18" charset="0"/>
                <a:cs typeface="Times New Roman" pitchFamily="18" charset="0"/>
              </a:rPr>
              <a:t>млн.рублей</a:t>
            </a:r>
          </a:p>
        </p:txBody>
      </p:sp>
      <p:sp>
        <p:nvSpPr>
          <p:cNvPr id="10" name="Oval 13"/>
          <p:cNvSpPr>
            <a:spLocks noChangeArrowheads="1"/>
          </p:cNvSpPr>
          <p:nvPr/>
        </p:nvSpPr>
        <p:spPr bwMode="auto">
          <a:xfrm>
            <a:off x="8326062" y="6538252"/>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39.1</a:t>
            </a:r>
          </a:p>
        </p:txBody>
      </p:sp>
    </p:spTree>
    <p:extLst>
      <p:ext uri="{BB962C8B-B14F-4D97-AF65-F5344CB8AC3E}">
        <p14:creationId xmlns:p14="http://schemas.microsoft.com/office/powerpoint/2010/main" val="401695076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1307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58615" y="15505"/>
            <a:ext cx="8801095" cy="611704"/>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Структура расходов бюджета городского округа в разрезе видов расходов, %</a:t>
            </a:r>
          </a:p>
        </p:txBody>
      </p:sp>
      <p:sp>
        <p:nvSpPr>
          <p:cNvPr id="8" name="TextBox 7"/>
          <p:cNvSpPr txBox="1"/>
          <p:nvPr/>
        </p:nvSpPr>
        <p:spPr>
          <a:xfrm>
            <a:off x="6115278" y="944421"/>
            <a:ext cx="1447508" cy="488593"/>
          </a:xfrm>
          <a:prstGeom prst="rect">
            <a:avLst/>
          </a:prstGeom>
          <a:noFill/>
          <a:ln>
            <a:noFill/>
          </a:ln>
        </p:spPr>
        <p:txBody>
          <a:bodyPr wrap="none" lIns="57148" tIns="28574" rIns="57148" bIns="28574">
            <a:spAutoFit/>
          </a:bodyPr>
          <a:lstStyle>
            <a:defPPr>
              <a:defRPr lang="en-US"/>
            </a:defPPr>
            <a:lvl1pPr fontAlgn="base">
              <a:spcBef>
                <a:spcPct val="0"/>
              </a:spcBef>
              <a:spcAft>
                <a:spcPct val="0"/>
              </a:spcAft>
              <a:defRPr sz="2500" b="1" kern="0">
                <a:solidFill>
                  <a:prstClr val="black"/>
                </a:solidFill>
                <a:latin typeface="Bookman Old Style" pitchFamily="18" charset="0"/>
                <a:cs typeface="Times New Roman" pitchFamily="18" charset="0"/>
              </a:defRPr>
            </a:lvl1pPr>
            <a:lvl2pPr marL="742950" indent="-285750" eaLnBrk="0" hangingPunct="0">
              <a:defRPr sz="1400">
                <a:latin typeface="Monotype Corsiva" pitchFamily="66" charset="0"/>
              </a:defRPr>
            </a:lvl2pPr>
            <a:lvl3pPr marL="1143000" indent="-228600" eaLnBrk="0" hangingPunct="0">
              <a:defRPr sz="1400">
                <a:latin typeface="Monotype Corsiva" pitchFamily="66" charset="0"/>
              </a:defRPr>
            </a:lvl3pPr>
            <a:lvl4pPr marL="1600200" indent="-228600" eaLnBrk="0" hangingPunct="0">
              <a:defRPr sz="1400">
                <a:latin typeface="Monotype Corsiva" pitchFamily="66" charset="0"/>
              </a:defRPr>
            </a:lvl4pPr>
            <a:lvl5pPr marL="2057400" indent="-228600" eaLnBrk="0" hangingPunct="0">
              <a:defRPr sz="1400">
                <a:latin typeface="Monotype Corsiva" pitchFamily="66" charset="0"/>
              </a:defRPr>
            </a:lvl5pPr>
            <a:lvl6pPr marL="2514600" indent="-228600" eaLnBrk="0" fontAlgn="base" hangingPunct="0">
              <a:spcBef>
                <a:spcPct val="0"/>
              </a:spcBef>
              <a:spcAft>
                <a:spcPct val="0"/>
              </a:spcAft>
              <a:defRPr sz="1400">
                <a:latin typeface="Monotype Corsiva" pitchFamily="66" charset="0"/>
              </a:defRPr>
            </a:lvl6pPr>
            <a:lvl7pPr marL="2971800" indent="-228600" eaLnBrk="0" fontAlgn="base" hangingPunct="0">
              <a:spcBef>
                <a:spcPct val="0"/>
              </a:spcBef>
              <a:spcAft>
                <a:spcPct val="0"/>
              </a:spcAft>
              <a:defRPr sz="1400">
                <a:latin typeface="Monotype Corsiva" pitchFamily="66" charset="0"/>
              </a:defRPr>
            </a:lvl7pPr>
            <a:lvl8pPr marL="3429000" indent="-228600" eaLnBrk="0" fontAlgn="base" hangingPunct="0">
              <a:spcBef>
                <a:spcPct val="0"/>
              </a:spcBef>
              <a:spcAft>
                <a:spcPct val="0"/>
              </a:spcAft>
              <a:defRPr sz="1400">
                <a:latin typeface="Monotype Corsiva" pitchFamily="66" charset="0"/>
              </a:defRPr>
            </a:lvl8pPr>
            <a:lvl9pPr marL="3886200" indent="-228600" eaLnBrk="0" fontAlgn="base" hangingPunct="0">
              <a:spcBef>
                <a:spcPct val="0"/>
              </a:spcBef>
              <a:spcAft>
                <a:spcPct val="0"/>
              </a:spcAft>
              <a:defRPr sz="1400">
                <a:latin typeface="Monotype Corsiva" pitchFamily="66" charset="0"/>
              </a:defRPr>
            </a:lvl9pPr>
          </a:lstStyle>
          <a:p>
            <a:r>
              <a:rPr lang="ru-RU" sz="2800" dirty="0">
                <a:latin typeface="Times New Roman" pitchFamily="18" charset="0"/>
              </a:rPr>
              <a:t>2025 год</a:t>
            </a:r>
          </a:p>
        </p:txBody>
      </p:sp>
      <p:sp>
        <p:nvSpPr>
          <p:cNvPr id="9" name="TextBox 8"/>
          <p:cNvSpPr txBox="1"/>
          <p:nvPr/>
        </p:nvSpPr>
        <p:spPr>
          <a:xfrm>
            <a:off x="1714727" y="917921"/>
            <a:ext cx="1447508" cy="488593"/>
          </a:xfrm>
          <a:prstGeom prst="rect">
            <a:avLst/>
          </a:prstGeom>
          <a:noFill/>
          <a:ln>
            <a:noFill/>
          </a:ln>
        </p:spPr>
        <p:txBody>
          <a:bodyPr wrap="none" lIns="57148" tIns="28574" rIns="57148" bIns="28574">
            <a:spAutoFit/>
          </a:bodyPr>
          <a:lstStyle>
            <a:defPPr>
              <a:defRPr lang="en-US"/>
            </a:defPPr>
            <a:lvl1pPr fontAlgn="base">
              <a:spcBef>
                <a:spcPct val="0"/>
              </a:spcBef>
              <a:spcAft>
                <a:spcPct val="0"/>
              </a:spcAft>
              <a:defRPr sz="2000" b="1" kern="0">
                <a:solidFill>
                  <a:prstClr val="black"/>
                </a:solidFill>
                <a:latin typeface="Bookman Old Style" pitchFamily="18" charset="0"/>
                <a:cs typeface="Times New Roman" pitchFamily="18" charset="0"/>
              </a:defRPr>
            </a:lvl1pPr>
            <a:lvl2pPr marL="742950" indent="-285750" eaLnBrk="0" hangingPunct="0">
              <a:defRPr sz="1400">
                <a:latin typeface="Monotype Corsiva" pitchFamily="66" charset="0"/>
              </a:defRPr>
            </a:lvl2pPr>
            <a:lvl3pPr marL="1143000" indent="-228600" eaLnBrk="0" hangingPunct="0">
              <a:defRPr sz="1400">
                <a:latin typeface="Monotype Corsiva" pitchFamily="66" charset="0"/>
              </a:defRPr>
            </a:lvl3pPr>
            <a:lvl4pPr marL="1600200" indent="-228600" eaLnBrk="0" hangingPunct="0">
              <a:defRPr sz="1400">
                <a:latin typeface="Monotype Corsiva" pitchFamily="66" charset="0"/>
              </a:defRPr>
            </a:lvl4pPr>
            <a:lvl5pPr marL="2057400" indent="-228600" eaLnBrk="0" hangingPunct="0">
              <a:defRPr sz="1400">
                <a:latin typeface="Monotype Corsiva" pitchFamily="66" charset="0"/>
              </a:defRPr>
            </a:lvl5pPr>
            <a:lvl6pPr marL="2514600" indent="-228600" eaLnBrk="0" fontAlgn="base" hangingPunct="0">
              <a:spcBef>
                <a:spcPct val="0"/>
              </a:spcBef>
              <a:spcAft>
                <a:spcPct val="0"/>
              </a:spcAft>
              <a:defRPr sz="1400">
                <a:latin typeface="Monotype Corsiva" pitchFamily="66" charset="0"/>
              </a:defRPr>
            </a:lvl6pPr>
            <a:lvl7pPr marL="2971800" indent="-228600" eaLnBrk="0" fontAlgn="base" hangingPunct="0">
              <a:spcBef>
                <a:spcPct val="0"/>
              </a:spcBef>
              <a:spcAft>
                <a:spcPct val="0"/>
              </a:spcAft>
              <a:defRPr sz="1400">
                <a:latin typeface="Monotype Corsiva" pitchFamily="66" charset="0"/>
              </a:defRPr>
            </a:lvl7pPr>
            <a:lvl8pPr marL="3429000" indent="-228600" eaLnBrk="0" fontAlgn="base" hangingPunct="0">
              <a:spcBef>
                <a:spcPct val="0"/>
              </a:spcBef>
              <a:spcAft>
                <a:spcPct val="0"/>
              </a:spcAft>
              <a:defRPr sz="1400">
                <a:latin typeface="Monotype Corsiva" pitchFamily="66" charset="0"/>
              </a:defRPr>
            </a:lvl8pPr>
            <a:lvl9pPr marL="3886200" indent="-228600" eaLnBrk="0" fontAlgn="base" hangingPunct="0">
              <a:spcBef>
                <a:spcPct val="0"/>
              </a:spcBef>
              <a:spcAft>
                <a:spcPct val="0"/>
              </a:spcAft>
              <a:defRPr sz="1400">
                <a:latin typeface="Monotype Corsiva" pitchFamily="66" charset="0"/>
              </a:defRPr>
            </a:lvl9pPr>
          </a:lstStyle>
          <a:p>
            <a:r>
              <a:rPr lang="ru-RU" sz="2800" dirty="0">
                <a:latin typeface="Times New Roman" pitchFamily="18" charset="0"/>
              </a:rPr>
              <a:t>2024 год</a:t>
            </a:r>
          </a:p>
        </p:txBody>
      </p:sp>
      <p:sp>
        <p:nvSpPr>
          <p:cNvPr id="13" name="Прямоугольник 3"/>
          <p:cNvSpPr>
            <a:spLocks noChangeArrowheads="1"/>
          </p:cNvSpPr>
          <p:nvPr/>
        </p:nvSpPr>
        <p:spPr bwMode="auto">
          <a:xfrm>
            <a:off x="1122987" y="4830162"/>
            <a:ext cx="3429000" cy="865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7148" tIns="28574" rIns="57148" bIns="28574">
            <a:spAutoFit/>
          </a:bodyPr>
          <a:lstStyle/>
          <a:p>
            <a:pPr fontAlgn="base">
              <a:spcBef>
                <a:spcPct val="0"/>
              </a:spcBef>
              <a:spcAft>
                <a:spcPct val="0"/>
              </a:spcAft>
            </a:pPr>
            <a:r>
              <a:rPr lang="ru-RU" sz="1050" dirty="0">
                <a:solidFill>
                  <a:prstClr val="black"/>
                </a:solidFill>
                <a:latin typeface="Times New Roman" pitchFamily="18" charset="0"/>
                <a:cs typeface="Times New Roman" pitchFamily="18" charset="0"/>
              </a:rPr>
              <a:t>Расходы на выплату персоналу в целях обеспечения выполнения функций государственными (муниципальными) органами, казенными учреждениями, органами управления государственными внебюджетными фондами</a:t>
            </a:r>
          </a:p>
        </p:txBody>
      </p:sp>
      <p:sp>
        <p:nvSpPr>
          <p:cNvPr id="16" name="Прямоугольник 18"/>
          <p:cNvSpPr>
            <a:spLocks noChangeArrowheads="1"/>
          </p:cNvSpPr>
          <p:nvPr/>
        </p:nvSpPr>
        <p:spPr bwMode="auto">
          <a:xfrm>
            <a:off x="1180397" y="6240939"/>
            <a:ext cx="3429000" cy="380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7148" tIns="28574" rIns="57148" bIns="28574">
            <a:spAutoFit/>
          </a:bodyPr>
          <a:lstStyle/>
          <a:p>
            <a:pPr fontAlgn="base">
              <a:spcBef>
                <a:spcPct val="0"/>
              </a:spcBef>
              <a:spcAft>
                <a:spcPct val="0"/>
              </a:spcAft>
            </a:pPr>
            <a:r>
              <a:rPr lang="ru-RU" sz="1050" dirty="0">
                <a:solidFill>
                  <a:prstClr val="black"/>
                </a:solidFill>
                <a:latin typeface="Times New Roman" pitchFamily="18" charset="0"/>
                <a:cs typeface="Times New Roman" pitchFamily="18" charset="0"/>
              </a:rPr>
              <a:t>Капитальные вложения в объекты государственной (муниципальной) собственности</a:t>
            </a:r>
          </a:p>
        </p:txBody>
      </p:sp>
      <p:sp>
        <p:nvSpPr>
          <p:cNvPr id="17" name="Прямоугольник 19"/>
          <p:cNvSpPr>
            <a:spLocks noChangeArrowheads="1"/>
          </p:cNvSpPr>
          <p:nvPr/>
        </p:nvSpPr>
        <p:spPr bwMode="auto">
          <a:xfrm>
            <a:off x="5217164" y="5230185"/>
            <a:ext cx="3429000" cy="380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7148" tIns="28574" rIns="57148" bIns="28574">
            <a:spAutoFit/>
          </a:bodyPr>
          <a:lstStyle/>
          <a:p>
            <a:pPr fontAlgn="base">
              <a:spcBef>
                <a:spcPct val="0"/>
              </a:spcBef>
              <a:spcAft>
                <a:spcPct val="0"/>
              </a:spcAft>
            </a:pPr>
            <a:r>
              <a:rPr lang="ru-RU" sz="1050" dirty="0">
                <a:solidFill>
                  <a:prstClr val="black"/>
                </a:solidFill>
                <a:latin typeface="Times New Roman" pitchFamily="18" charset="0"/>
                <a:cs typeface="Times New Roman" pitchFamily="18" charset="0"/>
              </a:rPr>
              <a:t>Предоставление субсидий бюджетным, автономным </a:t>
            </a:r>
          </a:p>
          <a:p>
            <a:pPr fontAlgn="base">
              <a:spcBef>
                <a:spcPct val="0"/>
              </a:spcBef>
              <a:spcAft>
                <a:spcPct val="0"/>
              </a:spcAft>
            </a:pPr>
            <a:r>
              <a:rPr lang="ru-RU" sz="1050" dirty="0">
                <a:solidFill>
                  <a:prstClr val="black"/>
                </a:solidFill>
                <a:latin typeface="Times New Roman" pitchFamily="18" charset="0"/>
                <a:cs typeface="Times New Roman" pitchFamily="18" charset="0"/>
              </a:rPr>
              <a:t>учреждениям и иным некоммерческим организациям</a:t>
            </a:r>
          </a:p>
        </p:txBody>
      </p:sp>
      <p:sp>
        <p:nvSpPr>
          <p:cNvPr id="18" name="Прямоугольник 20"/>
          <p:cNvSpPr>
            <a:spLocks noChangeArrowheads="1"/>
          </p:cNvSpPr>
          <p:nvPr/>
        </p:nvSpPr>
        <p:spPr bwMode="auto">
          <a:xfrm>
            <a:off x="5217164" y="5637378"/>
            <a:ext cx="3429000" cy="21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7148" tIns="28574" rIns="57148" bIns="28574">
            <a:spAutoFit/>
          </a:bodyPr>
          <a:lstStyle/>
          <a:p>
            <a:pPr fontAlgn="base">
              <a:spcBef>
                <a:spcPct val="0"/>
              </a:spcBef>
              <a:spcAft>
                <a:spcPct val="0"/>
              </a:spcAft>
            </a:pPr>
            <a:r>
              <a:rPr lang="ru-RU" sz="1050" dirty="0">
                <a:solidFill>
                  <a:prstClr val="black"/>
                </a:solidFill>
                <a:latin typeface="Times New Roman" pitchFamily="18" charset="0"/>
                <a:cs typeface="Times New Roman" pitchFamily="18" charset="0"/>
              </a:rPr>
              <a:t>Обслуживание государственного (муниципального) долга</a:t>
            </a:r>
          </a:p>
        </p:txBody>
      </p:sp>
      <p:sp>
        <p:nvSpPr>
          <p:cNvPr id="19" name="Прямоугольник 22"/>
          <p:cNvSpPr>
            <a:spLocks noChangeArrowheads="1"/>
          </p:cNvSpPr>
          <p:nvPr/>
        </p:nvSpPr>
        <p:spPr bwMode="auto">
          <a:xfrm>
            <a:off x="5245739" y="5970665"/>
            <a:ext cx="1970087" cy="21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700" dirty="0">
                <a:solidFill>
                  <a:prstClr val="black"/>
                </a:solidFill>
                <a:latin typeface="Times New Roman" pitchFamily="18" charset="0"/>
                <a:cs typeface="Times New Roman" pitchFamily="18" charset="0"/>
              </a:rPr>
              <a:t> </a:t>
            </a:r>
            <a:r>
              <a:rPr lang="ru-RU" sz="1050" dirty="0">
                <a:solidFill>
                  <a:prstClr val="black"/>
                </a:solidFill>
                <a:latin typeface="Times New Roman" pitchFamily="18" charset="0"/>
                <a:cs typeface="Times New Roman" pitchFamily="18" charset="0"/>
              </a:rPr>
              <a:t>Иные бюджетные ассигнования</a:t>
            </a:r>
            <a:endParaRPr lang="ru-RU" sz="1000" dirty="0">
              <a:solidFill>
                <a:prstClr val="black"/>
              </a:solidFill>
              <a:latin typeface="Times New Roman" pitchFamily="18" charset="0"/>
              <a:cs typeface="Times New Roman" pitchFamily="18" charset="0"/>
            </a:endParaRPr>
          </a:p>
        </p:txBody>
      </p:sp>
      <p:grpSp>
        <p:nvGrpSpPr>
          <p:cNvPr id="30" name="Группа 29"/>
          <p:cNvGrpSpPr/>
          <p:nvPr/>
        </p:nvGrpSpPr>
        <p:grpSpPr>
          <a:xfrm>
            <a:off x="985504" y="5689727"/>
            <a:ext cx="3580145" cy="380871"/>
            <a:chOff x="975979" y="5632577"/>
            <a:chExt cx="3580145" cy="380871"/>
          </a:xfrm>
        </p:grpSpPr>
        <p:sp>
          <p:nvSpPr>
            <p:cNvPr id="14" name="Прямоугольник 4"/>
            <p:cNvSpPr>
              <a:spLocks noChangeArrowheads="1"/>
            </p:cNvSpPr>
            <p:nvPr/>
          </p:nvSpPr>
          <p:spPr bwMode="auto">
            <a:xfrm>
              <a:off x="1127124" y="5632577"/>
              <a:ext cx="3429000" cy="380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7148" tIns="28574" rIns="57148" bIns="28574">
              <a:spAutoFit/>
            </a:bodyPr>
            <a:lstStyle/>
            <a:p>
              <a:pPr fontAlgn="base">
                <a:spcBef>
                  <a:spcPct val="0"/>
                </a:spcBef>
                <a:spcAft>
                  <a:spcPct val="0"/>
                </a:spcAft>
              </a:pPr>
              <a:r>
                <a:rPr lang="ru-RU" sz="1050" dirty="0">
                  <a:solidFill>
                    <a:prstClr val="black"/>
                  </a:solidFill>
                  <a:latin typeface="Times New Roman" pitchFamily="18" charset="0"/>
                  <a:cs typeface="Times New Roman" pitchFamily="18" charset="0"/>
                </a:rPr>
                <a:t>Закупка товаров, работ и услуг для обеспечения государственных (муниципальных) нужд</a:t>
              </a:r>
            </a:p>
          </p:txBody>
        </p:sp>
        <p:sp>
          <p:nvSpPr>
            <p:cNvPr id="20" name="Овал 19"/>
            <p:cNvSpPr/>
            <p:nvPr/>
          </p:nvSpPr>
          <p:spPr>
            <a:xfrm>
              <a:off x="975979" y="5724750"/>
              <a:ext cx="111843" cy="97984"/>
            </a:xfrm>
            <a:prstGeom prst="ellipse">
              <a:avLst/>
            </a:prstGeom>
            <a:solidFill>
              <a:srgbClr val="FF6A05"/>
            </a:solidFill>
            <a:ln>
              <a:solidFill>
                <a:srgbClr val="FF6A05"/>
              </a:solidFill>
            </a:ln>
          </p:spPr>
          <p:style>
            <a:lnRef idx="2">
              <a:schemeClr val="accent1">
                <a:shade val="50000"/>
              </a:schemeClr>
            </a:lnRef>
            <a:fillRef idx="1">
              <a:schemeClr val="accent1"/>
            </a:fillRef>
            <a:effectRef idx="0">
              <a:schemeClr val="accent1"/>
            </a:effectRef>
            <a:fontRef idx="minor">
              <a:schemeClr val="lt1"/>
            </a:fontRef>
          </p:style>
          <p:txBody>
            <a:bodyPr lIns="57148" tIns="28574" rIns="57148" bIns="28574" rtlCol="0" anchor="ctr"/>
            <a:lstStyle/>
            <a:p>
              <a:pPr algn="ctr"/>
              <a:endParaRPr lang="ru-RU" dirty="0"/>
            </a:p>
          </p:txBody>
        </p:sp>
      </p:grpSp>
      <p:sp>
        <p:nvSpPr>
          <p:cNvPr id="21" name="Овал 20"/>
          <p:cNvSpPr/>
          <p:nvPr/>
        </p:nvSpPr>
        <p:spPr>
          <a:xfrm>
            <a:off x="993564" y="5165815"/>
            <a:ext cx="111843" cy="97984"/>
          </a:xfrm>
          <a:prstGeom prst="ellipse">
            <a:avLst/>
          </a:prstGeom>
          <a:solidFill>
            <a:srgbClr val="00CCFF"/>
          </a:solidFill>
          <a:ln>
            <a:solidFill>
              <a:srgbClr val="00CCFF"/>
            </a:solidFill>
          </a:ln>
        </p:spPr>
        <p:style>
          <a:lnRef idx="2">
            <a:schemeClr val="accent1">
              <a:shade val="50000"/>
            </a:schemeClr>
          </a:lnRef>
          <a:fillRef idx="1">
            <a:schemeClr val="accent1"/>
          </a:fillRef>
          <a:effectRef idx="0">
            <a:schemeClr val="accent1"/>
          </a:effectRef>
          <a:fontRef idx="minor">
            <a:schemeClr val="lt1"/>
          </a:fontRef>
        </p:style>
        <p:txBody>
          <a:bodyPr lIns="57148" tIns="28574" rIns="57148" bIns="28574" rtlCol="0" anchor="ctr"/>
          <a:lstStyle/>
          <a:p>
            <a:pPr algn="ctr"/>
            <a:endParaRPr lang="ru-RU" dirty="0"/>
          </a:p>
        </p:txBody>
      </p:sp>
      <p:grpSp>
        <p:nvGrpSpPr>
          <p:cNvPr id="3" name="Группа 2"/>
          <p:cNvGrpSpPr/>
          <p:nvPr/>
        </p:nvGrpSpPr>
        <p:grpSpPr>
          <a:xfrm>
            <a:off x="975980" y="6027815"/>
            <a:ext cx="3324155" cy="219289"/>
            <a:chOff x="975980" y="5970665"/>
            <a:chExt cx="3324155" cy="219289"/>
          </a:xfrm>
        </p:grpSpPr>
        <p:sp>
          <p:nvSpPr>
            <p:cNvPr id="15" name="Прямоугольник 17"/>
            <p:cNvSpPr>
              <a:spLocks noChangeArrowheads="1"/>
            </p:cNvSpPr>
            <p:nvPr/>
          </p:nvSpPr>
          <p:spPr bwMode="auto">
            <a:xfrm>
              <a:off x="1122987" y="5970665"/>
              <a:ext cx="3177148" cy="21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050" dirty="0">
                  <a:solidFill>
                    <a:prstClr val="black"/>
                  </a:solidFill>
                  <a:latin typeface="Times New Roman" pitchFamily="18" charset="0"/>
                  <a:cs typeface="Times New Roman" pitchFamily="18" charset="0"/>
                </a:rPr>
                <a:t>Социальное обеспечение и иные выплаты населению</a:t>
              </a:r>
            </a:p>
          </p:txBody>
        </p:sp>
        <p:sp>
          <p:nvSpPr>
            <p:cNvPr id="22" name="Овал 21"/>
            <p:cNvSpPr/>
            <p:nvPr/>
          </p:nvSpPr>
          <p:spPr>
            <a:xfrm>
              <a:off x="975980" y="6051528"/>
              <a:ext cx="111843" cy="97984"/>
            </a:xfrm>
            <a:prstGeom prst="ellipse">
              <a:avLst/>
            </a:prstGeom>
            <a:solidFill>
              <a:srgbClr val="00FF00"/>
            </a:solidFill>
            <a:ln>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lIns="57148" tIns="28574" rIns="57148" bIns="28574" rtlCol="0" anchor="ctr"/>
            <a:lstStyle/>
            <a:p>
              <a:pPr algn="ctr"/>
              <a:endParaRPr lang="ru-RU" dirty="0"/>
            </a:p>
          </p:txBody>
        </p:sp>
      </p:grpSp>
      <p:sp>
        <p:nvSpPr>
          <p:cNvPr id="23" name="Овал 22"/>
          <p:cNvSpPr/>
          <p:nvPr/>
        </p:nvSpPr>
        <p:spPr>
          <a:xfrm>
            <a:off x="984773" y="6395160"/>
            <a:ext cx="111843" cy="97984"/>
          </a:xfrm>
          <a:prstGeom prst="ellipse">
            <a:avLst/>
          </a:prstGeom>
          <a:solidFill>
            <a:srgbClr val="6600FF"/>
          </a:solidFill>
          <a:ln>
            <a:solidFill>
              <a:srgbClr val="6600FF"/>
            </a:solidFill>
          </a:ln>
        </p:spPr>
        <p:style>
          <a:lnRef idx="2">
            <a:schemeClr val="accent1">
              <a:shade val="50000"/>
            </a:schemeClr>
          </a:lnRef>
          <a:fillRef idx="1">
            <a:schemeClr val="accent1"/>
          </a:fillRef>
          <a:effectRef idx="0">
            <a:schemeClr val="accent1"/>
          </a:effectRef>
          <a:fontRef idx="minor">
            <a:schemeClr val="lt1"/>
          </a:fontRef>
        </p:style>
        <p:txBody>
          <a:bodyPr lIns="57148" tIns="28574" rIns="57148" bIns="28574" rtlCol="0" anchor="ctr"/>
          <a:lstStyle/>
          <a:p>
            <a:pPr algn="ctr"/>
            <a:endParaRPr lang="ru-RU" dirty="0"/>
          </a:p>
        </p:txBody>
      </p:sp>
      <p:sp>
        <p:nvSpPr>
          <p:cNvPr id="24" name="Овал 23"/>
          <p:cNvSpPr/>
          <p:nvPr/>
        </p:nvSpPr>
        <p:spPr>
          <a:xfrm>
            <a:off x="5060395" y="5361676"/>
            <a:ext cx="111843" cy="97984"/>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48" tIns="28574" rIns="57148" bIns="28574" rtlCol="0" anchor="ctr"/>
          <a:lstStyle/>
          <a:p>
            <a:pPr algn="ctr"/>
            <a:endParaRPr lang="ru-RU" dirty="0"/>
          </a:p>
        </p:txBody>
      </p:sp>
      <p:sp>
        <p:nvSpPr>
          <p:cNvPr id="25" name="Овал 24"/>
          <p:cNvSpPr/>
          <p:nvPr/>
        </p:nvSpPr>
        <p:spPr>
          <a:xfrm>
            <a:off x="5069188" y="5695782"/>
            <a:ext cx="111843" cy="97984"/>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57148" tIns="28574" rIns="57148" bIns="28574" rtlCol="0" anchor="ctr"/>
          <a:lstStyle/>
          <a:p>
            <a:pPr algn="ctr"/>
            <a:endParaRPr lang="ru-RU" dirty="0"/>
          </a:p>
        </p:txBody>
      </p:sp>
      <p:sp>
        <p:nvSpPr>
          <p:cNvPr id="26" name="Овал 25"/>
          <p:cNvSpPr/>
          <p:nvPr/>
        </p:nvSpPr>
        <p:spPr>
          <a:xfrm>
            <a:off x="5077981" y="6021096"/>
            <a:ext cx="111843" cy="97984"/>
          </a:xfrm>
          <a:prstGeom prst="ellipse">
            <a:avLst/>
          </a:prstGeom>
          <a:solidFill>
            <a:srgbClr val="FF33CC"/>
          </a:solidFill>
          <a:ln>
            <a:solidFill>
              <a:srgbClr val="FF33CC"/>
            </a:solidFill>
          </a:ln>
        </p:spPr>
        <p:style>
          <a:lnRef idx="2">
            <a:schemeClr val="accent1">
              <a:shade val="50000"/>
            </a:schemeClr>
          </a:lnRef>
          <a:fillRef idx="1">
            <a:schemeClr val="accent1"/>
          </a:fillRef>
          <a:effectRef idx="0">
            <a:schemeClr val="accent1"/>
          </a:effectRef>
          <a:fontRef idx="minor">
            <a:schemeClr val="lt1"/>
          </a:fontRef>
        </p:style>
        <p:txBody>
          <a:bodyPr lIns="57148" tIns="28574" rIns="57148" bIns="28574" rtlCol="0" anchor="ctr"/>
          <a:lstStyle/>
          <a:p>
            <a:pPr algn="ctr"/>
            <a:r>
              <a:rPr lang="ru-RU" dirty="0"/>
              <a:t>      </a:t>
            </a:r>
          </a:p>
        </p:txBody>
      </p:sp>
      <p:sp>
        <p:nvSpPr>
          <p:cNvPr id="29" name="Oval 13"/>
          <p:cNvSpPr>
            <a:spLocks noChangeArrowheads="1"/>
          </p:cNvSpPr>
          <p:nvPr/>
        </p:nvSpPr>
        <p:spPr bwMode="auto">
          <a:xfrm>
            <a:off x="8326062" y="6538252"/>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40</a:t>
            </a:r>
          </a:p>
        </p:txBody>
      </p:sp>
      <p:graphicFrame>
        <p:nvGraphicFramePr>
          <p:cNvPr id="31" name="图表 12"/>
          <p:cNvGraphicFramePr/>
          <p:nvPr>
            <p:extLst>
              <p:ext uri="{D42A27DB-BD31-4B8C-83A1-F6EECF244321}">
                <p14:modId xmlns:p14="http://schemas.microsoft.com/office/powerpoint/2010/main" val="3175458082"/>
              </p:ext>
            </p:extLst>
          </p:nvPr>
        </p:nvGraphicFramePr>
        <p:xfrm>
          <a:off x="151436" y="1192488"/>
          <a:ext cx="4400551" cy="36195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 name="图表 12">
            <a:extLst>
              <a:ext uri="{FF2B5EF4-FFF2-40B4-BE49-F238E27FC236}">
                <a16:creationId xmlns:a16="http://schemas.microsoft.com/office/drawing/2014/main" xmlns="" id="{41DE32F0-4BAB-0E65-C44C-EA66C355A964}"/>
              </a:ext>
            </a:extLst>
          </p:cNvPr>
          <p:cNvGraphicFramePr/>
          <p:nvPr>
            <p:extLst>
              <p:ext uri="{D42A27DB-BD31-4B8C-83A1-F6EECF244321}">
                <p14:modId xmlns:p14="http://schemas.microsoft.com/office/powerpoint/2010/main" val="1845727133"/>
              </p:ext>
            </p:extLst>
          </p:nvPr>
        </p:nvGraphicFramePr>
        <p:xfrm>
          <a:off x="4614269" y="1278578"/>
          <a:ext cx="4400551" cy="361950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22709942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4837"/>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Прямоугольник 7"/>
          <p:cNvSpPr/>
          <p:nvPr/>
        </p:nvSpPr>
        <p:spPr>
          <a:xfrm>
            <a:off x="194897" y="122759"/>
            <a:ext cx="8656022" cy="734815"/>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2200" b="1" i="0" u="none" strike="noStrike" kern="0" cap="none" spc="0" normalizeH="0" baseline="0" noProof="0" dirty="0">
                <a:ln w="11430"/>
                <a:solidFill>
                  <a:srgbClr val="C00000"/>
                </a:solidFill>
                <a:effectLst>
                  <a:outerShdw blurRad="50800" dist="39000" dir="5460000" algn="tl">
                    <a:srgbClr val="000000">
                      <a:alpha val="38000"/>
                    </a:srgbClr>
                  </a:outerShdw>
                </a:effectLst>
                <a:uLnTx/>
                <a:uFillTx/>
                <a:latin typeface="Arial" pitchFamily="34" charset="0"/>
                <a:cs typeface="Arial" pitchFamily="34" charset="0"/>
              </a:rPr>
              <a:t>Исполнение бюджета городского округа по муниципальным программам за 2025 год</a:t>
            </a:r>
          </a:p>
        </p:txBody>
      </p:sp>
      <p:sp>
        <p:nvSpPr>
          <p:cNvPr id="9" name="TextBox 8"/>
          <p:cNvSpPr txBox="1"/>
          <p:nvPr/>
        </p:nvSpPr>
        <p:spPr>
          <a:xfrm>
            <a:off x="137262" y="874033"/>
            <a:ext cx="4305663" cy="1596589"/>
          </a:xfrm>
          <a:prstGeom prst="rect">
            <a:avLst/>
          </a:prstGeom>
          <a:noFill/>
        </p:spPr>
        <p:txBody>
          <a:bodyPr wrap="none" lIns="57148" tIns="28574" rIns="57148" bIns="28574"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7200" b="1" i="1" u="none" strike="noStrike" kern="0" cap="none" spc="0" normalizeH="0" baseline="0" noProof="0" dirty="0">
                <a:ln>
                  <a:noFill/>
                </a:ln>
                <a:solidFill>
                  <a:srgbClr val="FF0066"/>
                </a:solidFill>
                <a:effectLst/>
                <a:uLnTx/>
                <a:uFillTx/>
                <a:latin typeface="Times New Roman" pitchFamily="18" charset="0"/>
                <a:cs typeface="Times New Roman" pitchFamily="18" charset="0"/>
              </a:rPr>
              <a:t>19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800" b="1" i="1" u="none" strike="noStrike" kern="0" cap="none" spc="0" normalizeH="0" baseline="0" noProof="0" dirty="0">
                <a:ln>
                  <a:noFill/>
                </a:ln>
                <a:solidFill>
                  <a:srgbClr val="FF0066"/>
                </a:solidFill>
                <a:effectLst/>
                <a:uLnTx/>
                <a:uFillTx/>
                <a:latin typeface="Times New Roman" pitchFamily="18" charset="0"/>
                <a:cs typeface="Times New Roman" pitchFamily="18" charset="0"/>
              </a:rPr>
              <a:t>муниципальных программ</a:t>
            </a:r>
          </a:p>
        </p:txBody>
      </p:sp>
      <p:sp>
        <p:nvSpPr>
          <p:cNvPr id="11" name="TextBox 10"/>
          <p:cNvSpPr txBox="1"/>
          <p:nvPr/>
        </p:nvSpPr>
        <p:spPr>
          <a:xfrm>
            <a:off x="5001183" y="1173927"/>
            <a:ext cx="4178620" cy="1535034"/>
          </a:xfrm>
          <a:prstGeom prst="rect">
            <a:avLst/>
          </a:prstGeom>
          <a:noFill/>
        </p:spPr>
        <p:txBody>
          <a:bodyPr wrap="square" lIns="57148" tIns="28574" rIns="57148" bIns="28574"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400" b="1" i="1" u="none" strike="noStrike" kern="0" cap="none" spc="0" normalizeH="0" baseline="0" noProof="0" dirty="0">
                <a:ln>
                  <a:noFill/>
                </a:ln>
                <a:solidFill>
                  <a:srgbClr val="FFFF00"/>
                </a:solidFill>
                <a:effectLst/>
                <a:uLnTx/>
                <a:uFillTx/>
                <a:latin typeface="Times New Roman" pitchFamily="18" charset="0"/>
                <a:cs typeface="Times New Roman" pitchFamily="18" charset="0"/>
              </a:rPr>
              <a:t>Общий  объем расходов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400" b="1" i="1" u="none" strike="noStrike" kern="0" cap="none" spc="0" normalizeH="0" baseline="0" noProof="0" dirty="0">
                <a:ln>
                  <a:noFill/>
                </a:ln>
                <a:solidFill>
                  <a:srgbClr val="FFFF00"/>
                </a:solidFill>
                <a:effectLst/>
                <a:uLnTx/>
                <a:uFillTx/>
                <a:latin typeface="Times New Roman" pitchFamily="18" charset="0"/>
                <a:cs typeface="Times New Roman" pitchFamily="18" charset="0"/>
              </a:rPr>
              <a:t>1 439,3 млн.рублей</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400" b="1" i="1" u="none" strike="noStrike" kern="0" cap="none" spc="0" normalizeH="0" baseline="0" noProof="0" dirty="0">
                <a:ln>
                  <a:noFill/>
                </a:ln>
                <a:solidFill>
                  <a:srgbClr val="FFFF00"/>
                </a:solidFill>
                <a:effectLst/>
                <a:uLnTx/>
                <a:uFillTx/>
                <a:latin typeface="Times New Roman" pitchFamily="18" charset="0"/>
                <a:cs typeface="Times New Roman" pitchFamily="18" charset="0"/>
              </a:rPr>
              <a:t>Удельный вес в объеме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400" b="1" i="1" u="none" strike="noStrike" kern="0" cap="none" spc="0" normalizeH="0" baseline="0" noProof="0" dirty="0">
                <a:ln>
                  <a:noFill/>
                </a:ln>
                <a:solidFill>
                  <a:srgbClr val="FFFF00"/>
                </a:solidFill>
                <a:effectLst/>
                <a:uLnTx/>
                <a:uFillTx/>
                <a:latin typeface="Times New Roman" pitchFamily="18" charset="0"/>
                <a:cs typeface="Times New Roman" pitchFamily="18" charset="0"/>
              </a:rPr>
              <a:t>расходов  99,5%</a:t>
            </a:r>
          </a:p>
        </p:txBody>
      </p:sp>
      <p:sp>
        <p:nvSpPr>
          <p:cNvPr id="22" name="Oval 13"/>
          <p:cNvSpPr>
            <a:spLocks noChangeArrowheads="1"/>
          </p:cNvSpPr>
          <p:nvPr/>
        </p:nvSpPr>
        <p:spPr bwMode="auto">
          <a:xfrm>
            <a:off x="8326062" y="6538252"/>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41</a:t>
            </a:r>
          </a:p>
        </p:txBody>
      </p:sp>
      <p:grpSp>
        <p:nvGrpSpPr>
          <p:cNvPr id="7" name="Группа 6"/>
          <p:cNvGrpSpPr/>
          <p:nvPr/>
        </p:nvGrpSpPr>
        <p:grpSpPr>
          <a:xfrm>
            <a:off x="115966" y="3107779"/>
            <a:ext cx="8912068" cy="3577151"/>
            <a:chOff x="115966" y="3107779"/>
            <a:chExt cx="8912068" cy="3577151"/>
          </a:xfrm>
        </p:grpSpPr>
        <p:grpSp>
          <p:nvGrpSpPr>
            <p:cNvPr id="83" name="组合 29"/>
            <p:cNvGrpSpPr/>
            <p:nvPr/>
          </p:nvGrpSpPr>
          <p:grpSpPr>
            <a:xfrm>
              <a:off x="7427602" y="3127070"/>
              <a:ext cx="1600432" cy="1600432"/>
              <a:chOff x="304800" y="673100"/>
              <a:chExt cx="4000500" cy="4000500"/>
            </a:xfrm>
            <a:solidFill>
              <a:srgbClr val="44C072"/>
            </a:solidFill>
            <a:effectLst>
              <a:outerShdw blurRad="444500" dist="254000" dir="8100000" algn="tr" rotWithShape="0">
                <a:prstClr val="black">
                  <a:alpha val="50000"/>
                </a:prstClr>
              </a:outerShdw>
            </a:effectLst>
          </p:grpSpPr>
          <p:sp>
            <p:nvSpPr>
              <p:cNvPr id="85" name="同心圆 31"/>
              <p:cNvSpPr/>
              <p:nvPr/>
            </p:nvSpPr>
            <p:spPr>
              <a:xfrm>
                <a:off x="304800" y="673100"/>
                <a:ext cx="4000500" cy="4000500"/>
              </a:xfrm>
              <a:prstGeom prst="donut">
                <a:avLst>
                  <a:gd name="adj" fmla="val 4879"/>
                </a:avLst>
              </a:prstGeom>
              <a:grp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44C072"/>
                  </a:solidFill>
                  <a:effectLst/>
                  <a:uLnTx/>
                  <a:uFillTx/>
                  <a:latin typeface="Calibri"/>
                  <a:ea typeface="宋体"/>
                  <a:cs typeface="+mn-cs"/>
                </a:endParaRPr>
              </a:p>
            </p:txBody>
          </p:sp>
          <p:sp>
            <p:nvSpPr>
              <p:cNvPr id="86" name="椭圆 32"/>
              <p:cNvSpPr/>
              <p:nvPr/>
            </p:nvSpPr>
            <p:spPr>
              <a:xfrm>
                <a:off x="392112" y="760412"/>
                <a:ext cx="3825873" cy="3825873"/>
              </a:xfrm>
              <a:prstGeom prst="ellipse">
                <a:avLst/>
              </a:prstGeom>
              <a:grp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44C072"/>
                  </a:solidFill>
                  <a:effectLst/>
                  <a:uLnTx/>
                  <a:uFillTx/>
                  <a:latin typeface="Calibri"/>
                  <a:ea typeface="宋体"/>
                  <a:cs typeface="+mn-cs"/>
                </a:endParaRPr>
              </a:p>
            </p:txBody>
          </p:sp>
        </p:grpSp>
        <p:sp>
          <p:nvSpPr>
            <p:cNvPr id="29" name="Блок-схема: узел 28"/>
            <p:cNvSpPr/>
            <p:nvPr/>
          </p:nvSpPr>
          <p:spPr>
            <a:xfrm>
              <a:off x="7458491" y="3182662"/>
              <a:ext cx="1531845" cy="1511279"/>
            </a:xfrm>
            <a:prstGeom prst="flowChartConnector">
              <a:avLst/>
            </a:prstGeom>
            <a:blipFill>
              <a:blip r:embed="rId4"/>
              <a:stretch>
                <a:fillRect/>
              </a:stretch>
            </a:blipFill>
            <a:ln w="381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a:ln>
                  <a:noFill/>
                </a:ln>
                <a:solidFill>
                  <a:sysClr val="window" lastClr="FFFFFF"/>
                </a:solidFill>
                <a:effectLst/>
                <a:uLnTx/>
                <a:uFillTx/>
                <a:latin typeface="Calibri"/>
                <a:ea typeface="+mn-ea"/>
                <a:cs typeface="+mn-cs"/>
              </a:endParaRPr>
            </a:p>
          </p:txBody>
        </p:sp>
        <p:grpSp>
          <p:nvGrpSpPr>
            <p:cNvPr id="75" name="组合 39"/>
            <p:cNvGrpSpPr/>
            <p:nvPr/>
          </p:nvGrpSpPr>
          <p:grpSpPr>
            <a:xfrm>
              <a:off x="5460906" y="3397153"/>
              <a:ext cx="2224552" cy="2224552"/>
              <a:chOff x="304800" y="673100"/>
              <a:chExt cx="4000500" cy="4000500"/>
            </a:xfrm>
            <a:solidFill>
              <a:srgbClr val="FFFFFF"/>
            </a:solidFill>
            <a:effectLst>
              <a:outerShdw blurRad="444500" dist="254000" dir="8100000" algn="tr" rotWithShape="0">
                <a:prstClr val="black">
                  <a:alpha val="50000"/>
                </a:prstClr>
              </a:outerShdw>
            </a:effectLst>
          </p:grpSpPr>
          <p:sp>
            <p:nvSpPr>
              <p:cNvPr id="77" name="同心圆 41"/>
              <p:cNvSpPr/>
              <p:nvPr/>
            </p:nvSpPr>
            <p:spPr>
              <a:xfrm>
                <a:off x="304800" y="673100"/>
                <a:ext cx="4000500" cy="4000500"/>
              </a:xfrm>
              <a:prstGeom prst="donut">
                <a:avLst>
                  <a:gd name="adj" fmla="val 4879"/>
                </a:avLst>
              </a:prstGeom>
              <a:grp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44C072"/>
                  </a:solidFill>
                  <a:effectLst/>
                  <a:uLnTx/>
                  <a:uFillTx/>
                  <a:latin typeface="Calibri"/>
                  <a:ea typeface="宋体"/>
                  <a:cs typeface="+mn-cs"/>
                </a:endParaRPr>
              </a:p>
            </p:txBody>
          </p:sp>
          <p:sp>
            <p:nvSpPr>
              <p:cNvPr id="78" name="椭圆 42"/>
              <p:cNvSpPr/>
              <p:nvPr/>
            </p:nvSpPr>
            <p:spPr>
              <a:xfrm>
                <a:off x="392112" y="760412"/>
                <a:ext cx="3825873" cy="3825873"/>
              </a:xfrm>
              <a:prstGeom prst="ellipse">
                <a:avLst/>
              </a:prstGeom>
              <a:grp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44C072"/>
                  </a:solidFill>
                  <a:effectLst/>
                  <a:uLnTx/>
                  <a:uFillTx/>
                  <a:latin typeface="Calibri"/>
                  <a:ea typeface="宋体"/>
                  <a:cs typeface="+mn-cs"/>
                </a:endParaRPr>
              </a:p>
            </p:txBody>
          </p:sp>
        </p:grpSp>
        <p:pic>
          <p:nvPicPr>
            <p:cNvPr id="30" name="Рисунок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85179" y="3443418"/>
              <a:ext cx="2176001" cy="2132021"/>
            </a:xfrm>
            <a:prstGeom prst="flowChartConnector">
              <a:avLst/>
            </a:prstGeom>
            <a:ln w="38100">
              <a:noFill/>
            </a:ln>
            <a:effectLst/>
          </p:spPr>
        </p:pic>
        <p:grpSp>
          <p:nvGrpSpPr>
            <p:cNvPr id="79" name="组合 34"/>
            <p:cNvGrpSpPr/>
            <p:nvPr/>
          </p:nvGrpSpPr>
          <p:grpSpPr>
            <a:xfrm>
              <a:off x="115966" y="3107779"/>
              <a:ext cx="1600432" cy="1600432"/>
              <a:chOff x="304800" y="673100"/>
              <a:chExt cx="4000500" cy="4000500"/>
            </a:xfrm>
            <a:solidFill>
              <a:srgbClr val="44C072"/>
            </a:solidFill>
            <a:effectLst>
              <a:outerShdw blurRad="444500" dist="254000" dir="8100000" algn="tr" rotWithShape="0">
                <a:prstClr val="black">
                  <a:alpha val="50000"/>
                </a:prstClr>
              </a:outerShdw>
            </a:effectLst>
          </p:grpSpPr>
          <p:sp>
            <p:nvSpPr>
              <p:cNvPr id="81" name="同心圆 36"/>
              <p:cNvSpPr/>
              <p:nvPr/>
            </p:nvSpPr>
            <p:spPr>
              <a:xfrm>
                <a:off x="304800" y="673100"/>
                <a:ext cx="4000500" cy="4000500"/>
              </a:xfrm>
              <a:prstGeom prst="donut">
                <a:avLst>
                  <a:gd name="adj" fmla="val 4879"/>
                </a:avLst>
              </a:prstGeom>
              <a:grp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44C072"/>
                  </a:solidFill>
                  <a:effectLst/>
                  <a:uLnTx/>
                  <a:uFillTx/>
                  <a:latin typeface="Calibri"/>
                  <a:ea typeface="宋体"/>
                  <a:cs typeface="+mn-cs"/>
                </a:endParaRPr>
              </a:p>
            </p:txBody>
          </p:sp>
          <p:sp>
            <p:nvSpPr>
              <p:cNvPr id="82" name="椭圆 37"/>
              <p:cNvSpPr/>
              <p:nvPr/>
            </p:nvSpPr>
            <p:spPr>
              <a:xfrm>
                <a:off x="392112" y="760412"/>
                <a:ext cx="3825873" cy="3825873"/>
              </a:xfrm>
              <a:prstGeom prst="ellipse">
                <a:avLst/>
              </a:prstGeom>
              <a:grp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44C072"/>
                  </a:solidFill>
                  <a:effectLst/>
                  <a:uLnTx/>
                  <a:uFillTx/>
                  <a:latin typeface="Calibri"/>
                  <a:ea typeface="宋体"/>
                  <a:cs typeface="+mn-cs"/>
                </a:endParaRPr>
              </a:p>
            </p:txBody>
          </p:sp>
        </p:grpSp>
        <p:pic>
          <p:nvPicPr>
            <p:cNvPr id="36" name="Рисунок 35"/>
            <p:cNvPicPr>
              <a:picLocks noChangeAspect="1"/>
            </p:cNvPicPr>
            <p:nvPr/>
          </p:nvPicPr>
          <p:blipFill rotWithShape="1">
            <a:blip r:embed="rId6" cstate="print">
              <a:extLst>
                <a:ext uri="{28A0092B-C50C-407E-A947-70E740481C1C}">
                  <a14:useLocalDpi xmlns:a14="http://schemas.microsoft.com/office/drawing/2010/main" val="0"/>
                </a:ext>
              </a:extLst>
            </a:blip>
            <a:srcRect b="17842"/>
            <a:stretch/>
          </p:blipFill>
          <p:spPr>
            <a:xfrm>
              <a:off x="137261" y="3151368"/>
              <a:ext cx="1544205" cy="1511280"/>
            </a:xfrm>
            <a:prstGeom prst="flowChartConnector">
              <a:avLst/>
            </a:prstGeom>
            <a:ln w="38100">
              <a:noFill/>
            </a:ln>
            <a:effectLst/>
          </p:spPr>
        </p:pic>
        <p:grpSp>
          <p:nvGrpSpPr>
            <p:cNvPr id="71" name="组合 44"/>
            <p:cNvGrpSpPr/>
            <p:nvPr/>
          </p:nvGrpSpPr>
          <p:grpSpPr>
            <a:xfrm>
              <a:off x="1413057" y="3388154"/>
              <a:ext cx="2224552" cy="2224552"/>
              <a:chOff x="304800" y="673100"/>
              <a:chExt cx="4000500" cy="4000500"/>
            </a:xfrm>
            <a:solidFill>
              <a:srgbClr val="FFFFFF"/>
            </a:solidFill>
            <a:effectLst>
              <a:outerShdw blurRad="444500" dist="254000" dir="8100000" algn="tr" rotWithShape="0">
                <a:prstClr val="black">
                  <a:alpha val="50000"/>
                </a:prstClr>
              </a:outerShdw>
            </a:effectLst>
          </p:grpSpPr>
          <p:sp>
            <p:nvSpPr>
              <p:cNvPr id="73" name="同心圆 46"/>
              <p:cNvSpPr/>
              <p:nvPr/>
            </p:nvSpPr>
            <p:spPr>
              <a:xfrm>
                <a:off x="304800" y="673100"/>
                <a:ext cx="4000500" cy="4000500"/>
              </a:xfrm>
              <a:prstGeom prst="donut">
                <a:avLst>
                  <a:gd name="adj" fmla="val 4879"/>
                </a:avLst>
              </a:prstGeom>
              <a:grp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44C072"/>
                  </a:solidFill>
                  <a:effectLst/>
                  <a:uLnTx/>
                  <a:uFillTx/>
                  <a:latin typeface="Calibri"/>
                  <a:ea typeface="宋体"/>
                  <a:cs typeface="+mn-cs"/>
                </a:endParaRPr>
              </a:p>
            </p:txBody>
          </p:sp>
          <p:sp>
            <p:nvSpPr>
              <p:cNvPr id="74" name="椭圆 47"/>
              <p:cNvSpPr/>
              <p:nvPr/>
            </p:nvSpPr>
            <p:spPr>
              <a:xfrm>
                <a:off x="392112" y="760412"/>
                <a:ext cx="3825873" cy="3825873"/>
              </a:xfrm>
              <a:prstGeom prst="ellipse">
                <a:avLst/>
              </a:prstGeom>
              <a:grp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44C072"/>
                  </a:solidFill>
                  <a:effectLst/>
                  <a:uLnTx/>
                  <a:uFillTx/>
                  <a:latin typeface="Calibri"/>
                  <a:ea typeface="宋体"/>
                  <a:cs typeface="+mn-cs"/>
                </a:endParaRPr>
              </a:p>
            </p:txBody>
          </p:sp>
        </p:grpSp>
        <p:pic>
          <p:nvPicPr>
            <p:cNvPr id="87" name="Рисунок 8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434323" y="3434795"/>
              <a:ext cx="2175998" cy="2139990"/>
            </a:xfrm>
            <a:prstGeom prst="flowChartConnector">
              <a:avLst/>
            </a:prstGeom>
            <a:ln w="38100">
              <a:noFill/>
            </a:ln>
            <a:effectLst/>
          </p:spPr>
        </p:pic>
        <p:grpSp>
          <p:nvGrpSpPr>
            <p:cNvPr id="67" name="组合 49"/>
            <p:cNvGrpSpPr/>
            <p:nvPr/>
          </p:nvGrpSpPr>
          <p:grpSpPr>
            <a:xfrm>
              <a:off x="3123885" y="3776791"/>
              <a:ext cx="2908139" cy="2908139"/>
              <a:chOff x="304800" y="673100"/>
              <a:chExt cx="4000500" cy="4000500"/>
            </a:xfrm>
            <a:solidFill>
              <a:srgbClr val="44C072"/>
            </a:solidFill>
            <a:effectLst>
              <a:outerShdw blurRad="444500" dist="254000" dir="8100000" algn="tr" rotWithShape="0">
                <a:prstClr val="black">
                  <a:alpha val="50000"/>
                </a:prstClr>
              </a:outerShdw>
            </a:effectLst>
          </p:grpSpPr>
          <p:sp>
            <p:nvSpPr>
              <p:cNvPr id="69" name="同心圆 51"/>
              <p:cNvSpPr/>
              <p:nvPr/>
            </p:nvSpPr>
            <p:spPr>
              <a:xfrm>
                <a:off x="304800" y="673100"/>
                <a:ext cx="4000500" cy="4000500"/>
              </a:xfrm>
              <a:prstGeom prst="donut">
                <a:avLst>
                  <a:gd name="adj" fmla="val 4879"/>
                </a:avLst>
              </a:prstGeom>
              <a:grp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44C072"/>
                  </a:solidFill>
                  <a:effectLst/>
                  <a:uLnTx/>
                  <a:uFillTx/>
                  <a:latin typeface="Calibri"/>
                  <a:ea typeface="宋体"/>
                  <a:cs typeface="+mn-cs"/>
                </a:endParaRPr>
              </a:p>
            </p:txBody>
          </p:sp>
          <p:sp>
            <p:nvSpPr>
              <p:cNvPr id="70" name="椭圆 52"/>
              <p:cNvSpPr/>
              <p:nvPr/>
            </p:nvSpPr>
            <p:spPr>
              <a:xfrm>
                <a:off x="392112" y="760412"/>
                <a:ext cx="3825873" cy="3825873"/>
              </a:xfrm>
              <a:prstGeom prst="ellipse">
                <a:avLst/>
              </a:prstGeom>
              <a:grp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44C072"/>
                  </a:solidFill>
                  <a:effectLst/>
                  <a:uLnTx/>
                  <a:uFillTx/>
                  <a:latin typeface="Calibri"/>
                  <a:ea typeface="宋体"/>
                  <a:cs typeface="+mn-cs"/>
                </a:endParaRPr>
              </a:p>
            </p:txBody>
          </p:sp>
        </p:grpSp>
      </p:grpSp>
      <p:grpSp>
        <p:nvGrpSpPr>
          <p:cNvPr id="89" name="Группа 88"/>
          <p:cNvGrpSpPr/>
          <p:nvPr/>
        </p:nvGrpSpPr>
        <p:grpSpPr>
          <a:xfrm rot="4675235" flipH="1">
            <a:off x="3567765" y="1691870"/>
            <a:ext cx="1526048" cy="2689891"/>
            <a:chOff x="4373420" y="1012325"/>
            <a:chExt cx="1802072" cy="2254001"/>
          </a:xfrm>
          <a:gradFill flip="none" rotWithShape="1">
            <a:gsLst>
              <a:gs pos="0">
                <a:srgbClr val="FF0066"/>
              </a:gs>
              <a:gs pos="54000">
                <a:srgbClr val="FFFF99"/>
              </a:gs>
              <a:gs pos="30000">
                <a:srgbClr val="FF69A6"/>
              </a:gs>
              <a:gs pos="100000">
                <a:srgbClr val="FFFF00"/>
              </a:gs>
            </a:gsLst>
            <a:lin ang="16200000" scaled="1"/>
            <a:tileRect/>
          </a:gradFill>
        </p:grpSpPr>
        <p:sp>
          <p:nvSpPr>
            <p:cNvPr id="90" name="Freeform 1286"/>
            <p:cNvSpPr/>
            <p:nvPr/>
          </p:nvSpPr>
          <p:spPr>
            <a:xfrm>
              <a:off x="4373420" y="1033790"/>
              <a:ext cx="1717372" cy="2232536"/>
            </a:xfrm>
            <a:custGeom>
              <a:avLst/>
              <a:gdLst/>
              <a:ahLst/>
              <a:cxnLst>
                <a:cxn ang="0">
                  <a:pos x="wd2" y="hd2"/>
                </a:cxn>
                <a:cxn ang="5400000">
                  <a:pos x="wd2" y="hd2"/>
                </a:cxn>
                <a:cxn ang="10800000">
                  <a:pos x="wd2" y="hd2"/>
                </a:cxn>
                <a:cxn ang="16200000">
                  <a:pos x="wd2" y="hd2"/>
                </a:cxn>
              </a:cxnLst>
              <a:rect l="0" t="0" r="r" b="b"/>
              <a:pathLst>
                <a:path w="21600" h="21116" extrusionOk="0">
                  <a:moveTo>
                    <a:pt x="7892" y="0"/>
                  </a:moveTo>
                  <a:lnTo>
                    <a:pt x="0" y="7674"/>
                  </a:lnTo>
                  <a:lnTo>
                    <a:pt x="2858" y="7472"/>
                  </a:lnTo>
                  <a:cubicBezTo>
                    <a:pt x="2858" y="7472"/>
                    <a:pt x="3212" y="21600"/>
                    <a:pt x="21600" y="21103"/>
                  </a:cubicBezTo>
                  <a:cubicBezTo>
                    <a:pt x="14100" y="20745"/>
                    <a:pt x="7346" y="17058"/>
                    <a:pt x="8230" y="7674"/>
                  </a:cubicBezTo>
                  <a:cubicBezTo>
                    <a:pt x="9100" y="7766"/>
                    <a:pt x="9960" y="7905"/>
                    <a:pt x="10804" y="8090"/>
                  </a:cubicBezTo>
                  <a:close/>
                </a:path>
              </a:pathLst>
            </a:custGeom>
            <a:gradFill>
              <a:gsLst>
                <a:gs pos="0">
                  <a:srgbClr val="FF0066"/>
                </a:gs>
                <a:gs pos="56000">
                  <a:srgbClr val="FFFF99">
                    <a:alpha val="48000"/>
                  </a:srgbClr>
                </a:gs>
                <a:gs pos="30000">
                  <a:srgbClr val="FF69A6"/>
                </a:gs>
                <a:gs pos="100000">
                  <a:srgbClr val="FFFF00"/>
                </a:gs>
              </a:gsLst>
              <a:lin ang="16200000" scaled="1"/>
            </a:gradFill>
            <a:ln w="12700" cap="flat">
              <a:noFill/>
              <a:miter lim="400000"/>
            </a:ln>
            <a:effectLst/>
          </p:spPr>
          <p:txBody>
            <a:bodyPr wrap="square" lIns="45719" tIns="45719" rIns="45719" bIns="45719" numCol="1" anchor="ctr">
              <a:noAutofit/>
            </a:bodyPr>
            <a:lstStyle/>
            <a:p>
              <a:pPr>
                <a:defRPr>
                  <a:solidFill>
                    <a:srgbClr val="FFFFFF"/>
                  </a:solidFill>
                </a:defRPr>
              </a:pPr>
              <a:endParaRPr dirty="0"/>
            </a:p>
          </p:txBody>
        </p:sp>
        <p:sp>
          <p:nvSpPr>
            <p:cNvPr id="91" name="Freeform 1286"/>
            <p:cNvSpPr/>
            <p:nvPr/>
          </p:nvSpPr>
          <p:spPr>
            <a:xfrm rot="212759">
              <a:off x="4501163" y="1012325"/>
              <a:ext cx="1674329" cy="2176582"/>
            </a:xfrm>
            <a:custGeom>
              <a:avLst/>
              <a:gdLst/>
              <a:ahLst/>
              <a:cxnLst>
                <a:cxn ang="0">
                  <a:pos x="wd2" y="hd2"/>
                </a:cxn>
                <a:cxn ang="5400000">
                  <a:pos x="wd2" y="hd2"/>
                </a:cxn>
                <a:cxn ang="10800000">
                  <a:pos x="wd2" y="hd2"/>
                </a:cxn>
                <a:cxn ang="16200000">
                  <a:pos x="wd2" y="hd2"/>
                </a:cxn>
              </a:cxnLst>
              <a:rect l="0" t="0" r="r" b="b"/>
              <a:pathLst>
                <a:path w="21600" h="21116" extrusionOk="0">
                  <a:moveTo>
                    <a:pt x="7892" y="0"/>
                  </a:moveTo>
                  <a:lnTo>
                    <a:pt x="0" y="7674"/>
                  </a:lnTo>
                  <a:lnTo>
                    <a:pt x="2858" y="7472"/>
                  </a:lnTo>
                  <a:cubicBezTo>
                    <a:pt x="2858" y="7472"/>
                    <a:pt x="3212" y="21600"/>
                    <a:pt x="21600" y="21103"/>
                  </a:cubicBezTo>
                  <a:cubicBezTo>
                    <a:pt x="14100" y="20745"/>
                    <a:pt x="7346" y="17058"/>
                    <a:pt x="8230" y="7674"/>
                  </a:cubicBezTo>
                  <a:cubicBezTo>
                    <a:pt x="9100" y="7766"/>
                    <a:pt x="9960" y="7905"/>
                    <a:pt x="10804" y="8090"/>
                  </a:cubicBezTo>
                  <a:close/>
                </a:path>
              </a:pathLst>
            </a:custGeom>
            <a:gradFill>
              <a:gsLst>
                <a:gs pos="0">
                  <a:srgbClr val="FF0066"/>
                </a:gs>
                <a:gs pos="52000">
                  <a:srgbClr val="FFFF99"/>
                </a:gs>
                <a:gs pos="30000">
                  <a:srgbClr val="FF69A6"/>
                </a:gs>
                <a:gs pos="100000">
                  <a:srgbClr val="FFFF00"/>
                </a:gs>
              </a:gsLst>
              <a:lin ang="16200000" scaled="1"/>
            </a:gradFill>
            <a:ln w="12700" cap="flat">
              <a:noFill/>
              <a:miter lim="400000"/>
            </a:ln>
            <a:effectLst/>
          </p:spPr>
          <p:txBody>
            <a:bodyPr wrap="square" lIns="45719" tIns="45719" rIns="45719" bIns="45719" numCol="1" anchor="ctr">
              <a:noAutofit/>
            </a:bodyPr>
            <a:lstStyle/>
            <a:p>
              <a:pPr>
                <a:defRPr>
                  <a:solidFill>
                    <a:srgbClr val="FFFFFF"/>
                  </a:solidFill>
                </a:defRPr>
              </a:pPr>
              <a:endParaRPr dirty="0"/>
            </a:p>
          </p:txBody>
        </p:sp>
      </p:grpSp>
      <p:pic>
        <p:nvPicPr>
          <p:cNvPr id="1028" name="Picture 4" descr="Picture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176723" y="3840263"/>
            <a:ext cx="2809507" cy="2773260"/>
          </a:xfrm>
          <a:prstGeom prst="flowChartConnector">
            <a:avLst/>
          </a:prstGeom>
          <a:ln w="38100">
            <a:noFill/>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709942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Прямоугольник 9"/>
          <p:cNvSpPr/>
          <p:nvPr/>
        </p:nvSpPr>
        <p:spPr>
          <a:xfrm>
            <a:off x="70339" y="-24154"/>
            <a:ext cx="8875830" cy="611704"/>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Исполнение бюджета городского округа </a:t>
            </a:r>
          </a:p>
          <a:p>
            <a:pPr algn="ctr" fontAlgn="base">
              <a:spcBef>
                <a:spcPct val="0"/>
              </a:spcBef>
              <a:spcAft>
                <a:spcPct val="0"/>
              </a:spcAft>
              <a:defRPr/>
            </a:pPr>
            <a:r>
              <a:rPr lang="ru-RU"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по муниципальным программам и непрограммным расходам</a:t>
            </a:r>
          </a:p>
        </p:txBody>
      </p:sp>
      <p:graphicFrame>
        <p:nvGraphicFramePr>
          <p:cNvPr id="11" name="Таблица 10"/>
          <p:cNvGraphicFramePr>
            <a:graphicFrameLocks noGrp="1"/>
          </p:cNvGraphicFramePr>
          <p:nvPr>
            <p:extLst>
              <p:ext uri="{D42A27DB-BD31-4B8C-83A1-F6EECF244321}">
                <p14:modId xmlns:p14="http://schemas.microsoft.com/office/powerpoint/2010/main" val="3745479772"/>
              </p:ext>
            </p:extLst>
          </p:nvPr>
        </p:nvGraphicFramePr>
        <p:xfrm>
          <a:off x="104775" y="896489"/>
          <a:ext cx="8933717" cy="5589371"/>
        </p:xfrm>
        <a:graphic>
          <a:graphicData uri="http://schemas.openxmlformats.org/drawingml/2006/table">
            <a:tbl>
              <a:tblPr firstRow="1" bandRow="1">
                <a:tableStyleId>{21E4AEA4-8DFA-4A89-87EB-49C32662AFE0}</a:tableStyleId>
              </a:tblPr>
              <a:tblGrid>
                <a:gridCol w="2524125">
                  <a:extLst>
                    <a:ext uri="{9D8B030D-6E8A-4147-A177-3AD203B41FA5}">
                      <a16:colId xmlns:a16="http://schemas.microsoft.com/office/drawing/2014/main" xmlns="" val="20000"/>
                    </a:ext>
                  </a:extLst>
                </a:gridCol>
                <a:gridCol w="800100">
                  <a:extLst>
                    <a:ext uri="{9D8B030D-6E8A-4147-A177-3AD203B41FA5}">
                      <a16:colId xmlns:a16="http://schemas.microsoft.com/office/drawing/2014/main" xmlns="" val="20001"/>
                    </a:ext>
                  </a:extLst>
                </a:gridCol>
                <a:gridCol w="1037492">
                  <a:extLst>
                    <a:ext uri="{9D8B030D-6E8A-4147-A177-3AD203B41FA5}">
                      <a16:colId xmlns:a16="http://schemas.microsoft.com/office/drawing/2014/main" xmlns="" val="20002"/>
                    </a:ext>
                  </a:extLst>
                </a:gridCol>
                <a:gridCol w="896816">
                  <a:extLst>
                    <a:ext uri="{9D8B030D-6E8A-4147-A177-3AD203B41FA5}">
                      <a16:colId xmlns:a16="http://schemas.microsoft.com/office/drawing/2014/main" xmlns="" val="20003"/>
                    </a:ext>
                  </a:extLst>
                </a:gridCol>
                <a:gridCol w="773723">
                  <a:extLst>
                    <a:ext uri="{9D8B030D-6E8A-4147-A177-3AD203B41FA5}">
                      <a16:colId xmlns:a16="http://schemas.microsoft.com/office/drawing/2014/main" xmlns="" val="20004"/>
                    </a:ext>
                  </a:extLst>
                </a:gridCol>
                <a:gridCol w="1028700">
                  <a:extLst>
                    <a:ext uri="{9D8B030D-6E8A-4147-A177-3AD203B41FA5}">
                      <a16:colId xmlns:a16="http://schemas.microsoft.com/office/drawing/2014/main" xmlns="" val="20005"/>
                    </a:ext>
                  </a:extLst>
                </a:gridCol>
                <a:gridCol w="967154">
                  <a:extLst>
                    <a:ext uri="{9D8B030D-6E8A-4147-A177-3AD203B41FA5}">
                      <a16:colId xmlns:a16="http://schemas.microsoft.com/office/drawing/2014/main" xmlns="" val="20006"/>
                    </a:ext>
                  </a:extLst>
                </a:gridCol>
                <a:gridCol w="905607">
                  <a:extLst>
                    <a:ext uri="{9D8B030D-6E8A-4147-A177-3AD203B41FA5}">
                      <a16:colId xmlns:a16="http://schemas.microsoft.com/office/drawing/2014/main" xmlns="" val="20007"/>
                    </a:ext>
                  </a:extLst>
                </a:gridCol>
              </a:tblGrid>
              <a:tr h="750095">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Наименование программ</a:t>
                      </a:r>
                    </a:p>
                  </a:txBody>
                  <a:tcPr marL="4424" marR="4424" marT="4424"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Исполнено за 2024 год</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Первоначальный план на 2025 год</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Уточненный план на 2025  год</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Исполнено за 2025  год</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 исполнения за 2025 год к первоначальному плану</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 исполнения за 2025 год к уточненному плану</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 исполнения 2025 года к 2024 году</a:t>
                      </a:r>
                    </a:p>
                  </a:txBody>
                  <a:tcPr marL="7144" marR="7144" marT="7145" marB="0" anchor="ctr">
                    <a:gradFill>
                      <a:gsLst>
                        <a:gs pos="97500">
                          <a:srgbClr val="FFB685"/>
                        </a:gs>
                        <a:gs pos="49000">
                          <a:srgbClr val="FFA161"/>
                        </a:gs>
                        <a:gs pos="0">
                          <a:srgbClr val="FFCBA7"/>
                        </a:gs>
                      </a:gsLst>
                      <a:lin ang="5400000" scaled="0"/>
                    </a:gradFill>
                  </a:tcPr>
                </a:tc>
                <a:extLst>
                  <a:ext uri="{0D108BD9-81ED-4DB2-BD59-A6C34878D82A}">
                    <a16:rowId xmlns:a16="http://schemas.microsoft.com/office/drawing/2014/main" xmlns="" val="10000"/>
                  </a:ext>
                </a:extLst>
              </a:tr>
              <a:tr h="469295">
                <a:tc>
                  <a:txBody>
                    <a:bodyPr/>
                    <a:lstStyle/>
                    <a:p>
                      <a:pPr algn="l" rtl="0" fontAlgn="ctr"/>
                      <a:r>
                        <a:rPr lang="ru-RU" sz="1100" b="1" i="0" u="none" strike="noStrike" dirty="0">
                          <a:solidFill>
                            <a:srgbClr val="000000"/>
                          </a:solidFill>
                          <a:effectLst/>
                          <a:latin typeface="Times New Roman"/>
                        </a:rPr>
                        <a:t>Расходы всего по муниципальным программам</a:t>
                      </a:r>
                    </a:p>
                  </a:txBody>
                  <a:tcPr marL="4424" marR="4424" marT="4424" marB="0" anchor="ctr">
                    <a:solidFill>
                      <a:schemeClr val="accent2">
                        <a:tint val="40000"/>
                      </a:schemeClr>
                    </a:solidFill>
                  </a:tcPr>
                </a:tc>
                <a:tc>
                  <a:txBody>
                    <a:bodyPr/>
                    <a:lstStyle/>
                    <a:p>
                      <a:pPr marL="0" algn="ctr" defTabSz="914400" rtl="0" eaLnBrk="1" latinLnBrk="0" hangingPunct="1"/>
                      <a:endParaRPr lang="ru-RU" sz="600" b="1" kern="1200" dirty="0">
                        <a:solidFill>
                          <a:schemeClr val="dk1"/>
                        </a:solidFill>
                        <a:latin typeface="Times New Roman" pitchFamily="18" charset="0"/>
                        <a:ea typeface="+mn-ea"/>
                        <a:cs typeface="Times New Roman" pitchFamily="18" charset="0"/>
                      </a:endParaRPr>
                    </a:p>
                    <a:p>
                      <a:pPr marL="0" algn="ctr" defTabSz="914400" rtl="0" eaLnBrk="1" latinLnBrk="0" hangingPunct="1"/>
                      <a:r>
                        <a:rPr lang="ru-RU" sz="1100" b="1" kern="1200" dirty="0">
                          <a:solidFill>
                            <a:schemeClr val="dk1"/>
                          </a:solidFill>
                          <a:latin typeface="Times New Roman" pitchFamily="18" charset="0"/>
                          <a:ea typeface="+mn-ea"/>
                          <a:cs typeface="Times New Roman" pitchFamily="18" charset="0"/>
                        </a:rPr>
                        <a:t>1 164,1</a:t>
                      </a:r>
                    </a:p>
                  </a:txBody>
                  <a:tcPr marL="68580" marR="68580" marT="34290" marB="34290">
                    <a:solidFill>
                      <a:schemeClr val="accent2">
                        <a:tint val="40000"/>
                      </a:schemeClr>
                    </a:solidFill>
                  </a:tcPr>
                </a:tc>
                <a:tc>
                  <a:txBody>
                    <a:bodyPr/>
                    <a:lstStyle/>
                    <a:p>
                      <a:pPr marL="0" algn="ctr" defTabSz="914400" rtl="0" eaLnBrk="1" latinLnBrk="0" hangingPunct="1"/>
                      <a:endParaRPr lang="ru-RU" sz="600" b="1" kern="1200" dirty="0">
                        <a:solidFill>
                          <a:schemeClr val="dk1"/>
                        </a:solidFill>
                        <a:latin typeface="Times New Roman" pitchFamily="18" charset="0"/>
                        <a:ea typeface="+mn-ea"/>
                        <a:cs typeface="Times New Roman" pitchFamily="18" charset="0"/>
                      </a:endParaRPr>
                    </a:p>
                    <a:p>
                      <a:pPr marL="0" algn="ctr" defTabSz="914400" rtl="0" eaLnBrk="1" latinLnBrk="0" hangingPunct="1"/>
                      <a:r>
                        <a:rPr lang="ru-RU" sz="1100" b="1" kern="1200" dirty="0">
                          <a:solidFill>
                            <a:schemeClr val="dk1"/>
                          </a:solidFill>
                          <a:latin typeface="Times New Roman" pitchFamily="18" charset="0"/>
                          <a:ea typeface="+mn-ea"/>
                          <a:cs typeface="Times New Roman" pitchFamily="18" charset="0"/>
                        </a:rPr>
                        <a:t>1 132,4 </a:t>
                      </a:r>
                    </a:p>
                  </a:txBody>
                  <a:tcPr marL="68580" marR="68580" marT="34290" marB="34290">
                    <a:solidFill>
                      <a:schemeClr val="accent2">
                        <a:tint val="40000"/>
                      </a:schemeClr>
                    </a:solidFill>
                  </a:tcPr>
                </a:tc>
                <a:tc>
                  <a:txBody>
                    <a:bodyPr/>
                    <a:lstStyle/>
                    <a:p>
                      <a:pPr marL="0" algn="ctr" defTabSz="914400" rtl="0" eaLnBrk="1" latinLnBrk="0" hangingPunct="1"/>
                      <a:endParaRPr lang="ru-RU" sz="600" b="1" kern="1200" dirty="0">
                        <a:solidFill>
                          <a:schemeClr val="dk1"/>
                        </a:solidFill>
                        <a:latin typeface="Times New Roman" pitchFamily="18" charset="0"/>
                        <a:ea typeface="+mn-ea"/>
                        <a:cs typeface="Times New Roman" pitchFamily="18" charset="0"/>
                      </a:endParaRPr>
                    </a:p>
                    <a:p>
                      <a:pPr marL="0" algn="ctr" defTabSz="914400" rtl="0" eaLnBrk="1" latinLnBrk="0" hangingPunct="1"/>
                      <a:r>
                        <a:rPr lang="ru-RU" sz="1100" b="1" kern="1200" dirty="0">
                          <a:solidFill>
                            <a:schemeClr val="dk1"/>
                          </a:solidFill>
                          <a:latin typeface="Times New Roman" pitchFamily="18" charset="0"/>
                          <a:ea typeface="+mn-ea"/>
                          <a:cs typeface="Times New Roman" pitchFamily="18" charset="0"/>
                        </a:rPr>
                        <a:t>1 501,9</a:t>
                      </a:r>
                    </a:p>
                  </a:txBody>
                  <a:tcPr marL="68580" marR="68580" marT="34290" marB="34290">
                    <a:solidFill>
                      <a:schemeClr val="accent2">
                        <a:tint val="40000"/>
                      </a:schemeClr>
                    </a:solidFill>
                  </a:tcPr>
                </a:tc>
                <a:tc>
                  <a:txBody>
                    <a:bodyPr/>
                    <a:lstStyle/>
                    <a:p>
                      <a:pPr marL="0" algn="ctr" defTabSz="914400" rtl="0" eaLnBrk="1" latinLnBrk="0" hangingPunct="1"/>
                      <a:endParaRPr lang="ru-RU" sz="600" b="1" kern="1200" dirty="0">
                        <a:solidFill>
                          <a:schemeClr val="dk1"/>
                        </a:solidFill>
                        <a:latin typeface="Times New Roman" pitchFamily="18" charset="0"/>
                        <a:ea typeface="+mn-ea"/>
                        <a:cs typeface="Times New Roman" pitchFamily="18" charset="0"/>
                      </a:endParaRPr>
                    </a:p>
                    <a:p>
                      <a:pPr marL="0" algn="ctr" defTabSz="914400" rtl="0" eaLnBrk="1" latinLnBrk="0" hangingPunct="1"/>
                      <a:r>
                        <a:rPr lang="ru-RU" sz="1100" b="1" kern="1200" dirty="0">
                          <a:solidFill>
                            <a:schemeClr val="dk1"/>
                          </a:solidFill>
                          <a:latin typeface="Times New Roman" pitchFamily="18" charset="0"/>
                          <a:ea typeface="+mn-ea"/>
                          <a:cs typeface="Times New Roman" pitchFamily="18" charset="0"/>
                        </a:rPr>
                        <a:t>1 439,3</a:t>
                      </a:r>
                    </a:p>
                  </a:txBody>
                  <a:tcPr marL="68580" marR="68580" marT="34290" marB="34290">
                    <a:solidFill>
                      <a:schemeClr val="accent2">
                        <a:tint val="40000"/>
                      </a:schemeClr>
                    </a:solidFill>
                  </a:tcPr>
                </a:tc>
                <a:tc>
                  <a:txBody>
                    <a:bodyPr/>
                    <a:lstStyle/>
                    <a:p>
                      <a:pPr marL="0" algn="ctr" defTabSz="914400" rtl="0" eaLnBrk="1" latinLnBrk="0" hangingPunct="1"/>
                      <a:endParaRPr lang="ru-RU" sz="600" b="1" kern="1200" dirty="0">
                        <a:solidFill>
                          <a:schemeClr val="dk1"/>
                        </a:solidFill>
                        <a:latin typeface="Times New Roman" pitchFamily="18" charset="0"/>
                        <a:ea typeface="+mn-ea"/>
                        <a:cs typeface="Times New Roman" pitchFamily="18" charset="0"/>
                      </a:endParaRPr>
                    </a:p>
                    <a:p>
                      <a:pPr marL="0" algn="ctr" defTabSz="914400" rtl="0" eaLnBrk="1" latinLnBrk="0" hangingPunct="1"/>
                      <a:r>
                        <a:rPr lang="ru-RU" sz="1100" b="1" kern="1200" dirty="0">
                          <a:solidFill>
                            <a:schemeClr val="dk1"/>
                          </a:solidFill>
                          <a:latin typeface="Times New Roman" pitchFamily="18" charset="0"/>
                          <a:ea typeface="+mn-ea"/>
                          <a:cs typeface="Times New Roman" pitchFamily="18" charset="0"/>
                        </a:rPr>
                        <a:t>127,1</a:t>
                      </a:r>
                    </a:p>
                  </a:txBody>
                  <a:tcPr marL="68580" marR="68580" marT="34290" marB="34290">
                    <a:solidFill>
                      <a:schemeClr val="accent2">
                        <a:tint val="40000"/>
                      </a:schemeClr>
                    </a:solidFill>
                  </a:tcPr>
                </a:tc>
                <a:tc>
                  <a:txBody>
                    <a:bodyPr/>
                    <a:lstStyle/>
                    <a:p>
                      <a:pPr marL="0" algn="ctr" defTabSz="914400" rtl="0" eaLnBrk="1" latinLnBrk="0" hangingPunct="1"/>
                      <a:endParaRPr lang="ru-RU" sz="600" b="1" kern="1200" dirty="0">
                        <a:solidFill>
                          <a:schemeClr val="dk1"/>
                        </a:solidFill>
                        <a:latin typeface="Times New Roman" pitchFamily="18" charset="0"/>
                        <a:ea typeface="+mn-ea"/>
                        <a:cs typeface="Times New Roman" pitchFamily="18" charset="0"/>
                      </a:endParaRPr>
                    </a:p>
                    <a:p>
                      <a:pPr marL="0" algn="ctr" defTabSz="914400" rtl="0" eaLnBrk="1" latinLnBrk="0" hangingPunct="1"/>
                      <a:r>
                        <a:rPr lang="ru-RU" sz="1100" b="1" kern="1200" dirty="0">
                          <a:solidFill>
                            <a:schemeClr val="dk1"/>
                          </a:solidFill>
                          <a:latin typeface="Times New Roman" pitchFamily="18" charset="0"/>
                          <a:ea typeface="+mn-ea"/>
                          <a:cs typeface="Times New Roman" pitchFamily="18" charset="0"/>
                        </a:rPr>
                        <a:t>95,8</a:t>
                      </a:r>
                    </a:p>
                  </a:txBody>
                  <a:tcPr marL="68580" marR="68580" marT="34290" marB="34290">
                    <a:solidFill>
                      <a:schemeClr val="accent2">
                        <a:tint val="40000"/>
                      </a:schemeClr>
                    </a:solidFill>
                  </a:tcPr>
                </a:tc>
                <a:tc>
                  <a:txBody>
                    <a:bodyPr/>
                    <a:lstStyle/>
                    <a:p>
                      <a:pPr marL="0" algn="ctr" defTabSz="914400" rtl="0" eaLnBrk="1" latinLnBrk="0" hangingPunct="1"/>
                      <a:endParaRPr lang="ru-RU" sz="600" b="1" kern="1200" dirty="0">
                        <a:solidFill>
                          <a:schemeClr val="dk1"/>
                        </a:solidFill>
                        <a:latin typeface="Times New Roman" pitchFamily="18" charset="0"/>
                        <a:ea typeface="+mn-ea"/>
                        <a:cs typeface="Times New Roman" pitchFamily="18" charset="0"/>
                      </a:endParaRPr>
                    </a:p>
                    <a:p>
                      <a:pPr marL="0" algn="ctr" defTabSz="914400" rtl="0" eaLnBrk="1" latinLnBrk="0" hangingPunct="1"/>
                      <a:r>
                        <a:rPr lang="ru-RU" sz="1100" b="1" kern="1200" dirty="0">
                          <a:solidFill>
                            <a:schemeClr val="dk1"/>
                          </a:solidFill>
                          <a:latin typeface="Times New Roman" pitchFamily="18" charset="0"/>
                          <a:ea typeface="+mn-ea"/>
                          <a:cs typeface="Times New Roman" pitchFamily="18" charset="0"/>
                        </a:rPr>
                        <a:t>123,6</a:t>
                      </a:r>
                    </a:p>
                  </a:txBody>
                  <a:tcPr marL="68580" marR="68580" marT="34290" marB="34290">
                    <a:solidFill>
                      <a:schemeClr val="accent2">
                        <a:tint val="40000"/>
                      </a:schemeClr>
                    </a:solidFill>
                  </a:tcPr>
                </a:tc>
                <a:extLst>
                  <a:ext uri="{0D108BD9-81ED-4DB2-BD59-A6C34878D82A}">
                    <a16:rowId xmlns:a16="http://schemas.microsoft.com/office/drawing/2014/main" xmlns="" val="10001"/>
                  </a:ext>
                </a:extLst>
              </a:tr>
              <a:tr h="584791">
                <a:tc>
                  <a:txBody>
                    <a:bodyPr/>
                    <a:lstStyle/>
                    <a:p>
                      <a:pPr algn="l" rtl="0" fontAlgn="ctr"/>
                      <a:r>
                        <a:rPr lang="ru-RU" sz="1100" b="0" i="0" u="none" strike="noStrike" dirty="0">
                          <a:solidFill>
                            <a:srgbClr val="000000"/>
                          </a:solidFill>
                          <a:effectLst/>
                          <a:latin typeface="Times New Roman"/>
                        </a:rPr>
                        <a:t>Развитие образования  городского округа город Первомайск Нижегородской области</a:t>
                      </a:r>
                    </a:p>
                  </a:txBody>
                  <a:tcPr marL="4424" marR="4424" marT="4424" marB="0" anchor="ct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541,8</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508,9</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517,9</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509,2</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100,1</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98,3</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94,0</a:t>
                      </a:r>
                    </a:p>
                  </a:txBody>
                  <a:tcPr marL="68580" marR="68580" marT="34290" marB="34290"/>
                </a:tc>
                <a:extLst>
                  <a:ext uri="{0D108BD9-81ED-4DB2-BD59-A6C34878D82A}">
                    <a16:rowId xmlns:a16="http://schemas.microsoft.com/office/drawing/2014/main" xmlns="" val="10002"/>
                  </a:ext>
                </a:extLst>
              </a:tr>
              <a:tr h="669851">
                <a:tc>
                  <a:txBody>
                    <a:bodyPr/>
                    <a:lstStyle/>
                    <a:p>
                      <a:pPr algn="l" rtl="0" fontAlgn="ctr"/>
                      <a:r>
                        <a:rPr lang="ru-RU" sz="1100" b="0" i="0" u="none" strike="noStrike" dirty="0">
                          <a:solidFill>
                            <a:srgbClr val="000000"/>
                          </a:solidFill>
                          <a:effectLst/>
                          <a:latin typeface="Times New Roman"/>
                        </a:rPr>
                        <a:t>Социальная поддержка граждан городского округа город Первомайск Нижегородской области</a:t>
                      </a:r>
                    </a:p>
                  </a:txBody>
                  <a:tcPr marL="4424" marR="4424" marT="4424" marB="0" anchor="ct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3,3</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3,7</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3,9</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3,9</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105,4</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100,0</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118,2</a:t>
                      </a:r>
                    </a:p>
                  </a:txBody>
                  <a:tcPr marL="68580" marR="68580" marT="34290" marB="34290"/>
                </a:tc>
                <a:extLst>
                  <a:ext uri="{0D108BD9-81ED-4DB2-BD59-A6C34878D82A}">
                    <a16:rowId xmlns:a16="http://schemas.microsoft.com/office/drawing/2014/main" xmlns="" val="10003"/>
                  </a:ext>
                </a:extLst>
              </a:tr>
              <a:tr h="871870">
                <a:tc>
                  <a:txBody>
                    <a:bodyPr/>
                    <a:lstStyle/>
                    <a:p>
                      <a:pPr algn="l" rtl="0" fontAlgn="ctr"/>
                      <a:r>
                        <a:rPr lang="ru-RU" sz="1100" b="0" i="0" u="none" strike="noStrike" dirty="0">
                          <a:solidFill>
                            <a:srgbClr val="000000"/>
                          </a:solidFill>
                          <a:effectLst/>
                          <a:latin typeface="Times New Roman"/>
                        </a:rPr>
                        <a:t>Обеспечение населения городского округа город Первомайск Нижегородской области доступным и комфортным жильем</a:t>
                      </a:r>
                    </a:p>
                  </a:txBody>
                  <a:tcPr marL="4424" marR="4424" marT="4424" marB="0" anchor="ct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7,3</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14,3</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11,8</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11,8</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82,5</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100,0</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161,6</a:t>
                      </a:r>
                    </a:p>
                  </a:txBody>
                  <a:tcPr marL="68580" marR="68580" marT="34290" marB="34290"/>
                </a:tc>
                <a:extLst>
                  <a:ext uri="{0D108BD9-81ED-4DB2-BD59-A6C34878D82A}">
                    <a16:rowId xmlns:a16="http://schemas.microsoft.com/office/drawing/2014/main" xmlns="" val="10004"/>
                  </a:ext>
                </a:extLst>
              </a:tr>
              <a:tr h="882502">
                <a:tc>
                  <a:txBody>
                    <a:bodyPr/>
                    <a:lstStyle/>
                    <a:p>
                      <a:pPr algn="l" rtl="0" fontAlgn="ctr"/>
                      <a:r>
                        <a:rPr lang="ru-RU" sz="1100" b="0" i="0" u="none" strike="noStrike" dirty="0">
                          <a:solidFill>
                            <a:srgbClr val="000000"/>
                          </a:solidFill>
                          <a:effectLst/>
                          <a:latin typeface="Times New Roman"/>
                        </a:rPr>
                        <a:t>Обеспечение населения городского округа город Первомайск Нижегородской области качественными услугами в сфере жилищно-коммунального хозяйства</a:t>
                      </a:r>
                    </a:p>
                  </a:txBody>
                  <a:tcPr marL="4424" marR="4424" marT="4424" marB="0" anchor="ct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136,1</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134,2</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423,3</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379,5</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в 2,8 раза</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89,7</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в 2,8 раза</a:t>
                      </a:r>
                    </a:p>
                  </a:txBody>
                  <a:tcPr marL="68580" marR="68580" marT="34290" marB="34290"/>
                </a:tc>
                <a:extLst>
                  <a:ext uri="{0D108BD9-81ED-4DB2-BD59-A6C34878D82A}">
                    <a16:rowId xmlns:a16="http://schemas.microsoft.com/office/drawing/2014/main" xmlns="" val="10005"/>
                  </a:ext>
                </a:extLst>
              </a:tr>
              <a:tr h="680484">
                <a:tc>
                  <a:txBody>
                    <a:bodyPr/>
                    <a:lstStyle/>
                    <a:p>
                      <a:pPr algn="l" rtl="0" fontAlgn="ctr"/>
                      <a:r>
                        <a:rPr lang="ru-RU" sz="1100" b="0" i="0" u="none" strike="noStrike" dirty="0">
                          <a:solidFill>
                            <a:srgbClr val="000000"/>
                          </a:solidFill>
                          <a:effectLst/>
                          <a:latin typeface="Times New Roman"/>
                        </a:rPr>
                        <a:t>Охрана окружающей среды в городском округе город Первомайск Нижегородской области</a:t>
                      </a:r>
                    </a:p>
                  </a:txBody>
                  <a:tcPr marL="4424" marR="4424" marT="4424" marB="0" anchor="ct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10,7</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5,7</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17,5</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100,0</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9,3</a:t>
                      </a:r>
                    </a:p>
                  </a:txBody>
                  <a:tcPr marL="68580" marR="68580" marT="34290" marB="34290"/>
                </a:tc>
                <a:extLst>
                  <a:ext uri="{0D108BD9-81ED-4DB2-BD59-A6C34878D82A}">
                    <a16:rowId xmlns:a16="http://schemas.microsoft.com/office/drawing/2014/main" xmlns="" val="10006"/>
                  </a:ext>
                </a:extLst>
              </a:tr>
              <a:tr h="680483">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ru-RU" sz="1100" b="0" i="0" u="none" strike="noStrike" kern="1200" noProof="0" dirty="0">
                          <a:solidFill>
                            <a:srgbClr val="000000"/>
                          </a:solidFill>
                          <a:effectLst/>
                          <a:latin typeface="Times New Roman"/>
                          <a:ea typeface="+mn-ea"/>
                          <a:cs typeface="+mn-cs"/>
                        </a:rPr>
                        <a:t>Развитие культуры городского округа город Первомайск Нижегородской области</a:t>
                      </a:r>
                    </a:p>
                  </a:txBody>
                  <a:tcPr marL="4424" marR="4424" marT="4424" marB="0" anchor="ct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130,5</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120,6</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143,8</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143,8</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119,2</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100,0</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110,2</a:t>
                      </a:r>
                    </a:p>
                  </a:txBody>
                  <a:tcPr marL="68580" marR="68580" marT="34290" marB="34290"/>
                </a:tc>
                <a:extLst>
                  <a:ext uri="{0D108BD9-81ED-4DB2-BD59-A6C34878D82A}">
                    <a16:rowId xmlns:a16="http://schemas.microsoft.com/office/drawing/2014/main" xmlns="" val="10007"/>
                  </a:ext>
                </a:extLst>
              </a:tr>
            </a:tbl>
          </a:graphicData>
        </a:graphic>
      </p:graphicFrame>
      <p:sp>
        <p:nvSpPr>
          <p:cNvPr id="12" name="Прямоугольник 5"/>
          <p:cNvSpPr>
            <a:spLocks noChangeArrowheads="1"/>
          </p:cNvSpPr>
          <p:nvPr/>
        </p:nvSpPr>
        <p:spPr bwMode="auto">
          <a:xfrm>
            <a:off x="7866833" y="653801"/>
            <a:ext cx="872543" cy="242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200" b="1" i="1" dirty="0">
                <a:solidFill>
                  <a:prstClr val="black"/>
                </a:solidFill>
                <a:latin typeface="Times New Roman" pitchFamily="18" charset="0"/>
                <a:cs typeface="Times New Roman" pitchFamily="18" charset="0"/>
              </a:rPr>
              <a:t>млн.рублей</a:t>
            </a:r>
          </a:p>
        </p:txBody>
      </p:sp>
      <p:sp>
        <p:nvSpPr>
          <p:cNvPr id="8" name="Oval 13"/>
          <p:cNvSpPr>
            <a:spLocks noChangeArrowheads="1"/>
          </p:cNvSpPr>
          <p:nvPr/>
        </p:nvSpPr>
        <p:spPr bwMode="auto">
          <a:xfrm>
            <a:off x="8326062" y="6538252"/>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42</a:t>
            </a:r>
          </a:p>
        </p:txBody>
      </p:sp>
    </p:spTree>
    <p:extLst>
      <p:ext uri="{BB962C8B-B14F-4D97-AF65-F5344CB8AC3E}">
        <p14:creationId xmlns:p14="http://schemas.microsoft.com/office/powerpoint/2010/main" val="172290035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7" name="Таблица 6"/>
          <p:cNvGraphicFramePr>
            <a:graphicFrameLocks noGrp="1"/>
          </p:cNvGraphicFramePr>
          <p:nvPr>
            <p:extLst>
              <p:ext uri="{D42A27DB-BD31-4B8C-83A1-F6EECF244321}">
                <p14:modId xmlns:p14="http://schemas.microsoft.com/office/powerpoint/2010/main" val="1679945960"/>
              </p:ext>
            </p:extLst>
          </p:nvPr>
        </p:nvGraphicFramePr>
        <p:xfrm>
          <a:off x="153130" y="833160"/>
          <a:ext cx="8897816" cy="5675479"/>
        </p:xfrm>
        <a:graphic>
          <a:graphicData uri="http://schemas.openxmlformats.org/drawingml/2006/table">
            <a:tbl>
              <a:tblPr firstRow="1" bandRow="1">
                <a:tableStyleId>{21E4AEA4-8DFA-4A89-87EB-49C32662AFE0}</a:tableStyleId>
              </a:tblPr>
              <a:tblGrid>
                <a:gridCol w="2488224">
                  <a:extLst>
                    <a:ext uri="{9D8B030D-6E8A-4147-A177-3AD203B41FA5}">
                      <a16:colId xmlns:a16="http://schemas.microsoft.com/office/drawing/2014/main" xmlns="" val="20000"/>
                    </a:ext>
                  </a:extLst>
                </a:gridCol>
                <a:gridCol w="800100">
                  <a:extLst>
                    <a:ext uri="{9D8B030D-6E8A-4147-A177-3AD203B41FA5}">
                      <a16:colId xmlns:a16="http://schemas.microsoft.com/office/drawing/2014/main" xmlns="" val="20001"/>
                    </a:ext>
                  </a:extLst>
                </a:gridCol>
                <a:gridCol w="1037492">
                  <a:extLst>
                    <a:ext uri="{9D8B030D-6E8A-4147-A177-3AD203B41FA5}">
                      <a16:colId xmlns:a16="http://schemas.microsoft.com/office/drawing/2014/main" xmlns="" val="20002"/>
                    </a:ext>
                  </a:extLst>
                </a:gridCol>
                <a:gridCol w="896816">
                  <a:extLst>
                    <a:ext uri="{9D8B030D-6E8A-4147-A177-3AD203B41FA5}">
                      <a16:colId xmlns:a16="http://schemas.microsoft.com/office/drawing/2014/main" xmlns="" val="20003"/>
                    </a:ext>
                  </a:extLst>
                </a:gridCol>
                <a:gridCol w="773723">
                  <a:extLst>
                    <a:ext uri="{9D8B030D-6E8A-4147-A177-3AD203B41FA5}">
                      <a16:colId xmlns:a16="http://schemas.microsoft.com/office/drawing/2014/main" xmlns="" val="20004"/>
                    </a:ext>
                  </a:extLst>
                </a:gridCol>
                <a:gridCol w="1028700">
                  <a:extLst>
                    <a:ext uri="{9D8B030D-6E8A-4147-A177-3AD203B41FA5}">
                      <a16:colId xmlns:a16="http://schemas.microsoft.com/office/drawing/2014/main" xmlns="" val="20005"/>
                    </a:ext>
                  </a:extLst>
                </a:gridCol>
                <a:gridCol w="967154">
                  <a:extLst>
                    <a:ext uri="{9D8B030D-6E8A-4147-A177-3AD203B41FA5}">
                      <a16:colId xmlns:a16="http://schemas.microsoft.com/office/drawing/2014/main" xmlns="" val="20006"/>
                    </a:ext>
                  </a:extLst>
                </a:gridCol>
                <a:gridCol w="905607">
                  <a:extLst>
                    <a:ext uri="{9D8B030D-6E8A-4147-A177-3AD203B41FA5}">
                      <a16:colId xmlns:a16="http://schemas.microsoft.com/office/drawing/2014/main" xmlns="" val="20007"/>
                    </a:ext>
                  </a:extLst>
                </a:gridCol>
              </a:tblGrid>
              <a:tr h="750095">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Наименование программ</a:t>
                      </a:r>
                    </a:p>
                  </a:txBody>
                  <a:tcPr marL="4424" marR="4424" marT="4424"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Исполнено за 2024 год</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Первоначальный план на 2025 год</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Уточненный план на 2025  год</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Исполнено за 2025  год</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 исполнения за 2025 год к первоначальному плану</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 исполнения за 2025 год к уточненному плану</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 исполнения 2025 года к 2024 году</a:t>
                      </a:r>
                    </a:p>
                  </a:txBody>
                  <a:tcPr marL="7144" marR="7144" marT="7145" marB="0" anchor="ctr">
                    <a:gradFill>
                      <a:gsLst>
                        <a:gs pos="97500">
                          <a:srgbClr val="FFB685"/>
                        </a:gs>
                        <a:gs pos="49000">
                          <a:srgbClr val="FFA161"/>
                        </a:gs>
                        <a:gs pos="0">
                          <a:srgbClr val="FFCBA7"/>
                        </a:gs>
                      </a:gsLst>
                      <a:lin ang="5400000" scaled="0"/>
                    </a:gradFill>
                  </a:tcPr>
                </a:tc>
                <a:extLst>
                  <a:ext uri="{0D108BD9-81ED-4DB2-BD59-A6C34878D82A}">
                    <a16:rowId xmlns:a16="http://schemas.microsoft.com/office/drawing/2014/main" xmlns="" val="10000"/>
                  </a:ext>
                </a:extLst>
              </a:tr>
              <a:tr h="702745">
                <a:tc>
                  <a:txBody>
                    <a:bodyPr/>
                    <a:lstStyle/>
                    <a:p>
                      <a:pPr algn="l" rtl="0" fontAlgn="ctr"/>
                      <a:r>
                        <a:rPr lang="ru-RU" sz="1100" b="0" i="0" u="none" strike="noStrike" dirty="0">
                          <a:solidFill>
                            <a:srgbClr val="000000"/>
                          </a:solidFill>
                          <a:effectLst/>
                          <a:latin typeface="Times New Roman"/>
                        </a:rPr>
                        <a:t>Информационное общество городского округа город Первомайск Нижегородской области</a:t>
                      </a:r>
                    </a:p>
                  </a:txBody>
                  <a:tcPr marL="4424" marR="4424" marT="4424" marB="0" anchor="ctr">
                    <a:solidFill>
                      <a:schemeClr val="accent2">
                        <a:tint val="40000"/>
                      </a:schemeClr>
                    </a:solidFill>
                  </a:tcP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82,1</a:t>
                      </a:r>
                    </a:p>
                  </a:txBody>
                  <a:tcPr marL="68580" marR="68580" marT="34290" marB="34290">
                    <a:solidFill>
                      <a:schemeClr val="accent2">
                        <a:tint val="40000"/>
                      </a:schemeClr>
                    </a:solidFill>
                  </a:tcPr>
                </a:tc>
                <a:tc>
                  <a:txBody>
                    <a:bodyPr/>
                    <a:lstStyle/>
                    <a:p>
                      <a:pPr marL="0" algn="ctr" defTabSz="914400" rtl="0" eaLnBrk="1" latinLnBrk="0" hangingPunct="1"/>
                      <a:endParaRPr lang="ru-RU" sz="1100" dirty="0">
                        <a:latin typeface="Times New Roman" pitchFamily="18" charset="0"/>
                        <a:cs typeface="Times New Roman" pitchFamily="18" charset="0"/>
                      </a:endParaRPr>
                    </a:p>
                    <a:p>
                      <a:pPr marL="0" algn="ctr" defTabSz="914400" rtl="0" eaLnBrk="1" latinLnBrk="0" hangingPunct="1"/>
                      <a:r>
                        <a:rPr lang="ru-RU" sz="1100" dirty="0">
                          <a:latin typeface="Times New Roman" pitchFamily="18" charset="0"/>
                          <a:cs typeface="Times New Roman" pitchFamily="18" charset="0"/>
                        </a:rPr>
                        <a:t>97,5</a:t>
                      </a:r>
                    </a:p>
                  </a:txBody>
                  <a:tcPr marL="68580" marR="68580" marT="34290" marB="34290">
                    <a:solidFill>
                      <a:schemeClr val="accent2">
                        <a:tint val="40000"/>
                      </a:schemeClr>
                    </a:solidFill>
                  </a:tcP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117,1</a:t>
                      </a:r>
                    </a:p>
                  </a:txBody>
                  <a:tcPr marL="68580" marR="68580" marT="34290" marB="34290">
                    <a:solidFill>
                      <a:schemeClr val="accent2">
                        <a:tint val="40000"/>
                      </a:schemeClr>
                    </a:solidFill>
                  </a:tcP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111,4</a:t>
                      </a:r>
                    </a:p>
                  </a:txBody>
                  <a:tcPr marL="68580" marR="68580" marT="34290" marB="34290">
                    <a:solidFill>
                      <a:schemeClr val="accent2">
                        <a:tint val="40000"/>
                      </a:schemeClr>
                    </a:solidFill>
                  </a:tcP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114,3</a:t>
                      </a:r>
                    </a:p>
                  </a:txBody>
                  <a:tcPr marL="68580" marR="68580" marT="34290" marB="34290">
                    <a:solidFill>
                      <a:schemeClr val="accent2">
                        <a:tint val="40000"/>
                      </a:schemeClr>
                    </a:solidFill>
                  </a:tcP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95,1</a:t>
                      </a:r>
                    </a:p>
                    <a:p>
                      <a:pPr algn="ctr"/>
                      <a:endParaRPr lang="ru-RU" sz="1100" dirty="0">
                        <a:latin typeface="Times New Roman" pitchFamily="18" charset="0"/>
                        <a:cs typeface="Times New Roman" pitchFamily="18" charset="0"/>
                      </a:endParaRPr>
                    </a:p>
                  </a:txBody>
                  <a:tcPr marL="68580" marR="68580" marT="34290" marB="34290">
                    <a:solidFill>
                      <a:schemeClr val="accent2">
                        <a:tint val="40000"/>
                      </a:schemeClr>
                    </a:solidFill>
                  </a:tcP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135,7</a:t>
                      </a:r>
                    </a:p>
                  </a:txBody>
                  <a:tcPr marL="68580" marR="68580" marT="34290" marB="34290">
                    <a:solidFill>
                      <a:schemeClr val="accent2">
                        <a:tint val="40000"/>
                      </a:schemeClr>
                    </a:solidFill>
                  </a:tcPr>
                </a:tc>
                <a:extLst>
                  <a:ext uri="{0D108BD9-81ED-4DB2-BD59-A6C34878D82A}">
                    <a16:rowId xmlns:a16="http://schemas.microsoft.com/office/drawing/2014/main" xmlns="" val="10001"/>
                  </a:ext>
                </a:extLst>
              </a:tr>
              <a:tr h="581025">
                <a:tc>
                  <a:txBody>
                    <a:bodyPr/>
                    <a:lstStyle/>
                    <a:p>
                      <a:pPr algn="l" rtl="0" fontAlgn="ctr"/>
                      <a:r>
                        <a:rPr lang="ru-RU" sz="1100" b="0" i="0" u="none" strike="noStrike" dirty="0">
                          <a:solidFill>
                            <a:srgbClr val="000000"/>
                          </a:solidFill>
                          <a:effectLst/>
                          <a:latin typeface="Times New Roman"/>
                        </a:rPr>
                        <a:t>Развитие физической культуры и спорта в городском округе город Первомайск Нижегородской области</a:t>
                      </a:r>
                    </a:p>
                  </a:txBody>
                  <a:tcPr marL="4424" marR="4424" marT="4424" marB="0" anchor="ct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80,8</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92,6</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96,3</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96,2</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103,9</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99,9</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119,1</a:t>
                      </a:r>
                    </a:p>
                  </a:txBody>
                  <a:tcPr marL="68580" marR="68580" marT="34290" marB="34290"/>
                </a:tc>
                <a:extLst>
                  <a:ext uri="{0D108BD9-81ED-4DB2-BD59-A6C34878D82A}">
                    <a16:rowId xmlns:a16="http://schemas.microsoft.com/office/drawing/2014/main" xmlns="" val="10002"/>
                  </a:ext>
                </a:extLst>
              </a:tr>
              <a:tr h="589258">
                <a:tc>
                  <a:txBody>
                    <a:bodyPr/>
                    <a:lstStyle/>
                    <a:p>
                      <a:pPr algn="l" rtl="0" fontAlgn="ctr"/>
                      <a:r>
                        <a:rPr lang="ru-RU" sz="1100" b="0" i="0" u="none" strike="noStrike" dirty="0">
                          <a:solidFill>
                            <a:srgbClr val="000000"/>
                          </a:solidFill>
                          <a:effectLst/>
                          <a:latin typeface="Times New Roman"/>
                        </a:rPr>
                        <a:t>Развитие агропромышленного комплекса городского округа город Первомайск Нижегородской области</a:t>
                      </a:r>
                    </a:p>
                  </a:txBody>
                  <a:tcPr marL="4424" marR="4424" marT="4423" marB="0" anchor="ct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18,9</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24,5</a:t>
                      </a:r>
                    </a:p>
                    <a:p>
                      <a:pPr algn="ctr"/>
                      <a:endParaRPr lang="ru-RU" sz="1100" dirty="0">
                        <a:latin typeface="Times New Roman" pitchFamily="18" charset="0"/>
                        <a:cs typeface="Times New Roman" pitchFamily="18" charset="0"/>
                      </a:endParaRP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13,6</a:t>
                      </a:r>
                    </a:p>
                    <a:p>
                      <a:pPr algn="ctr"/>
                      <a:endParaRPr lang="ru-RU" sz="1100" dirty="0">
                        <a:latin typeface="Times New Roman" pitchFamily="18" charset="0"/>
                        <a:cs typeface="Times New Roman" pitchFamily="18" charset="0"/>
                      </a:endParaRP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13,6</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55,5</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100,0</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72,0</a:t>
                      </a:r>
                    </a:p>
                  </a:txBody>
                  <a:tcPr marL="68580" marR="68580" marT="34290" marB="34290"/>
                </a:tc>
                <a:extLst>
                  <a:ext uri="{0D108BD9-81ED-4DB2-BD59-A6C34878D82A}">
                    <a16:rowId xmlns:a16="http://schemas.microsoft.com/office/drawing/2014/main" xmlns="" val="10003"/>
                  </a:ext>
                </a:extLst>
              </a:tr>
              <a:tr h="594722">
                <a:tc>
                  <a:txBody>
                    <a:bodyPr/>
                    <a:lstStyle/>
                    <a:p>
                      <a:pPr algn="l" rtl="0" fontAlgn="ctr"/>
                      <a:r>
                        <a:rPr lang="ru-RU" sz="1100" b="0" i="0" u="none" strike="noStrike" dirty="0">
                          <a:solidFill>
                            <a:srgbClr val="000000"/>
                          </a:solidFill>
                          <a:effectLst/>
                          <a:latin typeface="Times New Roman"/>
                        </a:rPr>
                        <a:t>Развитие транспортной системы городского округа город Первомайск Нижегородской области</a:t>
                      </a:r>
                    </a:p>
                  </a:txBody>
                  <a:tcPr marL="4424" marR="4424" marT="4423" marB="0" anchor="ct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57,4</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52,3</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65,7</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64,3</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122,9</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97,9</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112,0</a:t>
                      </a:r>
                    </a:p>
                  </a:txBody>
                  <a:tcPr marL="68580" marR="68580" marT="34290" marB="34290"/>
                </a:tc>
                <a:extLst>
                  <a:ext uri="{0D108BD9-81ED-4DB2-BD59-A6C34878D82A}">
                    <a16:rowId xmlns:a16="http://schemas.microsoft.com/office/drawing/2014/main" xmlns="" val="10004"/>
                  </a:ext>
                </a:extLst>
              </a:tr>
              <a:tr h="636883">
                <a:tc>
                  <a:txBody>
                    <a:bodyPr/>
                    <a:lstStyle/>
                    <a:p>
                      <a:pPr algn="l" rtl="0" fontAlgn="ctr"/>
                      <a:r>
                        <a:rPr lang="ru-RU" sz="1100" b="0" i="0" u="none" strike="noStrike" dirty="0">
                          <a:solidFill>
                            <a:srgbClr val="000000"/>
                          </a:solidFill>
                          <a:effectLst/>
                          <a:latin typeface="Times New Roman"/>
                        </a:rPr>
                        <a:t>Управление муниципальным имуществом городского округа город Первомайск Нижегородской области</a:t>
                      </a:r>
                    </a:p>
                  </a:txBody>
                  <a:tcPr marL="4424" marR="4424" marT="4423" marB="0" anchor="ct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7,7</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9,9</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12,3</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10,7</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108,1</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87,0</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139,0</a:t>
                      </a:r>
                    </a:p>
                  </a:txBody>
                  <a:tcPr marL="68580" marR="68580" marT="34290" marB="34290"/>
                </a:tc>
                <a:extLst>
                  <a:ext uri="{0D108BD9-81ED-4DB2-BD59-A6C34878D82A}">
                    <a16:rowId xmlns:a16="http://schemas.microsoft.com/office/drawing/2014/main" xmlns="" val="10005"/>
                  </a:ext>
                </a:extLst>
              </a:tr>
              <a:tr h="609600">
                <a:tc>
                  <a:txBody>
                    <a:bodyPr/>
                    <a:lstStyle/>
                    <a:p>
                      <a:pPr algn="l" rtl="0" fontAlgn="ctr"/>
                      <a:r>
                        <a:rPr lang="ru-RU" sz="1100" b="0" i="0" u="none" strike="noStrike" dirty="0">
                          <a:solidFill>
                            <a:srgbClr val="000000"/>
                          </a:solidFill>
                          <a:effectLst/>
                          <a:latin typeface="Times New Roman"/>
                        </a:rPr>
                        <a:t>Управление муниципальными финансами городского округа город Первомайск Нижегородской области</a:t>
                      </a:r>
                    </a:p>
                  </a:txBody>
                  <a:tcPr marL="4424" marR="4424" marT="4423" marB="0" anchor="ct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14,8</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18,6</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16,9</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16,6</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89,2</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98,2</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112,2</a:t>
                      </a:r>
                    </a:p>
                  </a:txBody>
                  <a:tcPr marL="68580" marR="68580" marT="34290" marB="34290"/>
                </a:tc>
                <a:extLst>
                  <a:ext uri="{0D108BD9-81ED-4DB2-BD59-A6C34878D82A}">
                    <a16:rowId xmlns:a16="http://schemas.microsoft.com/office/drawing/2014/main" xmlns="" val="10006"/>
                  </a:ext>
                </a:extLst>
              </a:tr>
              <a:tr h="601551">
                <a:tc>
                  <a:txBody>
                    <a:bodyPr/>
                    <a:lstStyle/>
                    <a:p>
                      <a:pPr algn="l" rtl="0" fontAlgn="ctr"/>
                      <a:r>
                        <a:rPr lang="ru-RU" sz="1100" b="0" i="0" u="none" strike="noStrike" dirty="0">
                          <a:solidFill>
                            <a:srgbClr val="000000"/>
                          </a:solidFill>
                          <a:effectLst/>
                          <a:latin typeface="Times New Roman"/>
                        </a:rPr>
                        <a:t>Развитие предпринимательства и торговли в городском округе город Первомайск Нижегородской области</a:t>
                      </a:r>
                    </a:p>
                  </a:txBody>
                  <a:tcPr marL="4424" marR="4424" marT="4423" marB="0" anchor="ct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2,8</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2,8</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2,5</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2,5</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89,3</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100,0</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89,3</a:t>
                      </a:r>
                    </a:p>
                  </a:txBody>
                  <a:tcPr marL="68580" marR="68580" marT="34290" marB="34290"/>
                </a:tc>
                <a:extLst>
                  <a:ext uri="{0D108BD9-81ED-4DB2-BD59-A6C34878D82A}">
                    <a16:rowId xmlns:a16="http://schemas.microsoft.com/office/drawing/2014/main" xmlns="" val="10007"/>
                  </a:ext>
                </a:extLst>
              </a:tr>
              <a:tr h="609600">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0" lang="ru-RU" sz="1100" b="0" i="0" u="none" strike="noStrike" kern="1200" cap="none" spc="0" normalizeH="0" baseline="0" noProof="0" dirty="0">
                          <a:ln>
                            <a:noFill/>
                          </a:ln>
                          <a:solidFill>
                            <a:srgbClr val="000000"/>
                          </a:solidFill>
                          <a:effectLst/>
                          <a:uLnTx/>
                          <a:uFillTx/>
                          <a:latin typeface="Times New Roman"/>
                          <a:ea typeface="+mn-ea"/>
                          <a:cs typeface="+mn-cs"/>
                        </a:rPr>
                        <a:t>Развитие инвестиционного климата городского округа город Первомайск Нижегородской области</a:t>
                      </a:r>
                      <a:endParaRPr lang="ru-RU" sz="1100" b="0" i="0" u="none" strike="noStrike" dirty="0">
                        <a:solidFill>
                          <a:srgbClr val="000000"/>
                        </a:solidFill>
                        <a:effectLst/>
                        <a:latin typeface="Times New Roman"/>
                      </a:endParaRPr>
                    </a:p>
                  </a:txBody>
                  <a:tcPr marL="4424" marR="4424" marT="4423" marB="0" anchor="ctr"/>
                </a:tc>
                <a:tc>
                  <a:txBody>
                    <a:bodyPr/>
                    <a:lstStyle/>
                    <a:p>
                      <a:pPr algn="ctr"/>
                      <a:r>
                        <a:rPr lang="ru-RU" sz="1100" dirty="0">
                          <a:latin typeface="Times New Roman" pitchFamily="18" charset="0"/>
                          <a:cs typeface="Times New Roman" pitchFamily="18" charset="0"/>
                        </a:rPr>
                        <a:t>0,6</a:t>
                      </a:r>
                    </a:p>
                  </a:txBody>
                  <a:tcPr marL="68580" marR="68580" marT="34290" marB="34290"/>
                </a:tc>
                <a:tc>
                  <a:txBody>
                    <a:bodyPr/>
                    <a:lstStyle/>
                    <a:p>
                      <a:pPr algn="ctr"/>
                      <a:r>
                        <a:rPr lang="ru-RU" sz="1100" dirty="0">
                          <a:latin typeface="Times New Roman" pitchFamily="18" charset="0"/>
                          <a:cs typeface="Times New Roman" pitchFamily="18" charset="0"/>
                        </a:rPr>
                        <a:t>2,6</a:t>
                      </a:r>
                    </a:p>
                  </a:txBody>
                  <a:tcPr marL="68580" marR="68580" marT="34290" marB="34290"/>
                </a:tc>
                <a:tc>
                  <a:txBody>
                    <a:bodyPr/>
                    <a:lstStyle/>
                    <a:p>
                      <a:pPr algn="ctr"/>
                      <a:r>
                        <a:rPr lang="ru-RU" sz="1100" dirty="0">
                          <a:latin typeface="Times New Roman" pitchFamily="18" charset="0"/>
                          <a:cs typeface="Times New Roman" pitchFamily="18" charset="0"/>
                        </a:rPr>
                        <a:t>0,9</a:t>
                      </a:r>
                    </a:p>
                  </a:txBody>
                  <a:tcPr marL="68580" marR="68580" marT="34290" marB="34290"/>
                </a:tc>
                <a:tc>
                  <a:txBody>
                    <a:bodyPr/>
                    <a:lstStyle/>
                    <a:p>
                      <a:pPr algn="ctr"/>
                      <a:r>
                        <a:rPr lang="ru-RU" sz="1100" dirty="0">
                          <a:latin typeface="Times New Roman" pitchFamily="18" charset="0"/>
                          <a:cs typeface="Times New Roman" pitchFamily="18" charset="0"/>
                        </a:rPr>
                        <a:t>0,9</a:t>
                      </a:r>
                    </a:p>
                  </a:txBody>
                  <a:tcPr marL="68580" marR="68580" marT="34290" marB="34290"/>
                </a:tc>
                <a:tc>
                  <a:txBody>
                    <a:bodyPr/>
                    <a:lstStyle/>
                    <a:p>
                      <a:pPr algn="ctr"/>
                      <a:r>
                        <a:rPr lang="ru-RU" sz="1100" dirty="0">
                          <a:latin typeface="Times New Roman" pitchFamily="18" charset="0"/>
                          <a:cs typeface="Times New Roman" pitchFamily="18" charset="0"/>
                        </a:rPr>
                        <a:t>34,6</a:t>
                      </a:r>
                    </a:p>
                  </a:txBody>
                  <a:tcPr marL="68580" marR="68580" marT="34290" marB="34290"/>
                </a:tc>
                <a:tc>
                  <a:txBody>
                    <a:bodyPr/>
                    <a:lstStyle/>
                    <a:p>
                      <a:pPr algn="ctr"/>
                      <a:r>
                        <a:rPr lang="ru-RU" sz="1100" dirty="0">
                          <a:latin typeface="Times New Roman" pitchFamily="18" charset="0"/>
                          <a:cs typeface="Times New Roman" pitchFamily="18" charset="0"/>
                        </a:rPr>
                        <a:t>100,0</a:t>
                      </a:r>
                    </a:p>
                  </a:txBody>
                  <a:tcPr marL="68580" marR="68580" marT="34290" marB="34290"/>
                </a:tc>
                <a:tc>
                  <a:txBody>
                    <a:bodyPr/>
                    <a:lstStyle/>
                    <a:p>
                      <a:pPr algn="ctr"/>
                      <a:r>
                        <a:rPr lang="ru-RU" sz="1100" dirty="0">
                          <a:latin typeface="Times New Roman" pitchFamily="18" charset="0"/>
                          <a:cs typeface="Times New Roman" pitchFamily="18" charset="0"/>
                        </a:rPr>
                        <a:t>150,0</a:t>
                      </a:r>
                    </a:p>
                  </a:txBody>
                  <a:tcPr marL="68580" marR="68580" marT="34290" marB="34290"/>
                </a:tc>
                <a:extLst>
                  <a:ext uri="{0D108BD9-81ED-4DB2-BD59-A6C34878D82A}">
                    <a16:rowId xmlns:a16="http://schemas.microsoft.com/office/drawing/2014/main" xmlns="" val="10008"/>
                  </a:ext>
                </a:extLst>
              </a:tr>
            </a:tbl>
          </a:graphicData>
        </a:graphic>
      </p:graphicFrame>
      <p:sp>
        <p:nvSpPr>
          <p:cNvPr id="8" name="Прямоугольник 7"/>
          <p:cNvSpPr/>
          <p:nvPr/>
        </p:nvSpPr>
        <p:spPr>
          <a:xfrm>
            <a:off x="70339" y="-32946"/>
            <a:ext cx="8875830" cy="580926"/>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1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Исполнение бюджета городского округа </a:t>
            </a:r>
          </a:p>
          <a:p>
            <a:pPr algn="ctr" fontAlgn="base">
              <a:spcBef>
                <a:spcPct val="0"/>
              </a:spcBef>
              <a:spcAft>
                <a:spcPct val="0"/>
              </a:spcAft>
              <a:defRPr/>
            </a:pPr>
            <a:r>
              <a:rPr lang="ru-RU" sz="1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по муниципальным программам и непрограммным расходам</a:t>
            </a:r>
          </a:p>
        </p:txBody>
      </p:sp>
      <p:sp>
        <p:nvSpPr>
          <p:cNvPr id="9" name="Прямоугольник 5"/>
          <p:cNvSpPr>
            <a:spLocks noChangeArrowheads="1"/>
          </p:cNvSpPr>
          <p:nvPr/>
        </p:nvSpPr>
        <p:spPr bwMode="auto">
          <a:xfrm>
            <a:off x="7838257" y="549685"/>
            <a:ext cx="998218" cy="2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400" b="1" i="1" dirty="0">
                <a:solidFill>
                  <a:prstClr val="black"/>
                </a:solidFill>
                <a:latin typeface="Times New Roman" pitchFamily="18" charset="0"/>
                <a:cs typeface="Times New Roman" pitchFamily="18" charset="0"/>
              </a:rPr>
              <a:t>млн.рублей</a:t>
            </a:r>
          </a:p>
        </p:txBody>
      </p:sp>
      <p:sp>
        <p:nvSpPr>
          <p:cNvPr id="10" name="Oval 13"/>
          <p:cNvSpPr>
            <a:spLocks noChangeArrowheads="1"/>
          </p:cNvSpPr>
          <p:nvPr/>
        </p:nvSpPr>
        <p:spPr bwMode="auto">
          <a:xfrm>
            <a:off x="8326062" y="6538252"/>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42.1</a:t>
            </a:r>
          </a:p>
        </p:txBody>
      </p:sp>
    </p:spTree>
    <p:extLst>
      <p:ext uri="{BB962C8B-B14F-4D97-AF65-F5344CB8AC3E}">
        <p14:creationId xmlns:p14="http://schemas.microsoft.com/office/powerpoint/2010/main" val="92418234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7" name="Таблица 6"/>
          <p:cNvGraphicFramePr>
            <a:graphicFrameLocks noGrp="1"/>
          </p:cNvGraphicFramePr>
          <p:nvPr>
            <p:extLst>
              <p:ext uri="{D42A27DB-BD31-4B8C-83A1-F6EECF244321}">
                <p14:modId xmlns:p14="http://schemas.microsoft.com/office/powerpoint/2010/main" val="893672928"/>
              </p:ext>
            </p:extLst>
          </p:nvPr>
        </p:nvGraphicFramePr>
        <p:xfrm>
          <a:off x="133725" y="818838"/>
          <a:ext cx="8897816" cy="5766217"/>
        </p:xfrm>
        <a:graphic>
          <a:graphicData uri="http://schemas.openxmlformats.org/drawingml/2006/table">
            <a:tbl>
              <a:tblPr firstRow="1" bandRow="1">
                <a:tableStyleId>{21E4AEA4-8DFA-4A89-87EB-49C32662AFE0}</a:tableStyleId>
              </a:tblPr>
              <a:tblGrid>
                <a:gridCol w="2550752">
                  <a:extLst>
                    <a:ext uri="{9D8B030D-6E8A-4147-A177-3AD203B41FA5}">
                      <a16:colId xmlns:a16="http://schemas.microsoft.com/office/drawing/2014/main" xmlns="" val="20000"/>
                    </a:ext>
                  </a:extLst>
                </a:gridCol>
                <a:gridCol w="737572">
                  <a:extLst>
                    <a:ext uri="{9D8B030D-6E8A-4147-A177-3AD203B41FA5}">
                      <a16:colId xmlns:a16="http://schemas.microsoft.com/office/drawing/2014/main" xmlns="" val="20001"/>
                    </a:ext>
                  </a:extLst>
                </a:gridCol>
                <a:gridCol w="1037492">
                  <a:extLst>
                    <a:ext uri="{9D8B030D-6E8A-4147-A177-3AD203B41FA5}">
                      <a16:colId xmlns:a16="http://schemas.microsoft.com/office/drawing/2014/main" xmlns="" val="20002"/>
                    </a:ext>
                  </a:extLst>
                </a:gridCol>
                <a:gridCol w="896816">
                  <a:extLst>
                    <a:ext uri="{9D8B030D-6E8A-4147-A177-3AD203B41FA5}">
                      <a16:colId xmlns:a16="http://schemas.microsoft.com/office/drawing/2014/main" xmlns="" val="20003"/>
                    </a:ext>
                  </a:extLst>
                </a:gridCol>
                <a:gridCol w="773723">
                  <a:extLst>
                    <a:ext uri="{9D8B030D-6E8A-4147-A177-3AD203B41FA5}">
                      <a16:colId xmlns:a16="http://schemas.microsoft.com/office/drawing/2014/main" xmlns="" val="20004"/>
                    </a:ext>
                  </a:extLst>
                </a:gridCol>
                <a:gridCol w="1028700">
                  <a:extLst>
                    <a:ext uri="{9D8B030D-6E8A-4147-A177-3AD203B41FA5}">
                      <a16:colId xmlns:a16="http://schemas.microsoft.com/office/drawing/2014/main" xmlns="" val="20005"/>
                    </a:ext>
                  </a:extLst>
                </a:gridCol>
                <a:gridCol w="967154">
                  <a:extLst>
                    <a:ext uri="{9D8B030D-6E8A-4147-A177-3AD203B41FA5}">
                      <a16:colId xmlns:a16="http://schemas.microsoft.com/office/drawing/2014/main" xmlns="" val="20006"/>
                    </a:ext>
                  </a:extLst>
                </a:gridCol>
                <a:gridCol w="905607">
                  <a:extLst>
                    <a:ext uri="{9D8B030D-6E8A-4147-A177-3AD203B41FA5}">
                      <a16:colId xmlns:a16="http://schemas.microsoft.com/office/drawing/2014/main" xmlns="" val="20007"/>
                    </a:ext>
                  </a:extLst>
                </a:gridCol>
              </a:tblGrid>
              <a:tr h="750095">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Наименование программ</a:t>
                      </a:r>
                    </a:p>
                  </a:txBody>
                  <a:tcPr marL="4424" marR="4424" marT="4424"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Исполнено за 2024 год</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Первоначальный план на 2025 год</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Уточненный план на 2025  год</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Исполнено за 2025  год</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 исполнения за 2025 год к первоначальному плану</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 исполнения за 2025 год к уточненному плану</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 исполнения 2025 года к 2024 году</a:t>
                      </a:r>
                    </a:p>
                  </a:txBody>
                  <a:tcPr marL="7144" marR="7144" marT="7145" marB="0" anchor="ctr">
                    <a:gradFill>
                      <a:gsLst>
                        <a:gs pos="97500">
                          <a:srgbClr val="FFB685"/>
                        </a:gs>
                        <a:gs pos="49000">
                          <a:srgbClr val="FFA161"/>
                        </a:gs>
                        <a:gs pos="0">
                          <a:srgbClr val="FFCBA7"/>
                        </a:gs>
                      </a:gsLst>
                      <a:lin ang="5400000" scaled="0"/>
                    </a:gradFill>
                  </a:tcPr>
                </a:tc>
                <a:extLst>
                  <a:ext uri="{0D108BD9-81ED-4DB2-BD59-A6C34878D82A}">
                    <a16:rowId xmlns:a16="http://schemas.microsoft.com/office/drawing/2014/main" xmlns="" val="10000"/>
                  </a:ext>
                </a:extLst>
              </a:tr>
              <a:tr h="1065210">
                <a:tc>
                  <a:txBody>
                    <a:bodyPr/>
                    <a:lstStyle/>
                    <a:p>
                      <a:pPr algn="l" rtl="0" fontAlgn="ctr"/>
                      <a:r>
                        <a:rPr lang="ru-RU" sz="1100" b="0" i="0" u="none" strike="noStrike" dirty="0">
                          <a:solidFill>
                            <a:srgbClr val="000000"/>
                          </a:solidFill>
                          <a:effectLst/>
                          <a:latin typeface="Times New Roman"/>
                        </a:rPr>
                        <a:t>Защита населения и территорий от чрезвычайных ситуаций, обеспечение пожарной безопасности и безопасности людей на водных объектах городского округа город Первомайск Нижегородской области</a:t>
                      </a:r>
                    </a:p>
                  </a:txBody>
                  <a:tcPr marL="4424" marR="4424" marT="4424" marB="0" anchor="ctr">
                    <a:solidFill>
                      <a:schemeClr val="accent2">
                        <a:tint val="40000"/>
                      </a:schemeClr>
                    </a:solidFill>
                  </a:tcPr>
                </a:tc>
                <a:tc>
                  <a:txBody>
                    <a:bodyPr/>
                    <a:lstStyle/>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31,3</a:t>
                      </a:r>
                    </a:p>
                  </a:txBody>
                  <a:tcPr marL="68580" marR="68580" marT="34290" marB="34290">
                    <a:solidFill>
                      <a:schemeClr val="accent2">
                        <a:tint val="40000"/>
                      </a:schemeClr>
                    </a:solidFill>
                  </a:tcPr>
                </a:tc>
                <a:tc>
                  <a:txBody>
                    <a:bodyPr/>
                    <a:lstStyle/>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40,5</a:t>
                      </a:r>
                    </a:p>
                    <a:p>
                      <a:pPr algn="ctr"/>
                      <a:endParaRPr lang="ru-RU" sz="1100" dirty="0">
                        <a:latin typeface="Times New Roman" pitchFamily="18" charset="0"/>
                        <a:cs typeface="Times New Roman" pitchFamily="18" charset="0"/>
                      </a:endParaRPr>
                    </a:p>
                  </a:txBody>
                  <a:tcPr marL="68580" marR="68580" marT="34290" marB="34290">
                    <a:solidFill>
                      <a:schemeClr val="accent2">
                        <a:tint val="40000"/>
                      </a:schemeClr>
                    </a:solidFill>
                  </a:tcPr>
                </a:tc>
                <a:tc>
                  <a:txBody>
                    <a:bodyPr/>
                    <a:lstStyle/>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34,1</a:t>
                      </a:r>
                    </a:p>
                    <a:p>
                      <a:pPr algn="ctr"/>
                      <a:endParaRPr lang="ru-RU" sz="1100" dirty="0">
                        <a:latin typeface="Times New Roman" pitchFamily="18" charset="0"/>
                        <a:cs typeface="Times New Roman" pitchFamily="18" charset="0"/>
                      </a:endParaRPr>
                    </a:p>
                  </a:txBody>
                  <a:tcPr marL="68580" marR="68580" marT="34290" marB="34290">
                    <a:solidFill>
                      <a:schemeClr val="accent2">
                        <a:tint val="40000"/>
                      </a:schemeClr>
                    </a:solidFill>
                  </a:tcPr>
                </a:tc>
                <a:tc>
                  <a:txBody>
                    <a:bodyPr/>
                    <a:lstStyle/>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33,1</a:t>
                      </a:r>
                    </a:p>
                  </a:txBody>
                  <a:tcPr marL="68580" marR="68580" marT="34290" marB="34290">
                    <a:solidFill>
                      <a:schemeClr val="accent2">
                        <a:tint val="40000"/>
                      </a:schemeClr>
                    </a:solidFill>
                  </a:tcPr>
                </a:tc>
                <a:tc>
                  <a:txBody>
                    <a:bodyPr/>
                    <a:lstStyle/>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81,7</a:t>
                      </a:r>
                    </a:p>
                  </a:txBody>
                  <a:tcPr marL="68580" marR="68580" marT="34290" marB="34290">
                    <a:solidFill>
                      <a:schemeClr val="accent2">
                        <a:tint val="40000"/>
                      </a:schemeClr>
                    </a:solidFill>
                  </a:tcPr>
                </a:tc>
                <a:tc>
                  <a:txBody>
                    <a:bodyPr/>
                    <a:lstStyle/>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97,1</a:t>
                      </a:r>
                    </a:p>
                  </a:txBody>
                  <a:tcPr marL="68580" marR="68580" marT="34290" marB="34290">
                    <a:solidFill>
                      <a:schemeClr val="accent2">
                        <a:tint val="40000"/>
                      </a:schemeClr>
                    </a:solidFill>
                  </a:tcPr>
                </a:tc>
                <a:tc>
                  <a:txBody>
                    <a:bodyPr/>
                    <a:lstStyle/>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105,8</a:t>
                      </a:r>
                    </a:p>
                  </a:txBody>
                  <a:tcPr marL="68580" marR="68580" marT="34290" marB="34290">
                    <a:solidFill>
                      <a:schemeClr val="accent2">
                        <a:tint val="40000"/>
                      </a:schemeClr>
                    </a:solidFill>
                  </a:tcPr>
                </a:tc>
                <a:extLst>
                  <a:ext uri="{0D108BD9-81ED-4DB2-BD59-A6C34878D82A}">
                    <a16:rowId xmlns:a16="http://schemas.microsoft.com/office/drawing/2014/main" xmlns="" val="10001"/>
                  </a:ext>
                </a:extLst>
              </a:tr>
              <a:tr h="694518">
                <a:tc>
                  <a:txBody>
                    <a:bodyPr/>
                    <a:lstStyle/>
                    <a:p>
                      <a:pPr algn="l" rtl="0" fontAlgn="ctr"/>
                      <a:r>
                        <a:rPr lang="ru-RU" sz="1100" b="0" i="0" u="none" strike="noStrike" dirty="0">
                          <a:solidFill>
                            <a:srgbClr val="000000"/>
                          </a:solidFill>
                          <a:effectLst/>
                          <a:latin typeface="Times New Roman"/>
                        </a:rPr>
                        <a:t>Обеспечение общественного порядка и противодействия преступности в городском округе город Первомайск Нижегородской области</a:t>
                      </a:r>
                    </a:p>
                  </a:txBody>
                  <a:tcPr marL="4424" marR="4424" marT="4424" marB="0" anchor="ct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0,5</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0,4</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0,6</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0,6</a:t>
                      </a:r>
                    </a:p>
                    <a:p>
                      <a:pPr algn="ctr"/>
                      <a:endParaRPr lang="ru-RU" sz="1100" dirty="0">
                        <a:latin typeface="Times New Roman" pitchFamily="18" charset="0"/>
                        <a:cs typeface="Times New Roman" pitchFamily="18" charset="0"/>
                      </a:endParaRP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150,0</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100,0</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120,0</a:t>
                      </a:r>
                    </a:p>
                  </a:txBody>
                  <a:tcPr marL="68580" marR="68580" marT="34290" marB="34290"/>
                </a:tc>
                <a:extLst>
                  <a:ext uri="{0D108BD9-81ED-4DB2-BD59-A6C34878D82A}">
                    <a16:rowId xmlns:a16="http://schemas.microsoft.com/office/drawing/2014/main" xmlns="" val="10002"/>
                  </a:ext>
                </a:extLst>
              </a:tr>
              <a:tr h="780176">
                <a:tc>
                  <a:txBody>
                    <a:bodyPr/>
                    <a:lstStyle/>
                    <a:p>
                      <a:pPr algn="l" rtl="0" fontAlgn="ctr"/>
                      <a:r>
                        <a:rPr lang="ru-RU" sz="1100" b="0" i="0" u="none" strike="noStrike" dirty="0">
                          <a:solidFill>
                            <a:srgbClr val="000000"/>
                          </a:solidFill>
                          <a:effectLst/>
                          <a:latin typeface="Times New Roman" panose="02020603050405020304" pitchFamily="18" charset="0"/>
                        </a:rPr>
                        <a:t>Формирование современной городской среды на территории городского округа город Первомайск Нижегородской области на 2018-2022 годы</a:t>
                      </a:r>
                    </a:p>
                  </a:txBody>
                  <a:tcPr marL="7144" marR="7144" marT="7145" marB="0" anchor="ct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9,3</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3,3</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9,1</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9,1</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в 2,8 раза</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100,0</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97,8</a:t>
                      </a:r>
                    </a:p>
                  </a:txBody>
                  <a:tcPr marL="68580" marR="68580" marT="34290" marB="34290"/>
                </a:tc>
                <a:extLst>
                  <a:ext uri="{0D108BD9-81ED-4DB2-BD59-A6C34878D82A}">
                    <a16:rowId xmlns:a16="http://schemas.microsoft.com/office/drawing/2014/main" xmlns="" val="10003"/>
                  </a:ext>
                </a:extLst>
              </a:tr>
              <a:tr h="687898">
                <a:tc>
                  <a:txBody>
                    <a:bodyPr/>
                    <a:lstStyle/>
                    <a:p>
                      <a:pPr algn="l" rtl="0" fontAlgn="ctr"/>
                      <a:r>
                        <a:rPr lang="ru-RU" sz="1100" b="0" i="0" u="none" strike="noStrike" dirty="0">
                          <a:solidFill>
                            <a:srgbClr val="000000"/>
                          </a:solidFill>
                          <a:effectLst/>
                          <a:latin typeface="Times New Roman" panose="02020603050405020304" pitchFamily="18" charset="0"/>
                        </a:rPr>
                        <a:t>Развитие внутреннего и въездного туризма на территории городского округа город Первомайск Нижегородской области</a:t>
                      </a:r>
                    </a:p>
                  </a:txBody>
                  <a:tcPr marL="7144" marR="7144" marT="7145" marB="0" anchor="ct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0,0</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0,0</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0,6</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0,6</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100,0</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a:t>
                      </a:r>
                    </a:p>
                  </a:txBody>
                  <a:tcPr marL="68580" marR="68580" marT="34290" marB="34290"/>
                </a:tc>
                <a:extLst>
                  <a:ext uri="{0D108BD9-81ED-4DB2-BD59-A6C34878D82A}">
                    <a16:rowId xmlns:a16="http://schemas.microsoft.com/office/drawing/2014/main" xmlns="" val="3510458602"/>
                  </a:ext>
                </a:extLst>
              </a:tr>
              <a:tr h="942975">
                <a:tc>
                  <a:txBody>
                    <a:bodyPr/>
                    <a:lstStyle/>
                    <a:p>
                      <a:pPr algn="l" rtl="0" fontAlgn="ctr"/>
                      <a:r>
                        <a:rPr lang="ru-RU" sz="1100" b="0" i="0" u="none" strike="noStrike" dirty="0">
                          <a:solidFill>
                            <a:srgbClr val="000000"/>
                          </a:solidFill>
                          <a:effectLst/>
                          <a:latin typeface="Times New Roman" panose="02020603050405020304" pitchFamily="18" charset="0"/>
                        </a:rPr>
                        <a:t>Переселение граждан из аварийного жилищного фонда на территории городского округа город Первомайск Нижегородской области на 2019-2025 годы</a:t>
                      </a:r>
                    </a:p>
                  </a:txBody>
                  <a:tcPr marL="7144" marR="7144" marT="7145" marB="0" anchor="ct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20,5</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0,0</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0,0</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0,0</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a:t>
                      </a:r>
                    </a:p>
                  </a:txBody>
                  <a:tcPr marL="68580" marR="68580" marT="34290" marB="34290"/>
                </a:tc>
                <a:extLst>
                  <a:ext uri="{0D108BD9-81ED-4DB2-BD59-A6C34878D82A}">
                    <a16:rowId xmlns:a16="http://schemas.microsoft.com/office/drawing/2014/main" xmlns="" val="10004"/>
                  </a:ext>
                </a:extLst>
              </a:tr>
              <a:tr h="454547">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0" lang="ru-RU" sz="11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Переселение граждан из аварийного жилищного фонда на территории городского округа город Первомайск Нижегородской области на 2024-2028 годы</a:t>
                      </a:r>
                    </a:p>
                  </a:txBody>
                  <a:tcPr marL="7144" marR="7144" marT="7145" marB="0" anchor="ctr"/>
                </a:tc>
                <a:tc>
                  <a:txBody>
                    <a:bodyPr/>
                    <a:lstStyle/>
                    <a:p>
                      <a:pPr algn="ctr"/>
                      <a:r>
                        <a:rPr lang="ru-RU" sz="1100" dirty="0">
                          <a:latin typeface="Times New Roman" pitchFamily="18" charset="0"/>
                          <a:cs typeface="Times New Roman" pitchFamily="18" charset="0"/>
                        </a:rPr>
                        <a:t>7,7</a:t>
                      </a:r>
                    </a:p>
                  </a:txBody>
                  <a:tcPr marL="68580" marR="68580" marT="34290" marB="34290"/>
                </a:tc>
                <a:tc>
                  <a:txBody>
                    <a:bodyPr/>
                    <a:lstStyle/>
                    <a:p>
                      <a:pPr algn="ctr"/>
                      <a:r>
                        <a:rPr lang="ru-RU" sz="1100" dirty="0">
                          <a:latin typeface="Times New Roman" pitchFamily="18" charset="0"/>
                          <a:cs typeface="Times New Roman" pitchFamily="18" charset="0"/>
                        </a:rPr>
                        <a:t>0,0</a:t>
                      </a:r>
                    </a:p>
                  </a:txBody>
                  <a:tcPr marL="68580" marR="68580" marT="34290" marB="34290"/>
                </a:tc>
                <a:tc>
                  <a:txBody>
                    <a:bodyPr/>
                    <a:lstStyle/>
                    <a:p>
                      <a:pPr algn="ctr"/>
                      <a:r>
                        <a:rPr lang="ru-RU" sz="1100" dirty="0">
                          <a:latin typeface="Times New Roman" pitchFamily="18" charset="0"/>
                          <a:cs typeface="Times New Roman" pitchFamily="18" charset="0"/>
                        </a:rPr>
                        <a:t>30,5</a:t>
                      </a:r>
                    </a:p>
                  </a:txBody>
                  <a:tcPr marL="68580" marR="68580" marT="34290" marB="34290"/>
                </a:tc>
                <a:tc>
                  <a:txBody>
                    <a:bodyPr/>
                    <a:lstStyle/>
                    <a:p>
                      <a:pPr algn="ctr"/>
                      <a:r>
                        <a:rPr lang="ru-RU" sz="1100" dirty="0">
                          <a:latin typeface="Times New Roman" pitchFamily="18" charset="0"/>
                          <a:cs typeface="Times New Roman" pitchFamily="18" charset="0"/>
                        </a:rPr>
                        <a:t>30,5</a:t>
                      </a:r>
                    </a:p>
                  </a:txBody>
                  <a:tcPr marL="68580" marR="68580" marT="34290" marB="34290"/>
                </a:tc>
                <a:tc>
                  <a:txBody>
                    <a:bodyPr/>
                    <a:lstStyle/>
                    <a:p>
                      <a:pPr algn="ctr"/>
                      <a:r>
                        <a:rPr lang="ru-RU" sz="1100" dirty="0">
                          <a:latin typeface="Times New Roman" pitchFamily="18" charset="0"/>
                          <a:cs typeface="Times New Roman" pitchFamily="18" charset="0"/>
                        </a:rPr>
                        <a:t>-</a:t>
                      </a:r>
                    </a:p>
                  </a:txBody>
                  <a:tcPr marL="68580" marR="68580" marT="34290" marB="34290"/>
                </a:tc>
                <a:tc>
                  <a:txBody>
                    <a:bodyPr/>
                    <a:lstStyle/>
                    <a:p>
                      <a:pPr algn="ctr"/>
                      <a:r>
                        <a:rPr lang="ru-RU" sz="1100" dirty="0">
                          <a:latin typeface="Times New Roman" pitchFamily="18" charset="0"/>
                          <a:cs typeface="Times New Roman" pitchFamily="18" charset="0"/>
                        </a:rPr>
                        <a:t>100,0</a:t>
                      </a:r>
                    </a:p>
                  </a:txBody>
                  <a:tcPr marL="68580" marR="68580" marT="34290" marB="34290"/>
                </a:tc>
                <a:tc>
                  <a:txBody>
                    <a:bodyPr/>
                    <a:lstStyle/>
                    <a:p>
                      <a:pPr algn="ctr"/>
                      <a:r>
                        <a:rPr lang="ru-RU" sz="1100" dirty="0">
                          <a:latin typeface="Times New Roman" pitchFamily="18" charset="0"/>
                          <a:cs typeface="Times New Roman" pitchFamily="18" charset="0"/>
                        </a:rPr>
                        <a:t>в 4,0 раза</a:t>
                      </a:r>
                    </a:p>
                  </a:txBody>
                  <a:tcPr marL="68580" marR="68580" marT="34290" marB="34290"/>
                </a:tc>
                <a:extLst>
                  <a:ext uri="{0D108BD9-81ED-4DB2-BD59-A6C34878D82A}">
                    <a16:rowId xmlns:a16="http://schemas.microsoft.com/office/drawing/2014/main" xmlns="" val="10005"/>
                  </a:ext>
                </a:extLst>
              </a:tr>
            </a:tbl>
          </a:graphicData>
        </a:graphic>
      </p:graphicFrame>
      <p:sp>
        <p:nvSpPr>
          <p:cNvPr id="8" name="Прямоугольник 7"/>
          <p:cNvSpPr/>
          <p:nvPr/>
        </p:nvSpPr>
        <p:spPr>
          <a:xfrm>
            <a:off x="155403" y="39644"/>
            <a:ext cx="8875830" cy="580926"/>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1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Исполнение бюджета городского округа </a:t>
            </a:r>
          </a:p>
          <a:p>
            <a:pPr algn="ctr" fontAlgn="base">
              <a:spcBef>
                <a:spcPct val="0"/>
              </a:spcBef>
              <a:spcAft>
                <a:spcPct val="0"/>
              </a:spcAft>
              <a:defRPr/>
            </a:pPr>
            <a:r>
              <a:rPr lang="ru-RU" sz="1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по муниципальным программам и непрограммным расходам</a:t>
            </a:r>
          </a:p>
        </p:txBody>
      </p:sp>
      <p:sp>
        <p:nvSpPr>
          <p:cNvPr id="9" name="Прямоугольник 5"/>
          <p:cNvSpPr>
            <a:spLocks noChangeArrowheads="1"/>
          </p:cNvSpPr>
          <p:nvPr/>
        </p:nvSpPr>
        <p:spPr bwMode="auto">
          <a:xfrm>
            <a:off x="7826953" y="561304"/>
            <a:ext cx="998218" cy="2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400" b="1" i="1" dirty="0">
                <a:solidFill>
                  <a:prstClr val="black"/>
                </a:solidFill>
                <a:latin typeface="Times New Roman" pitchFamily="18" charset="0"/>
                <a:cs typeface="Times New Roman" pitchFamily="18" charset="0"/>
              </a:rPr>
              <a:t>млн.рублей</a:t>
            </a:r>
          </a:p>
        </p:txBody>
      </p:sp>
      <p:sp>
        <p:nvSpPr>
          <p:cNvPr id="10" name="Oval 13"/>
          <p:cNvSpPr>
            <a:spLocks noChangeArrowheads="1"/>
          </p:cNvSpPr>
          <p:nvPr/>
        </p:nvSpPr>
        <p:spPr bwMode="auto">
          <a:xfrm>
            <a:off x="8326062" y="6538252"/>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42.2</a:t>
            </a:r>
          </a:p>
        </p:txBody>
      </p:sp>
    </p:spTree>
    <p:extLst>
      <p:ext uri="{BB962C8B-B14F-4D97-AF65-F5344CB8AC3E}">
        <p14:creationId xmlns:p14="http://schemas.microsoft.com/office/powerpoint/2010/main" val="33738476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0" y="0"/>
            <a:ext cx="9144000" cy="6858000"/>
            <a:chOff x="0" y="0"/>
            <a:chExt cx="9144000" cy="6858000"/>
          </a:xfrm>
        </p:grpSpPr>
        <p:pic>
          <p:nvPicPr>
            <p:cNvPr id="3"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Прямоугольник 4"/>
          <p:cNvSpPr/>
          <p:nvPr/>
        </p:nvSpPr>
        <p:spPr>
          <a:xfrm>
            <a:off x="3735187" y="25648"/>
            <a:ext cx="1792410" cy="473204"/>
          </a:xfrm>
          <a:prstGeom prst="rect">
            <a:avLst/>
          </a:prstGeom>
        </p:spPr>
        <p:txBody>
          <a:bodyPr wrap="non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Введение</a:t>
            </a:r>
          </a:p>
        </p:txBody>
      </p:sp>
      <p:sp>
        <p:nvSpPr>
          <p:cNvPr id="6" name="Прямоугольник 5"/>
          <p:cNvSpPr/>
          <p:nvPr/>
        </p:nvSpPr>
        <p:spPr>
          <a:xfrm>
            <a:off x="2371502" y="894913"/>
            <a:ext cx="5508612" cy="673259"/>
          </a:xfrm>
          <a:prstGeom prst="rect">
            <a:avLst/>
          </a:prstGeom>
          <a:noFill/>
        </p:spPr>
        <p:txBody>
          <a:bodyPr lIns="57148" tIns="28574" rIns="57148" bIns="28574">
            <a:spAutoFit/>
          </a:bodyPr>
          <a:lstStyle/>
          <a:p>
            <a:pPr algn="ctr" fontAlgn="base">
              <a:spcBef>
                <a:spcPct val="0"/>
              </a:spcBef>
              <a:spcAft>
                <a:spcPct val="0"/>
              </a:spcAft>
              <a:defRPr/>
            </a:pPr>
            <a:r>
              <a:rPr lang="ru-RU" sz="2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onotype Corsiva" pitchFamily="66" charset="0"/>
              </a:rPr>
              <a:t>Уважаемые жители</a:t>
            </a:r>
          </a:p>
          <a:p>
            <a:pPr algn="ctr" fontAlgn="base">
              <a:spcBef>
                <a:spcPct val="0"/>
              </a:spcBef>
              <a:spcAft>
                <a:spcPct val="0"/>
              </a:spcAft>
              <a:defRPr/>
            </a:pPr>
            <a:r>
              <a:rPr lang="ru-RU" sz="2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onotype Corsiva" pitchFamily="66" charset="0"/>
              </a:rPr>
              <a:t>городского округа город Первомайск</a:t>
            </a:r>
          </a:p>
        </p:txBody>
      </p:sp>
      <p:sp>
        <p:nvSpPr>
          <p:cNvPr id="7" name="Прямоугольник 6"/>
          <p:cNvSpPr>
            <a:spLocks noChangeArrowheads="1"/>
          </p:cNvSpPr>
          <p:nvPr/>
        </p:nvSpPr>
        <p:spPr bwMode="auto">
          <a:xfrm>
            <a:off x="398153" y="1888149"/>
            <a:ext cx="8174348" cy="3935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148" tIns="28574" rIns="57148" bIns="28574">
            <a:spAutoFit/>
          </a:bodyPr>
          <a:lstStyle/>
          <a:p>
            <a:pPr algn="just" fontAlgn="base">
              <a:spcBef>
                <a:spcPct val="0"/>
              </a:spcBef>
              <a:spcAft>
                <a:spcPct val="0"/>
              </a:spcAft>
            </a:pPr>
            <a:r>
              <a:rPr lang="ru-RU" sz="1700" b="1" dirty="0">
                <a:solidFill>
                  <a:prstClr val="black"/>
                </a:solidFill>
                <a:latin typeface="Monotype Corsiva" pitchFamily="66" charset="0"/>
              </a:rPr>
              <a:t>        </a:t>
            </a:r>
            <a:r>
              <a:rPr lang="ru-RU" b="1" i="1" dirty="0">
                <a:solidFill>
                  <a:prstClr val="black"/>
                </a:solidFill>
                <a:latin typeface="Times New Roman" pitchFamily="18" charset="0"/>
                <a:cs typeface="Times New Roman" pitchFamily="18" charset="0"/>
              </a:rPr>
              <a:t>Перед Вами информационный материал – «Бюджет для граждан», который познакомит Вас с основными параметрами исполнения бюджета городского округа город Первомайск за 2025 год.</a:t>
            </a:r>
          </a:p>
          <a:p>
            <a:pPr algn="just" fontAlgn="base">
              <a:spcBef>
                <a:spcPct val="0"/>
              </a:spcBef>
              <a:spcAft>
                <a:spcPct val="0"/>
              </a:spcAft>
            </a:pPr>
            <a:r>
              <a:rPr lang="ru-RU" b="1" i="1" dirty="0">
                <a:solidFill>
                  <a:prstClr val="black"/>
                </a:solidFill>
                <a:latin typeface="Times New Roman" pitchFamily="18" charset="0"/>
                <a:cs typeface="Times New Roman" pitchFamily="18" charset="0"/>
              </a:rPr>
              <a:t>          Представленная в доступной и понятной форме информация предназначена для широкого круга пользователей с учетом целевых групп и обеспечивает реализацию принципов прозрачности, открытости и обеспечения полного и доступного информирования граждан о бюджете городского округа. </a:t>
            </a:r>
          </a:p>
          <a:p>
            <a:pPr algn="just" fontAlgn="base">
              <a:spcBef>
                <a:spcPct val="0"/>
              </a:spcBef>
              <a:spcAft>
                <a:spcPct val="0"/>
              </a:spcAft>
            </a:pPr>
            <a:r>
              <a:rPr lang="ru-RU" b="1" i="1" dirty="0">
                <a:solidFill>
                  <a:prstClr val="black"/>
                </a:solidFill>
                <a:latin typeface="Times New Roman" pitchFamily="18" charset="0"/>
                <a:cs typeface="Times New Roman" pitchFamily="18" charset="0"/>
              </a:rPr>
              <a:t>         Информация позволит гражданам составить представление об источниках формирования доходов бюджета городского округа, направлениях расходования бюджетных средств в 2025 году и сделать выводы об эффективности использования бюджетных средств.</a:t>
            </a:r>
          </a:p>
          <a:p>
            <a:pPr algn="just" fontAlgn="base">
              <a:spcBef>
                <a:spcPct val="0"/>
              </a:spcBef>
              <a:spcAft>
                <a:spcPct val="0"/>
              </a:spcAft>
            </a:pPr>
            <a:r>
              <a:rPr lang="ru-RU" b="1" i="1" dirty="0">
                <a:solidFill>
                  <a:prstClr val="black"/>
                </a:solidFill>
                <a:latin typeface="Times New Roman" pitchFamily="18" charset="0"/>
                <a:cs typeface="Times New Roman" pitchFamily="18" charset="0"/>
              </a:rPr>
              <a:t>        Мы надеемся на заинтересованное внимание жителей городского округа город Первомайск Нижегородской области к процессу исполнения бюджета.</a:t>
            </a:r>
          </a:p>
        </p:txBody>
      </p:sp>
      <p:pic>
        <p:nvPicPr>
          <p:cNvPr id="8" name="Рисунок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8665" y="322531"/>
            <a:ext cx="2032837" cy="1354886"/>
          </a:xfrm>
          <a:prstGeom prst="rect">
            <a:avLst/>
          </a:prstGeom>
          <a:ln>
            <a:noFill/>
          </a:ln>
          <a:effectLst>
            <a:softEdge rad="112500"/>
          </a:effectLst>
        </p:spPr>
      </p:pic>
      <p:sp>
        <p:nvSpPr>
          <p:cNvPr id="9" name="Oval 13"/>
          <p:cNvSpPr>
            <a:spLocks noChangeArrowheads="1"/>
          </p:cNvSpPr>
          <p:nvPr/>
        </p:nvSpPr>
        <p:spPr bwMode="auto">
          <a:xfrm>
            <a:off x="8172450" y="6453188"/>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5</a:t>
            </a:r>
          </a:p>
        </p:txBody>
      </p:sp>
    </p:spTree>
    <p:extLst>
      <p:ext uri="{BB962C8B-B14F-4D97-AF65-F5344CB8AC3E}">
        <p14:creationId xmlns:p14="http://schemas.microsoft.com/office/powerpoint/2010/main" val="254007781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Группа 6"/>
          <p:cNvGrpSpPr/>
          <p:nvPr/>
        </p:nvGrpSpPr>
        <p:grpSpPr>
          <a:xfrm>
            <a:off x="0" y="0"/>
            <a:ext cx="9144000" cy="6858000"/>
            <a:chOff x="0" y="0"/>
            <a:chExt cx="9144000" cy="6858000"/>
          </a:xfrm>
        </p:grpSpPr>
        <p:pic>
          <p:nvPicPr>
            <p:cNvPr id="8"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10" name="Таблица 9"/>
          <p:cNvGraphicFramePr>
            <a:graphicFrameLocks noGrp="1"/>
          </p:cNvGraphicFramePr>
          <p:nvPr>
            <p:extLst>
              <p:ext uri="{D42A27DB-BD31-4B8C-83A1-F6EECF244321}">
                <p14:modId xmlns:p14="http://schemas.microsoft.com/office/powerpoint/2010/main" val="764886209"/>
              </p:ext>
            </p:extLst>
          </p:nvPr>
        </p:nvGraphicFramePr>
        <p:xfrm>
          <a:off x="123092" y="907481"/>
          <a:ext cx="8897816" cy="2926370"/>
        </p:xfrm>
        <a:graphic>
          <a:graphicData uri="http://schemas.openxmlformats.org/drawingml/2006/table">
            <a:tbl>
              <a:tblPr firstRow="1" bandRow="1">
                <a:tableStyleId>{21E4AEA4-8DFA-4A89-87EB-49C32662AFE0}</a:tableStyleId>
              </a:tblPr>
              <a:tblGrid>
                <a:gridCol w="2488224">
                  <a:extLst>
                    <a:ext uri="{9D8B030D-6E8A-4147-A177-3AD203B41FA5}">
                      <a16:colId xmlns:a16="http://schemas.microsoft.com/office/drawing/2014/main" xmlns="" val="20000"/>
                    </a:ext>
                  </a:extLst>
                </a:gridCol>
                <a:gridCol w="800100">
                  <a:extLst>
                    <a:ext uri="{9D8B030D-6E8A-4147-A177-3AD203B41FA5}">
                      <a16:colId xmlns:a16="http://schemas.microsoft.com/office/drawing/2014/main" xmlns="" val="20001"/>
                    </a:ext>
                  </a:extLst>
                </a:gridCol>
                <a:gridCol w="1037492">
                  <a:extLst>
                    <a:ext uri="{9D8B030D-6E8A-4147-A177-3AD203B41FA5}">
                      <a16:colId xmlns:a16="http://schemas.microsoft.com/office/drawing/2014/main" xmlns="" val="20002"/>
                    </a:ext>
                  </a:extLst>
                </a:gridCol>
                <a:gridCol w="896816">
                  <a:extLst>
                    <a:ext uri="{9D8B030D-6E8A-4147-A177-3AD203B41FA5}">
                      <a16:colId xmlns:a16="http://schemas.microsoft.com/office/drawing/2014/main" xmlns="" val="20003"/>
                    </a:ext>
                  </a:extLst>
                </a:gridCol>
                <a:gridCol w="773723">
                  <a:extLst>
                    <a:ext uri="{9D8B030D-6E8A-4147-A177-3AD203B41FA5}">
                      <a16:colId xmlns:a16="http://schemas.microsoft.com/office/drawing/2014/main" xmlns="" val="20004"/>
                    </a:ext>
                  </a:extLst>
                </a:gridCol>
                <a:gridCol w="1028700">
                  <a:extLst>
                    <a:ext uri="{9D8B030D-6E8A-4147-A177-3AD203B41FA5}">
                      <a16:colId xmlns:a16="http://schemas.microsoft.com/office/drawing/2014/main" xmlns="" val="20005"/>
                    </a:ext>
                  </a:extLst>
                </a:gridCol>
                <a:gridCol w="967154">
                  <a:extLst>
                    <a:ext uri="{9D8B030D-6E8A-4147-A177-3AD203B41FA5}">
                      <a16:colId xmlns:a16="http://schemas.microsoft.com/office/drawing/2014/main" xmlns="" val="20006"/>
                    </a:ext>
                  </a:extLst>
                </a:gridCol>
                <a:gridCol w="905607">
                  <a:extLst>
                    <a:ext uri="{9D8B030D-6E8A-4147-A177-3AD203B41FA5}">
                      <a16:colId xmlns:a16="http://schemas.microsoft.com/office/drawing/2014/main" xmlns="" val="20007"/>
                    </a:ext>
                  </a:extLst>
                </a:gridCol>
              </a:tblGrid>
              <a:tr h="750095">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Наименование программ</a:t>
                      </a:r>
                    </a:p>
                  </a:txBody>
                  <a:tcPr marL="4424" marR="4424" marT="4424"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Исполнено за 2024 год</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Первоначальный план на 2025 год</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Уточненный план на 2025  год</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Исполнено за 2025  год</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 исполнения за 2025 год к первоначальному плану</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 исполнения за 2025 год к уточненному плану</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 исполнения 2025 года к 2024 году</a:t>
                      </a:r>
                    </a:p>
                  </a:txBody>
                  <a:tcPr marL="7144" marR="7144" marT="7145" marB="0" anchor="ctr">
                    <a:gradFill>
                      <a:gsLst>
                        <a:gs pos="97500">
                          <a:srgbClr val="FFB685"/>
                        </a:gs>
                        <a:gs pos="49000">
                          <a:srgbClr val="FFA161"/>
                        </a:gs>
                        <a:gs pos="0">
                          <a:srgbClr val="FFCBA7"/>
                        </a:gs>
                      </a:gsLst>
                      <a:lin ang="5400000" scaled="0"/>
                    </a:gradFill>
                  </a:tcPr>
                </a:tc>
                <a:extLst>
                  <a:ext uri="{0D108BD9-81ED-4DB2-BD59-A6C34878D82A}">
                    <a16:rowId xmlns:a16="http://schemas.microsoft.com/office/drawing/2014/main" xmlns="" val="10000"/>
                  </a:ext>
                </a:extLst>
              </a:tr>
              <a:tr h="480060">
                <a:tc>
                  <a:txBody>
                    <a:bodyPr/>
                    <a:lstStyle/>
                    <a:p>
                      <a:pPr algn="l" rtl="0" fontAlgn="ctr"/>
                      <a:r>
                        <a:rPr lang="ru-RU" sz="1100" b="1" i="0" u="none" strike="noStrike" dirty="0">
                          <a:solidFill>
                            <a:srgbClr val="000000"/>
                          </a:solidFill>
                          <a:effectLst/>
                          <a:latin typeface="Times New Roman"/>
                        </a:rPr>
                        <a:t>Непрограммные расходы</a:t>
                      </a:r>
                    </a:p>
                  </a:txBody>
                  <a:tcPr marL="7144" marR="7144" marT="7145" marB="0" anchor="ctr">
                    <a:solidFill>
                      <a:schemeClr val="accent2">
                        <a:tint val="40000"/>
                      </a:schemeClr>
                    </a:solidFill>
                  </a:tcPr>
                </a:tc>
                <a:tc>
                  <a:txBody>
                    <a:bodyPr/>
                    <a:lstStyle/>
                    <a:p>
                      <a:pPr algn="ctr"/>
                      <a:endParaRPr lang="ru-RU" sz="1100" b="1" dirty="0">
                        <a:latin typeface="Times New Roman" pitchFamily="18" charset="0"/>
                        <a:cs typeface="Times New Roman" pitchFamily="18" charset="0"/>
                      </a:endParaRPr>
                    </a:p>
                    <a:p>
                      <a:pPr algn="ctr"/>
                      <a:r>
                        <a:rPr lang="ru-RU" sz="1100" b="1" dirty="0">
                          <a:latin typeface="Times New Roman" pitchFamily="18" charset="0"/>
                          <a:cs typeface="Times New Roman" pitchFamily="18" charset="0"/>
                        </a:rPr>
                        <a:t>5,1</a:t>
                      </a:r>
                    </a:p>
                  </a:txBody>
                  <a:tcPr marL="68580" marR="68580" marT="34290" marB="34290">
                    <a:solidFill>
                      <a:schemeClr val="accent2">
                        <a:tint val="40000"/>
                      </a:schemeClr>
                    </a:solidFill>
                  </a:tcPr>
                </a:tc>
                <a:tc>
                  <a:txBody>
                    <a:bodyPr/>
                    <a:lstStyle/>
                    <a:p>
                      <a:pPr algn="ctr"/>
                      <a:endParaRPr lang="ru-RU" sz="1100" b="1" dirty="0">
                        <a:latin typeface="Times New Roman" pitchFamily="18" charset="0"/>
                        <a:cs typeface="Times New Roman" pitchFamily="18" charset="0"/>
                      </a:endParaRPr>
                    </a:p>
                    <a:p>
                      <a:pPr algn="ctr"/>
                      <a:r>
                        <a:rPr lang="ru-RU" sz="1100" b="1" dirty="0">
                          <a:latin typeface="Times New Roman" pitchFamily="18" charset="0"/>
                          <a:cs typeface="Times New Roman" pitchFamily="18" charset="0"/>
                        </a:rPr>
                        <a:t>3,7</a:t>
                      </a:r>
                    </a:p>
                  </a:txBody>
                  <a:tcPr marL="68580" marR="68580" marT="34290" marB="34290">
                    <a:solidFill>
                      <a:schemeClr val="accent2">
                        <a:tint val="40000"/>
                      </a:schemeClr>
                    </a:solidFill>
                  </a:tcPr>
                </a:tc>
                <a:tc>
                  <a:txBody>
                    <a:bodyPr/>
                    <a:lstStyle/>
                    <a:p>
                      <a:pPr algn="ctr"/>
                      <a:endParaRPr lang="ru-RU" sz="1100" b="1" dirty="0">
                        <a:latin typeface="Times New Roman" pitchFamily="18" charset="0"/>
                        <a:cs typeface="Times New Roman" pitchFamily="18" charset="0"/>
                      </a:endParaRPr>
                    </a:p>
                    <a:p>
                      <a:pPr algn="ctr"/>
                      <a:r>
                        <a:rPr lang="ru-RU" sz="1100" b="1" dirty="0">
                          <a:latin typeface="Times New Roman" pitchFamily="18" charset="0"/>
                          <a:cs typeface="Times New Roman" pitchFamily="18" charset="0"/>
                        </a:rPr>
                        <a:t>7,2</a:t>
                      </a:r>
                    </a:p>
                  </a:txBody>
                  <a:tcPr marL="68580" marR="68580" marT="34290" marB="34290">
                    <a:solidFill>
                      <a:schemeClr val="accent2">
                        <a:tint val="40000"/>
                      </a:schemeClr>
                    </a:solidFill>
                  </a:tcPr>
                </a:tc>
                <a:tc>
                  <a:txBody>
                    <a:bodyPr/>
                    <a:lstStyle/>
                    <a:p>
                      <a:pPr algn="ctr"/>
                      <a:endParaRPr lang="ru-RU" sz="1100" b="1" dirty="0">
                        <a:latin typeface="Times New Roman" pitchFamily="18" charset="0"/>
                        <a:cs typeface="Times New Roman" pitchFamily="18" charset="0"/>
                      </a:endParaRPr>
                    </a:p>
                    <a:p>
                      <a:pPr algn="ctr"/>
                      <a:r>
                        <a:rPr lang="ru-RU" sz="1100" b="1" dirty="0">
                          <a:latin typeface="Times New Roman" pitchFamily="18" charset="0"/>
                          <a:cs typeface="Times New Roman" pitchFamily="18" charset="0"/>
                        </a:rPr>
                        <a:t>7,1</a:t>
                      </a:r>
                    </a:p>
                  </a:txBody>
                  <a:tcPr marL="68580" marR="68580" marT="34290" marB="34290">
                    <a:solidFill>
                      <a:schemeClr val="accent2">
                        <a:tint val="40000"/>
                      </a:schemeClr>
                    </a:solidFill>
                  </a:tcPr>
                </a:tc>
                <a:tc>
                  <a:txBody>
                    <a:bodyPr/>
                    <a:lstStyle/>
                    <a:p>
                      <a:pPr algn="ctr"/>
                      <a:endParaRPr lang="ru-RU" sz="1100" b="1" dirty="0">
                        <a:latin typeface="Times New Roman" pitchFamily="18" charset="0"/>
                        <a:cs typeface="Times New Roman" pitchFamily="18" charset="0"/>
                      </a:endParaRPr>
                    </a:p>
                    <a:p>
                      <a:pPr algn="ctr"/>
                      <a:r>
                        <a:rPr lang="ru-RU" sz="1100" b="1" dirty="0">
                          <a:latin typeface="Times New Roman" pitchFamily="18" charset="0"/>
                          <a:cs typeface="Times New Roman" pitchFamily="18" charset="0"/>
                        </a:rPr>
                        <a:t>191,9</a:t>
                      </a:r>
                    </a:p>
                  </a:txBody>
                  <a:tcPr marL="68580" marR="68580" marT="34290" marB="34290">
                    <a:solidFill>
                      <a:schemeClr val="accent2">
                        <a:tint val="40000"/>
                      </a:schemeClr>
                    </a:solidFill>
                  </a:tcPr>
                </a:tc>
                <a:tc>
                  <a:txBody>
                    <a:bodyPr/>
                    <a:lstStyle/>
                    <a:p>
                      <a:pPr algn="ctr"/>
                      <a:endParaRPr lang="ru-RU" sz="1100" b="1" dirty="0">
                        <a:latin typeface="Times New Roman" pitchFamily="18" charset="0"/>
                        <a:cs typeface="Times New Roman" pitchFamily="18" charset="0"/>
                      </a:endParaRPr>
                    </a:p>
                    <a:p>
                      <a:pPr algn="ctr"/>
                      <a:r>
                        <a:rPr lang="ru-RU" sz="1100" b="1" dirty="0">
                          <a:latin typeface="Times New Roman" pitchFamily="18" charset="0"/>
                          <a:cs typeface="Times New Roman" pitchFamily="18" charset="0"/>
                        </a:rPr>
                        <a:t>98,6</a:t>
                      </a:r>
                    </a:p>
                  </a:txBody>
                  <a:tcPr marL="68580" marR="68580" marT="34290" marB="34290">
                    <a:solidFill>
                      <a:schemeClr val="accent2">
                        <a:tint val="40000"/>
                      </a:schemeClr>
                    </a:solidFill>
                  </a:tcPr>
                </a:tc>
                <a:tc>
                  <a:txBody>
                    <a:bodyPr/>
                    <a:lstStyle/>
                    <a:p>
                      <a:pPr algn="ctr"/>
                      <a:endParaRPr lang="ru-RU" sz="1100" b="1" dirty="0">
                        <a:latin typeface="Times New Roman" pitchFamily="18" charset="0"/>
                        <a:cs typeface="Times New Roman" pitchFamily="18" charset="0"/>
                      </a:endParaRPr>
                    </a:p>
                    <a:p>
                      <a:pPr algn="ctr"/>
                      <a:r>
                        <a:rPr lang="ru-RU" sz="1100" b="1" dirty="0">
                          <a:latin typeface="Times New Roman" pitchFamily="18" charset="0"/>
                          <a:cs typeface="Times New Roman" pitchFamily="18" charset="0"/>
                        </a:rPr>
                        <a:t>139,2</a:t>
                      </a:r>
                    </a:p>
                  </a:txBody>
                  <a:tcPr marL="68580" marR="68580" marT="34290" marB="34290">
                    <a:solidFill>
                      <a:schemeClr val="accent2">
                        <a:tint val="40000"/>
                      </a:schemeClr>
                    </a:solidFill>
                  </a:tcPr>
                </a:tc>
                <a:extLst>
                  <a:ext uri="{0D108BD9-81ED-4DB2-BD59-A6C34878D82A}">
                    <a16:rowId xmlns:a16="http://schemas.microsoft.com/office/drawing/2014/main" xmlns="" val="10001"/>
                  </a:ext>
                </a:extLst>
              </a:tr>
              <a:tr h="298938">
                <a:tc>
                  <a:txBody>
                    <a:bodyPr/>
                    <a:lstStyle/>
                    <a:p>
                      <a:pPr algn="l" rtl="0" fontAlgn="ctr"/>
                      <a:r>
                        <a:rPr lang="ru-RU" sz="1100" b="0" i="0" u="none" strike="noStrike" dirty="0">
                          <a:solidFill>
                            <a:srgbClr val="000000"/>
                          </a:solidFill>
                          <a:effectLst/>
                          <a:latin typeface="Times New Roman"/>
                        </a:rPr>
                        <a:t>Содержание аппарата управления</a:t>
                      </a:r>
                    </a:p>
                  </a:txBody>
                  <a:tcPr marL="7144" marR="7144" marT="7145" marB="0" anchor="ctr"/>
                </a:tc>
                <a:tc>
                  <a:txBody>
                    <a:bodyPr/>
                    <a:lstStyle/>
                    <a:p>
                      <a:pPr algn="ctr"/>
                      <a:r>
                        <a:rPr lang="ru-RU" sz="1100" dirty="0">
                          <a:latin typeface="Times New Roman" pitchFamily="18" charset="0"/>
                          <a:cs typeface="Times New Roman" pitchFamily="18" charset="0"/>
                        </a:rPr>
                        <a:t>2,5</a:t>
                      </a:r>
                    </a:p>
                  </a:txBody>
                  <a:tcPr marL="68580" marR="68580" marT="34290" marB="34290"/>
                </a:tc>
                <a:tc>
                  <a:txBody>
                    <a:bodyPr/>
                    <a:lstStyle/>
                    <a:p>
                      <a:pPr algn="ctr"/>
                      <a:r>
                        <a:rPr lang="ru-RU" sz="1100" dirty="0">
                          <a:latin typeface="Times New Roman" pitchFamily="18" charset="0"/>
                          <a:cs typeface="Times New Roman" pitchFamily="18" charset="0"/>
                        </a:rPr>
                        <a:t>3,1</a:t>
                      </a:r>
                    </a:p>
                  </a:txBody>
                  <a:tcPr marL="68580" marR="68580" marT="34290" marB="34290"/>
                </a:tc>
                <a:tc>
                  <a:txBody>
                    <a:bodyPr/>
                    <a:lstStyle/>
                    <a:p>
                      <a:pPr algn="ctr"/>
                      <a:r>
                        <a:rPr lang="ru-RU" sz="1100" dirty="0">
                          <a:latin typeface="Times New Roman" pitchFamily="18" charset="0"/>
                          <a:cs typeface="Times New Roman" pitchFamily="18" charset="0"/>
                        </a:rPr>
                        <a:t>3,2</a:t>
                      </a:r>
                    </a:p>
                  </a:txBody>
                  <a:tcPr marL="68580" marR="68580" marT="34290" marB="34290"/>
                </a:tc>
                <a:tc>
                  <a:txBody>
                    <a:bodyPr/>
                    <a:lstStyle/>
                    <a:p>
                      <a:pPr algn="ctr"/>
                      <a:r>
                        <a:rPr lang="ru-RU" sz="1100" dirty="0">
                          <a:latin typeface="Times New Roman" pitchFamily="18" charset="0"/>
                          <a:cs typeface="Times New Roman" pitchFamily="18" charset="0"/>
                        </a:rPr>
                        <a:t>3,1</a:t>
                      </a:r>
                    </a:p>
                  </a:txBody>
                  <a:tcPr marL="68580" marR="68580" marT="34290" marB="34290"/>
                </a:tc>
                <a:tc>
                  <a:txBody>
                    <a:bodyPr/>
                    <a:lstStyle/>
                    <a:p>
                      <a:pPr algn="ctr"/>
                      <a:r>
                        <a:rPr lang="ru-RU" sz="1100" dirty="0">
                          <a:latin typeface="Times New Roman" pitchFamily="18" charset="0"/>
                          <a:cs typeface="Times New Roman" pitchFamily="18" charset="0"/>
                        </a:rPr>
                        <a:t>100,0</a:t>
                      </a:r>
                    </a:p>
                  </a:txBody>
                  <a:tcPr marL="68580" marR="68580" marT="34290" marB="34290"/>
                </a:tc>
                <a:tc>
                  <a:txBody>
                    <a:bodyPr/>
                    <a:lstStyle/>
                    <a:p>
                      <a:pPr algn="ctr"/>
                      <a:r>
                        <a:rPr lang="ru-RU" sz="1100" dirty="0">
                          <a:latin typeface="Times New Roman" pitchFamily="18" charset="0"/>
                          <a:cs typeface="Times New Roman" pitchFamily="18" charset="0"/>
                        </a:rPr>
                        <a:t>96,9</a:t>
                      </a:r>
                    </a:p>
                  </a:txBody>
                  <a:tcPr marL="68580" marR="68580" marT="34290" marB="34290"/>
                </a:tc>
                <a:tc>
                  <a:txBody>
                    <a:bodyPr/>
                    <a:lstStyle/>
                    <a:p>
                      <a:pPr algn="ctr"/>
                      <a:r>
                        <a:rPr lang="ru-RU" sz="1100" dirty="0">
                          <a:latin typeface="Times New Roman" pitchFamily="18" charset="0"/>
                          <a:cs typeface="Times New Roman" pitchFamily="18" charset="0"/>
                        </a:rPr>
                        <a:t>124,0</a:t>
                      </a:r>
                    </a:p>
                  </a:txBody>
                  <a:tcPr marL="68580" marR="68580" marT="34290" marB="34290"/>
                </a:tc>
                <a:extLst>
                  <a:ext uri="{0D108BD9-81ED-4DB2-BD59-A6C34878D82A}">
                    <a16:rowId xmlns:a16="http://schemas.microsoft.com/office/drawing/2014/main" xmlns="" val="10002"/>
                  </a:ext>
                </a:extLst>
              </a:tr>
              <a:tr h="298938">
                <a:tc>
                  <a:txBody>
                    <a:bodyPr/>
                    <a:lstStyle/>
                    <a:p>
                      <a:pPr algn="l" rtl="0" fontAlgn="ctr"/>
                      <a:r>
                        <a:rPr lang="ru-RU" sz="1100" b="0" i="0" u="none" strike="noStrike" dirty="0">
                          <a:solidFill>
                            <a:srgbClr val="000000"/>
                          </a:solidFill>
                          <a:effectLst/>
                          <a:latin typeface="Times New Roman"/>
                        </a:rPr>
                        <a:t>Обеспечение подготовки и проведения выборов</a:t>
                      </a:r>
                    </a:p>
                  </a:txBody>
                  <a:tcPr marL="7144" marR="7144" marT="7145" marB="0" anchor="ctr"/>
                </a:tc>
                <a:tc>
                  <a:txBody>
                    <a:bodyPr/>
                    <a:lstStyle/>
                    <a:p>
                      <a:pPr algn="ctr"/>
                      <a:r>
                        <a:rPr lang="ru-RU" sz="1100" dirty="0">
                          <a:latin typeface="Times New Roman" pitchFamily="18" charset="0"/>
                          <a:cs typeface="Times New Roman" pitchFamily="18" charset="0"/>
                        </a:rPr>
                        <a:t>0,0</a:t>
                      </a:r>
                    </a:p>
                  </a:txBody>
                  <a:tcPr marL="68580" marR="68580" marT="34290" marB="34290"/>
                </a:tc>
                <a:tc>
                  <a:txBody>
                    <a:bodyPr/>
                    <a:lstStyle/>
                    <a:p>
                      <a:pPr algn="ctr"/>
                      <a:r>
                        <a:rPr lang="ru-RU" sz="1100" dirty="0">
                          <a:latin typeface="Times New Roman" pitchFamily="18" charset="0"/>
                          <a:cs typeface="Times New Roman" pitchFamily="18" charset="0"/>
                        </a:rPr>
                        <a:t>0,0</a:t>
                      </a:r>
                    </a:p>
                  </a:txBody>
                  <a:tcPr marL="68580" marR="68580" marT="34290" marB="34290"/>
                </a:tc>
                <a:tc>
                  <a:txBody>
                    <a:bodyPr/>
                    <a:lstStyle/>
                    <a:p>
                      <a:pPr algn="ctr"/>
                      <a:r>
                        <a:rPr lang="ru-RU" sz="1100" dirty="0">
                          <a:latin typeface="Times New Roman" pitchFamily="18" charset="0"/>
                          <a:cs typeface="Times New Roman" pitchFamily="18" charset="0"/>
                        </a:rPr>
                        <a:t>0,6</a:t>
                      </a:r>
                    </a:p>
                  </a:txBody>
                  <a:tcPr marL="68580" marR="68580" marT="34290" marB="34290"/>
                </a:tc>
                <a:tc>
                  <a:txBody>
                    <a:bodyPr/>
                    <a:lstStyle/>
                    <a:p>
                      <a:pPr algn="ctr"/>
                      <a:r>
                        <a:rPr lang="ru-RU" sz="1100" dirty="0">
                          <a:latin typeface="Times New Roman" pitchFamily="18" charset="0"/>
                          <a:cs typeface="Times New Roman" pitchFamily="18" charset="0"/>
                        </a:rPr>
                        <a:t>0,6</a:t>
                      </a:r>
                    </a:p>
                  </a:txBody>
                  <a:tcPr marL="68580" marR="68580" marT="34290" marB="34290"/>
                </a:tc>
                <a:tc>
                  <a:txBody>
                    <a:bodyPr/>
                    <a:lstStyle/>
                    <a:p>
                      <a:pPr algn="ctr"/>
                      <a:r>
                        <a:rPr lang="ru-RU" sz="1100" dirty="0">
                          <a:latin typeface="Times New Roman" pitchFamily="18" charset="0"/>
                          <a:cs typeface="Times New Roman" pitchFamily="18" charset="0"/>
                        </a:rPr>
                        <a:t>-</a:t>
                      </a:r>
                    </a:p>
                  </a:txBody>
                  <a:tcPr marL="68580" marR="68580" marT="34290" marB="34290"/>
                </a:tc>
                <a:tc>
                  <a:txBody>
                    <a:bodyPr/>
                    <a:lstStyle/>
                    <a:p>
                      <a:pPr algn="ctr"/>
                      <a:r>
                        <a:rPr lang="ru-RU" sz="1100" dirty="0">
                          <a:latin typeface="Times New Roman" pitchFamily="18" charset="0"/>
                          <a:cs typeface="Times New Roman" pitchFamily="18" charset="0"/>
                        </a:rPr>
                        <a:t>100,0</a:t>
                      </a:r>
                    </a:p>
                  </a:txBody>
                  <a:tcPr marL="68580" marR="68580" marT="34290" marB="34290"/>
                </a:tc>
                <a:tc>
                  <a:txBody>
                    <a:bodyPr/>
                    <a:lstStyle/>
                    <a:p>
                      <a:pPr algn="ctr"/>
                      <a:r>
                        <a:rPr lang="ru-RU" sz="1100" dirty="0">
                          <a:latin typeface="Times New Roman" pitchFamily="18" charset="0"/>
                          <a:cs typeface="Times New Roman" pitchFamily="18" charset="0"/>
                        </a:rPr>
                        <a:t>-</a:t>
                      </a:r>
                    </a:p>
                  </a:txBody>
                  <a:tcPr marL="68580" marR="68580" marT="34290" marB="34290"/>
                </a:tc>
                <a:extLst>
                  <a:ext uri="{0D108BD9-81ED-4DB2-BD59-A6C34878D82A}">
                    <a16:rowId xmlns:a16="http://schemas.microsoft.com/office/drawing/2014/main" xmlns="" val="3003178698"/>
                  </a:ext>
                </a:extLst>
              </a:tr>
              <a:tr h="615236">
                <a:tc>
                  <a:txBody>
                    <a:bodyPr/>
                    <a:lstStyle/>
                    <a:p>
                      <a:pPr algn="l" rtl="0" fontAlgn="ctr"/>
                      <a:r>
                        <a:rPr lang="ru-RU" sz="1100" b="0" i="0" u="none" strike="noStrike" dirty="0">
                          <a:solidFill>
                            <a:srgbClr val="000000"/>
                          </a:solidFill>
                          <a:effectLst/>
                          <a:latin typeface="Times New Roman"/>
                        </a:rPr>
                        <a:t>Прочие выплаты по обязательствам городского округа город Первомайск Нижегородской области</a:t>
                      </a:r>
                    </a:p>
                  </a:txBody>
                  <a:tcPr marL="7144" marR="7144" marT="7145" marB="0" anchor="ct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2,6</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0,6</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3,4</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3,4</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в 5,7 раза</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100,0</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130,8</a:t>
                      </a:r>
                    </a:p>
                  </a:txBody>
                  <a:tcPr marL="68580" marR="68580" marT="34290" marB="34290"/>
                </a:tc>
                <a:extLst>
                  <a:ext uri="{0D108BD9-81ED-4DB2-BD59-A6C34878D82A}">
                    <a16:rowId xmlns:a16="http://schemas.microsoft.com/office/drawing/2014/main" xmlns="" val="10003"/>
                  </a:ext>
                </a:extLst>
              </a:tr>
              <a:tr h="439616">
                <a:tc>
                  <a:txBody>
                    <a:bodyPr/>
                    <a:lstStyle/>
                    <a:p>
                      <a:pPr algn="l" rtl="0" fontAlgn="ctr"/>
                      <a:r>
                        <a:rPr lang="ru-RU" sz="1100" b="1" i="0" u="none" strike="noStrike" dirty="0">
                          <a:solidFill>
                            <a:srgbClr val="000000"/>
                          </a:solidFill>
                          <a:effectLst/>
                          <a:latin typeface="Times New Roman"/>
                        </a:rPr>
                        <a:t>Итого расходы бюджета городского округа</a:t>
                      </a:r>
                    </a:p>
                  </a:txBody>
                  <a:tcPr marL="7144" marR="7144" marT="7145" marB="0" anchor="ctr"/>
                </a:tc>
                <a:tc>
                  <a:txBody>
                    <a:bodyPr/>
                    <a:lstStyle/>
                    <a:p>
                      <a:pPr algn="ctr"/>
                      <a:endParaRPr lang="ru-RU" sz="1100" b="1" dirty="0">
                        <a:latin typeface="Times New Roman" pitchFamily="18" charset="0"/>
                        <a:cs typeface="Times New Roman" pitchFamily="18" charset="0"/>
                      </a:endParaRPr>
                    </a:p>
                    <a:p>
                      <a:pPr algn="ctr"/>
                      <a:r>
                        <a:rPr lang="ru-RU" sz="1100" b="1" dirty="0">
                          <a:latin typeface="Times New Roman" pitchFamily="18" charset="0"/>
                          <a:cs typeface="Times New Roman" pitchFamily="18" charset="0"/>
                        </a:rPr>
                        <a:t>1 169,2</a:t>
                      </a:r>
                    </a:p>
                  </a:txBody>
                  <a:tcPr marL="68580" marR="68580" marT="34290" marB="34290"/>
                </a:tc>
                <a:tc>
                  <a:txBody>
                    <a:bodyPr/>
                    <a:lstStyle/>
                    <a:p>
                      <a:pPr algn="ctr"/>
                      <a:endParaRPr lang="ru-RU" sz="1100" b="1" dirty="0">
                        <a:latin typeface="Times New Roman" pitchFamily="18" charset="0"/>
                        <a:cs typeface="Times New Roman" pitchFamily="18" charset="0"/>
                      </a:endParaRPr>
                    </a:p>
                    <a:p>
                      <a:pPr algn="ctr"/>
                      <a:r>
                        <a:rPr lang="ru-RU" sz="1100" b="1" dirty="0">
                          <a:latin typeface="Times New Roman" pitchFamily="18" charset="0"/>
                          <a:cs typeface="Times New Roman" pitchFamily="18" charset="0"/>
                        </a:rPr>
                        <a:t>1 136,1</a:t>
                      </a:r>
                    </a:p>
                  </a:txBody>
                  <a:tcPr marL="68580" marR="68580" marT="34290" marB="34290"/>
                </a:tc>
                <a:tc>
                  <a:txBody>
                    <a:bodyPr/>
                    <a:lstStyle/>
                    <a:p>
                      <a:pPr algn="ctr"/>
                      <a:endParaRPr lang="ru-RU" sz="1100" b="1" dirty="0">
                        <a:latin typeface="Times New Roman" pitchFamily="18" charset="0"/>
                        <a:cs typeface="Times New Roman" pitchFamily="18" charset="0"/>
                      </a:endParaRPr>
                    </a:p>
                    <a:p>
                      <a:pPr algn="ctr"/>
                      <a:r>
                        <a:rPr lang="ru-RU" sz="1100" b="1" dirty="0">
                          <a:latin typeface="Times New Roman" pitchFamily="18" charset="0"/>
                          <a:cs typeface="Times New Roman" pitchFamily="18" charset="0"/>
                        </a:rPr>
                        <a:t>1 509,1</a:t>
                      </a:r>
                    </a:p>
                  </a:txBody>
                  <a:tcPr marL="68580" marR="68580" marT="34290" marB="34290"/>
                </a:tc>
                <a:tc>
                  <a:txBody>
                    <a:bodyPr/>
                    <a:lstStyle/>
                    <a:p>
                      <a:pPr algn="ctr"/>
                      <a:endParaRPr lang="ru-RU" sz="1100" b="1" dirty="0">
                        <a:latin typeface="Times New Roman" pitchFamily="18" charset="0"/>
                        <a:cs typeface="Times New Roman" pitchFamily="18" charset="0"/>
                      </a:endParaRPr>
                    </a:p>
                    <a:p>
                      <a:pPr algn="ctr"/>
                      <a:r>
                        <a:rPr lang="ru-RU" sz="1100" b="1" dirty="0">
                          <a:latin typeface="Times New Roman" pitchFamily="18" charset="0"/>
                          <a:cs typeface="Times New Roman" pitchFamily="18" charset="0"/>
                        </a:rPr>
                        <a:t>1 446,4</a:t>
                      </a:r>
                    </a:p>
                  </a:txBody>
                  <a:tcPr marL="68580" marR="68580" marT="34290" marB="34290"/>
                </a:tc>
                <a:tc>
                  <a:txBody>
                    <a:bodyPr/>
                    <a:lstStyle/>
                    <a:p>
                      <a:pPr algn="ctr"/>
                      <a:endParaRPr lang="ru-RU" sz="1100" b="1" dirty="0">
                        <a:latin typeface="Times New Roman" pitchFamily="18" charset="0"/>
                        <a:cs typeface="Times New Roman" pitchFamily="18" charset="0"/>
                      </a:endParaRPr>
                    </a:p>
                    <a:p>
                      <a:pPr algn="ctr"/>
                      <a:r>
                        <a:rPr lang="ru-RU" sz="1100" b="1" dirty="0">
                          <a:latin typeface="Times New Roman" pitchFamily="18" charset="0"/>
                          <a:cs typeface="Times New Roman" pitchFamily="18" charset="0"/>
                        </a:rPr>
                        <a:t>127,3</a:t>
                      </a:r>
                    </a:p>
                  </a:txBody>
                  <a:tcPr marL="68580" marR="68580" marT="34290" marB="34290"/>
                </a:tc>
                <a:tc>
                  <a:txBody>
                    <a:bodyPr/>
                    <a:lstStyle/>
                    <a:p>
                      <a:pPr algn="ctr"/>
                      <a:endParaRPr lang="ru-RU" sz="1100" b="1" dirty="0">
                        <a:latin typeface="Times New Roman" pitchFamily="18" charset="0"/>
                        <a:cs typeface="Times New Roman" pitchFamily="18" charset="0"/>
                      </a:endParaRPr>
                    </a:p>
                    <a:p>
                      <a:pPr algn="ctr"/>
                      <a:r>
                        <a:rPr lang="ru-RU" sz="1100" b="1" dirty="0">
                          <a:latin typeface="Times New Roman" pitchFamily="18" charset="0"/>
                          <a:cs typeface="Times New Roman" pitchFamily="18" charset="0"/>
                        </a:rPr>
                        <a:t>95,8</a:t>
                      </a:r>
                    </a:p>
                  </a:txBody>
                  <a:tcPr marL="68580" marR="68580" marT="34290" marB="34290"/>
                </a:tc>
                <a:tc>
                  <a:txBody>
                    <a:bodyPr/>
                    <a:lstStyle/>
                    <a:p>
                      <a:pPr algn="ctr"/>
                      <a:endParaRPr lang="ru-RU" sz="1100" b="1" dirty="0">
                        <a:latin typeface="Times New Roman" pitchFamily="18" charset="0"/>
                        <a:cs typeface="Times New Roman" pitchFamily="18" charset="0"/>
                      </a:endParaRPr>
                    </a:p>
                    <a:p>
                      <a:pPr algn="ctr"/>
                      <a:r>
                        <a:rPr lang="ru-RU" sz="1100" b="1" dirty="0">
                          <a:latin typeface="Times New Roman" pitchFamily="18" charset="0"/>
                          <a:cs typeface="Times New Roman" pitchFamily="18" charset="0"/>
                        </a:rPr>
                        <a:t>123,7</a:t>
                      </a:r>
                    </a:p>
                  </a:txBody>
                  <a:tcPr marL="68580" marR="68580" marT="34290" marB="34290"/>
                </a:tc>
                <a:extLst>
                  <a:ext uri="{0D108BD9-81ED-4DB2-BD59-A6C34878D82A}">
                    <a16:rowId xmlns:a16="http://schemas.microsoft.com/office/drawing/2014/main" xmlns="" val="10004"/>
                  </a:ext>
                </a:extLst>
              </a:tr>
            </a:tbl>
          </a:graphicData>
        </a:graphic>
      </p:graphicFrame>
      <p:sp>
        <p:nvSpPr>
          <p:cNvPr id="11" name="Прямоугольник 10"/>
          <p:cNvSpPr/>
          <p:nvPr/>
        </p:nvSpPr>
        <p:spPr>
          <a:xfrm>
            <a:off x="70339" y="-43204"/>
            <a:ext cx="8875830" cy="580926"/>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1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Исполнение бюджета городского округа </a:t>
            </a:r>
          </a:p>
          <a:p>
            <a:pPr algn="ctr" fontAlgn="base">
              <a:spcBef>
                <a:spcPct val="0"/>
              </a:spcBef>
              <a:spcAft>
                <a:spcPct val="0"/>
              </a:spcAft>
              <a:defRPr/>
            </a:pPr>
            <a:r>
              <a:rPr lang="ru-RU" sz="1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по муниципальным программам и непрограммным расходам</a:t>
            </a:r>
          </a:p>
        </p:txBody>
      </p:sp>
      <p:sp>
        <p:nvSpPr>
          <p:cNvPr id="12" name="Прямоугольник 5"/>
          <p:cNvSpPr>
            <a:spLocks noChangeArrowheads="1"/>
          </p:cNvSpPr>
          <p:nvPr/>
        </p:nvSpPr>
        <p:spPr bwMode="auto">
          <a:xfrm>
            <a:off x="7695383" y="562140"/>
            <a:ext cx="998218" cy="2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400" b="1" i="1" dirty="0">
                <a:solidFill>
                  <a:prstClr val="black"/>
                </a:solidFill>
                <a:latin typeface="Times New Roman" pitchFamily="18" charset="0"/>
                <a:cs typeface="Times New Roman" pitchFamily="18" charset="0"/>
              </a:rPr>
              <a:t>млн.рублей</a:t>
            </a:r>
          </a:p>
        </p:txBody>
      </p:sp>
      <p:sp>
        <p:nvSpPr>
          <p:cNvPr id="13" name="Oval 13"/>
          <p:cNvSpPr>
            <a:spLocks noChangeArrowheads="1"/>
          </p:cNvSpPr>
          <p:nvPr/>
        </p:nvSpPr>
        <p:spPr bwMode="auto">
          <a:xfrm>
            <a:off x="8326062" y="6538252"/>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42.3</a:t>
            </a:r>
          </a:p>
        </p:txBody>
      </p:sp>
    </p:spTree>
    <p:extLst>
      <p:ext uri="{BB962C8B-B14F-4D97-AF65-F5344CB8AC3E}">
        <p14:creationId xmlns:p14="http://schemas.microsoft.com/office/powerpoint/2010/main" val="201245352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0" y="0"/>
            <a:ext cx="9144000" cy="6858000"/>
            <a:chOff x="0" y="0"/>
            <a:chExt cx="9144000" cy="6858000"/>
          </a:xfrm>
        </p:grpSpPr>
        <p:pic>
          <p:nvPicPr>
            <p:cNvPr id="3"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Graphic 2"/>
          <p:cNvSpPr/>
          <p:nvPr/>
        </p:nvSpPr>
        <p:spPr>
          <a:xfrm>
            <a:off x="2938435" y="1650721"/>
            <a:ext cx="3154122" cy="3196690"/>
          </a:xfrm>
          <a:custGeom>
            <a:avLst/>
            <a:gdLst/>
            <a:ahLst/>
            <a:cxnLst>
              <a:cxn ang="0">
                <a:pos x="wd2" y="hd2"/>
              </a:cxn>
              <a:cxn ang="5400000">
                <a:pos x="wd2" y="hd2"/>
              </a:cxn>
              <a:cxn ang="10800000">
                <a:pos x="wd2" y="hd2"/>
              </a:cxn>
              <a:cxn ang="16200000">
                <a:pos x="wd2" y="hd2"/>
              </a:cxn>
            </a:cxnLst>
            <a:rect l="0" t="0" r="r" b="b"/>
            <a:pathLst>
              <a:path w="21250" h="21250" extrusionOk="0">
                <a:moveTo>
                  <a:pt x="526" y="11896"/>
                </a:moveTo>
                <a:cubicBezTo>
                  <a:pt x="-175" y="11194"/>
                  <a:pt x="-175" y="10056"/>
                  <a:pt x="526" y="9354"/>
                </a:cubicBezTo>
                <a:lnTo>
                  <a:pt x="9354" y="526"/>
                </a:lnTo>
                <a:cubicBezTo>
                  <a:pt x="10057" y="-175"/>
                  <a:pt x="11194" y="-175"/>
                  <a:pt x="11896" y="526"/>
                </a:cubicBezTo>
                <a:lnTo>
                  <a:pt x="20724" y="9354"/>
                </a:lnTo>
                <a:cubicBezTo>
                  <a:pt x="21425" y="10056"/>
                  <a:pt x="21425" y="11194"/>
                  <a:pt x="20724" y="11896"/>
                </a:cubicBezTo>
                <a:lnTo>
                  <a:pt x="11896" y="20724"/>
                </a:lnTo>
                <a:cubicBezTo>
                  <a:pt x="11194" y="21425"/>
                  <a:pt x="10057" y="21425"/>
                  <a:pt x="9354" y="20724"/>
                </a:cubicBezTo>
                <a:close/>
              </a:path>
            </a:pathLst>
          </a:custGeom>
          <a:solidFill>
            <a:srgbClr val="3F4960"/>
          </a:solidFill>
          <a:ln w="12700">
            <a:miter lim="400000"/>
          </a:ln>
        </p:spPr>
        <p:txBody>
          <a:bodyPr tIns="91439" bIns="91439" anchor="ctr"/>
          <a:lstStyle/>
          <a:p>
            <a:pPr defTabSz="825500">
              <a:defRPr sz="3200">
                <a:solidFill>
                  <a:srgbClr val="FFFFFF"/>
                </a:solidFill>
                <a:latin typeface="Helvetica Neue Medium"/>
                <a:ea typeface="Helvetica Neue Medium"/>
                <a:cs typeface="Helvetica Neue Medium"/>
                <a:sym typeface="Helvetica Neue Medium"/>
              </a:defRPr>
            </a:pPr>
            <a:endParaRPr dirty="0"/>
          </a:p>
        </p:txBody>
      </p:sp>
      <p:grpSp>
        <p:nvGrpSpPr>
          <p:cNvPr id="5" name="Группа 4"/>
          <p:cNvGrpSpPr/>
          <p:nvPr/>
        </p:nvGrpSpPr>
        <p:grpSpPr>
          <a:xfrm>
            <a:off x="1355904" y="414674"/>
            <a:ext cx="2659956" cy="2823310"/>
            <a:chOff x="1431399" y="1418639"/>
            <a:chExt cx="2153590" cy="2182651"/>
          </a:xfrm>
        </p:grpSpPr>
        <p:sp>
          <p:nvSpPr>
            <p:cNvPr id="9" name="Graphic 2"/>
            <p:cNvSpPr/>
            <p:nvPr/>
          </p:nvSpPr>
          <p:spPr>
            <a:xfrm>
              <a:off x="1431399" y="1418639"/>
              <a:ext cx="2153590" cy="2182651"/>
            </a:xfrm>
            <a:custGeom>
              <a:avLst/>
              <a:gdLst/>
              <a:ahLst/>
              <a:cxnLst>
                <a:cxn ang="0">
                  <a:pos x="wd2" y="hd2"/>
                </a:cxn>
                <a:cxn ang="5400000">
                  <a:pos x="wd2" y="hd2"/>
                </a:cxn>
                <a:cxn ang="10800000">
                  <a:pos x="wd2" y="hd2"/>
                </a:cxn>
                <a:cxn ang="16200000">
                  <a:pos x="wd2" y="hd2"/>
                </a:cxn>
              </a:cxnLst>
              <a:rect l="0" t="0" r="r" b="b"/>
              <a:pathLst>
                <a:path w="21284" h="21284" extrusionOk="0">
                  <a:moveTo>
                    <a:pt x="9499" y="20811"/>
                  </a:moveTo>
                  <a:lnTo>
                    <a:pt x="473" y="11785"/>
                  </a:lnTo>
                  <a:cubicBezTo>
                    <a:pt x="-158" y="11154"/>
                    <a:pt x="-158" y="10131"/>
                    <a:pt x="473" y="9500"/>
                  </a:cubicBezTo>
                  <a:cubicBezTo>
                    <a:pt x="473" y="9500"/>
                    <a:pt x="473" y="9499"/>
                    <a:pt x="473" y="9499"/>
                  </a:cubicBezTo>
                  <a:lnTo>
                    <a:pt x="9499" y="473"/>
                  </a:lnTo>
                  <a:cubicBezTo>
                    <a:pt x="10130" y="-158"/>
                    <a:pt x="11153" y="-158"/>
                    <a:pt x="11784" y="473"/>
                  </a:cubicBezTo>
                  <a:cubicBezTo>
                    <a:pt x="11785" y="473"/>
                    <a:pt x="11785" y="473"/>
                    <a:pt x="11785" y="473"/>
                  </a:cubicBezTo>
                  <a:lnTo>
                    <a:pt x="20811" y="9499"/>
                  </a:lnTo>
                  <a:cubicBezTo>
                    <a:pt x="21442" y="10130"/>
                    <a:pt x="21442" y="11153"/>
                    <a:pt x="20811" y="11784"/>
                  </a:cubicBezTo>
                  <a:cubicBezTo>
                    <a:pt x="20811" y="11784"/>
                    <a:pt x="20811" y="11785"/>
                    <a:pt x="20811" y="11785"/>
                  </a:cubicBezTo>
                  <a:lnTo>
                    <a:pt x="11785" y="20811"/>
                  </a:lnTo>
                  <a:cubicBezTo>
                    <a:pt x="11154" y="21442"/>
                    <a:pt x="10131" y="21442"/>
                    <a:pt x="9500" y="20811"/>
                  </a:cubicBezTo>
                  <a:cubicBezTo>
                    <a:pt x="9500" y="20811"/>
                    <a:pt x="9499" y="20811"/>
                    <a:pt x="9499" y="20811"/>
                  </a:cubicBezTo>
                  <a:close/>
                </a:path>
              </a:pathLst>
            </a:custGeom>
            <a:gradFill>
              <a:gsLst>
                <a:gs pos="0">
                  <a:srgbClr val="FFC203"/>
                </a:gs>
                <a:gs pos="36657">
                  <a:srgbClr val="FF7D25"/>
                </a:gs>
                <a:gs pos="77153">
                  <a:srgbClr val="FF3847"/>
                </a:gs>
              </a:gsLst>
            </a:gradFill>
            <a:ln w="12700">
              <a:miter lim="400000"/>
            </a:ln>
          </p:spPr>
          <p:txBody>
            <a:bodyPr tIns="91439" bIns="91439" anchor="ctr"/>
            <a:lstStyle/>
            <a:p>
              <a:pPr algn="l" defTabSz="1828800">
                <a:defRPr sz="3600">
                  <a:solidFill>
                    <a:srgbClr val="FFFFFF"/>
                  </a:solidFill>
                  <a:latin typeface="Helvetica"/>
                  <a:ea typeface="Helvetica"/>
                  <a:cs typeface="Helvetica"/>
                  <a:sym typeface="Helvetica"/>
                </a:defRPr>
              </a:pPr>
              <a:endParaRPr dirty="0"/>
            </a:p>
          </p:txBody>
        </p:sp>
        <p:pic>
          <p:nvPicPr>
            <p:cNvPr id="3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38672" y="1560895"/>
              <a:ext cx="1954565" cy="1898139"/>
            </a:xfrm>
            <a:prstGeom prst="octagon">
              <a:avLst>
                <a:gd name="adj" fmla="val 50000"/>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grpSp>
        <p:nvGrpSpPr>
          <p:cNvPr id="50" name="Группа 49"/>
          <p:cNvGrpSpPr/>
          <p:nvPr/>
        </p:nvGrpSpPr>
        <p:grpSpPr>
          <a:xfrm>
            <a:off x="4866206" y="366187"/>
            <a:ext cx="2850984" cy="2837852"/>
            <a:chOff x="5603552" y="1418636"/>
            <a:chExt cx="2153577" cy="2182657"/>
          </a:xfrm>
        </p:grpSpPr>
        <p:sp>
          <p:nvSpPr>
            <p:cNvPr id="18" name="Graphic 2"/>
            <p:cNvSpPr/>
            <p:nvPr/>
          </p:nvSpPr>
          <p:spPr>
            <a:xfrm>
              <a:off x="5603552" y="1418636"/>
              <a:ext cx="2153577" cy="2182657"/>
            </a:xfrm>
            <a:custGeom>
              <a:avLst/>
              <a:gdLst/>
              <a:ahLst/>
              <a:cxnLst>
                <a:cxn ang="0">
                  <a:pos x="wd2" y="hd2"/>
                </a:cxn>
                <a:cxn ang="5400000">
                  <a:pos x="wd2" y="hd2"/>
                </a:cxn>
                <a:cxn ang="10800000">
                  <a:pos x="wd2" y="hd2"/>
                </a:cxn>
                <a:cxn ang="16200000">
                  <a:pos x="wd2" y="hd2"/>
                </a:cxn>
              </a:cxnLst>
              <a:rect l="0" t="0" r="r" b="b"/>
              <a:pathLst>
                <a:path w="21284" h="21284" extrusionOk="0">
                  <a:moveTo>
                    <a:pt x="9499" y="20811"/>
                  </a:moveTo>
                  <a:lnTo>
                    <a:pt x="473" y="11785"/>
                  </a:lnTo>
                  <a:cubicBezTo>
                    <a:pt x="-158" y="11154"/>
                    <a:pt x="-158" y="10130"/>
                    <a:pt x="473" y="9499"/>
                  </a:cubicBezTo>
                  <a:lnTo>
                    <a:pt x="9499" y="473"/>
                  </a:lnTo>
                  <a:cubicBezTo>
                    <a:pt x="10130" y="-158"/>
                    <a:pt x="11153" y="-158"/>
                    <a:pt x="11785" y="473"/>
                  </a:cubicBezTo>
                  <a:cubicBezTo>
                    <a:pt x="11785" y="473"/>
                    <a:pt x="11785" y="473"/>
                    <a:pt x="11785" y="473"/>
                  </a:cubicBezTo>
                  <a:lnTo>
                    <a:pt x="20811" y="9499"/>
                  </a:lnTo>
                  <a:cubicBezTo>
                    <a:pt x="21442" y="10130"/>
                    <a:pt x="21442" y="11154"/>
                    <a:pt x="20811" y="11785"/>
                  </a:cubicBezTo>
                  <a:lnTo>
                    <a:pt x="11785" y="20811"/>
                  </a:lnTo>
                  <a:cubicBezTo>
                    <a:pt x="11154" y="21442"/>
                    <a:pt x="10131" y="21442"/>
                    <a:pt x="9499" y="20811"/>
                  </a:cubicBezTo>
                  <a:cubicBezTo>
                    <a:pt x="9499" y="20811"/>
                    <a:pt x="9499" y="20811"/>
                    <a:pt x="9499" y="20811"/>
                  </a:cubicBezTo>
                  <a:close/>
                </a:path>
              </a:pathLst>
            </a:custGeom>
            <a:gradFill>
              <a:gsLst>
                <a:gs pos="0">
                  <a:srgbClr val="00F2FE"/>
                </a:gs>
                <a:gs pos="41897">
                  <a:srgbClr val="28CFFE"/>
                </a:gs>
                <a:gs pos="97514">
                  <a:srgbClr val="4FACFE"/>
                </a:gs>
              </a:gsLst>
            </a:gradFill>
            <a:ln w="12700">
              <a:miter lim="400000"/>
            </a:ln>
          </p:spPr>
          <p:txBody>
            <a:bodyPr tIns="91439" bIns="91439" anchor="ctr"/>
            <a:lstStyle/>
            <a:p>
              <a:pPr algn="l" defTabSz="1828800">
                <a:defRPr sz="3600">
                  <a:solidFill>
                    <a:srgbClr val="FFFFFF"/>
                  </a:solidFill>
                  <a:latin typeface="Helvetica"/>
                  <a:ea typeface="Helvetica"/>
                  <a:cs typeface="Helvetica"/>
                  <a:sym typeface="Helvetica"/>
                </a:defRPr>
              </a:pPr>
              <a:endParaRPr dirty="0"/>
            </a:p>
          </p:txBody>
        </p:sp>
        <p:pic>
          <p:nvPicPr>
            <p:cNvPr id="40"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28610" y="1506931"/>
              <a:ext cx="1903461" cy="2006068"/>
            </a:xfrm>
            <a:prstGeom prst="octagon">
              <a:avLst>
                <a:gd name="adj" fmla="val 50000"/>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grpSp>
        <p:nvGrpSpPr>
          <p:cNvPr id="52" name="Группа 51"/>
          <p:cNvGrpSpPr/>
          <p:nvPr/>
        </p:nvGrpSpPr>
        <p:grpSpPr>
          <a:xfrm>
            <a:off x="6334231" y="2253732"/>
            <a:ext cx="2575853" cy="2604298"/>
            <a:chOff x="6515716" y="2098582"/>
            <a:chExt cx="2553492" cy="2503245"/>
          </a:xfrm>
        </p:grpSpPr>
        <p:sp>
          <p:nvSpPr>
            <p:cNvPr id="23" name="Graphic 2"/>
            <p:cNvSpPr/>
            <p:nvPr/>
          </p:nvSpPr>
          <p:spPr>
            <a:xfrm rot="2700000">
              <a:off x="6757397" y="2316272"/>
              <a:ext cx="2110975" cy="2104159"/>
            </a:xfrm>
            <a:custGeom>
              <a:avLst/>
              <a:gdLst/>
              <a:ahLst/>
              <a:cxnLst>
                <a:cxn ang="0">
                  <a:pos x="wd2" y="hd2"/>
                </a:cxn>
                <a:cxn ang="5400000">
                  <a:pos x="wd2" y="hd2"/>
                </a:cxn>
                <a:cxn ang="10800000">
                  <a:pos x="wd2" y="hd2"/>
                </a:cxn>
                <a:cxn ang="16200000">
                  <a:pos x="wd2" y="hd2"/>
                </a:cxn>
              </a:cxnLst>
              <a:rect l="0" t="0" r="r" b="b"/>
              <a:pathLst>
                <a:path w="21600" h="21600" extrusionOk="0">
                  <a:moveTo>
                    <a:pt x="19417" y="0"/>
                  </a:moveTo>
                  <a:cubicBezTo>
                    <a:pt x="20623" y="0"/>
                    <a:pt x="21600" y="0"/>
                    <a:pt x="21600" y="0"/>
                  </a:cubicBezTo>
                  <a:lnTo>
                    <a:pt x="21600" y="21600"/>
                  </a:lnTo>
                  <a:cubicBezTo>
                    <a:pt x="21600" y="21600"/>
                    <a:pt x="20623" y="21600"/>
                    <a:pt x="19417" y="21600"/>
                  </a:cubicBezTo>
                  <a:lnTo>
                    <a:pt x="2183" y="21600"/>
                  </a:lnTo>
                  <a:cubicBezTo>
                    <a:pt x="977" y="21600"/>
                    <a:pt x="0" y="21600"/>
                    <a:pt x="0" y="21600"/>
                  </a:cubicBezTo>
                  <a:lnTo>
                    <a:pt x="0" y="0"/>
                  </a:lnTo>
                  <a:cubicBezTo>
                    <a:pt x="0" y="0"/>
                    <a:pt x="977" y="0"/>
                    <a:pt x="2183" y="0"/>
                  </a:cubicBezTo>
                  <a:close/>
                </a:path>
              </a:pathLst>
            </a:custGeom>
            <a:gradFill>
              <a:gsLst>
                <a:gs pos="924">
                  <a:srgbClr val="C3EA03"/>
                </a:gs>
                <a:gs pos="53179">
                  <a:srgbClr val="67CE02"/>
                </a:gs>
                <a:gs pos="100000">
                  <a:srgbClr val="0CB100"/>
                </a:gs>
              </a:gsLst>
            </a:gradFill>
            <a:ln w="12700">
              <a:miter lim="400000"/>
            </a:ln>
          </p:spPr>
          <p:txBody>
            <a:bodyPr tIns="91439" bIns="91439" anchor="ctr"/>
            <a:lstStyle/>
            <a:p>
              <a:pPr algn="l" defTabSz="1828800">
                <a:defRPr sz="3600">
                  <a:solidFill>
                    <a:srgbClr val="FFFFFF"/>
                  </a:solidFill>
                  <a:latin typeface="Helvetica"/>
                  <a:ea typeface="Helvetica"/>
                  <a:cs typeface="Helvetica"/>
                  <a:sym typeface="Helvetica"/>
                </a:defRPr>
              </a:pPr>
              <a:endParaRPr dirty="0"/>
            </a:p>
          </p:txBody>
        </p:sp>
        <p:pic>
          <p:nvPicPr>
            <p:cNvPr id="42" name="Рисунок 4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15716" y="2098582"/>
              <a:ext cx="2553492" cy="2503245"/>
            </a:xfrm>
            <a:prstGeom prst="octagon">
              <a:avLst>
                <a:gd name="adj" fmla="val 50000"/>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grpSp>
        <p:nvGrpSpPr>
          <p:cNvPr id="47" name="Группа 46"/>
          <p:cNvGrpSpPr/>
          <p:nvPr/>
        </p:nvGrpSpPr>
        <p:grpSpPr>
          <a:xfrm>
            <a:off x="1552740" y="3790335"/>
            <a:ext cx="2955833" cy="3067666"/>
            <a:chOff x="1431399" y="4007240"/>
            <a:chExt cx="2153590" cy="2182671"/>
          </a:xfrm>
        </p:grpSpPr>
        <p:sp>
          <p:nvSpPr>
            <p:cNvPr id="11" name="Graphic 2"/>
            <p:cNvSpPr/>
            <p:nvPr/>
          </p:nvSpPr>
          <p:spPr>
            <a:xfrm>
              <a:off x="1431399" y="4007240"/>
              <a:ext cx="2153590" cy="2182671"/>
            </a:xfrm>
            <a:custGeom>
              <a:avLst/>
              <a:gdLst/>
              <a:ahLst/>
              <a:cxnLst>
                <a:cxn ang="0">
                  <a:pos x="wd2" y="hd2"/>
                </a:cxn>
                <a:cxn ang="5400000">
                  <a:pos x="wd2" y="hd2"/>
                </a:cxn>
                <a:cxn ang="10800000">
                  <a:pos x="wd2" y="hd2"/>
                </a:cxn>
                <a:cxn ang="16200000">
                  <a:pos x="wd2" y="hd2"/>
                </a:cxn>
              </a:cxnLst>
              <a:rect l="0" t="0" r="r" b="b"/>
              <a:pathLst>
                <a:path w="21284" h="21284" extrusionOk="0">
                  <a:moveTo>
                    <a:pt x="9499" y="20811"/>
                  </a:moveTo>
                  <a:lnTo>
                    <a:pt x="473" y="11784"/>
                  </a:lnTo>
                  <a:cubicBezTo>
                    <a:pt x="-158" y="11153"/>
                    <a:pt x="-158" y="10130"/>
                    <a:pt x="473" y="9499"/>
                  </a:cubicBezTo>
                  <a:cubicBezTo>
                    <a:pt x="473" y="9499"/>
                    <a:pt x="473" y="9499"/>
                    <a:pt x="473" y="9498"/>
                  </a:cubicBezTo>
                  <a:lnTo>
                    <a:pt x="9499" y="473"/>
                  </a:lnTo>
                  <a:cubicBezTo>
                    <a:pt x="10130" y="-158"/>
                    <a:pt x="11153" y="-158"/>
                    <a:pt x="11784" y="473"/>
                  </a:cubicBezTo>
                  <a:cubicBezTo>
                    <a:pt x="11785" y="473"/>
                    <a:pt x="11785" y="473"/>
                    <a:pt x="11785" y="473"/>
                  </a:cubicBezTo>
                  <a:lnTo>
                    <a:pt x="20811" y="9499"/>
                  </a:lnTo>
                  <a:cubicBezTo>
                    <a:pt x="21442" y="10130"/>
                    <a:pt x="21442" y="11153"/>
                    <a:pt x="20811" y="11784"/>
                  </a:cubicBezTo>
                  <a:cubicBezTo>
                    <a:pt x="20811" y="11784"/>
                    <a:pt x="20811" y="11784"/>
                    <a:pt x="20811" y="11785"/>
                  </a:cubicBezTo>
                  <a:lnTo>
                    <a:pt x="11785" y="20810"/>
                  </a:lnTo>
                  <a:cubicBezTo>
                    <a:pt x="11154" y="21442"/>
                    <a:pt x="10131" y="21442"/>
                    <a:pt x="9500" y="20811"/>
                  </a:cubicBezTo>
                  <a:cubicBezTo>
                    <a:pt x="9500" y="20811"/>
                    <a:pt x="9499" y="20811"/>
                    <a:pt x="9499" y="20811"/>
                  </a:cubicBezTo>
                  <a:close/>
                </a:path>
              </a:pathLst>
            </a:custGeom>
            <a:gradFill>
              <a:gsLst>
                <a:gs pos="0">
                  <a:srgbClr val="F000C6"/>
                </a:gs>
                <a:gs pos="46532">
                  <a:srgbClr val="B800C4"/>
                </a:gs>
                <a:gs pos="100000">
                  <a:srgbClr val="8000C2"/>
                </a:gs>
              </a:gsLst>
            </a:gradFill>
            <a:ln w="12700">
              <a:miter lim="400000"/>
            </a:ln>
          </p:spPr>
          <p:txBody>
            <a:bodyPr tIns="91439" bIns="91439" anchor="ctr"/>
            <a:lstStyle/>
            <a:p>
              <a:pPr algn="l" defTabSz="1828800">
                <a:defRPr sz="3600">
                  <a:solidFill>
                    <a:srgbClr val="FFFFFF"/>
                  </a:solidFill>
                  <a:latin typeface="Helvetica"/>
                  <a:ea typeface="Helvetica"/>
                  <a:cs typeface="Helvetica"/>
                  <a:sym typeface="Helvetica"/>
                </a:defRPr>
              </a:pPr>
              <a:endParaRPr dirty="0"/>
            </a:p>
          </p:txBody>
        </p:sp>
        <p:pic>
          <p:nvPicPr>
            <p:cNvPr id="48" name="Рисунок 4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36485" y="4115716"/>
              <a:ext cx="1934762" cy="1908349"/>
            </a:xfrm>
            <a:prstGeom prst="octagon">
              <a:avLst>
                <a:gd name="adj" fmla="val 50000"/>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
        <p:nvSpPr>
          <p:cNvPr id="44" name="Прямоугольник 43"/>
          <p:cNvSpPr/>
          <p:nvPr/>
        </p:nvSpPr>
        <p:spPr>
          <a:xfrm>
            <a:off x="675871" y="849"/>
            <a:ext cx="7816761" cy="796370"/>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Основные социально-значимые </a:t>
            </a:r>
          </a:p>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направления</a:t>
            </a:r>
          </a:p>
        </p:txBody>
      </p:sp>
      <p:grpSp>
        <p:nvGrpSpPr>
          <p:cNvPr id="39" name="Группа 38"/>
          <p:cNvGrpSpPr/>
          <p:nvPr/>
        </p:nvGrpSpPr>
        <p:grpSpPr>
          <a:xfrm>
            <a:off x="223286" y="2360062"/>
            <a:ext cx="2551812" cy="2583032"/>
            <a:chOff x="156841" y="2826622"/>
            <a:chExt cx="1955440" cy="1950810"/>
          </a:xfrm>
        </p:grpSpPr>
        <p:sp>
          <p:nvSpPr>
            <p:cNvPr id="14" name="Graphic 2"/>
            <p:cNvSpPr/>
            <p:nvPr/>
          </p:nvSpPr>
          <p:spPr>
            <a:xfrm rot="2700000">
              <a:off x="319070" y="2994969"/>
              <a:ext cx="1640600" cy="1618485"/>
            </a:xfrm>
            <a:custGeom>
              <a:avLst/>
              <a:gdLst/>
              <a:ahLst/>
              <a:cxnLst>
                <a:cxn ang="0">
                  <a:pos x="wd2" y="hd2"/>
                </a:cxn>
                <a:cxn ang="5400000">
                  <a:pos x="wd2" y="hd2"/>
                </a:cxn>
                <a:cxn ang="10800000">
                  <a:pos x="wd2" y="hd2"/>
                </a:cxn>
                <a:cxn ang="16200000">
                  <a:pos x="wd2" y="hd2"/>
                </a:cxn>
              </a:cxnLst>
              <a:rect l="0" t="0" r="r" b="b"/>
              <a:pathLst>
                <a:path w="21600" h="21600" extrusionOk="0">
                  <a:moveTo>
                    <a:pt x="19417" y="0"/>
                  </a:moveTo>
                  <a:cubicBezTo>
                    <a:pt x="20623" y="0"/>
                    <a:pt x="21600" y="0"/>
                    <a:pt x="21600" y="0"/>
                  </a:cubicBezTo>
                  <a:lnTo>
                    <a:pt x="21600" y="21600"/>
                  </a:lnTo>
                  <a:cubicBezTo>
                    <a:pt x="21600" y="21600"/>
                    <a:pt x="20623" y="21600"/>
                    <a:pt x="19417" y="21600"/>
                  </a:cubicBezTo>
                  <a:lnTo>
                    <a:pt x="2183" y="21600"/>
                  </a:lnTo>
                  <a:cubicBezTo>
                    <a:pt x="977" y="21600"/>
                    <a:pt x="0" y="21600"/>
                    <a:pt x="0" y="21600"/>
                  </a:cubicBezTo>
                  <a:lnTo>
                    <a:pt x="0" y="0"/>
                  </a:lnTo>
                  <a:cubicBezTo>
                    <a:pt x="0" y="0"/>
                    <a:pt x="977" y="0"/>
                    <a:pt x="2183" y="0"/>
                  </a:cubicBezTo>
                  <a:close/>
                </a:path>
              </a:pathLst>
            </a:custGeom>
            <a:gradFill>
              <a:gsLst>
                <a:gs pos="2372">
                  <a:srgbClr val="FF0040"/>
                </a:gs>
                <a:gs pos="37053">
                  <a:srgbClr val="FF0071"/>
                </a:gs>
                <a:gs pos="99150">
                  <a:srgbClr val="FF00A2"/>
                </a:gs>
              </a:gsLst>
            </a:gradFill>
            <a:ln w="12700">
              <a:miter lim="400000"/>
            </a:ln>
          </p:spPr>
          <p:txBody>
            <a:bodyPr tIns="91439" bIns="91439" anchor="ctr"/>
            <a:lstStyle/>
            <a:p>
              <a:pPr algn="l" defTabSz="1828800">
                <a:defRPr sz="3600">
                  <a:solidFill>
                    <a:srgbClr val="FFFFFF"/>
                  </a:solidFill>
                  <a:latin typeface="Helvetica"/>
                  <a:ea typeface="Helvetica"/>
                  <a:cs typeface="Helvetica"/>
                  <a:sym typeface="Helvetica"/>
                </a:defRPr>
              </a:pPr>
              <a:endParaRPr dirty="0"/>
            </a:p>
          </p:txBody>
        </p:sp>
        <p:pic>
          <p:nvPicPr>
            <p:cNvPr id="46" name="Picture 2" descr="F:\ФОТО\Майский парк\photo_2022-10-04_13-25-22 (2).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19272" t="19632" r="23162" b="24316"/>
            <a:stretch/>
          </p:blipFill>
          <p:spPr bwMode="auto">
            <a:xfrm>
              <a:off x="156841" y="2826622"/>
              <a:ext cx="1955440" cy="1950810"/>
            </a:xfrm>
            <a:prstGeom prst="octagon">
              <a:avLst>
                <a:gd name="adj" fmla="val 50000"/>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grpSp>
        <p:nvGrpSpPr>
          <p:cNvPr id="49" name="Группа 48"/>
          <p:cNvGrpSpPr/>
          <p:nvPr/>
        </p:nvGrpSpPr>
        <p:grpSpPr>
          <a:xfrm>
            <a:off x="4515977" y="3699087"/>
            <a:ext cx="3116213" cy="3158912"/>
            <a:chOff x="5603552" y="4007164"/>
            <a:chExt cx="2153577" cy="2182697"/>
          </a:xfrm>
        </p:grpSpPr>
        <p:sp>
          <p:nvSpPr>
            <p:cNvPr id="20" name="Graphic 2"/>
            <p:cNvSpPr/>
            <p:nvPr/>
          </p:nvSpPr>
          <p:spPr>
            <a:xfrm>
              <a:off x="5603552" y="4007164"/>
              <a:ext cx="2153577" cy="2182697"/>
            </a:xfrm>
            <a:custGeom>
              <a:avLst/>
              <a:gdLst/>
              <a:ahLst/>
              <a:cxnLst>
                <a:cxn ang="0">
                  <a:pos x="wd2" y="hd2"/>
                </a:cxn>
                <a:cxn ang="5400000">
                  <a:pos x="wd2" y="hd2"/>
                </a:cxn>
                <a:cxn ang="10800000">
                  <a:pos x="wd2" y="hd2"/>
                </a:cxn>
                <a:cxn ang="16200000">
                  <a:pos x="wd2" y="hd2"/>
                </a:cxn>
              </a:cxnLst>
              <a:rect l="0" t="0" r="r" b="b"/>
              <a:pathLst>
                <a:path w="21284" h="21284" extrusionOk="0">
                  <a:moveTo>
                    <a:pt x="9499" y="20811"/>
                  </a:moveTo>
                  <a:lnTo>
                    <a:pt x="473" y="11784"/>
                  </a:lnTo>
                  <a:cubicBezTo>
                    <a:pt x="-158" y="11153"/>
                    <a:pt x="-158" y="10130"/>
                    <a:pt x="473" y="9499"/>
                  </a:cubicBezTo>
                  <a:lnTo>
                    <a:pt x="9499" y="473"/>
                  </a:lnTo>
                  <a:cubicBezTo>
                    <a:pt x="10130" y="-158"/>
                    <a:pt x="11153" y="-158"/>
                    <a:pt x="11785" y="473"/>
                  </a:cubicBezTo>
                  <a:cubicBezTo>
                    <a:pt x="11785" y="473"/>
                    <a:pt x="11785" y="473"/>
                    <a:pt x="11785" y="473"/>
                  </a:cubicBezTo>
                  <a:lnTo>
                    <a:pt x="20811" y="9499"/>
                  </a:lnTo>
                  <a:cubicBezTo>
                    <a:pt x="21442" y="10130"/>
                    <a:pt x="21442" y="11153"/>
                    <a:pt x="20811" y="11784"/>
                  </a:cubicBezTo>
                  <a:lnTo>
                    <a:pt x="11785" y="20810"/>
                  </a:lnTo>
                  <a:cubicBezTo>
                    <a:pt x="11154" y="21441"/>
                    <a:pt x="10131" y="21442"/>
                    <a:pt x="9499" y="20811"/>
                  </a:cubicBezTo>
                  <a:cubicBezTo>
                    <a:pt x="9499" y="20811"/>
                    <a:pt x="9499" y="20811"/>
                    <a:pt x="9499" y="20811"/>
                  </a:cubicBezTo>
                  <a:close/>
                </a:path>
              </a:pathLst>
            </a:custGeom>
            <a:gradFill>
              <a:gsLst>
                <a:gs pos="0">
                  <a:srgbClr val="00F2FE"/>
                </a:gs>
                <a:gs pos="47511">
                  <a:srgbClr val="00E0CC"/>
                </a:gs>
                <a:gs pos="100000">
                  <a:srgbClr val="00CF9B"/>
                </a:gs>
              </a:gsLst>
            </a:gradFill>
            <a:ln w="12700">
              <a:miter lim="400000"/>
            </a:ln>
          </p:spPr>
          <p:txBody>
            <a:bodyPr tIns="91439" bIns="91439" anchor="ctr"/>
            <a:lstStyle/>
            <a:p>
              <a:pPr algn="l" defTabSz="1828800">
                <a:defRPr sz="3600">
                  <a:solidFill>
                    <a:srgbClr val="FFFFFF"/>
                  </a:solidFill>
                  <a:latin typeface="Avenir Next Regular"/>
                  <a:ea typeface="Avenir Next Regular"/>
                  <a:cs typeface="Avenir Next Regular"/>
                  <a:sym typeface="Avenir Next Regular"/>
                </a:defRPr>
              </a:pPr>
              <a:endParaRPr dirty="0"/>
            </a:p>
          </p:txBody>
        </p:sp>
        <p:pic>
          <p:nvPicPr>
            <p:cNvPr id="2050"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720068" y="4125274"/>
              <a:ext cx="1920365" cy="1920058"/>
            </a:xfrm>
            <a:prstGeom prst="octagon">
              <a:avLst>
                <a:gd name="adj" fmla="val 50000"/>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
        <p:nvSpPr>
          <p:cNvPr id="56" name="Graphic 2"/>
          <p:cNvSpPr/>
          <p:nvPr/>
        </p:nvSpPr>
        <p:spPr>
          <a:xfrm>
            <a:off x="3088498" y="1838354"/>
            <a:ext cx="2797618" cy="2826629"/>
          </a:xfrm>
          <a:custGeom>
            <a:avLst/>
            <a:gdLst/>
            <a:ahLst/>
            <a:cxnLst>
              <a:cxn ang="0">
                <a:pos x="wd2" y="hd2"/>
              </a:cxn>
              <a:cxn ang="5400000">
                <a:pos x="wd2" y="hd2"/>
              </a:cxn>
              <a:cxn ang="10800000">
                <a:pos x="wd2" y="hd2"/>
              </a:cxn>
              <a:cxn ang="16200000">
                <a:pos x="wd2" y="hd2"/>
              </a:cxn>
            </a:cxnLst>
            <a:rect l="0" t="0" r="r" b="b"/>
            <a:pathLst>
              <a:path w="21250" h="21250" extrusionOk="0">
                <a:moveTo>
                  <a:pt x="526" y="11896"/>
                </a:moveTo>
                <a:cubicBezTo>
                  <a:pt x="-175" y="11194"/>
                  <a:pt x="-175" y="10056"/>
                  <a:pt x="526" y="9354"/>
                </a:cubicBezTo>
                <a:lnTo>
                  <a:pt x="9354" y="526"/>
                </a:lnTo>
                <a:cubicBezTo>
                  <a:pt x="10057" y="-175"/>
                  <a:pt x="11194" y="-175"/>
                  <a:pt x="11896" y="526"/>
                </a:cubicBezTo>
                <a:lnTo>
                  <a:pt x="20724" y="9354"/>
                </a:lnTo>
                <a:cubicBezTo>
                  <a:pt x="21425" y="10056"/>
                  <a:pt x="21425" y="11194"/>
                  <a:pt x="20724" y="11896"/>
                </a:cubicBezTo>
                <a:lnTo>
                  <a:pt x="11896" y="20724"/>
                </a:lnTo>
                <a:cubicBezTo>
                  <a:pt x="11194" y="21425"/>
                  <a:pt x="10057" y="21425"/>
                  <a:pt x="9354" y="20724"/>
                </a:cubicBezTo>
                <a:close/>
              </a:path>
            </a:pathLst>
          </a:custGeom>
          <a:solidFill>
            <a:schemeClr val="bg1"/>
          </a:solidFill>
          <a:ln w="12700">
            <a:miter lim="400000"/>
          </a:ln>
        </p:spPr>
        <p:txBody>
          <a:bodyPr tIns="91439" bIns="91439" anchor="ctr"/>
          <a:lstStyle/>
          <a:p>
            <a:pPr defTabSz="825500">
              <a:defRPr sz="3200">
                <a:solidFill>
                  <a:srgbClr val="FFFFFF"/>
                </a:solidFill>
                <a:latin typeface="Helvetica Neue Medium"/>
                <a:ea typeface="Helvetica Neue Medium"/>
                <a:cs typeface="Helvetica Neue Medium"/>
                <a:sym typeface="Helvetica Neue Medium"/>
              </a:defRPr>
            </a:pPr>
            <a:endParaRPr dirty="0"/>
          </a:p>
        </p:txBody>
      </p:sp>
      <p:sp>
        <p:nvSpPr>
          <p:cNvPr id="55" name="TextBox 54"/>
          <p:cNvSpPr txBox="1"/>
          <p:nvPr/>
        </p:nvSpPr>
        <p:spPr>
          <a:xfrm>
            <a:off x="3417834" y="2403635"/>
            <a:ext cx="2238818" cy="1569660"/>
          </a:xfrm>
          <a:prstGeom prst="rect">
            <a:avLst/>
          </a:prstGeom>
          <a:noFill/>
        </p:spPr>
        <p:txBody>
          <a:bodyPr wrap="none">
            <a:spAutoFit/>
          </a:bodyPr>
          <a:lstStyle/>
          <a:p>
            <a:pPr algn="ctr" fontAlgn="base">
              <a:spcBef>
                <a:spcPct val="0"/>
              </a:spcBef>
              <a:spcAft>
                <a:spcPct val="0"/>
              </a:spcAft>
              <a:defRPr/>
            </a:pPr>
            <a:r>
              <a:rPr lang="ru-RU" sz="1200" b="1" dirty="0">
                <a:solidFill>
                  <a:srgbClr val="FF0000"/>
                </a:solidFill>
                <a:latin typeface="Times New Roman" pitchFamily="18" charset="0"/>
                <a:cs typeface="Times New Roman" pitchFamily="18" charset="0"/>
              </a:rPr>
              <a:t>РАССМОТРИМ,</a:t>
            </a:r>
          </a:p>
          <a:p>
            <a:pPr algn="ctr" fontAlgn="base">
              <a:spcBef>
                <a:spcPct val="0"/>
              </a:spcBef>
              <a:spcAft>
                <a:spcPct val="0"/>
              </a:spcAft>
              <a:defRPr/>
            </a:pPr>
            <a:r>
              <a:rPr lang="ru-RU" sz="1200" b="1" dirty="0">
                <a:solidFill>
                  <a:srgbClr val="FF0000"/>
                </a:solidFill>
                <a:latin typeface="Times New Roman" pitchFamily="18" charset="0"/>
                <a:cs typeface="Times New Roman" pitchFamily="18" charset="0"/>
              </a:rPr>
              <a:t> КАК В 2025 ГОДУ </a:t>
            </a:r>
          </a:p>
          <a:p>
            <a:pPr algn="ctr" fontAlgn="base">
              <a:spcBef>
                <a:spcPct val="0"/>
              </a:spcBef>
              <a:spcAft>
                <a:spcPct val="0"/>
              </a:spcAft>
              <a:defRPr/>
            </a:pPr>
            <a:r>
              <a:rPr lang="ru-RU" sz="1200" b="1" dirty="0">
                <a:solidFill>
                  <a:srgbClr val="FF0000"/>
                </a:solidFill>
                <a:latin typeface="Times New Roman" pitchFamily="18" charset="0"/>
                <a:cs typeface="Times New Roman" pitchFamily="18" charset="0"/>
              </a:rPr>
              <a:t>БЫЛИ ИСПОЛЬЗОВАНЫ </a:t>
            </a:r>
          </a:p>
          <a:p>
            <a:pPr algn="ctr" fontAlgn="base">
              <a:spcBef>
                <a:spcPct val="0"/>
              </a:spcBef>
              <a:spcAft>
                <a:spcPct val="0"/>
              </a:spcAft>
              <a:defRPr/>
            </a:pPr>
            <a:r>
              <a:rPr lang="ru-RU" sz="1200" b="1" dirty="0">
                <a:solidFill>
                  <a:srgbClr val="FF0000"/>
                </a:solidFill>
                <a:latin typeface="Times New Roman" pitchFamily="18" charset="0"/>
                <a:cs typeface="Times New Roman" pitchFamily="18" charset="0"/>
              </a:rPr>
              <a:t>БЮДЖЕТНЫЕ</a:t>
            </a:r>
          </a:p>
          <a:p>
            <a:pPr algn="ctr" fontAlgn="base">
              <a:spcBef>
                <a:spcPct val="0"/>
              </a:spcBef>
              <a:spcAft>
                <a:spcPct val="0"/>
              </a:spcAft>
              <a:defRPr/>
            </a:pPr>
            <a:r>
              <a:rPr lang="ru-RU" sz="1200" b="1" dirty="0">
                <a:solidFill>
                  <a:srgbClr val="FF0000"/>
                </a:solidFill>
                <a:latin typeface="Times New Roman" pitchFamily="18" charset="0"/>
                <a:cs typeface="Times New Roman" pitchFamily="18" charset="0"/>
              </a:rPr>
              <a:t> СРЕДСТВА ПО </a:t>
            </a:r>
          </a:p>
          <a:p>
            <a:pPr algn="ctr" fontAlgn="base">
              <a:spcBef>
                <a:spcPct val="0"/>
              </a:spcBef>
              <a:spcAft>
                <a:spcPct val="0"/>
              </a:spcAft>
              <a:defRPr/>
            </a:pPr>
            <a:r>
              <a:rPr lang="ru-RU" sz="1200" b="1" dirty="0">
                <a:solidFill>
                  <a:srgbClr val="FF0000"/>
                </a:solidFill>
                <a:latin typeface="Times New Roman" pitchFamily="18" charset="0"/>
                <a:cs typeface="Times New Roman" pitchFamily="18" charset="0"/>
              </a:rPr>
              <a:t>ОСНОВНЫМ </a:t>
            </a:r>
          </a:p>
          <a:p>
            <a:pPr algn="ctr" fontAlgn="base">
              <a:spcBef>
                <a:spcPct val="0"/>
              </a:spcBef>
              <a:spcAft>
                <a:spcPct val="0"/>
              </a:spcAft>
              <a:defRPr/>
            </a:pPr>
            <a:r>
              <a:rPr lang="ru-RU" sz="1200" b="1" dirty="0">
                <a:solidFill>
                  <a:srgbClr val="FF0000"/>
                </a:solidFill>
                <a:latin typeface="Times New Roman" pitchFamily="18" charset="0"/>
                <a:cs typeface="Times New Roman" pitchFamily="18" charset="0"/>
              </a:rPr>
              <a:t>СОЦИАЛЬНО-ЗНАЧИМЫМ</a:t>
            </a:r>
          </a:p>
          <a:p>
            <a:pPr algn="ctr" fontAlgn="base">
              <a:spcBef>
                <a:spcPct val="0"/>
              </a:spcBef>
              <a:spcAft>
                <a:spcPct val="0"/>
              </a:spcAft>
              <a:defRPr/>
            </a:pPr>
            <a:r>
              <a:rPr lang="ru-RU" sz="1200" b="1" dirty="0">
                <a:solidFill>
                  <a:srgbClr val="FF0000"/>
                </a:solidFill>
                <a:latin typeface="Times New Roman" pitchFamily="18" charset="0"/>
                <a:cs typeface="Times New Roman" pitchFamily="18" charset="0"/>
              </a:rPr>
              <a:t>НАПРАВЛЕНИЯМ </a:t>
            </a:r>
          </a:p>
        </p:txBody>
      </p:sp>
      <p:sp>
        <p:nvSpPr>
          <p:cNvPr id="57" name="Oval 13"/>
          <p:cNvSpPr>
            <a:spLocks noChangeArrowheads="1"/>
          </p:cNvSpPr>
          <p:nvPr/>
        </p:nvSpPr>
        <p:spPr bwMode="auto">
          <a:xfrm>
            <a:off x="8326062" y="6538252"/>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43</a:t>
            </a:r>
          </a:p>
        </p:txBody>
      </p:sp>
    </p:spTree>
    <p:extLst>
      <p:ext uri="{BB962C8B-B14F-4D97-AF65-F5344CB8AC3E}">
        <p14:creationId xmlns:p14="http://schemas.microsoft.com/office/powerpoint/2010/main" val="334610509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633"/>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13"/>
          <p:cNvSpPr/>
          <p:nvPr/>
        </p:nvSpPr>
        <p:spPr>
          <a:xfrm>
            <a:off x="148044" y="-48392"/>
            <a:ext cx="8818685" cy="673258"/>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0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МП «Развитие образования городского округа город Первомайск Нижегородской области»</a:t>
            </a:r>
          </a:p>
        </p:txBody>
      </p:sp>
      <p:sp>
        <p:nvSpPr>
          <p:cNvPr id="19" name="TextBox 16"/>
          <p:cNvSpPr txBox="1">
            <a:spLocks noChangeArrowheads="1"/>
          </p:cNvSpPr>
          <p:nvPr/>
        </p:nvSpPr>
        <p:spPr bwMode="auto">
          <a:xfrm>
            <a:off x="126775" y="2763484"/>
            <a:ext cx="8941973" cy="3889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148" tIns="28574" rIns="57148" bIns="28574">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defRPr/>
            </a:pPr>
            <a:r>
              <a:rPr lang="ru-RU" b="1" u="sng" kern="0" dirty="0">
                <a:solidFill>
                  <a:prstClr val="black"/>
                </a:solidFill>
                <a:latin typeface="Times New Roman" pitchFamily="18" charset="0"/>
                <a:cs typeface="Times New Roman" pitchFamily="18" charset="0"/>
              </a:rPr>
              <a:t>Утверждена:</a:t>
            </a:r>
          </a:p>
          <a:p>
            <a:pPr eaLnBrk="1" fontAlgn="base" hangingPunct="1">
              <a:spcBef>
                <a:spcPct val="0"/>
              </a:spcBef>
              <a:spcAft>
                <a:spcPct val="0"/>
              </a:spcAft>
              <a:defRPr/>
            </a:pPr>
            <a:r>
              <a:rPr lang="ru-RU" kern="0" dirty="0">
                <a:solidFill>
                  <a:prstClr val="black"/>
                </a:solidFill>
                <a:latin typeface="Times New Roman" pitchFamily="18" charset="0"/>
                <a:cs typeface="Times New Roman" pitchFamily="18" charset="0"/>
              </a:rPr>
              <a:t>Постановлением администрации городского округа город Первомайск</a:t>
            </a:r>
          </a:p>
          <a:p>
            <a:pPr eaLnBrk="1" fontAlgn="base" hangingPunct="1">
              <a:spcBef>
                <a:spcPct val="0"/>
              </a:spcBef>
              <a:spcAft>
                <a:spcPct val="0"/>
              </a:spcAft>
              <a:defRPr/>
            </a:pPr>
            <a:r>
              <a:rPr lang="ru-RU" kern="0" dirty="0">
                <a:solidFill>
                  <a:prstClr val="black"/>
                </a:solidFill>
                <a:latin typeface="Times New Roman" pitchFamily="18" charset="0"/>
                <a:cs typeface="Times New Roman" pitchFamily="18" charset="0"/>
              </a:rPr>
              <a:t>Нижегородской области от 20.10.2014 года № 1036 «Об утверждении муниципальной </a:t>
            </a:r>
          </a:p>
          <a:p>
            <a:pPr eaLnBrk="1" fontAlgn="base" hangingPunct="1">
              <a:spcBef>
                <a:spcPct val="0"/>
              </a:spcBef>
              <a:spcAft>
                <a:spcPct val="0"/>
              </a:spcAft>
              <a:defRPr/>
            </a:pPr>
            <a:r>
              <a:rPr lang="ru-RU" kern="0" dirty="0">
                <a:solidFill>
                  <a:prstClr val="black"/>
                </a:solidFill>
                <a:latin typeface="Times New Roman" pitchFamily="18" charset="0"/>
                <a:cs typeface="Times New Roman" pitchFamily="18" charset="0"/>
              </a:rPr>
              <a:t>программы «Развитие образования городского округа город Первомайск Нижегородской</a:t>
            </a:r>
          </a:p>
          <a:p>
            <a:pPr eaLnBrk="1" fontAlgn="base" hangingPunct="1">
              <a:spcBef>
                <a:spcPct val="0"/>
              </a:spcBef>
              <a:spcAft>
                <a:spcPct val="0"/>
              </a:spcAft>
              <a:defRPr/>
            </a:pPr>
            <a:r>
              <a:rPr lang="ru-RU" kern="0" dirty="0">
                <a:solidFill>
                  <a:prstClr val="black"/>
                </a:solidFill>
                <a:latin typeface="Times New Roman" pitchFamily="18" charset="0"/>
                <a:cs typeface="Times New Roman" pitchFamily="18" charset="0"/>
              </a:rPr>
              <a:t>области».</a:t>
            </a:r>
          </a:p>
          <a:p>
            <a:pPr eaLnBrk="1" fontAlgn="base" hangingPunct="1">
              <a:spcBef>
                <a:spcPct val="0"/>
              </a:spcBef>
              <a:spcAft>
                <a:spcPct val="0"/>
              </a:spcAft>
              <a:defRPr/>
            </a:pPr>
            <a:r>
              <a:rPr lang="ru-RU" b="1" u="sng" kern="0" dirty="0">
                <a:solidFill>
                  <a:prstClr val="black"/>
                </a:solidFill>
                <a:latin typeface="Times New Roman" pitchFamily="18" charset="0"/>
                <a:cs typeface="Times New Roman" pitchFamily="18" charset="0"/>
              </a:rPr>
              <a:t>Срок действия программы:</a:t>
            </a:r>
            <a:r>
              <a:rPr lang="ru-RU" kern="0" dirty="0">
                <a:solidFill>
                  <a:prstClr val="black"/>
                </a:solidFill>
                <a:latin typeface="Times New Roman" pitchFamily="18" charset="0"/>
                <a:cs typeface="Times New Roman" pitchFamily="18" charset="0"/>
              </a:rPr>
              <a:t> </a:t>
            </a:r>
          </a:p>
          <a:p>
            <a:pPr eaLnBrk="1" fontAlgn="base" hangingPunct="1">
              <a:spcBef>
                <a:spcPct val="0"/>
              </a:spcBef>
              <a:spcAft>
                <a:spcPct val="0"/>
              </a:spcAft>
              <a:defRPr/>
            </a:pPr>
            <a:r>
              <a:rPr lang="ru-RU" kern="0" dirty="0">
                <a:solidFill>
                  <a:prstClr val="black"/>
                </a:solidFill>
                <a:latin typeface="Times New Roman" pitchFamily="18" charset="0"/>
                <a:cs typeface="Times New Roman" pitchFamily="18" charset="0"/>
              </a:rPr>
              <a:t>2015-2028 годы.</a:t>
            </a:r>
          </a:p>
          <a:p>
            <a:pPr eaLnBrk="1" fontAlgn="base" hangingPunct="1">
              <a:spcBef>
                <a:spcPct val="0"/>
              </a:spcBef>
              <a:spcAft>
                <a:spcPct val="0"/>
              </a:spcAft>
              <a:defRPr/>
            </a:pPr>
            <a:r>
              <a:rPr lang="ru-RU" b="1" u="sng" kern="0" dirty="0">
                <a:solidFill>
                  <a:prstClr val="black"/>
                </a:solidFill>
                <a:latin typeface="Times New Roman" pitchFamily="18" charset="0"/>
                <a:cs typeface="Times New Roman" pitchFamily="18" charset="0"/>
              </a:rPr>
              <a:t>Муниципальный заказчик – координатор: </a:t>
            </a:r>
          </a:p>
          <a:p>
            <a:pPr eaLnBrk="1" fontAlgn="base" hangingPunct="1">
              <a:spcBef>
                <a:spcPct val="0"/>
              </a:spcBef>
              <a:spcAft>
                <a:spcPct val="0"/>
              </a:spcAft>
              <a:defRPr/>
            </a:pPr>
            <a:r>
              <a:rPr lang="ru-RU" kern="0" dirty="0">
                <a:solidFill>
                  <a:prstClr val="black"/>
                </a:solidFill>
                <a:latin typeface="Times New Roman" pitchFamily="18" charset="0"/>
                <a:cs typeface="Times New Roman" pitchFamily="18" charset="0"/>
              </a:rPr>
              <a:t>Управление образования администрации городского округа город Первомайск </a:t>
            </a:r>
          </a:p>
          <a:p>
            <a:pPr eaLnBrk="1" fontAlgn="base" hangingPunct="1">
              <a:spcBef>
                <a:spcPct val="0"/>
              </a:spcBef>
              <a:spcAft>
                <a:spcPct val="0"/>
              </a:spcAft>
              <a:defRPr/>
            </a:pPr>
            <a:r>
              <a:rPr lang="ru-RU" kern="0" dirty="0">
                <a:solidFill>
                  <a:prstClr val="black"/>
                </a:solidFill>
                <a:latin typeface="Times New Roman" pitchFamily="18" charset="0"/>
                <a:cs typeface="Times New Roman" pitchFamily="18" charset="0"/>
              </a:rPr>
              <a:t>Нижегородской области</a:t>
            </a:r>
          </a:p>
          <a:p>
            <a:pPr eaLnBrk="1" fontAlgn="base" hangingPunct="1">
              <a:spcBef>
                <a:spcPct val="0"/>
              </a:spcBef>
              <a:spcAft>
                <a:spcPct val="0"/>
              </a:spcAft>
              <a:defRPr/>
            </a:pPr>
            <a:r>
              <a:rPr lang="ru-RU" b="1" u="sng" kern="0" dirty="0">
                <a:solidFill>
                  <a:prstClr val="black"/>
                </a:solidFill>
                <a:latin typeface="Times New Roman" pitchFamily="18" charset="0"/>
                <a:cs typeface="Times New Roman" pitchFamily="18" charset="0"/>
              </a:rPr>
              <a:t>Цель:</a:t>
            </a:r>
          </a:p>
          <a:p>
            <a:pPr eaLnBrk="1" fontAlgn="base" hangingPunct="1">
              <a:spcBef>
                <a:spcPct val="0"/>
              </a:spcBef>
              <a:spcAft>
                <a:spcPct val="0"/>
              </a:spcAft>
              <a:defRPr/>
            </a:pPr>
            <a:r>
              <a:rPr lang="ru-RU" kern="0" dirty="0">
                <a:solidFill>
                  <a:prstClr val="black"/>
                </a:solidFill>
                <a:latin typeface="Times New Roman" pitchFamily="18" charset="0"/>
                <a:cs typeface="Times New Roman" pitchFamily="18" charset="0"/>
              </a:rPr>
              <a:t>Формирование на территории городского округа город Первомайск Нижегородской области образовательной системы, обеспечивающей доступность качественного образования отвечающего потребностям инновационного развития экономики городского округа, ожиданиям общества и каждого гражданина.</a:t>
            </a:r>
          </a:p>
          <a:p>
            <a:pPr eaLnBrk="1" fontAlgn="base" hangingPunct="1">
              <a:spcBef>
                <a:spcPct val="0"/>
              </a:spcBef>
              <a:spcAft>
                <a:spcPct val="0"/>
              </a:spcAft>
              <a:defRPr/>
            </a:pPr>
            <a:r>
              <a:rPr lang="ru-RU" b="1" u="sng" kern="0" dirty="0">
                <a:solidFill>
                  <a:prstClr val="black"/>
                </a:solidFill>
                <a:latin typeface="Times New Roman" pitchFamily="18" charset="0"/>
                <a:cs typeface="Times New Roman" pitchFamily="18" charset="0"/>
              </a:rPr>
              <a:t>Целевая группа программы:</a:t>
            </a:r>
          </a:p>
          <a:p>
            <a:pPr eaLnBrk="1" fontAlgn="base" hangingPunct="1">
              <a:spcBef>
                <a:spcPct val="0"/>
              </a:spcBef>
              <a:spcAft>
                <a:spcPct val="0"/>
              </a:spcAft>
              <a:defRPr/>
            </a:pPr>
            <a:r>
              <a:rPr lang="ru-RU" kern="0" dirty="0">
                <a:solidFill>
                  <a:prstClr val="black"/>
                </a:solidFill>
                <a:latin typeface="Times New Roman" pitchFamily="18" charset="0"/>
                <a:cs typeface="Times New Roman" pitchFamily="18" charset="0"/>
              </a:rPr>
              <a:t>Дети дошкольного возраста, учащиеся общеобразовательных учреждений, работники образовательных учреждений.</a:t>
            </a:r>
          </a:p>
          <a:p>
            <a:pPr eaLnBrk="1" fontAlgn="base" hangingPunct="1">
              <a:spcBef>
                <a:spcPct val="0"/>
              </a:spcBef>
              <a:spcAft>
                <a:spcPct val="0"/>
              </a:spcAft>
              <a:defRPr/>
            </a:pPr>
            <a:endParaRPr lang="ru-RU" sz="1100" kern="0" dirty="0">
              <a:solidFill>
                <a:prstClr val="black"/>
              </a:solidFill>
            </a:endParaRPr>
          </a:p>
        </p:txBody>
      </p:sp>
      <p:sp>
        <p:nvSpPr>
          <p:cNvPr id="39" name="Text Box 14"/>
          <p:cNvSpPr txBox="1">
            <a:spLocks noChangeArrowheads="1"/>
          </p:cNvSpPr>
          <p:nvPr/>
        </p:nvSpPr>
        <p:spPr bwMode="auto">
          <a:xfrm>
            <a:off x="5353148" y="1789206"/>
            <a:ext cx="1501775"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0" rIns="72000" bIns="0" anchor="ctr"/>
          <a:lstStyle>
            <a:lvl1pPr eaLnBrk="0" hangingPunct="0">
              <a:defRPr>
                <a:solidFill>
                  <a:schemeClr val="tx1"/>
                </a:solidFill>
                <a:latin typeface="Gulim" pitchFamily="34" charset="-127"/>
                <a:ea typeface="Gulim" pitchFamily="34" charset="-127"/>
              </a:defRPr>
            </a:lvl1pPr>
            <a:lvl2pPr marL="742950" indent="-285750" eaLnBrk="0" hangingPunct="0">
              <a:defRPr>
                <a:solidFill>
                  <a:schemeClr val="tx1"/>
                </a:solidFill>
                <a:latin typeface="Gulim" pitchFamily="34" charset="-127"/>
                <a:ea typeface="Gulim" pitchFamily="34" charset="-127"/>
              </a:defRPr>
            </a:lvl2pPr>
            <a:lvl3pPr marL="1143000" indent="-228600" eaLnBrk="0" hangingPunct="0">
              <a:defRPr>
                <a:solidFill>
                  <a:schemeClr val="tx1"/>
                </a:solidFill>
                <a:latin typeface="Gulim" pitchFamily="34" charset="-127"/>
                <a:ea typeface="Gulim" pitchFamily="34" charset="-127"/>
              </a:defRPr>
            </a:lvl3pPr>
            <a:lvl4pPr marL="1600200" indent="-228600" eaLnBrk="0" hangingPunct="0">
              <a:defRPr>
                <a:solidFill>
                  <a:schemeClr val="tx1"/>
                </a:solidFill>
                <a:latin typeface="Gulim" pitchFamily="34" charset="-127"/>
                <a:ea typeface="Gulim" pitchFamily="34" charset="-127"/>
              </a:defRPr>
            </a:lvl4pPr>
            <a:lvl5pPr marL="2057400" indent="-228600" eaLnBrk="0" hangingPunct="0">
              <a:defRPr>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defRPr>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defRPr>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defRPr>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defRPr>
                <a:solidFill>
                  <a:schemeClr val="tx1"/>
                </a:solidFill>
                <a:latin typeface="Gulim" pitchFamily="34" charset="-127"/>
                <a:ea typeface="Gulim" pitchFamily="34" charset="-127"/>
              </a:defRPr>
            </a:lvl9pPr>
          </a:lstStyle>
          <a:p>
            <a:pPr algn="ctr" eaLnBrk="1" hangingPunct="1"/>
            <a:endParaRPr lang="ko-KR" altLang="en-US" sz="2000">
              <a:solidFill>
                <a:srgbClr val="FFFFFF"/>
              </a:solidFill>
              <a:latin typeface="Times New Roman" pitchFamily="18" charset="0"/>
              <a:cs typeface="Times New Roman" pitchFamily="18" charset="0"/>
            </a:endParaRPr>
          </a:p>
        </p:txBody>
      </p:sp>
      <p:sp>
        <p:nvSpPr>
          <p:cNvPr id="30" name="Text Box 165"/>
          <p:cNvSpPr txBox="1">
            <a:spLocks noChangeArrowheads="1"/>
          </p:cNvSpPr>
          <p:nvPr/>
        </p:nvSpPr>
        <p:spPr bwMode="auto">
          <a:xfrm>
            <a:off x="4264626" y="85734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ulim" pitchFamily="34" charset="-127"/>
                <a:ea typeface="Gulim" pitchFamily="34" charset="-127"/>
              </a:defRPr>
            </a:lvl1pPr>
            <a:lvl2pPr marL="742950" indent="-285750" eaLnBrk="0" hangingPunct="0">
              <a:defRPr>
                <a:solidFill>
                  <a:schemeClr val="tx1"/>
                </a:solidFill>
                <a:latin typeface="Gulim" pitchFamily="34" charset="-127"/>
                <a:ea typeface="Gulim" pitchFamily="34" charset="-127"/>
              </a:defRPr>
            </a:lvl2pPr>
            <a:lvl3pPr marL="1143000" indent="-228600" eaLnBrk="0" hangingPunct="0">
              <a:defRPr>
                <a:solidFill>
                  <a:schemeClr val="tx1"/>
                </a:solidFill>
                <a:latin typeface="Gulim" pitchFamily="34" charset="-127"/>
                <a:ea typeface="Gulim" pitchFamily="34" charset="-127"/>
              </a:defRPr>
            </a:lvl3pPr>
            <a:lvl4pPr marL="1600200" indent="-228600" eaLnBrk="0" hangingPunct="0">
              <a:defRPr>
                <a:solidFill>
                  <a:schemeClr val="tx1"/>
                </a:solidFill>
                <a:latin typeface="Gulim" pitchFamily="34" charset="-127"/>
                <a:ea typeface="Gulim" pitchFamily="34" charset="-127"/>
              </a:defRPr>
            </a:lvl4pPr>
            <a:lvl5pPr marL="2057400" indent="-228600" eaLnBrk="0" hangingPunct="0">
              <a:defRPr>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defRPr>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defRPr>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defRPr>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defRPr>
                <a:solidFill>
                  <a:schemeClr val="tx1"/>
                </a:solidFill>
                <a:latin typeface="Gulim" pitchFamily="34" charset="-127"/>
                <a:ea typeface="Gulim" pitchFamily="34" charset="-127"/>
              </a:defRPr>
            </a:lvl9pP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ko-KR" altLang="en-US" sz="1800" i="0" u="none" strike="noStrike" kern="0" cap="none" spc="0" normalizeH="0" baseline="0" noProof="0" dirty="0">
              <a:ln>
                <a:noFill/>
              </a:ln>
              <a:solidFill>
                <a:srgbClr val="000000"/>
              </a:solidFill>
              <a:effectLst/>
              <a:uLnTx/>
              <a:uFillTx/>
              <a:ea typeface="Gulim" pitchFamily="34" charset="-127"/>
            </a:endParaRPr>
          </a:p>
        </p:txBody>
      </p:sp>
      <p:grpSp>
        <p:nvGrpSpPr>
          <p:cNvPr id="6" name="Группа 5"/>
          <p:cNvGrpSpPr/>
          <p:nvPr/>
        </p:nvGrpSpPr>
        <p:grpSpPr>
          <a:xfrm>
            <a:off x="1169581" y="1365884"/>
            <a:ext cx="6815643" cy="509874"/>
            <a:chOff x="1169581" y="1365884"/>
            <a:chExt cx="6815643" cy="509874"/>
          </a:xfrm>
        </p:grpSpPr>
        <p:sp>
          <p:nvSpPr>
            <p:cNvPr id="28" name="Freeform 117"/>
            <p:cNvSpPr>
              <a:spLocks/>
            </p:cNvSpPr>
            <p:nvPr/>
          </p:nvSpPr>
          <p:spPr bwMode="auto">
            <a:xfrm>
              <a:off x="1169581" y="1479709"/>
              <a:ext cx="6815643" cy="396049"/>
            </a:xfrm>
            <a:custGeom>
              <a:avLst/>
              <a:gdLst>
                <a:gd name="T0" fmla="*/ 0 w 1180"/>
                <a:gd name="T1" fmla="*/ 158 h 158"/>
                <a:gd name="T2" fmla="*/ 0 w 1180"/>
                <a:gd name="T3" fmla="*/ 0 h 158"/>
                <a:gd name="T4" fmla="*/ 1180 w 1180"/>
                <a:gd name="T5" fmla="*/ 0 h 158"/>
                <a:gd name="T6" fmla="*/ 1180 w 1180"/>
                <a:gd name="T7" fmla="*/ 158 h 158"/>
                <a:gd name="T8" fmla="*/ 0 w 1180"/>
                <a:gd name="T9" fmla="*/ 0 h 158"/>
                <a:gd name="T10" fmla="*/ 1180 w 1180"/>
                <a:gd name="T11" fmla="*/ 158 h 158"/>
              </a:gdLst>
              <a:ahLst/>
              <a:cxnLst>
                <a:cxn ang="0">
                  <a:pos x="T0" y="T1"/>
                </a:cxn>
                <a:cxn ang="0">
                  <a:pos x="T2" y="T3"/>
                </a:cxn>
                <a:cxn ang="0">
                  <a:pos x="T4" y="T5"/>
                </a:cxn>
                <a:cxn ang="0">
                  <a:pos x="T6" y="T7"/>
                </a:cxn>
              </a:cxnLst>
              <a:rect l="T8" t="T9" r="T10" b="T11"/>
              <a:pathLst>
                <a:path w="1180" h="158">
                  <a:moveTo>
                    <a:pt x="0" y="158"/>
                  </a:moveTo>
                  <a:lnTo>
                    <a:pt x="0" y="0"/>
                  </a:lnTo>
                  <a:lnTo>
                    <a:pt x="1180" y="0"/>
                  </a:lnTo>
                  <a:lnTo>
                    <a:pt x="1180" y="158"/>
                  </a:lnTo>
                </a:path>
              </a:pathLst>
            </a:custGeom>
            <a:noFill/>
            <a:ln w="25400" cmpd="sng">
              <a:solidFill>
                <a:srgbClr val="FFFF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a:ln>
                  <a:noFill/>
                </a:ln>
                <a:solidFill>
                  <a:srgbClr val="000000"/>
                </a:solidFill>
                <a:effectLst/>
                <a:uLnTx/>
                <a:uFillTx/>
                <a:latin typeface="Gulim" pitchFamily="34" charset="-127"/>
                <a:ea typeface="Gulim" pitchFamily="34" charset="-127"/>
              </a:endParaRPr>
            </a:p>
          </p:txBody>
        </p:sp>
        <p:sp>
          <p:nvSpPr>
            <p:cNvPr id="42" name="Line 120"/>
            <p:cNvSpPr>
              <a:spLocks noChangeShapeType="1"/>
            </p:cNvSpPr>
            <p:nvPr/>
          </p:nvSpPr>
          <p:spPr bwMode="auto">
            <a:xfrm>
              <a:off x="4449357" y="1365884"/>
              <a:ext cx="0" cy="103191"/>
            </a:xfrm>
            <a:prstGeom prst="line">
              <a:avLst/>
            </a:prstGeom>
            <a:noFill/>
            <a:ln w="25400" cmpd="sng">
              <a:solidFill>
                <a:srgbClr val="FFFFFF"/>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a:ln>
                  <a:noFill/>
                </a:ln>
                <a:solidFill>
                  <a:srgbClr val="000000"/>
                </a:solidFill>
                <a:effectLst/>
                <a:uLnTx/>
                <a:uFillTx/>
                <a:latin typeface="Gulim" pitchFamily="34" charset="-127"/>
                <a:ea typeface="Gulim" pitchFamily="34" charset="-127"/>
              </a:endParaRPr>
            </a:p>
          </p:txBody>
        </p:sp>
        <p:sp>
          <p:nvSpPr>
            <p:cNvPr id="46" name="Line 120"/>
            <p:cNvSpPr>
              <a:spLocks noChangeShapeType="1"/>
            </p:cNvSpPr>
            <p:nvPr/>
          </p:nvSpPr>
          <p:spPr bwMode="auto">
            <a:xfrm>
              <a:off x="3042044" y="1469076"/>
              <a:ext cx="0" cy="406682"/>
            </a:xfrm>
            <a:prstGeom prst="line">
              <a:avLst/>
            </a:prstGeom>
            <a:noFill/>
            <a:ln w="25400" cmpd="sng">
              <a:solidFill>
                <a:srgbClr val="FFFFFF"/>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a:ln>
                  <a:noFill/>
                </a:ln>
                <a:solidFill>
                  <a:srgbClr val="000000"/>
                </a:solidFill>
                <a:effectLst/>
                <a:uLnTx/>
                <a:uFillTx/>
                <a:latin typeface="Gulim" pitchFamily="34" charset="-127"/>
                <a:ea typeface="Gulim" pitchFamily="34" charset="-127"/>
              </a:endParaRPr>
            </a:p>
          </p:txBody>
        </p:sp>
      </p:grpSp>
      <p:grpSp>
        <p:nvGrpSpPr>
          <p:cNvPr id="4" name="Группа 3"/>
          <p:cNvGrpSpPr/>
          <p:nvPr/>
        </p:nvGrpSpPr>
        <p:grpSpPr>
          <a:xfrm>
            <a:off x="528884" y="665205"/>
            <a:ext cx="8773748" cy="925512"/>
            <a:chOff x="560320" y="673194"/>
            <a:chExt cx="8773748" cy="925512"/>
          </a:xfrm>
        </p:grpSpPr>
        <p:grpSp>
          <p:nvGrpSpPr>
            <p:cNvPr id="29" name="Group 6"/>
            <p:cNvGrpSpPr>
              <a:grpSpLocks/>
            </p:cNvGrpSpPr>
            <p:nvPr/>
          </p:nvGrpSpPr>
          <p:grpSpPr bwMode="auto">
            <a:xfrm>
              <a:off x="560320" y="673194"/>
              <a:ext cx="8773748" cy="925512"/>
              <a:chOff x="0" y="0"/>
              <a:chExt cx="1242" cy="583"/>
            </a:xfrm>
          </p:grpSpPr>
          <p:pic>
            <p:nvPicPr>
              <p:cNvPr id="34" name="AutoShape 12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42" cy="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 Box 8"/>
              <p:cNvSpPr txBox="1">
                <a:spLocks noChangeArrowheads="1"/>
              </p:cNvSpPr>
              <p:nvPr/>
            </p:nvSpPr>
            <p:spPr bwMode="auto">
              <a:xfrm>
                <a:off x="68" y="66"/>
                <a:ext cx="946"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0" rIns="72000" bIns="0" anchor="ctr"/>
              <a:lstStyle>
                <a:lvl1pPr eaLnBrk="0" hangingPunct="0">
                  <a:defRPr>
                    <a:solidFill>
                      <a:schemeClr val="tx1"/>
                    </a:solidFill>
                    <a:latin typeface="Gulim" pitchFamily="34" charset="-127"/>
                    <a:ea typeface="Gulim" pitchFamily="34" charset="-127"/>
                  </a:defRPr>
                </a:lvl1pPr>
                <a:lvl2pPr marL="742950" indent="-285750" eaLnBrk="0" hangingPunct="0">
                  <a:defRPr>
                    <a:solidFill>
                      <a:schemeClr val="tx1"/>
                    </a:solidFill>
                    <a:latin typeface="Gulim" pitchFamily="34" charset="-127"/>
                    <a:ea typeface="Gulim" pitchFamily="34" charset="-127"/>
                  </a:defRPr>
                </a:lvl2pPr>
                <a:lvl3pPr marL="1143000" indent="-228600" eaLnBrk="0" hangingPunct="0">
                  <a:defRPr>
                    <a:solidFill>
                      <a:schemeClr val="tx1"/>
                    </a:solidFill>
                    <a:latin typeface="Gulim" pitchFamily="34" charset="-127"/>
                    <a:ea typeface="Gulim" pitchFamily="34" charset="-127"/>
                  </a:defRPr>
                </a:lvl3pPr>
                <a:lvl4pPr marL="1600200" indent="-228600" eaLnBrk="0" hangingPunct="0">
                  <a:defRPr>
                    <a:solidFill>
                      <a:schemeClr val="tx1"/>
                    </a:solidFill>
                    <a:latin typeface="Gulim" pitchFamily="34" charset="-127"/>
                    <a:ea typeface="Gulim" pitchFamily="34" charset="-127"/>
                  </a:defRPr>
                </a:lvl4pPr>
                <a:lvl5pPr marL="2057400" indent="-228600" eaLnBrk="0" hangingPunct="0">
                  <a:defRPr>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defRPr>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defRPr>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defRPr>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defRPr>
                    <a:solidFill>
                      <a:schemeClr val="tx1"/>
                    </a:solidFill>
                    <a:latin typeface="Gulim" pitchFamily="34" charset="-127"/>
                    <a:ea typeface="Gulim" pitchFamily="34" charset="-127"/>
                  </a:defRPr>
                </a:lvl9pPr>
              </a:lstStyle>
              <a:p>
                <a:pPr algn="ctr" eaLnBrk="1" hangingPunct="1"/>
                <a:endParaRPr lang="ko-KR" altLang="en-US" sz="2000">
                  <a:solidFill>
                    <a:srgbClr val="FFFFFF"/>
                  </a:solidFill>
                  <a:latin typeface="Times New Roman" pitchFamily="18" charset="0"/>
                  <a:cs typeface="Times New Roman" pitchFamily="18" charset="0"/>
                </a:endParaRPr>
              </a:p>
            </p:txBody>
          </p:sp>
        </p:grpSp>
        <p:sp>
          <p:nvSpPr>
            <p:cNvPr id="2" name="TextBox 1"/>
            <p:cNvSpPr txBox="1"/>
            <p:nvPr/>
          </p:nvSpPr>
          <p:spPr>
            <a:xfrm>
              <a:off x="1236305" y="861818"/>
              <a:ext cx="6667210" cy="338554"/>
            </a:xfrm>
            <a:prstGeom prst="rect">
              <a:avLst/>
            </a:prstGeom>
            <a:noFill/>
          </p:spPr>
          <p:txBody>
            <a:bodyPr wrap="none" rtlCol="0">
              <a:spAutoFit/>
            </a:bodyPr>
            <a:lstStyle/>
            <a:p>
              <a:pPr lvl="0" algn="ctr" fontAlgn="base">
                <a:spcBef>
                  <a:spcPct val="0"/>
                </a:spcBef>
                <a:spcAft>
                  <a:spcPct val="0"/>
                </a:spcAft>
                <a:defRPr/>
              </a:pPr>
              <a:r>
                <a:rPr lang="ru-RU" sz="1600" b="1" kern="0" dirty="0">
                  <a:solidFill>
                    <a:prstClr val="black"/>
                  </a:solidFill>
                  <a:latin typeface="Times New Roman" pitchFamily="18" charset="0"/>
                  <a:cs typeface="Times New Roman" pitchFamily="18" charset="0"/>
                </a:rPr>
                <a:t>Оказание услуг в рамках муниципальной программы осуществляют </a:t>
              </a:r>
            </a:p>
          </p:txBody>
        </p:sp>
      </p:grpSp>
      <p:grpSp>
        <p:nvGrpSpPr>
          <p:cNvPr id="8" name="Группа 7"/>
          <p:cNvGrpSpPr/>
          <p:nvPr/>
        </p:nvGrpSpPr>
        <p:grpSpPr>
          <a:xfrm>
            <a:off x="-21384" y="1576546"/>
            <a:ext cx="2604977" cy="1186364"/>
            <a:chOff x="2849526" y="1789206"/>
            <a:chExt cx="2604977" cy="1186364"/>
          </a:xfrm>
        </p:grpSpPr>
        <p:grpSp>
          <p:nvGrpSpPr>
            <p:cNvPr id="5" name="Группа 4"/>
            <p:cNvGrpSpPr/>
            <p:nvPr/>
          </p:nvGrpSpPr>
          <p:grpSpPr>
            <a:xfrm>
              <a:off x="2849526" y="1789206"/>
              <a:ext cx="2604977" cy="1186364"/>
              <a:chOff x="389663" y="1684431"/>
              <a:chExt cx="1884363" cy="927100"/>
            </a:xfrm>
          </p:grpSpPr>
          <p:grpSp>
            <p:nvGrpSpPr>
              <p:cNvPr id="26" name="Group 15"/>
              <p:cNvGrpSpPr>
                <a:grpSpLocks/>
              </p:cNvGrpSpPr>
              <p:nvPr/>
            </p:nvGrpSpPr>
            <p:grpSpPr bwMode="auto">
              <a:xfrm>
                <a:off x="389663" y="1684431"/>
                <a:ext cx="1884363" cy="927100"/>
                <a:chOff x="0" y="0"/>
                <a:chExt cx="1187" cy="584"/>
              </a:xfrm>
            </p:grpSpPr>
            <p:pic>
              <p:nvPicPr>
                <p:cNvPr id="36" name="AutoShape 12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187"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 Box 17"/>
                <p:cNvSpPr txBox="1">
                  <a:spLocks noChangeArrowheads="1"/>
                </p:cNvSpPr>
                <p:nvPr/>
              </p:nvSpPr>
              <p:spPr bwMode="auto">
                <a:xfrm>
                  <a:off x="67" y="66"/>
                  <a:ext cx="945"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0" rIns="72000" bIns="0" anchor="ctr"/>
                <a:lstStyle>
                  <a:lvl1pPr eaLnBrk="0" hangingPunct="0">
                    <a:defRPr>
                      <a:solidFill>
                        <a:schemeClr val="tx1"/>
                      </a:solidFill>
                      <a:latin typeface="Gulim" pitchFamily="34" charset="-127"/>
                      <a:ea typeface="Gulim" pitchFamily="34" charset="-127"/>
                    </a:defRPr>
                  </a:lvl1pPr>
                  <a:lvl2pPr marL="742950" indent="-285750" eaLnBrk="0" hangingPunct="0">
                    <a:defRPr>
                      <a:solidFill>
                        <a:schemeClr val="tx1"/>
                      </a:solidFill>
                      <a:latin typeface="Gulim" pitchFamily="34" charset="-127"/>
                      <a:ea typeface="Gulim" pitchFamily="34" charset="-127"/>
                    </a:defRPr>
                  </a:lvl2pPr>
                  <a:lvl3pPr marL="1143000" indent="-228600" eaLnBrk="0" hangingPunct="0">
                    <a:defRPr>
                      <a:solidFill>
                        <a:schemeClr val="tx1"/>
                      </a:solidFill>
                      <a:latin typeface="Gulim" pitchFamily="34" charset="-127"/>
                      <a:ea typeface="Gulim" pitchFamily="34" charset="-127"/>
                    </a:defRPr>
                  </a:lvl3pPr>
                  <a:lvl4pPr marL="1600200" indent="-228600" eaLnBrk="0" hangingPunct="0">
                    <a:defRPr>
                      <a:solidFill>
                        <a:schemeClr val="tx1"/>
                      </a:solidFill>
                      <a:latin typeface="Gulim" pitchFamily="34" charset="-127"/>
                      <a:ea typeface="Gulim" pitchFamily="34" charset="-127"/>
                    </a:defRPr>
                  </a:lvl4pPr>
                  <a:lvl5pPr marL="2057400" indent="-228600" eaLnBrk="0" hangingPunct="0">
                    <a:defRPr>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defRPr>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defRPr>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defRPr>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defRPr>
                      <a:solidFill>
                        <a:schemeClr val="tx1"/>
                      </a:solidFill>
                      <a:latin typeface="Gulim" pitchFamily="34" charset="-127"/>
                      <a:ea typeface="Gulim" pitchFamily="34" charset="-127"/>
                    </a:defRPr>
                  </a:lvl9pPr>
                </a:lstStyle>
                <a:p>
                  <a:pPr algn="ctr" eaLnBrk="1" hangingPunct="1"/>
                  <a:endParaRPr lang="ko-KR" altLang="en-US" sz="2000">
                    <a:solidFill>
                      <a:srgbClr val="FFFFFF"/>
                    </a:solidFill>
                    <a:latin typeface="Times New Roman" pitchFamily="18" charset="0"/>
                    <a:cs typeface="Times New Roman" pitchFamily="18" charset="0"/>
                  </a:endParaRPr>
                </a:p>
              </p:txBody>
            </p:sp>
          </p:grpSp>
          <p:sp>
            <p:nvSpPr>
              <p:cNvPr id="31" name="AutoShape 50"/>
              <p:cNvSpPr>
                <a:spLocks noChangeArrowheads="1"/>
              </p:cNvSpPr>
              <p:nvPr/>
            </p:nvSpPr>
            <p:spPr bwMode="auto">
              <a:xfrm>
                <a:off x="560320" y="1836830"/>
                <a:ext cx="1371600" cy="434975"/>
              </a:xfrm>
              <a:prstGeom prst="roundRect">
                <a:avLst>
                  <a:gd name="adj" fmla="val 21463"/>
                </a:avLst>
              </a:prstGeom>
              <a:gradFill rotWithShape="1">
                <a:gsLst>
                  <a:gs pos="0">
                    <a:srgbClr val="9CADC8"/>
                  </a:gs>
                  <a:gs pos="100000">
                    <a:srgbClr val="FFFFFF"/>
                  </a:gs>
                </a:gsLst>
                <a:lin ang="5400000" scaled="1"/>
              </a:gradFill>
              <a:ln w="19050" cmpd="sng">
                <a:solidFill>
                  <a:srgbClr val="FFFFFF"/>
                </a:solidFill>
                <a:round/>
                <a:headEnd/>
                <a:tailEnd/>
              </a:ln>
            </p:spPr>
            <p:txBody>
              <a:bodyPr wrap="none" lIns="36000" tIns="36000" rIns="36000" bIns="36000" anchor="ctr"/>
              <a:lstStyle>
                <a:lvl1pPr eaLnBrk="0" hangingPunct="0">
                  <a:defRPr>
                    <a:solidFill>
                      <a:schemeClr val="tx1"/>
                    </a:solidFill>
                    <a:latin typeface="Gulim" pitchFamily="34" charset="-127"/>
                    <a:ea typeface="Gulim" pitchFamily="34" charset="-127"/>
                  </a:defRPr>
                </a:lvl1pPr>
                <a:lvl2pPr marL="742950" indent="-285750" eaLnBrk="0" hangingPunct="0">
                  <a:defRPr>
                    <a:solidFill>
                      <a:schemeClr val="tx1"/>
                    </a:solidFill>
                    <a:latin typeface="Gulim" pitchFamily="34" charset="-127"/>
                    <a:ea typeface="Gulim" pitchFamily="34" charset="-127"/>
                  </a:defRPr>
                </a:lvl2pPr>
                <a:lvl3pPr marL="1143000" indent="-228600" eaLnBrk="0" hangingPunct="0">
                  <a:defRPr>
                    <a:solidFill>
                      <a:schemeClr val="tx1"/>
                    </a:solidFill>
                    <a:latin typeface="Gulim" pitchFamily="34" charset="-127"/>
                    <a:ea typeface="Gulim" pitchFamily="34" charset="-127"/>
                  </a:defRPr>
                </a:lvl3pPr>
                <a:lvl4pPr marL="1600200" indent="-228600" eaLnBrk="0" hangingPunct="0">
                  <a:defRPr>
                    <a:solidFill>
                      <a:schemeClr val="tx1"/>
                    </a:solidFill>
                    <a:latin typeface="Gulim" pitchFamily="34" charset="-127"/>
                    <a:ea typeface="Gulim" pitchFamily="34" charset="-127"/>
                  </a:defRPr>
                </a:lvl4pPr>
                <a:lvl5pPr marL="2057400" indent="-228600" eaLnBrk="0" hangingPunct="0">
                  <a:defRPr>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defRPr>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defRPr>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defRPr>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defRPr>
                    <a:solidFill>
                      <a:schemeClr val="tx1"/>
                    </a:solidFill>
                    <a:latin typeface="Gulim" pitchFamily="34" charset="-127"/>
                    <a:ea typeface="Gulim" pitchFamily="34" charset="-127"/>
                  </a:defRPr>
                </a:lvl9pP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ko-KR" altLang="en-US" sz="1800" i="0" u="none" strike="noStrike" kern="0" cap="none" spc="0" normalizeH="0" baseline="0" noProof="0" dirty="0">
                  <a:ln>
                    <a:noFill/>
                  </a:ln>
                  <a:solidFill>
                    <a:srgbClr val="000000"/>
                  </a:solidFill>
                  <a:effectLst/>
                  <a:uLnTx/>
                  <a:uFillTx/>
                  <a:ea typeface="Gulim" pitchFamily="34" charset="-127"/>
                </a:endParaRPr>
              </a:p>
            </p:txBody>
          </p:sp>
        </p:grpSp>
        <p:sp>
          <p:nvSpPr>
            <p:cNvPr id="7" name="Прямоугольник 6"/>
            <p:cNvSpPr/>
            <p:nvPr/>
          </p:nvSpPr>
          <p:spPr>
            <a:xfrm>
              <a:off x="2890507" y="1948592"/>
              <a:ext cx="2286000" cy="646331"/>
            </a:xfrm>
            <a:prstGeom prst="rect">
              <a:avLst/>
            </a:prstGeom>
          </p:spPr>
          <p:txBody>
            <a:bodyPr wrap="square">
              <a:spAutoFit/>
            </a:bodyPr>
            <a:lstStyle/>
            <a:p>
              <a:pPr lvl="0" algn="ctr" defTabSz="914400" fontAlgn="base">
                <a:spcBef>
                  <a:spcPct val="0"/>
                </a:spcBef>
                <a:spcAft>
                  <a:spcPct val="0"/>
                </a:spcAft>
                <a:defRPr/>
              </a:pPr>
              <a:r>
                <a:rPr lang="ru-RU" sz="1200" b="1" dirty="0">
                  <a:solidFill>
                    <a:prstClr val="black"/>
                  </a:solidFill>
                  <a:latin typeface="Times New Roman" pitchFamily="18" charset="0"/>
                  <a:cs typeface="Times New Roman" pitchFamily="18" charset="0"/>
                </a:rPr>
                <a:t>4</a:t>
              </a:r>
            </a:p>
            <a:p>
              <a:pPr lvl="0" algn="ctr" defTabSz="914400" fontAlgn="base">
                <a:spcBef>
                  <a:spcPct val="0"/>
                </a:spcBef>
                <a:spcAft>
                  <a:spcPct val="0"/>
                </a:spcAft>
                <a:defRPr/>
              </a:pPr>
              <a:r>
                <a:rPr lang="ru-RU" sz="1200" b="1" dirty="0">
                  <a:solidFill>
                    <a:prstClr val="black"/>
                  </a:solidFill>
                  <a:latin typeface="Times New Roman" pitchFamily="18" charset="0"/>
                  <a:cs typeface="Times New Roman" pitchFamily="18" charset="0"/>
                </a:rPr>
                <a:t> общеобразовательных учреждений</a:t>
              </a:r>
            </a:p>
          </p:txBody>
        </p:sp>
      </p:grpSp>
      <p:grpSp>
        <p:nvGrpSpPr>
          <p:cNvPr id="47" name="Группа 46"/>
          <p:cNvGrpSpPr/>
          <p:nvPr/>
        </p:nvGrpSpPr>
        <p:grpSpPr>
          <a:xfrm>
            <a:off x="2215084" y="1580084"/>
            <a:ext cx="2604977" cy="1186364"/>
            <a:chOff x="2849526" y="1789206"/>
            <a:chExt cx="2604977" cy="1186364"/>
          </a:xfrm>
        </p:grpSpPr>
        <p:grpSp>
          <p:nvGrpSpPr>
            <p:cNvPr id="48" name="Группа 47"/>
            <p:cNvGrpSpPr/>
            <p:nvPr/>
          </p:nvGrpSpPr>
          <p:grpSpPr>
            <a:xfrm>
              <a:off x="2849526" y="1789206"/>
              <a:ext cx="2604977" cy="1186364"/>
              <a:chOff x="389663" y="1684431"/>
              <a:chExt cx="1884363" cy="927100"/>
            </a:xfrm>
          </p:grpSpPr>
          <p:grpSp>
            <p:nvGrpSpPr>
              <p:cNvPr id="50" name="Group 15"/>
              <p:cNvGrpSpPr>
                <a:grpSpLocks/>
              </p:cNvGrpSpPr>
              <p:nvPr/>
            </p:nvGrpSpPr>
            <p:grpSpPr bwMode="auto">
              <a:xfrm>
                <a:off x="389663" y="1684431"/>
                <a:ext cx="1884363" cy="927100"/>
                <a:chOff x="0" y="0"/>
                <a:chExt cx="1187" cy="584"/>
              </a:xfrm>
            </p:grpSpPr>
            <p:pic>
              <p:nvPicPr>
                <p:cNvPr id="52" name="AutoShape 12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187"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Text Box 17"/>
                <p:cNvSpPr txBox="1">
                  <a:spLocks noChangeArrowheads="1"/>
                </p:cNvSpPr>
                <p:nvPr/>
              </p:nvSpPr>
              <p:spPr bwMode="auto">
                <a:xfrm>
                  <a:off x="67" y="66"/>
                  <a:ext cx="945"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0" rIns="72000" bIns="0" anchor="ctr"/>
                <a:lstStyle>
                  <a:lvl1pPr eaLnBrk="0" hangingPunct="0">
                    <a:defRPr>
                      <a:solidFill>
                        <a:schemeClr val="tx1"/>
                      </a:solidFill>
                      <a:latin typeface="Gulim" pitchFamily="34" charset="-127"/>
                      <a:ea typeface="Gulim" pitchFamily="34" charset="-127"/>
                    </a:defRPr>
                  </a:lvl1pPr>
                  <a:lvl2pPr marL="742950" indent="-285750" eaLnBrk="0" hangingPunct="0">
                    <a:defRPr>
                      <a:solidFill>
                        <a:schemeClr val="tx1"/>
                      </a:solidFill>
                      <a:latin typeface="Gulim" pitchFamily="34" charset="-127"/>
                      <a:ea typeface="Gulim" pitchFamily="34" charset="-127"/>
                    </a:defRPr>
                  </a:lvl2pPr>
                  <a:lvl3pPr marL="1143000" indent="-228600" eaLnBrk="0" hangingPunct="0">
                    <a:defRPr>
                      <a:solidFill>
                        <a:schemeClr val="tx1"/>
                      </a:solidFill>
                      <a:latin typeface="Gulim" pitchFamily="34" charset="-127"/>
                      <a:ea typeface="Gulim" pitchFamily="34" charset="-127"/>
                    </a:defRPr>
                  </a:lvl3pPr>
                  <a:lvl4pPr marL="1600200" indent="-228600" eaLnBrk="0" hangingPunct="0">
                    <a:defRPr>
                      <a:solidFill>
                        <a:schemeClr val="tx1"/>
                      </a:solidFill>
                      <a:latin typeface="Gulim" pitchFamily="34" charset="-127"/>
                      <a:ea typeface="Gulim" pitchFamily="34" charset="-127"/>
                    </a:defRPr>
                  </a:lvl4pPr>
                  <a:lvl5pPr marL="2057400" indent="-228600" eaLnBrk="0" hangingPunct="0">
                    <a:defRPr>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defRPr>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defRPr>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defRPr>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defRPr>
                      <a:solidFill>
                        <a:schemeClr val="tx1"/>
                      </a:solidFill>
                      <a:latin typeface="Gulim" pitchFamily="34" charset="-127"/>
                      <a:ea typeface="Gulim" pitchFamily="34" charset="-127"/>
                    </a:defRPr>
                  </a:lvl9pPr>
                </a:lstStyle>
                <a:p>
                  <a:pPr algn="ctr" eaLnBrk="1" hangingPunct="1"/>
                  <a:endParaRPr lang="ko-KR" altLang="en-US" sz="2000">
                    <a:solidFill>
                      <a:srgbClr val="FFFFFF"/>
                    </a:solidFill>
                    <a:latin typeface="Times New Roman" pitchFamily="18" charset="0"/>
                    <a:cs typeface="Times New Roman" pitchFamily="18" charset="0"/>
                  </a:endParaRPr>
                </a:p>
              </p:txBody>
            </p:sp>
          </p:grpSp>
          <p:sp>
            <p:nvSpPr>
              <p:cNvPr id="51" name="AutoShape 50"/>
              <p:cNvSpPr>
                <a:spLocks noChangeArrowheads="1"/>
              </p:cNvSpPr>
              <p:nvPr/>
            </p:nvSpPr>
            <p:spPr bwMode="auto">
              <a:xfrm>
                <a:off x="560320" y="1836830"/>
                <a:ext cx="1371600" cy="434975"/>
              </a:xfrm>
              <a:prstGeom prst="roundRect">
                <a:avLst>
                  <a:gd name="adj" fmla="val 21463"/>
                </a:avLst>
              </a:prstGeom>
              <a:gradFill rotWithShape="1">
                <a:gsLst>
                  <a:gs pos="0">
                    <a:srgbClr val="9CADC8"/>
                  </a:gs>
                  <a:gs pos="100000">
                    <a:srgbClr val="FFFFFF"/>
                  </a:gs>
                </a:gsLst>
                <a:lin ang="5400000" scaled="1"/>
              </a:gradFill>
              <a:ln w="19050" cmpd="sng">
                <a:solidFill>
                  <a:srgbClr val="FFFFFF"/>
                </a:solidFill>
                <a:round/>
                <a:headEnd/>
                <a:tailEnd/>
              </a:ln>
            </p:spPr>
            <p:txBody>
              <a:bodyPr wrap="none" lIns="36000" tIns="36000" rIns="36000" bIns="36000" anchor="ctr"/>
              <a:lstStyle>
                <a:lvl1pPr eaLnBrk="0" hangingPunct="0">
                  <a:defRPr>
                    <a:solidFill>
                      <a:schemeClr val="tx1"/>
                    </a:solidFill>
                    <a:latin typeface="Gulim" pitchFamily="34" charset="-127"/>
                    <a:ea typeface="Gulim" pitchFamily="34" charset="-127"/>
                  </a:defRPr>
                </a:lvl1pPr>
                <a:lvl2pPr marL="742950" indent="-285750" eaLnBrk="0" hangingPunct="0">
                  <a:defRPr>
                    <a:solidFill>
                      <a:schemeClr val="tx1"/>
                    </a:solidFill>
                    <a:latin typeface="Gulim" pitchFamily="34" charset="-127"/>
                    <a:ea typeface="Gulim" pitchFamily="34" charset="-127"/>
                  </a:defRPr>
                </a:lvl2pPr>
                <a:lvl3pPr marL="1143000" indent="-228600" eaLnBrk="0" hangingPunct="0">
                  <a:defRPr>
                    <a:solidFill>
                      <a:schemeClr val="tx1"/>
                    </a:solidFill>
                    <a:latin typeface="Gulim" pitchFamily="34" charset="-127"/>
                    <a:ea typeface="Gulim" pitchFamily="34" charset="-127"/>
                  </a:defRPr>
                </a:lvl3pPr>
                <a:lvl4pPr marL="1600200" indent="-228600" eaLnBrk="0" hangingPunct="0">
                  <a:defRPr>
                    <a:solidFill>
                      <a:schemeClr val="tx1"/>
                    </a:solidFill>
                    <a:latin typeface="Gulim" pitchFamily="34" charset="-127"/>
                    <a:ea typeface="Gulim" pitchFamily="34" charset="-127"/>
                  </a:defRPr>
                </a:lvl4pPr>
                <a:lvl5pPr marL="2057400" indent="-228600" eaLnBrk="0" hangingPunct="0">
                  <a:defRPr>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defRPr>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defRPr>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defRPr>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defRPr>
                    <a:solidFill>
                      <a:schemeClr val="tx1"/>
                    </a:solidFill>
                    <a:latin typeface="Gulim" pitchFamily="34" charset="-127"/>
                    <a:ea typeface="Gulim" pitchFamily="34" charset="-127"/>
                  </a:defRPr>
                </a:lvl9pP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ko-KR" altLang="en-US" sz="1800" i="0" u="none" strike="noStrike" kern="0" cap="none" spc="0" normalizeH="0" baseline="0" noProof="0" dirty="0">
                  <a:ln>
                    <a:noFill/>
                  </a:ln>
                  <a:solidFill>
                    <a:srgbClr val="000000"/>
                  </a:solidFill>
                  <a:effectLst/>
                  <a:uLnTx/>
                  <a:uFillTx/>
                  <a:ea typeface="Gulim" pitchFamily="34" charset="-127"/>
                </a:endParaRPr>
              </a:p>
            </p:txBody>
          </p:sp>
        </p:grpSp>
        <p:sp>
          <p:nvSpPr>
            <p:cNvPr id="49" name="Прямоугольник 48"/>
            <p:cNvSpPr/>
            <p:nvPr/>
          </p:nvSpPr>
          <p:spPr>
            <a:xfrm>
              <a:off x="2890507" y="2021915"/>
              <a:ext cx="2286000" cy="461665"/>
            </a:xfrm>
            <a:prstGeom prst="rect">
              <a:avLst/>
            </a:prstGeom>
          </p:spPr>
          <p:txBody>
            <a:bodyPr wrap="square">
              <a:spAutoFit/>
            </a:bodyPr>
            <a:lstStyle/>
            <a:p>
              <a:pPr lvl="0" algn="ctr" defTabSz="914400" fontAlgn="base">
                <a:spcBef>
                  <a:spcPct val="0"/>
                </a:spcBef>
                <a:spcAft>
                  <a:spcPct val="0"/>
                </a:spcAft>
                <a:defRPr/>
              </a:pPr>
              <a:r>
                <a:rPr lang="ru-RU" sz="1200" b="1" dirty="0">
                  <a:solidFill>
                    <a:prstClr val="black"/>
                  </a:solidFill>
                  <a:latin typeface="Times New Roman" pitchFamily="18" charset="0"/>
                  <a:cs typeface="Times New Roman" pitchFamily="18" charset="0"/>
                </a:rPr>
                <a:t>4 </a:t>
              </a:r>
            </a:p>
            <a:p>
              <a:pPr lvl="0" algn="ctr" defTabSz="914400" fontAlgn="base">
                <a:spcBef>
                  <a:spcPct val="0"/>
                </a:spcBef>
                <a:spcAft>
                  <a:spcPct val="0"/>
                </a:spcAft>
                <a:defRPr/>
              </a:pPr>
              <a:r>
                <a:rPr lang="ru-RU" sz="1200" b="1" dirty="0">
                  <a:solidFill>
                    <a:prstClr val="black"/>
                  </a:solidFill>
                  <a:latin typeface="Times New Roman" pitchFamily="18" charset="0"/>
                  <a:cs typeface="Times New Roman" pitchFamily="18" charset="0"/>
                </a:rPr>
                <a:t>детских сада</a:t>
              </a:r>
            </a:p>
          </p:txBody>
        </p:sp>
      </p:grpSp>
      <p:grpSp>
        <p:nvGrpSpPr>
          <p:cNvPr id="61" name="Группа 60"/>
          <p:cNvGrpSpPr/>
          <p:nvPr/>
        </p:nvGrpSpPr>
        <p:grpSpPr>
          <a:xfrm>
            <a:off x="6773084" y="1587160"/>
            <a:ext cx="2604977" cy="1186364"/>
            <a:chOff x="2849526" y="1789206"/>
            <a:chExt cx="2604977" cy="1186364"/>
          </a:xfrm>
        </p:grpSpPr>
        <p:grpSp>
          <p:nvGrpSpPr>
            <p:cNvPr id="62" name="Группа 61"/>
            <p:cNvGrpSpPr/>
            <p:nvPr/>
          </p:nvGrpSpPr>
          <p:grpSpPr>
            <a:xfrm>
              <a:off x="2849526" y="1789206"/>
              <a:ext cx="2604977" cy="1186364"/>
              <a:chOff x="389663" y="1684431"/>
              <a:chExt cx="1884363" cy="927100"/>
            </a:xfrm>
          </p:grpSpPr>
          <p:grpSp>
            <p:nvGrpSpPr>
              <p:cNvPr id="64" name="Group 15"/>
              <p:cNvGrpSpPr>
                <a:grpSpLocks/>
              </p:cNvGrpSpPr>
              <p:nvPr/>
            </p:nvGrpSpPr>
            <p:grpSpPr bwMode="auto">
              <a:xfrm>
                <a:off x="389663" y="1684431"/>
                <a:ext cx="1884363" cy="927100"/>
                <a:chOff x="0" y="0"/>
                <a:chExt cx="1187" cy="584"/>
              </a:xfrm>
            </p:grpSpPr>
            <p:pic>
              <p:nvPicPr>
                <p:cNvPr id="66" name="AutoShape 12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187"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Text Box 17"/>
                <p:cNvSpPr txBox="1">
                  <a:spLocks noChangeArrowheads="1"/>
                </p:cNvSpPr>
                <p:nvPr/>
              </p:nvSpPr>
              <p:spPr bwMode="auto">
                <a:xfrm>
                  <a:off x="67" y="66"/>
                  <a:ext cx="945"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0" rIns="72000" bIns="0" anchor="ctr"/>
                <a:lstStyle>
                  <a:lvl1pPr eaLnBrk="0" hangingPunct="0">
                    <a:defRPr>
                      <a:solidFill>
                        <a:schemeClr val="tx1"/>
                      </a:solidFill>
                      <a:latin typeface="Gulim" pitchFamily="34" charset="-127"/>
                      <a:ea typeface="Gulim" pitchFamily="34" charset="-127"/>
                    </a:defRPr>
                  </a:lvl1pPr>
                  <a:lvl2pPr marL="742950" indent="-285750" eaLnBrk="0" hangingPunct="0">
                    <a:defRPr>
                      <a:solidFill>
                        <a:schemeClr val="tx1"/>
                      </a:solidFill>
                      <a:latin typeface="Gulim" pitchFamily="34" charset="-127"/>
                      <a:ea typeface="Gulim" pitchFamily="34" charset="-127"/>
                    </a:defRPr>
                  </a:lvl2pPr>
                  <a:lvl3pPr marL="1143000" indent="-228600" eaLnBrk="0" hangingPunct="0">
                    <a:defRPr>
                      <a:solidFill>
                        <a:schemeClr val="tx1"/>
                      </a:solidFill>
                      <a:latin typeface="Gulim" pitchFamily="34" charset="-127"/>
                      <a:ea typeface="Gulim" pitchFamily="34" charset="-127"/>
                    </a:defRPr>
                  </a:lvl3pPr>
                  <a:lvl4pPr marL="1600200" indent="-228600" eaLnBrk="0" hangingPunct="0">
                    <a:defRPr>
                      <a:solidFill>
                        <a:schemeClr val="tx1"/>
                      </a:solidFill>
                      <a:latin typeface="Gulim" pitchFamily="34" charset="-127"/>
                      <a:ea typeface="Gulim" pitchFamily="34" charset="-127"/>
                    </a:defRPr>
                  </a:lvl4pPr>
                  <a:lvl5pPr marL="2057400" indent="-228600" eaLnBrk="0" hangingPunct="0">
                    <a:defRPr>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defRPr>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defRPr>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defRPr>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defRPr>
                      <a:solidFill>
                        <a:schemeClr val="tx1"/>
                      </a:solidFill>
                      <a:latin typeface="Gulim" pitchFamily="34" charset="-127"/>
                      <a:ea typeface="Gulim" pitchFamily="34" charset="-127"/>
                    </a:defRPr>
                  </a:lvl9pPr>
                </a:lstStyle>
                <a:p>
                  <a:pPr algn="ctr" eaLnBrk="1" hangingPunct="1"/>
                  <a:endParaRPr lang="ko-KR" altLang="en-US" sz="2000">
                    <a:solidFill>
                      <a:srgbClr val="FFFFFF"/>
                    </a:solidFill>
                    <a:latin typeface="Times New Roman" pitchFamily="18" charset="0"/>
                    <a:cs typeface="Times New Roman" pitchFamily="18" charset="0"/>
                  </a:endParaRPr>
                </a:p>
              </p:txBody>
            </p:sp>
          </p:grpSp>
          <p:sp>
            <p:nvSpPr>
              <p:cNvPr id="65" name="AutoShape 50"/>
              <p:cNvSpPr>
                <a:spLocks noChangeArrowheads="1"/>
              </p:cNvSpPr>
              <p:nvPr/>
            </p:nvSpPr>
            <p:spPr bwMode="auto">
              <a:xfrm>
                <a:off x="560320" y="1836830"/>
                <a:ext cx="1371600" cy="434975"/>
              </a:xfrm>
              <a:prstGeom prst="roundRect">
                <a:avLst>
                  <a:gd name="adj" fmla="val 21463"/>
                </a:avLst>
              </a:prstGeom>
              <a:gradFill rotWithShape="1">
                <a:gsLst>
                  <a:gs pos="0">
                    <a:srgbClr val="9CADC8"/>
                  </a:gs>
                  <a:gs pos="100000">
                    <a:srgbClr val="FFFFFF"/>
                  </a:gs>
                </a:gsLst>
                <a:lin ang="5400000" scaled="1"/>
              </a:gradFill>
              <a:ln w="19050" cmpd="sng">
                <a:solidFill>
                  <a:srgbClr val="FFFFFF"/>
                </a:solidFill>
                <a:round/>
                <a:headEnd/>
                <a:tailEnd/>
              </a:ln>
            </p:spPr>
            <p:txBody>
              <a:bodyPr wrap="none" lIns="36000" tIns="36000" rIns="36000" bIns="36000" anchor="ctr"/>
              <a:lstStyle>
                <a:lvl1pPr eaLnBrk="0" hangingPunct="0">
                  <a:defRPr>
                    <a:solidFill>
                      <a:schemeClr val="tx1"/>
                    </a:solidFill>
                    <a:latin typeface="Gulim" pitchFamily="34" charset="-127"/>
                    <a:ea typeface="Gulim" pitchFamily="34" charset="-127"/>
                  </a:defRPr>
                </a:lvl1pPr>
                <a:lvl2pPr marL="742950" indent="-285750" eaLnBrk="0" hangingPunct="0">
                  <a:defRPr>
                    <a:solidFill>
                      <a:schemeClr val="tx1"/>
                    </a:solidFill>
                    <a:latin typeface="Gulim" pitchFamily="34" charset="-127"/>
                    <a:ea typeface="Gulim" pitchFamily="34" charset="-127"/>
                  </a:defRPr>
                </a:lvl2pPr>
                <a:lvl3pPr marL="1143000" indent="-228600" eaLnBrk="0" hangingPunct="0">
                  <a:defRPr>
                    <a:solidFill>
                      <a:schemeClr val="tx1"/>
                    </a:solidFill>
                    <a:latin typeface="Gulim" pitchFamily="34" charset="-127"/>
                    <a:ea typeface="Gulim" pitchFamily="34" charset="-127"/>
                  </a:defRPr>
                </a:lvl3pPr>
                <a:lvl4pPr marL="1600200" indent="-228600" eaLnBrk="0" hangingPunct="0">
                  <a:defRPr>
                    <a:solidFill>
                      <a:schemeClr val="tx1"/>
                    </a:solidFill>
                    <a:latin typeface="Gulim" pitchFamily="34" charset="-127"/>
                    <a:ea typeface="Gulim" pitchFamily="34" charset="-127"/>
                  </a:defRPr>
                </a:lvl4pPr>
                <a:lvl5pPr marL="2057400" indent="-228600" eaLnBrk="0" hangingPunct="0">
                  <a:defRPr>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defRPr>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defRPr>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defRPr>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defRPr>
                    <a:solidFill>
                      <a:schemeClr val="tx1"/>
                    </a:solidFill>
                    <a:latin typeface="Gulim" pitchFamily="34" charset="-127"/>
                    <a:ea typeface="Gulim" pitchFamily="34" charset="-127"/>
                  </a:defRPr>
                </a:lvl9pP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ko-KR" altLang="en-US" sz="1800" i="0" u="none" strike="noStrike" kern="0" cap="none" spc="0" normalizeH="0" baseline="0" noProof="0" dirty="0">
                  <a:ln>
                    <a:noFill/>
                  </a:ln>
                  <a:solidFill>
                    <a:srgbClr val="000000"/>
                  </a:solidFill>
                  <a:effectLst/>
                  <a:uLnTx/>
                  <a:uFillTx/>
                  <a:ea typeface="Gulim" pitchFamily="34" charset="-127"/>
                </a:endParaRPr>
              </a:p>
            </p:txBody>
          </p:sp>
        </p:grpSp>
        <p:sp>
          <p:nvSpPr>
            <p:cNvPr id="63" name="Прямоугольник 62"/>
            <p:cNvSpPr/>
            <p:nvPr/>
          </p:nvSpPr>
          <p:spPr>
            <a:xfrm>
              <a:off x="2890507" y="2063597"/>
              <a:ext cx="2286000" cy="461665"/>
            </a:xfrm>
            <a:prstGeom prst="rect">
              <a:avLst/>
            </a:prstGeom>
          </p:spPr>
          <p:txBody>
            <a:bodyPr wrap="square">
              <a:spAutoFit/>
            </a:bodyPr>
            <a:lstStyle/>
            <a:p>
              <a:pPr lvl="0" algn="ctr" defTabSz="914400" fontAlgn="base">
                <a:spcBef>
                  <a:spcPct val="0"/>
                </a:spcBef>
                <a:spcAft>
                  <a:spcPct val="0"/>
                </a:spcAft>
                <a:defRPr/>
              </a:pPr>
              <a:r>
                <a:rPr lang="ru-RU" sz="1200" b="1" dirty="0">
                  <a:solidFill>
                    <a:prstClr val="black"/>
                  </a:solidFill>
                  <a:latin typeface="Times New Roman" pitchFamily="18" charset="0"/>
                  <a:cs typeface="Times New Roman" pitchFamily="18" charset="0"/>
                </a:rPr>
                <a:t>МКУ «Центр по обслуживанию МОУ»</a:t>
              </a:r>
            </a:p>
          </p:txBody>
        </p:sp>
      </p:grpSp>
      <p:sp>
        <p:nvSpPr>
          <p:cNvPr id="68" name="Line 120"/>
          <p:cNvSpPr>
            <a:spLocks noChangeShapeType="1"/>
          </p:cNvSpPr>
          <p:nvPr/>
        </p:nvSpPr>
        <p:spPr bwMode="auto">
          <a:xfrm>
            <a:off x="6118519" y="1461981"/>
            <a:ext cx="0" cy="406682"/>
          </a:xfrm>
          <a:prstGeom prst="line">
            <a:avLst/>
          </a:prstGeom>
          <a:noFill/>
          <a:ln w="25400" cmpd="sng">
            <a:solidFill>
              <a:srgbClr val="FFFFFF"/>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a:ln>
                <a:noFill/>
              </a:ln>
              <a:solidFill>
                <a:srgbClr val="000000"/>
              </a:solidFill>
              <a:effectLst/>
              <a:uLnTx/>
              <a:uFillTx/>
              <a:latin typeface="Gulim" pitchFamily="34" charset="-127"/>
              <a:ea typeface="Gulim" pitchFamily="34" charset="-127"/>
            </a:endParaRPr>
          </a:p>
        </p:txBody>
      </p:sp>
      <p:grpSp>
        <p:nvGrpSpPr>
          <p:cNvPr id="54" name="Группа 53"/>
          <p:cNvGrpSpPr/>
          <p:nvPr/>
        </p:nvGrpSpPr>
        <p:grpSpPr>
          <a:xfrm>
            <a:off x="4430286" y="1572988"/>
            <a:ext cx="2757323" cy="1200535"/>
            <a:chOff x="2849526" y="1789206"/>
            <a:chExt cx="2604977" cy="1186364"/>
          </a:xfrm>
        </p:grpSpPr>
        <p:grpSp>
          <p:nvGrpSpPr>
            <p:cNvPr id="55" name="Группа 54"/>
            <p:cNvGrpSpPr/>
            <p:nvPr/>
          </p:nvGrpSpPr>
          <p:grpSpPr>
            <a:xfrm>
              <a:off x="2849526" y="1789206"/>
              <a:ext cx="2604977" cy="1186364"/>
              <a:chOff x="389663" y="1684431"/>
              <a:chExt cx="1884363" cy="927100"/>
            </a:xfrm>
          </p:grpSpPr>
          <p:grpSp>
            <p:nvGrpSpPr>
              <p:cNvPr id="57" name="Group 15"/>
              <p:cNvGrpSpPr>
                <a:grpSpLocks/>
              </p:cNvGrpSpPr>
              <p:nvPr/>
            </p:nvGrpSpPr>
            <p:grpSpPr bwMode="auto">
              <a:xfrm>
                <a:off x="389663" y="1684431"/>
                <a:ext cx="1884363" cy="927100"/>
                <a:chOff x="0" y="0"/>
                <a:chExt cx="1187" cy="584"/>
              </a:xfrm>
            </p:grpSpPr>
            <p:pic>
              <p:nvPicPr>
                <p:cNvPr id="59" name="AutoShape 12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187"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Text Box 17"/>
                <p:cNvSpPr txBox="1">
                  <a:spLocks noChangeArrowheads="1"/>
                </p:cNvSpPr>
                <p:nvPr/>
              </p:nvSpPr>
              <p:spPr bwMode="auto">
                <a:xfrm>
                  <a:off x="67" y="66"/>
                  <a:ext cx="945"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0" rIns="72000" bIns="0" anchor="ctr"/>
                <a:lstStyle>
                  <a:lvl1pPr eaLnBrk="0" hangingPunct="0">
                    <a:defRPr>
                      <a:solidFill>
                        <a:schemeClr val="tx1"/>
                      </a:solidFill>
                      <a:latin typeface="Gulim" pitchFamily="34" charset="-127"/>
                      <a:ea typeface="Gulim" pitchFamily="34" charset="-127"/>
                    </a:defRPr>
                  </a:lvl1pPr>
                  <a:lvl2pPr marL="742950" indent="-285750" eaLnBrk="0" hangingPunct="0">
                    <a:defRPr>
                      <a:solidFill>
                        <a:schemeClr val="tx1"/>
                      </a:solidFill>
                      <a:latin typeface="Gulim" pitchFamily="34" charset="-127"/>
                      <a:ea typeface="Gulim" pitchFamily="34" charset="-127"/>
                    </a:defRPr>
                  </a:lvl2pPr>
                  <a:lvl3pPr marL="1143000" indent="-228600" eaLnBrk="0" hangingPunct="0">
                    <a:defRPr>
                      <a:solidFill>
                        <a:schemeClr val="tx1"/>
                      </a:solidFill>
                      <a:latin typeface="Gulim" pitchFamily="34" charset="-127"/>
                      <a:ea typeface="Gulim" pitchFamily="34" charset="-127"/>
                    </a:defRPr>
                  </a:lvl3pPr>
                  <a:lvl4pPr marL="1600200" indent="-228600" eaLnBrk="0" hangingPunct="0">
                    <a:defRPr>
                      <a:solidFill>
                        <a:schemeClr val="tx1"/>
                      </a:solidFill>
                      <a:latin typeface="Gulim" pitchFamily="34" charset="-127"/>
                      <a:ea typeface="Gulim" pitchFamily="34" charset="-127"/>
                    </a:defRPr>
                  </a:lvl4pPr>
                  <a:lvl5pPr marL="2057400" indent="-228600" eaLnBrk="0" hangingPunct="0">
                    <a:defRPr>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defRPr>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defRPr>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defRPr>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defRPr>
                      <a:solidFill>
                        <a:schemeClr val="tx1"/>
                      </a:solidFill>
                      <a:latin typeface="Gulim" pitchFamily="34" charset="-127"/>
                      <a:ea typeface="Gulim" pitchFamily="34" charset="-127"/>
                    </a:defRPr>
                  </a:lvl9pPr>
                </a:lstStyle>
                <a:p>
                  <a:pPr algn="ctr" eaLnBrk="1" hangingPunct="1"/>
                  <a:endParaRPr lang="ko-KR" altLang="en-US" sz="2000">
                    <a:solidFill>
                      <a:srgbClr val="FFFFFF"/>
                    </a:solidFill>
                    <a:latin typeface="Times New Roman" pitchFamily="18" charset="0"/>
                    <a:cs typeface="Times New Roman" pitchFamily="18" charset="0"/>
                  </a:endParaRPr>
                </a:p>
              </p:txBody>
            </p:sp>
          </p:grpSp>
          <p:sp>
            <p:nvSpPr>
              <p:cNvPr id="58" name="AutoShape 50"/>
              <p:cNvSpPr>
                <a:spLocks noChangeArrowheads="1"/>
              </p:cNvSpPr>
              <p:nvPr/>
            </p:nvSpPr>
            <p:spPr bwMode="auto">
              <a:xfrm>
                <a:off x="560320" y="1836830"/>
                <a:ext cx="1371600" cy="434975"/>
              </a:xfrm>
              <a:prstGeom prst="roundRect">
                <a:avLst>
                  <a:gd name="adj" fmla="val 21463"/>
                </a:avLst>
              </a:prstGeom>
              <a:gradFill rotWithShape="1">
                <a:gsLst>
                  <a:gs pos="0">
                    <a:srgbClr val="9CADC8"/>
                  </a:gs>
                  <a:gs pos="100000">
                    <a:srgbClr val="FFFFFF"/>
                  </a:gs>
                </a:gsLst>
                <a:lin ang="5400000" scaled="1"/>
              </a:gradFill>
              <a:ln w="19050" cmpd="sng">
                <a:solidFill>
                  <a:srgbClr val="FFFFFF"/>
                </a:solidFill>
                <a:round/>
                <a:headEnd/>
                <a:tailEnd/>
              </a:ln>
            </p:spPr>
            <p:txBody>
              <a:bodyPr wrap="none" lIns="36000" tIns="36000" rIns="36000" bIns="36000" anchor="ctr"/>
              <a:lstStyle>
                <a:lvl1pPr eaLnBrk="0" hangingPunct="0">
                  <a:defRPr>
                    <a:solidFill>
                      <a:schemeClr val="tx1"/>
                    </a:solidFill>
                    <a:latin typeface="Gulim" pitchFamily="34" charset="-127"/>
                    <a:ea typeface="Gulim" pitchFamily="34" charset="-127"/>
                  </a:defRPr>
                </a:lvl1pPr>
                <a:lvl2pPr marL="742950" indent="-285750" eaLnBrk="0" hangingPunct="0">
                  <a:defRPr>
                    <a:solidFill>
                      <a:schemeClr val="tx1"/>
                    </a:solidFill>
                    <a:latin typeface="Gulim" pitchFamily="34" charset="-127"/>
                    <a:ea typeface="Gulim" pitchFamily="34" charset="-127"/>
                  </a:defRPr>
                </a:lvl2pPr>
                <a:lvl3pPr marL="1143000" indent="-228600" eaLnBrk="0" hangingPunct="0">
                  <a:defRPr>
                    <a:solidFill>
                      <a:schemeClr val="tx1"/>
                    </a:solidFill>
                    <a:latin typeface="Gulim" pitchFamily="34" charset="-127"/>
                    <a:ea typeface="Gulim" pitchFamily="34" charset="-127"/>
                  </a:defRPr>
                </a:lvl3pPr>
                <a:lvl4pPr marL="1600200" indent="-228600" eaLnBrk="0" hangingPunct="0">
                  <a:defRPr>
                    <a:solidFill>
                      <a:schemeClr val="tx1"/>
                    </a:solidFill>
                    <a:latin typeface="Gulim" pitchFamily="34" charset="-127"/>
                    <a:ea typeface="Gulim" pitchFamily="34" charset="-127"/>
                  </a:defRPr>
                </a:lvl4pPr>
                <a:lvl5pPr marL="2057400" indent="-228600" eaLnBrk="0" hangingPunct="0">
                  <a:defRPr>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defRPr>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defRPr>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defRPr>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defRPr>
                    <a:solidFill>
                      <a:schemeClr val="tx1"/>
                    </a:solidFill>
                    <a:latin typeface="Gulim" pitchFamily="34" charset="-127"/>
                    <a:ea typeface="Gulim" pitchFamily="34" charset="-127"/>
                  </a:defRPr>
                </a:lvl9pP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ko-KR" altLang="en-US" sz="1800" i="0" u="none" strike="noStrike" kern="0" cap="none" spc="0" normalizeH="0" baseline="0" noProof="0" dirty="0">
                  <a:ln>
                    <a:noFill/>
                  </a:ln>
                  <a:solidFill>
                    <a:srgbClr val="000000"/>
                  </a:solidFill>
                  <a:effectLst/>
                  <a:uLnTx/>
                  <a:uFillTx/>
                  <a:ea typeface="Gulim" pitchFamily="34" charset="-127"/>
                </a:endParaRPr>
              </a:p>
            </p:txBody>
          </p:sp>
        </p:grpSp>
        <p:sp>
          <p:nvSpPr>
            <p:cNvPr id="56" name="Прямоугольник 55"/>
            <p:cNvSpPr/>
            <p:nvPr/>
          </p:nvSpPr>
          <p:spPr>
            <a:xfrm>
              <a:off x="2890507" y="1969343"/>
              <a:ext cx="2286000" cy="615553"/>
            </a:xfrm>
            <a:prstGeom prst="rect">
              <a:avLst/>
            </a:prstGeom>
          </p:spPr>
          <p:txBody>
            <a:bodyPr wrap="square">
              <a:spAutoFit/>
            </a:bodyPr>
            <a:lstStyle/>
            <a:p>
              <a:pPr lvl="0" algn="ctr" defTabSz="914400" fontAlgn="base">
                <a:spcBef>
                  <a:spcPct val="0"/>
                </a:spcBef>
                <a:spcAft>
                  <a:spcPct val="0"/>
                </a:spcAft>
                <a:defRPr/>
              </a:pPr>
              <a:r>
                <a:rPr lang="ru-RU" sz="1100" b="1" dirty="0">
                  <a:solidFill>
                    <a:prstClr val="black"/>
                  </a:solidFill>
                  <a:latin typeface="Times New Roman" pitchFamily="18" charset="0"/>
                  <a:cs typeface="Times New Roman" pitchFamily="18" charset="0"/>
                </a:rPr>
                <a:t>1</a:t>
              </a:r>
            </a:p>
            <a:p>
              <a:pPr lvl="0" algn="ctr" defTabSz="914400" fontAlgn="base">
                <a:spcBef>
                  <a:spcPct val="0"/>
                </a:spcBef>
                <a:spcAft>
                  <a:spcPct val="0"/>
                </a:spcAft>
                <a:defRPr/>
              </a:pPr>
              <a:r>
                <a:rPr lang="ru-RU" sz="1100" b="1" dirty="0">
                  <a:solidFill>
                    <a:prstClr val="black"/>
                  </a:solidFill>
                  <a:latin typeface="Times New Roman" pitchFamily="18" charset="0"/>
                  <a:cs typeface="Times New Roman" pitchFamily="18" charset="0"/>
                </a:rPr>
                <a:t>учреждение </a:t>
              </a:r>
            </a:p>
            <a:p>
              <a:pPr lvl="0" algn="ctr" defTabSz="914400" fontAlgn="base">
                <a:spcBef>
                  <a:spcPct val="0"/>
                </a:spcBef>
                <a:spcAft>
                  <a:spcPct val="0"/>
                </a:spcAft>
                <a:defRPr/>
              </a:pPr>
              <a:r>
                <a:rPr lang="ru-RU" sz="1100" b="1" dirty="0">
                  <a:solidFill>
                    <a:prstClr val="black"/>
                  </a:solidFill>
                  <a:latin typeface="Times New Roman" pitchFamily="18" charset="0"/>
                  <a:cs typeface="Times New Roman" pitchFamily="18" charset="0"/>
                </a:rPr>
                <a:t>дополнительного образования</a:t>
              </a:r>
            </a:p>
          </p:txBody>
        </p:sp>
      </p:grpSp>
      <p:pic>
        <p:nvPicPr>
          <p:cNvPr id="3" name="Picture 2"/>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0" b="100000" l="0" r="100000">
                        <a14:foregroundMark x1="52286" y1="37385" x2="64857" y2="45872"/>
                        <a14:foregroundMark x1="73429" y1="35550" x2="88571" y2="42890"/>
                      </a14:backgroundRemoval>
                    </a14:imgEffect>
                  </a14:imgLayer>
                </a14:imgProps>
              </a:ext>
              <a:ext uri="{28A0092B-C50C-407E-A947-70E740481C1C}">
                <a14:useLocalDpi xmlns:a14="http://schemas.microsoft.com/office/drawing/2010/main" val="0"/>
              </a:ext>
            </a:extLst>
          </a:blip>
          <a:srcRect/>
          <a:stretch>
            <a:fillRect/>
          </a:stretch>
        </p:blipFill>
        <p:spPr bwMode="auto">
          <a:xfrm>
            <a:off x="7009003" y="3179135"/>
            <a:ext cx="2086804" cy="2126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9" name="Oval 13"/>
          <p:cNvSpPr>
            <a:spLocks noChangeArrowheads="1"/>
          </p:cNvSpPr>
          <p:nvPr/>
        </p:nvSpPr>
        <p:spPr bwMode="auto">
          <a:xfrm>
            <a:off x="8326062" y="6538252"/>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44</a:t>
            </a:r>
          </a:p>
        </p:txBody>
      </p:sp>
    </p:spTree>
    <p:extLst>
      <p:ext uri="{BB962C8B-B14F-4D97-AF65-F5344CB8AC3E}">
        <p14:creationId xmlns:p14="http://schemas.microsoft.com/office/powerpoint/2010/main" val="338386542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71941"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Прямоугольник 7"/>
          <p:cNvSpPr/>
          <p:nvPr/>
        </p:nvSpPr>
        <p:spPr>
          <a:xfrm>
            <a:off x="130147" y="38588"/>
            <a:ext cx="8801193" cy="673259"/>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0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МП «Развитие образования городского округа город Первомайск Нижегородской области»</a:t>
            </a:r>
          </a:p>
        </p:txBody>
      </p:sp>
      <p:grpSp>
        <p:nvGrpSpPr>
          <p:cNvPr id="10" name="Группа 9"/>
          <p:cNvGrpSpPr/>
          <p:nvPr/>
        </p:nvGrpSpPr>
        <p:grpSpPr>
          <a:xfrm>
            <a:off x="256809" y="1267374"/>
            <a:ext cx="5893401" cy="349196"/>
            <a:chOff x="791413" y="1619620"/>
            <a:chExt cx="7857865" cy="367304"/>
          </a:xfrm>
        </p:grpSpPr>
        <p:sp>
          <p:nvSpPr>
            <p:cNvPr id="88" name="TextBox 87"/>
            <p:cNvSpPr txBox="1"/>
            <p:nvPr/>
          </p:nvSpPr>
          <p:spPr>
            <a:xfrm>
              <a:off x="6607011" y="1619620"/>
              <a:ext cx="2042267" cy="356111"/>
            </a:xfrm>
            <a:prstGeom prst="rect">
              <a:avLst/>
            </a:prstGeom>
            <a:noFill/>
          </p:spPr>
          <p:txBody>
            <a:bodyPr wrap="none" rtlCol="0">
              <a:spAutoFit/>
            </a:bodyPr>
            <a:lstStyle/>
            <a:p>
              <a:r>
                <a:rPr lang="ru-RU" sz="1600" b="1" i="1" dirty="0">
                  <a:solidFill>
                    <a:srgbClr val="55008E"/>
                  </a:solidFill>
                  <a:latin typeface="Times New Roman" pitchFamily="18" charset="0"/>
                  <a:cs typeface="Times New Roman" pitchFamily="18" charset="0"/>
                </a:rPr>
                <a:t>Подпрограмма</a:t>
              </a:r>
            </a:p>
          </p:txBody>
        </p:sp>
        <p:sp>
          <p:nvSpPr>
            <p:cNvPr id="89" name="TextBox 88"/>
            <p:cNvSpPr txBox="1"/>
            <p:nvPr/>
          </p:nvSpPr>
          <p:spPr>
            <a:xfrm>
              <a:off x="791413" y="1630813"/>
              <a:ext cx="1232220" cy="356111"/>
            </a:xfrm>
            <a:prstGeom prst="rect">
              <a:avLst/>
            </a:prstGeom>
            <a:noFill/>
          </p:spPr>
          <p:txBody>
            <a:bodyPr wrap="none" rtlCol="0">
              <a:spAutoFit/>
            </a:bodyPr>
            <a:lstStyle/>
            <a:p>
              <a:r>
                <a:rPr lang="ru-RU" sz="1600" b="1" i="1" dirty="0">
                  <a:solidFill>
                    <a:srgbClr val="55008E"/>
                  </a:solidFill>
                  <a:latin typeface="Times New Roman" pitchFamily="18" charset="0"/>
                  <a:cs typeface="Times New Roman" pitchFamily="18" charset="0"/>
                </a:rPr>
                <a:t>2024 год</a:t>
              </a:r>
            </a:p>
          </p:txBody>
        </p:sp>
        <p:sp>
          <p:nvSpPr>
            <p:cNvPr id="90" name="TextBox 89"/>
            <p:cNvSpPr txBox="1"/>
            <p:nvPr/>
          </p:nvSpPr>
          <p:spPr>
            <a:xfrm>
              <a:off x="2260286" y="1630804"/>
              <a:ext cx="1232218" cy="356110"/>
            </a:xfrm>
            <a:prstGeom prst="rect">
              <a:avLst/>
            </a:prstGeom>
            <a:noFill/>
          </p:spPr>
          <p:txBody>
            <a:bodyPr wrap="none" rtlCol="0">
              <a:spAutoFit/>
            </a:bodyPr>
            <a:lstStyle/>
            <a:p>
              <a:r>
                <a:rPr lang="ru-RU" sz="1600" b="1" i="1" dirty="0">
                  <a:solidFill>
                    <a:srgbClr val="55008E"/>
                  </a:solidFill>
                  <a:latin typeface="Times New Roman" pitchFamily="18" charset="0"/>
                  <a:cs typeface="Times New Roman" pitchFamily="18" charset="0"/>
                </a:rPr>
                <a:t>2025 год</a:t>
              </a:r>
            </a:p>
          </p:txBody>
        </p:sp>
      </p:grpSp>
      <p:sp>
        <p:nvSpPr>
          <p:cNvPr id="26" name="Прямоугольник 25"/>
          <p:cNvSpPr/>
          <p:nvPr/>
        </p:nvSpPr>
        <p:spPr>
          <a:xfrm>
            <a:off x="1193852" y="5507039"/>
            <a:ext cx="7326655" cy="665469"/>
          </a:xfrm>
          <a:prstGeom prst="rect">
            <a:avLst/>
          </a:prstGeom>
          <a:gradFill rotWithShape="1">
            <a:gsLst>
              <a:gs pos="3000">
                <a:srgbClr val="FFFF00"/>
              </a:gs>
              <a:gs pos="8000">
                <a:srgbClr val="FFFFCC">
                  <a:alpha val="71000"/>
                </a:srgbClr>
              </a:gs>
              <a:gs pos="97000">
                <a:srgbClr val="FFFF00"/>
              </a:gs>
              <a:gs pos="92000">
                <a:srgbClr val="FFFFCC">
                  <a:alpha val="68000"/>
                </a:srgbClr>
              </a:gs>
            </a:gsLst>
            <a:lin ang="5400000" scaled="0"/>
          </a:gradFill>
          <a:ln>
            <a:noFill/>
          </a:ln>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rgbClr val="A7EA52">
                <a:shade val="30000"/>
                <a:satMod val="120000"/>
              </a:srgbClr>
            </a:contourClr>
          </a:sp3d>
        </p:spPr>
        <p:txBody>
          <a:bodyPr lIns="57148" tIns="28574" rIns="57148" bIns="28574" anchor="ctr"/>
          <a:lstStyle/>
          <a:p>
            <a:pPr algn="ctr" fontAlgn="base">
              <a:spcBef>
                <a:spcPct val="0"/>
              </a:spcBef>
              <a:spcAft>
                <a:spcPct val="0"/>
              </a:spcAft>
            </a:pPr>
            <a:r>
              <a:rPr lang="ru-RU" sz="1200" b="1" dirty="0">
                <a:solidFill>
                  <a:prstClr val="black"/>
                </a:solidFill>
                <a:latin typeface="Times New Roman" pitchFamily="18" charset="0"/>
                <a:cs typeface="Times New Roman" pitchFamily="18" charset="0"/>
              </a:rPr>
              <a:t>Расходы на образование  в расчете на одного жителя по итогам реализации программы составили:</a:t>
            </a:r>
          </a:p>
          <a:p>
            <a:pPr algn="ctr" fontAlgn="base">
              <a:spcBef>
                <a:spcPct val="0"/>
              </a:spcBef>
              <a:spcAft>
                <a:spcPct val="0"/>
              </a:spcAft>
            </a:pPr>
            <a:r>
              <a:rPr lang="ru-RU" sz="1200" b="1" dirty="0">
                <a:solidFill>
                  <a:prstClr val="black"/>
                </a:solidFill>
                <a:latin typeface="Times New Roman" pitchFamily="18" charset="0"/>
                <a:cs typeface="Times New Roman" pitchFamily="18" charset="0"/>
              </a:rPr>
              <a:t>в 2024 году –  31 921,29 рублей </a:t>
            </a:r>
          </a:p>
          <a:p>
            <a:pPr algn="ctr" fontAlgn="base">
              <a:spcBef>
                <a:spcPct val="0"/>
              </a:spcBef>
              <a:spcAft>
                <a:spcPct val="0"/>
              </a:spcAft>
            </a:pPr>
            <a:r>
              <a:rPr lang="ru-RU" sz="1200" b="1" dirty="0">
                <a:solidFill>
                  <a:prstClr val="black"/>
                </a:solidFill>
                <a:latin typeface="Times New Roman" pitchFamily="18" charset="0"/>
                <a:cs typeface="Times New Roman" pitchFamily="18" charset="0"/>
              </a:rPr>
              <a:t>в 2025 году –  </a:t>
            </a:r>
            <a:r>
              <a:rPr lang="ru-RU" sz="1200" b="1" dirty="0">
                <a:latin typeface="Times New Roman" pitchFamily="18" charset="0"/>
                <a:cs typeface="Times New Roman" pitchFamily="18" charset="0"/>
              </a:rPr>
              <a:t>30 825,11 </a:t>
            </a:r>
            <a:r>
              <a:rPr lang="ru-RU" sz="1200" b="1" dirty="0">
                <a:solidFill>
                  <a:prstClr val="black"/>
                </a:solidFill>
                <a:latin typeface="Times New Roman" pitchFamily="18" charset="0"/>
                <a:cs typeface="Times New Roman" pitchFamily="18" charset="0"/>
              </a:rPr>
              <a:t>рублей</a:t>
            </a:r>
          </a:p>
        </p:txBody>
      </p:sp>
      <p:sp>
        <p:nvSpPr>
          <p:cNvPr id="109" name="TextBox 108"/>
          <p:cNvSpPr txBox="1"/>
          <p:nvPr/>
        </p:nvSpPr>
        <p:spPr>
          <a:xfrm>
            <a:off x="3048600" y="765546"/>
            <a:ext cx="3190682" cy="369332"/>
          </a:xfrm>
          <a:prstGeom prst="rect">
            <a:avLst/>
          </a:prstGeom>
          <a:noFill/>
        </p:spPr>
        <p:txBody>
          <a:bodyPr wrap="none" rtlCol="0">
            <a:spAutoFit/>
          </a:bodyPr>
          <a:lstStyle/>
          <a:p>
            <a:pPr lvl="0" algn="ctr" fontAlgn="base">
              <a:spcBef>
                <a:spcPct val="0"/>
              </a:spcBef>
              <a:spcAft>
                <a:spcPct val="0"/>
              </a:spcAft>
              <a:defRPr/>
            </a:pPr>
            <a:r>
              <a:rPr lang="ru-RU" sz="1600" b="1" dirty="0">
                <a:solidFill>
                  <a:prstClr val="black"/>
                </a:solidFill>
                <a:latin typeface="Times New Roman" pitchFamily="18" charset="0"/>
                <a:cs typeface="Times New Roman" pitchFamily="18" charset="0"/>
              </a:rPr>
              <a:t>Направление расходов</a:t>
            </a:r>
            <a:r>
              <a:rPr lang="ru-RU" b="1" dirty="0">
                <a:solidFill>
                  <a:prstClr val="black"/>
                </a:solidFill>
                <a:latin typeface="Times New Roman" pitchFamily="18" charset="0"/>
                <a:cs typeface="Times New Roman" pitchFamily="18" charset="0"/>
              </a:rPr>
              <a:t>, </a:t>
            </a:r>
            <a:r>
              <a:rPr lang="ru-RU" sz="1200" b="1" dirty="0">
                <a:solidFill>
                  <a:prstClr val="black"/>
                </a:solidFill>
                <a:latin typeface="Times New Roman" pitchFamily="18" charset="0"/>
                <a:cs typeface="Times New Roman" pitchFamily="18" charset="0"/>
              </a:rPr>
              <a:t>млн.рублей</a:t>
            </a:r>
          </a:p>
        </p:txBody>
      </p:sp>
      <p:sp>
        <p:nvSpPr>
          <p:cNvPr id="110" name="Скругленный прямоугольник 109"/>
          <p:cNvSpPr/>
          <p:nvPr/>
        </p:nvSpPr>
        <p:spPr>
          <a:xfrm>
            <a:off x="183312" y="765547"/>
            <a:ext cx="8704016" cy="36933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3" name="Oval 13"/>
          <p:cNvSpPr>
            <a:spLocks noChangeArrowheads="1"/>
          </p:cNvSpPr>
          <p:nvPr/>
        </p:nvSpPr>
        <p:spPr bwMode="auto">
          <a:xfrm>
            <a:off x="8326062" y="6538252"/>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45</a:t>
            </a:r>
          </a:p>
        </p:txBody>
      </p:sp>
      <p:grpSp>
        <p:nvGrpSpPr>
          <p:cNvPr id="2" name="Группа 1"/>
          <p:cNvGrpSpPr/>
          <p:nvPr/>
        </p:nvGrpSpPr>
        <p:grpSpPr>
          <a:xfrm>
            <a:off x="0" y="1661050"/>
            <a:ext cx="9266642" cy="3263992"/>
            <a:chOff x="-93233" y="1929599"/>
            <a:chExt cx="9266642" cy="3263992"/>
          </a:xfrm>
        </p:grpSpPr>
        <p:sp>
          <p:nvSpPr>
            <p:cNvPr id="101" name="矩形 78"/>
            <p:cNvSpPr/>
            <p:nvPr/>
          </p:nvSpPr>
          <p:spPr>
            <a:xfrm rot="21568527">
              <a:off x="62682" y="4224410"/>
              <a:ext cx="8987081" cy="403998"/>
            </a:xfrm>
            <a:prstGeom prst="rect">
              <a:avLst/>
            </a:prstGeom>
            <a:gradFill flip="none" rotWithShape="1">
              <a:gsLst>
                <a:gs pos="100000">
                  <a:srgbClr val="3333FF"/>
                </a:gs>
                <a:gs pos="80000">
                  <a:srgbClr val="B7B7FF"/>
                </a:gs>
              </a:gsLst>
              <a:path path="rect">
                <a:fillToRect l="100000" t="100000"/>
              </a:path>
              <a:tileRect r="-100000" b="-100000"/>
            </a:gradFill>
            <a:ln w="25400" cap="flat" cmpd="sng" algn="ctr">
              <a:solidFill>
                <a:srgbClr val="9B9B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102" name="Группа 101"/>
            <p:cNvGrpSpPr/>
            <p:nvPr/>
          </p:nvGrpSpPr>
          <p:grpSpPr>
            <a:xfrm>
              <a:off x="-93233" y="1929599"/>
              <a:ext cx="9141353" cy="2712103"/>
              <a:chOff x="2683506" y="670617"/>
              <a:chExt cx="10133808" cy="5599039"/>
            </a:xfrm>
          </p:grpSpPr>
          <p:sp>
            <p:nvSpPr>
              <p:cNvPr id="114" name="矩形 11"/>
              <p:cNvSpPr/>
              <p:nvPr/>
            </p:nvSpPr>
            <p:spPr>
              <a:xfrm rot="21568527">
                <a:off x="3030060" y="760572"/>
                <a:ext cx="5280239" cy="1360449"/>
              </a:xfrm>
              <a:custGeom>
                <a:avLst/>
                <a:gdLst>
                  <a:gd name="connsiteX0" fmla="*/ 0 w 6696744"/>
                  <a:gd name="connsiteY0" fmla="*/ 0 h 1440160"/>
                  <a:gd name="connsiteX1" fmla="*/ 6696744 w 6696744"/>
                  <a:gd name="connsiteY1" fmla="*/ 0 h 1440160"/>
                  <a:gd name="connsiteX2" fmla="*/ 6696744 w 6696744"/>
                  <a:gd name="connsiteY2" fmla="*/ 1440160 h 1440160"/>
                  <a:gd name="connsiteX3" fmla="*/ 0 w 6696744"/>
                  <a:gd name="connsiteY3" fmla="*/ 1440160 h 1440160"/>
                  <a:gd name="connsiteX4" fmla="*/ 0 w 6696744"/>
                  <a:gd name="connsiteY4" fmla="*/ 0 h 1440160"/>
                  <a:gd name="connsiteX0" fmla="*/ 0 w 6696744"/>
                  <a:gd name="connsiteY0" fmla="*/ 0 h 1594539"/>
                  <a:gd name="connsiteX1" fmla="*/ 6696744 w 6696744"/>
                  <a:gd name="connsiteY1" fmla="*/ 0 h 1594539"/>
                  <a:gd name="connsiteX2" fmla="*/ 6566115 w 6696744"/>
                  <a:gd name="connsiteY2" fmla="*/ 1594539 h 1594539"/>
                  <a:gd name="connsiteX3" fmla="*/ 0 w 6696744"/>
                  <a:gd name="connsiteY3" fmla="*/ 1440160 h 1594539"/>
                  <a:gd name="connsiteX4" fmla="*/ 0 w 6696744"/>
                  <a:gd name="connsiteY4" fmla="*/ 0 h 1594539"/>
                  <a:gd name="connsiteX0" fmla="*/ 0 w 6566115"/>
                  <a:gd name="connsiteY0" fmla="*/ 11875 h 1606414"/>
                  <a:gd name="connsiteX1" fmla="*/ 6566115 w 6566115"/>
                  <a:gd name="connsiteY1" fmla="*/ 0 h 1606414"/>
                  <a:gd name="connsiteX2" fmla="*/ 6566115 w 6566115"/>
                  <a:gd name="connsiteY2" fmla="*/ 1606414 h 1606414"/>
                  <a:gd name="connsiteX3" fmla="*/ 0 w 6566115"/>
                  <a:gd name="connsiteY3" fmla="*/ 1452035 h 1606414"/>
                  <a:gd name="connsiteX4" fmla="*/ 0 w 6566115"/>
                  <a:gd name="connsiteY4" fmla="*/ 11875 h 1606414"/>
                  <a:gd name="connsiteX0" fmla="*/ 0 w 6613616"/>
                  <a:gd name="connsiteY0" fmla="*/ 11875 h 1630165"/>
                  <a:gd name="connsiteX1" fmla="*/ 6566115 w 6613616"/>
                  <a:gd name="connsiteY1" fmla="*/ 0 h 1630165"/>
                  <a:gd name="connsiteX2" fmla="*/ 6613616 w 6613616"/>
                  <a:gd name="connsiteY2" fmla="*/ 1630165 h 1630165"/>
                  <a:gd name="connsiteX3" fmla="*/ 0 w 6613616"/>
                  <a:gd name="connsiteY3" fmla="*/ 1452035 h 1630165"/>
                  <a:gd name="connsiteX4" fmla="*/ 0 w 6613616"/>
                  <a:gd name="connsiteY4" fmla="*/ 11875 h 1630165"/>
                  <a:gd name="connsiteX0" fmla="*/ 0 w 6566115"/>
                  <a:gd name="connsiteY0" fmla="*/ 11875 h 1642040"/>
                  <a:gd name="connsiteX1" fmla="*/ 6566115 w 6566115"/>
                  <a:gd name="connsiteY1" fmla="*/ 0 h 1642040"/>
                  <a:gd name="connsiteX2" fmla="*/ 6518614 w 6566115"/>
                  <a:gd name="connsiteY2" fmla="*/ 1642040 h 1642040"/>
                  <a:gd name="connsiteX3" fmla="*/ 0 w 6566115"/>
                  <a:gd name="connsiteY3" fmla="*/ 1452035 h 1642040"/>
                  <a:gd name="connsiteX4" fmla="*/ 0 w 6566115"/>
                  <a:gd name="connsiteY4" fmla="*/ 11875 h 1642040"/>
                  <a:gd name="connsiteX0" fmla="*/ 0 w 6613617"/>
                  <a:gd name="connsiteY0" fmla="*/ 11875 h 1642040"/>
                  <a:gd name="connsiteX1" fmla="*/ 6566115 w 6613617"/>
                  <a:gd name="connsiteY1" fmla="*/ 0 h 1642040"/>
                  <a:gd name="connsiteX2" fmla="*/ 6613617 w 6613617"/>
                  <a:gd name="connsiteY2" fmla="*/ 1642040 h 1642040"/>
                  <a:gd name="connsiteX3" fmla="*/ 0 w 6613617"/>
                  <a:gd name="connsiteY3" fmla="*/ 1452035 h 1642040"/>
                  <a:gd name="connsiteX4" fmla="*/ 0 w 6613617"/>
                  <a:gd name="connsiteY4" fmla="*/ 11875 h 1642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3617" h="1642040">
                    <a:moveTo>
                      <a:pt x="0" y="11875"/>
                    </a:moveTo>
                    <a:lnTo>
                      <a:pt x="6566115" y="0"/>
                    </a:lnTo>
                    <a:lnTo>
                      <a:pt x="6613617" y="1642040"/>
                    </a:lnTo>
                    <a:lnTo>
                      <a:pt x="0" y="1452035"/>
                    </a:lnTo>
                    <a:lnTo>
                      <a:pt x="0" y="11875"/>
                    </a:lnTo>
                    <a:close/>
                  </a:path>
                </a:pathLst>
              </a:custGeom>
              <a:solidFill>
                <a:srgbClr val="904E1C">
                  <a:alpha val="43137"/>
                </a:srgbClr>
              </a:soli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5" name="Oval 65"/>
              <p:cNvSpPr>
                <a:spLocks noChangeArrowheads="1"/>
              </p:cNvSpPr>
              <p:nvPr/>
            </p:nvSpPr>
            <p:spPr bwMode="auto">
              <a:xfrm rot="5368527">
                <a:off x="2171305" y="1290182"/>
                <a:ext cx="1362641" cy="123511"/>
              </a:xfrm>
              <a:prstGeom prst="ellipse">
                <a:avLst/>
              </a:prstGeom>
              <a:gradFill rotWithShape="1">
                <a:gsLst>
                  <a:gs pos="0">
                    <a:sysClr val="windowText" lastClr="000000">
                      <a:lumMod val="65000"/>
                      <a:lumOff val="35000"/>
                    </a:sysClr>
                  </a:gs>
                  <a:gs pos="100000">
                    <a:srgbClr val="EEECE1">
                      <a:alpha val="0"/>
                    </a:srgbClr>
                  </a:gs>
                </a:gsLst>
                <a:path path="shape">
                  <a:fillToRect l="50000" t="50000" r="50000" b="50000"/>
                </a:path>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Arial" pitchFamily="34" charset="0"/>
                  <a:ea typeface="宋体"/>
                  <a:cs typeface="+mn-cs"/>
                </a:endParaRPr>
              </a:p>
            </p:txBody>
          </p:sp>
          <p:sp>
            <p:nvSpPr>
              <p:cNvPr id="116" name="Oval 65"/>
              <p:cNvSpPr>
                <a:spLocks noChangeArrowheads="1"/>
              </p:cNvSpPr>
              <p:nvPr/>
            </p:nvSpPr>
            <p:spPr bwMode="auto">
              <a:xfrm rot="21568527">
                <a:off x="2694024" y="1894002"/>
                <a:ext cx="1586530" cy="123510"/>
              </a:xfrm>
              <a:prstGeom prst="ellipse">
                <a:avLst/>
              </a:prstGeom>
              <a:gradFill rotWithShape="1">
                <a:gsLst>
                  <a:gs pos="0">
                    <a:sysClr val="windowText" lastClr="000000">
                      <a:lumMod val="65000"/>
                      <a:lumOff val="35000"/>
                    </a:sysClr>
                  </a:gs>
                  <a:gs pos="100000">
                    <a:srgbClr val="EEECE1">
                      <a:alpha val="0"/>
                    </a:srgbClr>
                  </a:gs>
                </a:gsLst>
                <a:path path="shape">
                  <a:fillToRect l="50000" t="50000" r="50000" b="50000"/>
                </a:path>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Arial" pitchFamily="34" charset="0"/>
                  <a:ea typeface="宋体"/>
                  <a:cs typeface="+mn-cs"/>
                </a:endParaRPr>
              </a:p>
            </p:txBody>
          </p:sp>
          <p:sp>
            <p:nvSpPr>
              <p:cNvPr id="117" name="矩形 54"/>
              <p:cNvSpPr/>
              <p:nvPr/>
            </p:nvSpPr>
            <p:spPr>
              <a:xfrm rot="21568527">
                <a:off x="2838092" y="954444"/>
                <a:ext cx="9975082" cy="768802"/>
              </a:xfrm>
              <a:prstGeom prst="rect">
                <a:avLst/>
              </a:prstGeom>
              <a:gradFill flip="none" rotWithShape="1">
                <a:gsLst>
                  <a:gs pos="100000">
                    <a:srgbClr val="F9972B"/>
                  </a:gs>
                  <a:gs pos="90000">
                    <a:srgbClr val="FFC000">
                      <a:shade val="100000"/>
                      <a:satMod val="115000"/>
                    </a:srgbClr>
                  </a:gs>
                </a:gsLst>
                <a:path path="rect">
                  <a:fillToRect l="100000" t="100000"/>
                </a:path>
                <a:tileRect r="-100000" b="-100000"/>
              </a:gradFill>
              <a:ln w="25400" cap="flat" cmpd="sng" algn="ctr">
                <a:solidFill>
                  <a:srgbClr val="FFC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8" name="矩形 3"/>
              <p:cNvSpPr/>
              <p:nvPr/>
            </p:nvSpPr>
            <p:spPr>
              <a:xfrm rot="21568527">
                <a:off x="2910596" y="1015946"/>
                <a:ext cx="1063478" cy="811062"/>
              </a:xfrm>
              <a:custGeom>
                <a:avLst/>
                <a:gdLst>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160" h="1519328">
                    <a:moveTo>
                      <a:pt x="0" y="0"/>
                    </a:moveTo>
                    <a:cubicBezTo>
                      <a:pt x="480053" y="0"/>
                      <a:pt x="805729" y="130628"/>
                      <a:pt x="1440160" y="0"/>
                    </a:cubicBezTo>
                    <a:lnTo>
                      <a:pt x="1440160" y="1440160"/>
                    </a:lnTo>
                    <a:cubicBezTo>
                      <a:pt x="675099" y="1618290"/>
                      <a:pt x="480053" y="1440160"/>
                      <a:pt x="0" y="1440160"/>
                    </a:cubicBezTo>
                    <a:lnTo>
                      <a:pt x="0" y="0"/>
                    </a:lnTo>
                    <a:close/>
                  </a:path>
                </a:pathLst>
              </a:custGeom>
              <a:gradFill flip="none" rotWithShape="1">
                <a:gsLst>
                  <a:gs pos="0">
                    <a:sysClr val="window" lastClr="FFFFFF">
                      <a:lumMod val="85000"/>
                    </a:sysClr>
                  </a:gs>
                  <a:gs pos="100000">
                    <a:sysClr val="window" lastClr="FFFFFF">
                      <a:shade val="67500"/>
                      <a:satMod val="115000"/>
                    </a:sysClr>
                  </a:gs>
                  <a:gs pos="81000">
                    <a:srgbClr val="F8F8F8"/>
                  </a:gs>
                  <a:gs pos="28000">
                    <a:sysClr val="window" lastClr="FFFFFF">
                      <a:shade val="100000"/>
                      <a:satMod val="115000"/>
                    </a:sysClr>
                  </a:gs>
                </a:gsLst>
                <a:lin ang="0" scaled="1"/>
                <a:tileRect/>
              </a:gra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9" name="等腰三角形 9"/>
              <p:cNvSpPr/>
              <p:nvPr/>
            </p:nvSpPr>
            <p:spPr>
              <a:xfrm rot="5368527">
                <a:off x="3886651" y="908321"/>
                <a:ext cx="1125577" cy="955543"/>
              </a:xfrm>
              <a:custGeom>
                <a:avLst/>
                <a:gdLst>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Lst>
                <a:ahLst/>
                <a:cxnLst>
                  <a:cxn ang="0">
                    <a:pos x="connsiteX0" y="connsiteY0"/>
                  </a:cxn>
                  <a:cxn ang="0">
                    <a:pos x="connsiteX1" y="connsiteY1"/>
                  </a:cxn>
                  <a:cxn ang="0">
                    <a:pos x="connsiteX2" y="connsiteY2"/>
                  </a:cxn>
                  <a:cxn ang="0">
                    <a:pos x="connsiteX3" y="connsiteY3"/>
                  </a:cxn>
                </a:cxnLst>
                <a:rect l="l" t="t" r="r" b="b"/>
                <a:pathLst>
                  <a:path w="1427529" h="1211882">
                    <a:moveTo>
                      <a:pt x="0" y="1211882"/>
                    </a:moveTo>
                    <a:cubicBezTo>
                      <a:pt x="237925" y="677292"/>
                      <a:pt x="214596" y="807722"/>
                      <a:pt x="713765" y="0"/>
                    </a:cubicBezTo>
                    <a:cubicBezTo>
                      <a:pt x="1212949" y="855223"/>
                      <a:pt x="1296489" y="712918"/>
                      <a:pt x="1427529" y="1211882"/>
                    </a:cubicBezTo>
                    <a:lnTo>
                      <a:pt x="0" y="1211882"/>
                    </a:lnTo>
                    <a:close/>
                  </a:path>
                </a:pathLst>
              </a:custGeom>
              <a:solidFill>
                <a:srgbClr val="904E1C"/>
              </a:solidFill>
              <a:ln w="25400" cap="flat" cmpd="sng" algn="ctr">
                <a:noFill/>
                <a:prstDash val="solid"/>
              </a:ln>
              <a:effectLst>
                <a:softEdge rad="635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0" name="等腰三角形 57"/>
              <p:cNvSpPr/>
              <p:nvPr/>
            </p:nvSpPr>
            <p:spPr>
              <a:xfrm rot="5368527">
                <a:off x="3954006" y="1002667"/>
                <a:ext cx="797127" cy="738093"/>
              </a:xfrm>
              <a:prstGeom prst="triangl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21" name="直接连接符 58"/>
              <p:cNvCxnSpPr/>
              <p:nvPr/>
            </p:nvCxnSpPr>
            <p:spPr>
              <a:xfrm>
                <a:off x="3949578" y="988825"/>
                <a:ext cx="26789" cy="1295460"/>
              </a:xfrm>
              <a:prstGeom prst="line">
                <a:avLst/>
              </a:prstGeom>
              <a:noFill/>
              <a:ln w="38100" cap="flat" cmpd="sng" algn="ctr">
                <a:solidFill>
                  <a:srgbClr val="F9972B"/>
                </a:solidFill>
                <a:prstDash val="sysDash"/>
              </a:ln>
              <a:effectLst>
                <a:outerShdw blurRad="50800" dist="38100" dir="5400000" algn="t" rotWithShape="0">
                  <a:prstClr val="black">
                    <a:alpha val="40000"/>
                  </a:prstClr>
                </a:outerShdw>
              </a:effectLst>
            </p:spPr>
          </p:cxnSp>
          <p:sp>
            <p:nvSpPr>
              <p:cNvPr id="122" name="矩形 11"/>
              <p:cNvSpPr/>
              <p:nvPr/>
            </p:nvSpPr>
            <p:spPr>
              <a:xfrm rot="21568527">
                <a:off x="3024801" y="1975398"/>
                <a:ext cx="5280240" cy="1360449"/>
              </a:xfrm>
              <a:custGeom>
                <a:avLst/>
                <a:gdLst>
                  <a:gd name="connsiteX0" fmla="*/ 0 w 6696744"/>
                  <a:gd name="connsiteY0" fmla="*/ 0 h 1440160"/>
                  <a:gd name="connsiteX1" fmla="*/ 6696744 w 6696744"/>
                  <a:gd name="connsiteY1" fmla="*/ 0 h 1440160"/>
                  <a:gd name="connsiteX2" fmla="*/ 6696744 w 6696744"/>
                  <a:gd name="connsiteY2" fmla="*/ 1440160 h 1440160"/>
                  <a:gd name="connsiteX3" fmla="*/ 0 w 6696744"/>
                  <a:gd name="connsiteY3" fmla="*/ 1440160 h 1440160"/>
                  <a:gd name="connsiteX4" fmla="*/ 0 w 6696744"/>
                  <a:gd name="connsiteY4" fmla="*/ 0 h 1440160"/>
                  <a:gd name="connsiteX0" fmla="*/ 0 w 6696744"/>
                  <a:gd name="connsiteY0" fmla="*/ 0 h 1594539"/>
                  <a:gd name="connsiteX1" fmla="*/ 6696744 w 6696744"/>
                  <a:gd name="connsiteY1" fmla="*/ 0 h 1594539"/>
                  <a:gd name="connsiteX2" fmla="*/ 6566115 w 6696744"/>
                  <a:gd name="connsiteY2" fmla="*/ 1594539 h 1594539"/>
                  <a:gd name="connsiteX3" fmla="*/ 0 w 6696744"/>
                  <a:gd name="connsiteY3" fmla="*/ 1440160 h 1594539"/>
                  <a:gd name="connsiteX4" fmla="*/ 0 w 6696744"/>
                  <a:gd name="connsiteY4" fmla="*/ 0 h 1594539"/>
                  <a:gd name="connsiteX0" fmla="*/ 0 w 6566115"/>
                  <a:gd name="connsiteY0" fmla="*/ 11875 h 1606414"/>
                  <a:gd name="connsiteX1" fmla="*/ 6566115 w 6566115"/>
                  <a:gd name="connsiteY1" fmla="*/ 0 h 1606414"/>
                  <a:gd name="connsiteX2" fmla="*/ 6566115 w 6566115"/>
                  <a:gd name="connsiteY2" fmla="*/ 1606414 h 1606414"/>
                  <a:gd name="connsiteX3" fmla="*/ 0 w 6566115"/>
                  <a:gd name="connsiteY3" fmla="*/ 1452035 h 1606414"/>
                  <a:gd name="connsiteX4" fmla="*/ 0 w 6566115"/>
                  <a:gd name="connsiteY4" fmla="*/ 11875 h 1606414"/>
                  <a:gd name="connsiteX0" fmla="*/ 0 w 6613616"/>
                  <a:gd name="connsiteY0" fmla="*/ 11875 h 1630165"/>
                  <a:gd name="connsiteX1" fmla="*/ 6566115 w 6613616"/>
                  <a:gd name="connsiteY1" fmla="*/ 0 h 1630165"/>
                  <a:gd name="connsiteX2" fmla="*/ 6613616 w 6613616"/>
                  <a:gd name="connsiteY2" fmla="*/ 1630165 h 1630165"/>
                  <a:gd name="connsiteX3" fmla="*/ 0 w 6613616"/>
                  <a:gd name="connsiteY3" fmla="*/ 1452035 h 1630165"/>
                  <a:gd name="connsiteX4" fmla="*/ 0 w 6613616"/>
                  <a:gd name="connsiteY4" fmla="*/ 11875 h 1630165"/>
                  <a:gd name="connsiteX0" fmla="*/ 0 w 6566115"/>
                  <a:gd name="connsiteY0" fmla="*/ 11875 h 1642040"/>
                  <a:gd name="connsiteX1" fmla="*/ 6566115 w 6566115"/>
                  <a:gd name="connsiteY1" fmla="*/ 0 h 1642040"/>
                  <a:gd name="connsiteX2" fmla="*/ 6518614 w 6566115"/>
                  <a:gd name="connsiteY2" fmla="*/ 1642040 h 1642040"/>
                  <a:gd name="connsiteX3" fmla="*/ 0 w 6566115"/>
                  <a:gd name="connsiteY3" fmla="*/ 1452035 h 1642040"/>
                  <a:gd name="connsiteX4" fmla="*/ 0 w 6566115"/>
                  <a:gd name="connsiteY4" fmla="*/ 11875 h 1642040"/>
                  <a:gd name="connsiteX0" fmla="*/ 0 w 6613617"/>
                  <a:gd name="connsiteY0" fmla="*/ 11875 h 1642040"/>
                  <a:gd name="connsiteX1" fmla="*/ 6566115 w 6613617"/>
                  <a:gd name="connsiteY1" fmla="*/ 0 h 1642040"/>
                  <a:gd name="connsiteX2" fmla="*/ 6613617 w 6613617"/>
                  <a:gd name="connsiteY2" fmla="*/ 1642040 h 1642040"/>
                  <a:gd name="connsiteX3" fmla="*/ 0 w 6613617"/>
                  <a:gd name="connsiteY3" fmla="*/ 1452035 h 1642040"/>
                  <a:gd name="connsiteX4" fmla="*/ 0 w 6613617"/>
                  <a:gd name="connsiteY4" fmla="*/ 11875 h 1642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3617" h="1642040">
                    <a:moveTo>
                      <a:pt x="0" y="11875"/>
                    </a:moveTo>
                    <a:lnTo>
                      <a:pt x="6566115" y="0"/>
                    </a:lnTo>
                    <a:lnTo>
                      <a:pt x="6613617" y="1642040"/>
                    </a:lnTo>
                    <a:lnTo>
                      <a:pt x="0" y="1452035"/>
                    </a:lnTo>
                    <a:lnTo>
                      <a:pt x="0" y="11875"/>
                    </a:lnTo>
                    <a:close/>
                  </a:path>
                </a:pathLst>
              </a:custGeom>
              <a:solidFill>
                <a:srgbClr val="904E1C">
                  <a:alpha val="43137"/>
                </a:srgbClr>
              </a:soli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3" name="Oval 65"/>
              <p:cNvSpPr>
                <a:spLocks noChangeArrowheads="1"/>
              </p:cNvSpPr>
              <p:nvPr/>
            </p:nvSpPr>
            <p:spPr bwMode="auto">
              <a:xfrm rot="5368527">
                <a:off x="2166046" y="2702570"/>
                <a:ext cx="1362641" cy="123511"/>
              </a:xfrm>
              <a:prstGeom prst="ellipse">
                <a:avLst/>
              </a:prstGeom>
              <a:gradFill rotWithShape="1">
                <a:gsLst>
                  <a:gs pos="0">
                    <a:sysClr val="windowText" lastClr="000000">
                      <a:lumMod val="65000"/>
                      <a:lumOff val="35000"/>
                    </a:sysClr>
                  </a:gs>
                  <a:gs pos="100000">
                    <a:srgbClr val="EEECE1">
                      <a:alpha val="0"/>
                    </a:srgbClr>
                  </a:gs>
                </a:gsLst>
                <a:path path="shape">
                  <a:fillToRect l="50000" t="50000" r="50000" b="50000"/>
                </a:path>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Arial" pitchFamily="34" charset="0"/>
                  <a:ea typeface="宋体"/>
                  <a:cs typeface="+mn-cs"/>
                </a:endParaRPr>
              </a:p>
            </p:txBody>
          </p:sp>
          <p:sp>
            <p:nvSpPr>
              <p:cNvPr id="124" name="Oval 65"/>
              <p:cNvSpPr>
                <a:spLocks noChangeArrowheads="1"/>
              </p:cNvSpPr>
              <p:nvPr/>
            </p:nvSpPr>
            <p:spPr bwMode="auto">
              <a:xfrm rot="21568527">
                <a:off x="2688765" y="3306390"/>
                <a:ext cx="1586530" cy="123510"/>
              </a:xfrm>
              <a:prstGeom prst="ellipse">
                <a:avLst/>
              </a:prstGeom>
              <a:gradFill rotWithShape="1">
                <a:gsLst>
                  <a:gs pos="0">
                    <a:sysClr val="windowText" lastClr="000000">
                      <a:lumMod val="65000"/>
                      <a:lumOff val="35000"/>
                    </a:sysClr>
                  </a:gs>
                  <a:gs pos="100000">
                    <a:srgbClr val="EEECE1">
                      <a:alpha val="0"/>
                    </a:srgbClr>
                  </a:gs>
                </a:gsLst>
                <a:path path="shape">
                  <a:fillToRect l="50000" t="50000" r="50000" b="50000"/>
                </a:path>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Arial" pitchFamily="34" charset="0"/>
                  <a:ea typeface="宋体"/>
                  <a:cs typeface="+mn-cs"/>
                </a:endParaRPr>
              </a:p>
            </p:txBody>
          </p:sp>
          <p:sp>
            <p:nvSpPr>
              <p:cNvPr id="125" name="矩形 62"/>
              <p:cNvSpPr/>
              <p:nvPr/>
            </p:nvSpPr>
            <p:spPr>
              <a:xfrm rot="21568527">
                <a:off x="2833026" y="1992349"/>
                <a:ext cx="9984288" cy="902993"/>
              </a:xfrm>
              <a:prstGeom prst="rect">
                <a:avLst/>
              </a:prstGeom>
              <a:gradFill flip="none" rotWithShape="1">
                <a:gsLst>
                  <a:gs pos="87000">
                    <a:srgbClr val="8FFFFF"/>
                  </a:gs>
                  <a:gs pos="100000">
                    <a:srgbClr val="00FFFF"/>
                  </a:gs>
                </a:gsLst>
                <a:path path="rect">
                  <a:fillToRect l="100000" t="100000"/>
                </a:path>
                <a:tileRect r="-100000" b="-100000"/>
              </a:gradFill>
              <a:ln w="25400" cap="flat" cmpd="sng" algn="ctr">
                <a:solidFill>
                  <a:srgbClr val="8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zh-CN" altLang="en-US" sz="1800" kern="0">
                  <a:solidFill>
                    <a:sysClr val="window" lastClr="FFFFFF"/>
                  </a:solidFill>
                  <a:latin typeface="Calibri"/>
                  <a:ea typeface="宋体"/>
                </a:endParaRPr>
              </a:p>
            </p:txBody>
          </p:sp>
          <p:sp>
            <p:nvSpPr>
              <p:cNvPr id="126" name="矩形 3"/>
              <p:cNvSpPr/>
              <p:nvPr/>
            </p:nvSpPr>
            <p:spPr>
              <a:xfrm rot="21568527">
                <a:off x="2900525" y="2050270"/>
                <a:ext cx="1068269" cy="952622"/>
              </a:xfrm>
              <a:custGeom>
                <a:avLst/>
                <a:gdLst>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160" h="1519328">
                    <a:moveTo>
                      <a:pt x="0" y="0"/>
                    </a:moveTo>
                    <a:cubicBezTo>
                      <a:pt x="480053" y="0"/>
                      <a:pt x="805729" y="130628"/>
                      <a:pt x="1440160" y="0"/>
                    </a:cubicBezTo>
                    <a:lnTo>
                      <a:pt x="1440160" y="1440160"/>
                    </a:lnTo>
                    <a:cubicBezTo>
                      <a:pt x="675099" y="1618290"/>
                      <a:pt x="480053" y="1440160"/>
                      <a:pt x="0" y="1440160"/>
                    </a:cubicBezTo>
                    <a:lnTo>
                      <a:pt x="0" y="0"/>
                    </a:lnTo>
                    <a:close/>
                  </a:path>
                </a:pathLst>
              </a:custGeom>
              <a:gradFill flip="none" rotWithShape="1">
                <a:gsLst>
                  <a:gs pos="0">
                    <a:sysClr val="window" lastClr="FFFFFF">
                      <a:lumMod val="85000"/>
                    </a:sysClr>
                  </a:gs>
                  <a:gs pos="100000">
                    <a:sysClr val="window" lastClr="FFFFFF">
                      <a:shade val="67500"/>
                      <a:satMod val="115000"/>
                    </a:sysClr>
                  </a:gs>
                  <a:gs pos="81000">
                    <a:srgbClr val="F8F8F8"/>
                  </a:gs>
                  <a:gs pos="28000">
                    <a:sysClr val="window" lastClr="FFFFFF">
                      <a:shade val="100000"/>
                      <a:satMod val="115000"/>
                    </a:sysClr>
                  </a:gs>
                </a:gsLst>
                <a:lin ang="0" scaled="1"/>
                <a:tileRect/>
              </a:gra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7" name="等腰三角形 9"/>
              <p:cNvSpPr/>
              <p:nvPr/>
            </p:nvSpPr>
            <p:spPr>
              <a:xfrm rot="5368527">
                <a:off x="3893179" y="2145098"/>
                <a:ext cx="1125577" cy="955543"/>
              </a:xfrm>
              <a:custGeom>
                <a:avLst/>
                <a:gdLst>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Lst>
                <a:ahLst/>
                <a:cxnLst>
                  <a:cxn ang="0">
                    <a:pos x="connsiteX0" y="connsiteY0"/>
                  </a:cxn>
                  <a:cxn ang="0">
                    <a:pos x="connsiteX1" y="connsiteY1"/>
                  </a:cxn>
                  <a:cxn ang="0">
                    <a:pos x="connsiteX2" y="connsiteY2"/>
                  </a:cxn>
                  <a:cxn ang="0">
                    <a:pos x="connsiteX3" y="connsiteY3"/>
                  </a:cxn>
                </a:cxnLst>
                <a:rect l="l" t="t" r="r" b="b"/>
                <a:pathLst>
                  <a:path w="1427529" h="1211882">
                    <a:moveTo>
                      <a:pt x="0" y="1211882"/>
                    </a:moveTo>
                    <a:cubicBezTo>
                      <a:pt x="237925" y="677292"/>
                      <a:pt x="214596" y="807722"/>
                      <a:pt x="713765" y="0"/>
                    </a:cubicBezTo>
                    <a:cubicBezTo>
                      <a:pt x="1212949" y="855223"/>
                      <a:pt x="1296489" y="712918"/>
                      <a:pt x="1427529" y="1211882"/>
                    </a:cubicBezTo>
                    <a:lnTo>
                      <a:pt x="0" y="1211882"/>
                    </a:lnTo>
                    <a:close/>
                  </a:path>
                </a:pathLst>
              </a:custGeom>
              <a:solidFill>
                <a:srgbClr val="904E1C"/>
              </a:solidFill>
              <a:ln w="25400" cap="flat" cmpd="sng" algn="ctr">
                <a:noFill/>
                <a:prstDash val="solid"/>
              </a:ln>
              <a:effectLst>
                <a:softEdge rad="635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8" name="等腰三角形 65"/>
              <p:cNvSpPr/>
              <p:nvPr/>
            </p:nvSpPr>
            <p:spPr>
              <a:xfrm rot="5368527">
                <a:off x="3879181" y="2151651"/>
                <a:ext cx="936259" cy="738067"/>
              </a:xfrm>
              <a:prstGeom prst="triangl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29" name="直接连接符 66"/>
              <p:cNvCxnSpPr/>
              <p:nvPr/>
            </p:nvCxnSpPr>
            <p:spPr>
              <a:xfrm>
                <a:off x="3959901" y="1899326"/>
                <a:ext cx="9938" cy="1094612"/>
              </a:xfrm>
              <a:prstGeom prst="line">
                <a:avLst/>
              </a:prstGeom>
              <a:noFill/>
              <a:ln w="38100" cap="flat" cmpd="sng" algn="ctr">
                <a:solidFill>
                  <a:srgbClr val="00B0F0"/>
                </a:solidFill>
                <a:prstDash val="sysDash"/>
              </a:ln>
              <a:effectLst>
                <a:outerShdw blurRad="50800" dist="38100" dir="5400000" algn="t" rotWithShape="0">
                  <a:prstClr val="black">
                    <a:alpha val="40000"/>
                  </a:prstClr>
                </a:outerShdw>
              </a:effectLst>
            </p:spPr>
          </p:cxnSp>
          <p:sp>
            <p:nvSpPr>
              <p:cNvPr id="130" name="矩形 11"/>
              <p:cNvSpPr/>
              <p:nvPr/>
            </p:nvSpPr>
            <p:spPr>
              <a:xfrm rot="21568527">
                <a:off x="3019542" y="3058513"/>
                <a:ext cx="5280240" cy="1360449"/>
              </a:xfrm>
              <a:custGeom>
                <a:avLst/>
                <a:gdLst>
                  <a:gd name="connsiteX0" fmla="*/ 0 w 6696744"/>
                  <a:gd name="connsiteY0" fmla="*/ 0 h 1440160"/>
                  <a:gd name="connsiteX1" fmla="*/ 6696744 w 6696744"/>
                  <a:gd name="connsiteY1" fmla="*/ 0 h 1440160"/>
                  <a:gd name="connsiteX2" fmla="*/ 6696744 w 6696744"/>
                  <a:gd name="connsiteY2" fmla="*/ 1440160 h 1440160"/>
                  <a:gd name="connsiteX3" fmla="*/ 0 w 6696744"/>
                  <a:gd name="connsiteY3" fmla="*/ 1440160 h 1440160"/>
                  <a:gd name="connsiteX4" fmla="*/ 0 w 6696744"/>
                  <a:gd name="connsiteY4" fmla="*/ 0 h 1440160"/>
                  <a:gd name="connsiteX0" fmla="*/ 0 w 6696744"/>
                  <a:gd name="connsiteY0" fmla="*/ 0 h 1594539"/>
                  <a:gd name="connsiteX1" fmla="*/ 6696744 w 6696744"/>
                  <a:gd name="connsiteY1" fmla="*/ 0 h 1594539"/>
                  <a:gd name="connsiteX2" fmla="*/ 6566115 w 6696744"/>
                  <a:gd name="connsiteY2" fmla="*/ 1594539 h 1594539"/>
                  <a:gd name="connsiteX3" fmla="*/ 0 w 6696744"/>
                  <a:gd name="connsiteY3" fmla="*/ 1440160 h 1594539"/>
                  <a:gd name="connsiteX4" fmla="*/ 0 w 6696744"/>
                  <a:gd name="connsiteY4" fmla="*/ 0 h 1594539"/>
                  <a:gd name="connsiteX0" fmla="*/ 0 w 6566115"/>
                  <a:gd name="connsiteY0" fmla="*/ 11875 h 1606414"/>
                  <a:gd name="connsiteX1" fmla="*/ 6566115 w 6566115"/>
                  <a:gd name="connsiteY1" fmla="*/ 0 h 1606414"/>
                  <a:gd name="connsiteX2" fmla="*/ 6566115 w 6566115"/>
                  <a:gd name="connsiteY2" fmla="*/ 1606414 h 1606414"/>
                  <a:gd name="connsiteX3" fmla="*/ 0 w 6566115"/>
                  <a:gd name="connsiteY3" fmla="*/ 1452035 h 1606414"/>
                  <a:gd name="connsiteX4" fmla="*/ 0 w 6566115"/>
                  <a:gd name="connsiteY4" fmla="*/ 11875 h 1606414"/>
                  <a:gd name="connsiteX0" fmla="*/ 0 w 6613616"/>
                  <a:gd name="connsiteY0" fmla="*/ 11875 h 1630165"/>
                  <a:gd name="connsiteX1" fmla="*/ 6566115 w 6613616"/>
                  <a:gd name="connsiteY1" fmla="*/ 0 h 1630165"/>
                  <a:gd name="connsiteX2" fmla="*/ 6613616 w 6613616"/>
                  <a:gd name="connsiteY2" fmla="*/ 1630165 h 1630165"/>
                  <a:gd name="connsiteX3" fmla="*/ 0 w 6613616"/>
                  <a:gd name="connsiteY3" fmla="*/ 1452035 h 1630165"/>
                  <a:gd name="connsiteX4" fmla="*/ 0 w 6613616"/>
                  <a:gd name="connsiteY4" fmla="*/ 11875 h 1630165"/>
                  <a:gd name="connsiteX0" fmla="*/ 0 w 6566115"/>
                  <a:gd name="connsiteY0" fmla="*/ 11875 h 1642040"/>
                  <a:gd name="connsiteX1" fmla="*/ 6566115 w 6566115"/>
                  <a:gd name="connsiteY1" fmla="*/ 0 h 1642040"/>
                  <a:gd name="connsiteX2" fmla="*/ 6518614 w 6566115"/>
                  <a:gd name="connsiteY2" fmla="*/ 1642040 h 1642040"/>
                  <a:gd name="connsiteX3" fmla="*/ 0 w 6566115"/>
                  <a:gd name="connsiteY3" fmla="*/ 1452035 h 1642040"/>
                  <a:gd name="connsiteX4" fmla="*/ 0 w 6566115"/>
                  <a:gd name="connsiteY4" fmla="*/ 11875 h 1642040"/>
                  <a:gd name="connsiteX0" fmla="*/ 0 w 6613617"/>
                  <a:gd name="connsiteY0" fmla="*/ 11875 h 1642040"/>
                  <a:gd name="connsiteX1" fmla="*/ 6566115 w 6613617"/>
                  <a:gd name="connsiteY1" fmla="*/ 0 h 1642040"/>
                  <a:gd name="connsiteX2" fmla="*/ 6613617 w 6613617"/>
                  <a:gd name="connsiteY2" fmla="*/ 1642040 h 1642040"/>
                  <a:gd name="connsiteX3" fmla="*/ 0 w 6613617"/>
                  <a:gd name="connsiteY3" fmla="*/ 1452035 h 1642040"/>
                  <a:gd name="connsiteX4" fmla="*/ 0 w 6613617"/>
                  <a:gd name="connsiteY4" fmla="*/ 11875 h 1642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3617" h="1642040">
                    <a:moveTo>
                      <a:pt x="0" y="11875"/>
                    </a:moveTo>
                    <a:lnTo>
                      <a:pt x="6566115" y="0"/>
                    </a:lnTo>
                    <a:lnTo>
                      <a:pt x="6613617" y="1642040"/>
                    </a:lnTo>
                    <a:lnTo>
                      <a:pt x="0" y="1452035"/>
                    </a:lnTo>
                    <a:lnTo>
                      <a:pt x="0" y="11875"/>
                    </a:lnTo>
                    <a:close/>
                  </a:path>
                </a:pathLst>
              </a:custGeom>
              <a:solidFill>
                <a:srgbClr val="904E1C">
                  <a:alpha val="43137"/>
                </a:srgbClr>
              </a:soli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1" name="Oval 65"/>
              <p:cNvSpPr>
                <a:spLocks noChangeArrowheads="1"/>
              </p:cNvSpPr>
              <p:nvPr/>
            </p:nvSpPr>
            <p:spPr bwMode="auto">
              <a:xfrm rot="5368527">
                <a:off x="2235292" y="3769251"/>
                <a:ext cx="1362641" cy="123511"/>
              </a:xfrm>
              <a:prstGeom prst="ellipse">
                <a:avLst/>
              </a:prstGeom>
              <a:gradFill rotWithShape="1">
                <a:gsLst>
                  <a:gs pos="0">
                    <a:sysClr val="windowText" lastClr="000000">
                      <a:lumMod val="65000"/>
                      <a:lumOff val="35000"/>
                    </a:sysClr>
                  </a:gs>
                  <a:gs pos="100000">
                    <a:srgbClr val="EEECE1">
                      <a:alpha val="0"/>
                    </a:srgbClr>
                  </a:gs>
                </a:gsLst>
                <a:path path="shape">
                  <a:fillToRect l="50000" t="50000" r="50000" b="50000"/>
                </a:path>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Arial" pitchFamily="34" charset="0"/>
                  <a:ea typeface="宋体"/>
                  <a:cs typeface="+mn-cs"/>
                </a:endParaRPr>
              </a:p>
            </p:txBody>
          </p:sp>
          <p:sp>
            <p:nvSpPr>
              <p:cNvPr id="132" name="Oval 65"/>
              <p:cNvSpPr>
                <a:spLocks noChangeArrowheads="1"/>
              </p:cNvSpPr>
              <p:nvPr/>
            </p:nvSpPr>
            <p:spPr bwMode="auto">
              <a:xfrm rot="21568527">
                <a:off x="2683506" y="4718777"/>
                <a:ext cx="1586530" cy="123510"/>
              </a:xfrm>
              <a:prstGeom prst="ellipse">
                <a:avLst/>
              </a:prstGeom>
              <a:gradFill rotWithShape="1">
                <a:gsLst>
                  <a:gs pos="0">
                    <a:sysClr val="windowText" lastClr="000000">
                      <a:lumMod val="65000"/>
                      <a:lumOff val="35000"/>
                    </a:sysClr>
                  </a:gs>
                  <a:gs pos="100000">
                    <a:srgbClr val="EEECE1">
                      <a:alpha val="0"/>
                    </a:srgbClr>
                  </a:gs>
                </a:gsLst>
                <a:path path="shape">
                  <a:fillToRect l="50000" t="50000" r="50000" b="50000"/>
                </a:path>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Arial" pitchFamily="34" charset="0"/>
                  <a:ea typeface="宋体"/>
                  <a:cs typeface="+mn-cs"/>
                </a:endParaRPr>
              </a:p>
            </p:txBody>
          </p:sp>
          <p:sp>
            <p:nvSpPr>
              <p:cNvPr id="133" name="矩形 70"/>
              <p:cNvSpPr/>
              <p:nvPr/>
            </p:nvSpPr>
            <p:spPr>
              <a:xfrm rot="21568527">
                <a:off x="2829293" y="3175522"/>
                <a:ext cx="9983720" cy="834551"/>
              </a:xfrm>
              <a:prstGeom prst="rect">
                <a:avLst/>
              </a:prstGeom>
              <a:gradFill flip="none" rotWithShape="1">
                <a:gsLst>
                  <a:gs pos="83000">
                    <a:srgbClr val="9CFF7D"/>
                  </a:gs>
                  <a:gs pos="100000">
                    <a:srgbClr val="66FF33"/>
                  </a:gs>
                </a:gsLst>
                <a:path path="rect">
                  <a:fillToRect l="100000" t="100000"/>
                </a:path>
                <a:tileRect r="-100000" b="-100000"/>
              </a:gradFill>
              <a:ln w="25400" cap="flat" cmpd="sng" algn="ctr">
                <a:solidFill>
                  <a:srgbClr val="9CFF7D"/>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zh-CN" altLang="en-US" sz="1800" kern="0">
                  <a:solidFill>
                    <a:sysClr val="window" lastClr="FFFFFF"/>
                  </a:solidFill>
                  <a:latin typeface="Calibri"/>
                  <a:ea typeface="宋体"/>
                </a:endParaRPr>
              </a:p>
            </p:txBody>
          </p:sp>
          <p:sp>
            <p:nvSpPr>
              <p:cNvPr id="134" name="矩形 3"/>
              <p:cNvSpPr/>
              <p:nvPr/>
            </p:nvSpPr>
            <p:spPr>
              <a:xfrm rot="21568527">
                <a:off x="2904222" y="3235278"/>
                <a:ext cx="1059150" cy="880420"/>
              </a:xfrm>
              <a:custGeom>
                <a:avLst/>
                <a:gdLst>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160" h="1519328">
                    <a:moveTo>
                      <a:pt x="0" y="0"/>
                    </a:moveTo>
                    <a:cubicBezTo>
                      <a:pt x="480053" y="0"/>
                      <a:pt x="805729" y="130628"/>
                      <a:pt x="1440160" y="0"/>
                    </a:cubicBezTo>
                    <a:lnTo>
                      <a:pt x="1440160" y="1440160"/>
                    </a:lnTo>
                    <a:cubicBezTo>
                      <a:pt x="675099" y="1618290"/>
                      <a:pt x="480053" y="1440160"/>
                      <a:pt x="0" y="1440160"/>
                    </a:cubicBezTo>
                    <a:lnTo>
                      <a:pt x="0" y="0"/>
                    </a:lnTo>
                    <a:close/>
                  </a:path>
                </a:pathLst>
              </a:custGeom>
              <a:gradFill flip="none" rotWithShape="1">
                <a:gsLst>
                  <a:gs pos="0">
                    <a:sysClr val="window" lastClr="FFFFFF">
                      <a:lumMod val="85000"/>
                    </a:sysClr>
                  </a:gs>
                  <a:gs pos="100000">
                    <a:sysClr val="window" lastClr="FFFFFF">
                      <a:shade val="67500"/>
                      <a:satMod val="115000"/>
                    </a:sysClr>
                  </a:gs>
                  <a:gs pos="81000">
                    <a:srgbClr val="F8F8F8"/>
                  </a:gs>
                  <a:gs pos="28000">
                    <a:sysClr val="window" lastClr="FFFFFF">
                      <a:shade val="100000"/>
                      <a:satMod val="115000"/>
                    </a:sysClr>
                  </a:gs>
                </a:gsLst>
                <a:lin ang="0" scaled="1"/>
                <a:tileRect/>
              </a:gra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5" name="等腰三角形 9"/>
              <p:cNvSpPr/>
              <p:nvPr/>
            </p:nvSpPr>
            <p:spPr>
              <a:xfrm rot="5368527">
                <a:off x="3876133" y="3250164"/>
                <a:ext cx="1125577" cy="955543"/>
              </a:xfrm>
              <a:custGeom>
                <a:avLst/>
                <a:gdLst>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Lst>
                <a:ahLst/>
                <a:cxnLst>
                  <a:cxn ang="0">
                    <a:pos x="connsiteX0" y="connsiteY0"/>
                  </a:cxn>
                  <a:cxn ang="0">
                    <a:pos x="connsiteX1" y="connsiteY1"/>
                  </a:cxn>
                  <a:cxn ang="0">
                    <a:pos x="connsiteX2" y="connsiteY2"/>
                  </a:cxn>
                  <a:cxn ang="0">
                    <a:pos x="connsiteX3" y="connsiteY3"/>
                  </a:cxn>
                </a:cxnLst>
                <a:rect l="l" t="t" r="r" b="b"/>
                <a:pathLst>
                  <a:path w="1427529" h="1211882">
                    <a:moveTo>
                      <a:pt x="0" y="1211882"/>
                    </a:moveTo>
                    <a:cubicBezTo>
                      <a:pt x="237925" y="677292"/>
                      <a:pt x="214596" y="807722"/>
                      <a:pt x="713765" y="0"/>
                    </a:cubicBezTo>
                    <a:cubicBezTo>
                      <a:pt x="1212949" y="855223"/>
                      <a:pt x="1296489" y="712918"/>
                      <a:pt x="1427529" y="1211882"/>
                    </a:cubicBezTo>
                    <a:lnTo>
                      <a:pt x="0" y="1211882"/>
                    </a:lnTo>
                    <a:close/>
                  </a:path>
                </a:pathLst>
              </a:custGeom>
              <a:solidFill>
                <a:srgbClr val="904E1C"/>
              </a:solidFill>
              <a:ln w="25400" cap="flat" cmpd="sng" algn="ctr">
                <a:noFill/>
                <a:prstDash val="solid"/>
              </a:ln>
              <a:effectLst>
                <a:softEdge rad="635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6" name="等腰三角形 73"/>
              <p:cNvSpPr/>
              <p:nvPr/>
            </p:nvSpPr>
            <p:spPr>
              <a:xfrm rot="5368527">
                <a:off x="3909402" y="3278783"/>
                <a:ext cx="865300" cy="737838"/>
              </a:xfrm>
              <a:prstGeom prst="triangl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37" name="直接连接符 74"/>
              <p:cNvCxnSpPr/>
              <p:nvPr/>
            </p:nvCxnSpPr>
            <p:spPr>
              <a:xfrm>
                <a:off x="3959901" y="3046528"/>
                <a:ext cx="6154" cy="1210325"/>
              </a:xfrm>
              <a:prstGeom prst="line">
                <a:avLst/>
              </a:prstGeom>
              <a:noFill/>
              <a:ln w="38100" cap="flat" cmpd="sng" algn="ctr">
                <a:solidFill>
                  <a:srgbClr val="00B050"/>
                </a:solidFill>
                <a:prstDash val="sysDash"/>
              </a:ln>
              <a:effectLst>
                <a:outerShdw blurRad="50800" dist="38100" dir="5400000" algn="t" rotWithShape="0">
                  <a:prstClr val="black">
                    <a:alpha val="40000"/>
                  </a:prstClr>
                </a:outerShdw>
              </a:effectLst>
            </p:spPr>
          </p:cxnSp>
          <p:sp>
            <p:nvSpPr>
              <p:cNvPr id="138" name="矩形 11"/>
              <p:cNvSpPr/>
              <p:nvPr/>
            </p:nvSpPr>
            <p:spPr>
              <a:xfrm rot="21568527">
                <a:off x="3019542" y="4252103"/>
                <a:ext cx="5280240" cy="1360449"/>
              </a:xfrm>
              <a:custGeom>
                <a:avLst/>
                <a:gdLst>
                  <a:gd name="connsiteX0" fmla="*/ 0 w 6696744"/>
                  <a:gd name="connsiteY0" fmla="*/ 0 h 1440160"/>
                  <a:gd name="connsiteX1" fmla="*/ 6696744 w 6696744"/>
                  <a:gd name="connsiteY1" fmla="*/ 0 h 1440160"/>
                  <a:gd name="connsiteX2" fmla="*/ 6696744 w 6696744"/>
                  <a:gd name="connsiteY2" fmla="*/ 1440160 h 1440160"/>
                  <a:gd name="connsiteX3" fmla="*/ 0 w 6696744"/>
                  <a:gd name="connsiteY3" fmla="*/ 1440160 h 1440160"/>
                  <a:gd name="connsiteX4" fmla="*/ 0 w 6696744"/>
                  <a:gd name="connsiteY4" fmla="*/ 0 h 1440160"/>
                  <a:gd name="connsiteX0" fmla="*/ 0 w 6696744"/>
                  <a:gd name="connsiteY0" fmla="*/ 0 h 1594539"/>
                  <a:gd name="connsiteX1" fmla="*/ 6696744 w 6696744"/>
                  <a:gd name="connsiteY1" fmla="*/ 0 h 1594539"/>
                  <a:gd name="connsiteX2" fmla="*/ 6566115 w 6696744"/>
                  <a:gd name="connsiteY2" fmla="*/ 1594539 h 1594539"/>
                  <a:gd name="connsiteX3" fmla="*/ 0 w 6696744"/>
                  <a:gd name="connsiteY3" fmla="*/ 1440160 h 1594539"/>
                  <a:gd name="connsiteX4" fmla="*/ 0 w 6696744"/>
                  <a:gd name="connsiteY4" fmla="*/ 0 h 1594539"/>
                  <a:gd name="connsiteX0" fmla="*/ 0 w 6566115"/>
                  <a:gd name="connsiteY0" fmla="*/ 11875 h 1606414"/>
                  <a:gd name="connsiteX1" fmla="*/ 6566115 w 6566115"/>
                  <a:gd name="connsiteY1" fmla="*/ 0 h 1606414"/>
                  <a:gd name="connsiteX2" fmla="*/ 6566115 w 6566115"/>
                  <a:gd name="connsiteY2" fmla="*/ 1606414 h 1606414"/>
                  <a:gd name="connsiteX3" fmla="*/ 0 w 6566115"/>
                  <a:gd name="connsiteY3" fmla="*/ 1452035 h 1606414"/>
                  <a:gd name="connsiteX4" fmla="*/ 0 w 6566115"/>
                  <a:gd name="connsiteY4" fmla="*/ 11875 h 1606414"/>
                  <a:gd name="connsiteX0" fmla="*/ 0 w 6613616"/>
                  <a:gd name="connsiteY0" fmla="*/ 11875 h 1630165"/>
                  <a:gd name="connsiteX1" fmla="*/ 6566115 w 6613616"/>
                  <a:gd name="connsiteY1" fmla="*/ 0 h 1630165"/>
                  <a:gd name="connsiteX2" fmla="*/ 6613616 w 6613616"/>
                  <a:gd name="connsiteY2" fmla="*/ 1630165 h 1630165"/>
                  <a:gd name="connsiteX3" fmla="*/ 0 w 6613616"/>
                  <a:gd name="connsiteY3" fmla="*/ 1452035 h 1630165"/>
                  <a:gd name="connsiteX4" fmla="*/ 0 w 6613616"/>
                  <a:gd name="connsiteY4" fmla="*/ 11875 h 1630165"/>
                  <a:gd name="connsiteX0" fmla="*/ 0 w 6566115"/>
                  <a:gd name="connsiteY0" fmla="*/ 11875 h 1642040"/>
                  <a:gd name="connsiteX1" fmla="*/ 6566115 w 6566115"/>
                  <a:gd name="connsiteY1" fmla="*/ 0 h 1642040"/>
                  <a:gd name="connsiteX2" fmla="*/ 6518614 w 6566115"/>
                  <a:gd name="connsiteY2" fmla="*/ 1642040 h 1642040"/>
                  <a:gd name="connsiteX3" fmla="*/ 0 w 6566115"/>
                  <a:gd name="connsiteY3" fmla="*/ 1452035 h 1642040"/>
                  <a:gd name="connsiteX4" fmla="*/ 0 w 6566115"/>
                  <a:gd name="connsiteY4" fmla="*/ 11875 h 1642040"/>
                  <a:gd name="connsiteX0" fmla="*/ 0 w 6613617"/>
                  <a:gd name="connsiteY0" fmla="*/ 11875 h 1642040"/>
                  <a:gd name="connsiteX1" fmla="*/ 6566115 w 6613617"/>
                  <a:gd name="connsiteY1" fmla="*/ 0 h 1642040"/>
                  <a:gd name="connsiteX2" fmla="*/ 6613617 w 6613617"/>
                  <a:gd name="connsiteY2" fmla="*/ 1642040 h 1642040"/>
                  <a:gd name="connsiteX3" fmla="*/ 0 w 6613617"/>
                  <a:gd name="connsiteY3" fmla="*/ 1452035 h 1642040"/>
                  <a:gd name="connsiteX4" fmla="*/ 0 w 6613617"/>
                  <a:gd name="connsiteY4" fmla="*/ 11875 h 1642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3617" h="1642040">
                    <a:moveTo>
                      <a:pt x="0" y="11875"/>
                    </a:moveTo>
                    <a:lnTo>
                      <a:pt x="6566115" y="0"/>
                    </a:lnTo>
                    <a:lnTo>
                      <a:pt x="6613617" y="1642040"/>
                    </a:lnTo>
                    <a:lnTo>
                      <a:pt x="0" y="1452035"/>
                    </a:lnTo>
                    <a:lnTo>
                      <a:pt x="0" y="11875"/>
                    </a:lnTo>
                    <a:close/>
                  </a:path>
                </a:pathLst>
              </a:custGeom>
              <a:solidFill>
                <a:srgbClr val="904E1C">
                  <a:alpha val="43137"/>
                </a:srgbClr>
              </a:soli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9" name="Oval 65"/>
              <p:cNvSpPr>
                <a:spLocks noChangeArrowheads="1"/>
              </p:cNvSpPr>
              <p:nvPr/>
            </p:nvSpPr>
            <p:spPr bwMode="auto">
              <a:xfrm rot="5368527" flipV="1">
                <a:off x="2247880" y="5562994"/>
                <a:ext cx="1362641" cy="50683"/>
              </a:xfrm>
              <a:prstGeom prst="ellipse">
                <a:avLst/>
              </a:prstGeom>
              <a:gradFill rotWithShape="1">
                <a:gsLst>
                  <a:gs pos="0">
                    <a:sysClr val="windowText" lastClr="000000">
                      <a:lumMod val="65000"/>
                      <a:lumOff val="35000"/>
                    </a:sysClr>
                  </a:gs>
                  <a:gs pos="100000">
                    <a:srgbClr val="EEECE1">
                      <a:alpha val="0"/>
                    </a:srgbClr>
                  </a:gs>
                </a:gsLst>
                <a:path path="shape">
                  <a:fillToRect l="50000" t="50000" r="50000" b="50000"/>
                </a:path>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Arial" pitchFamily="34" charset="0"/>
                  <a:ea typeface="宋体"/>
                  <a:cs typeface="+mn-cs"/>
                </a:endParaRPr>
              </a:p>
            </p:txBody>
          </p:sp>
          <p:sp>
            <p:nvSpPr>
              <p:cNvPr id="140" name="Oval 65"/>
              <p:cNvSpPr>
                <a:spLocks noChangeArrowheads="1"/>
              </p:cNvSpPr>
              <p:nvPr/>
            </p:nvSpPr>
            <p:spPr bwMode="auto">
              <a:xfrm rot="21568527">
                <a:off x="2683506" y="6131883"/>
                <a:ext cx="1586530" cy="123510"/>
              </a:xfrm>
              <a:prstGeom prst="ellipse">
                <a:avLst/>
              </a:prstGeom>
              <a:gradFill rotWithShape="1">
                <a:gsLst>
                  <a:gs pos="0">
                    <a:sysClr val="windowText" lastClr="000000">
                      <a:lumMod val="65000"/>
                      <a:lumOff val="35000"/>
                    </a:sysClr>
                  </a:gs>
                  <a:gs pos="100000">
                    <a:srgbClr val="EEECE1">
                      <a:alpha val="0"/>
                    </a:srgbClr>
                  </a:gs>
                </a:gsLst>
                <a:path path="shape">
                  <a:fillToRect l="50000" t="50000" r="50000" b="50000"/>
                </a:path>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Arial" pitchFamily="34" charset="0"/>
                  <a:ea typeface="宋体"/>
                  <a:cs typeface="+mn-cs"/>
                </a:endParaRPr>
              </a:p>
            </p:txBody>
          </p:sp>
          <p:sp>
            <p:nvSpPr>
              <p:cNvPr id="141" name="矩形 78"/>
              <p:cNvSpPr/>
              <p:nvPr/>
            </p:nvSpPr>
            <p:spPr>
              <a:xfrm rot="21568527">
                <a:off x="2852426" y="4369150"/>
                <a:ext cx="9962787" cy="834039"/>
              </a:xfrm>
              <a:prstGeom prst="rect">
                <a:avLst/>
              </a:prstGeom>
              <a:gradFill flip="none" rotWithShape="1">
                <a:gsLst>
                  <a:gs pos="100000">
                    <a:srgbClr val="FF47FF"/>
                  </a:gs>
                  <a:gs pos="80000">
                    <a:srgbClr val="FF99FF"/>
                  </a:gs>
                </a:gsLst>
                <a:path path="rect">
                  <a:fillToRect l="100000" t="100000"/>
                </a:path>
                <a:tileRect r="-100000" b="-100000"/>
              </a:gradFill>
              <a:ln w="25400" cap="flat" cmpd="sng" algn="ctr">
                <a:solidFill>
                  <a:srgbClr val="FF99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2" name="矩形 3"/>
              <p:cNvSpPr/>
              <p:nvPr/>
            </p:nvSpPr>
            <p:spPr>
              <a:xfrm rot="21568527">
                <a:off x="2924071" y="4429110"/>
                <a:ext cx="1023365" cy="879883"/>
              </a:xfrm>
              <a:custGeom>
                <a:avLst/>
                <a:gdLst>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160" h="1519328">
                    <a:moveTo>
                      <a:pt x="0" y="0"/>
                    </a:moveTo>
                    <a:cubicBezTo>
                      <a:pt x="480053" y="0"/>
                      <a:pt x="805729" y="130628"/>
                      <a:pt x="1440160" y="0"/>
                    </a:cubicBezTo>
                    <a:lnTo>
                      <a:pt x="1440160" y="1440160"/>
                    </a:lnTo>
                    <a:cubicBezTo>
                      <a:pt x="675099" y="1618290"/>
                      <a:pt x="480053" y="1440160"/>
                      <a:pt x="0" y="1440160"/>
                    </a:cubicBezTo>
                    <a:lnTo>
                      <a:pt x="0" y="0"/>
                    </a:lnTo>
                    <a:close/>
                  </a:path>
                </a:pathLst>
              </a:custGeom>
              <a:gradFill flip="none" rotWithShape="1">
                <a:gsLst>
                  <a:gs pos="0">
                    <a:sysClr val="window" lastClr="FFFFFF">
                      <a:lumMod val="85000"/>
                    </a:sysClr>
                  </a:gs>
                  <a:gs pos="100000">
                    <a:sysClr val="window" lastClr="FFFFFF">
                      <a:shade val="67500"/>
                      <a:satMod val="115000"/>
                    </a:sysClr>
                  </a:gs>
                  <a:gs pos="81000">
                    <a:srgbClr val="F8F8F8"/>
                  </a:gs>
                  <a:gs pos="28000">
                    <a:sysClr val="window" lastClr="FFFFFF">
                      <a:shade val="100000"/>
                      <a:satMod val="115000"/>
                    </a:sysClr>
                  </a:gs>
                </a:gsLst>
                <a:lin ang="0" scaled="1"/>
                <a:tileRect/>
              </a:gra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3" name="等腰三角形 9"/>
              <p:cNvSpPr/>
              <p:nvPr/>
            </p:nvSpPr>
            <p:spPr>
              <a:xfrm rot="5368527">
                <a:off x="3876133" y="4465706"/>
                <a:ext cx="1125577" cy="955543"/>
              </a:xfrm>
              <a:custGeom>
                <a:avLst/>
                <a:gdLst>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Lst>
                <a:ahLst/>
                <a:cxnLst>
                  <a:cxn ang="0">
                    <a:pos x="connsiteX0" y="connsiteY0"/>
                  </a:cxn>
                  <a:cxn ang="0">
                    <a:pos x="connsiteX1" y="connsiteY1"/>
                  </a:cxn>
                  <a:cxn ang="0">
                    <a:pos x="connsiteX2" y="connsiteY2"/>
                  </a:cxn>
                  <a:cxn ang="0">
                    <a:pos x="connsiteX3" y="connsiteY3"/>
                  </a:cxn>
                </a:cxnLst>
                <a:rect l="l" t="t" r="r" b="b"/>
                <a:pathLst>
                  <a:path w="1427529" h="1211882">
                    <a:moveTo>
                      <a:pt x="0" y="1211882"/>
                    </a:moveTo>
                    <a:cubicBezTo>
                      <a:pt x="237925" y="677292"/>
                      <a:pt x="214596" y="807722"/>
                      <a:pt x="713765" y="0"/>
                    </a:cubicBezTo>
                    <a:cubicBezTo>
                      <a:pt x="1212949" y="855223"/>
                      <a:pt x="1296489" y="712918"/>
                      <a:pt x="1427529" y="1211882"/>
                    </a:cubicBezTo>
                    <a:lnTo>
                      <a:pt x="0" y="1211882"/>
                    </a:lnTo>
                    <a:close/>
                  </a:path>
                </a:pathLst>
              </a:custGeom>
              <a:solidFill>
                <a:srgbClr val="904E1C"/>
              </a:solidFill>
              <a:ln w="25400" cap="flat" cmpd="sng" algn="ctr">
                <a:noFill/>
                <a:prstDash val="solid"/>
              </a:ln>
              <a:effectLst>
                <a:softEdge rad="635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4" name="等腰三角形 81"/>
              <p:cNvSpPr/>
              <p:nvPr/>
            </p:nvSpPr>
            <p:spPr>
              <a:xfrm rot="5368527">
                <a:off x="3909666" y="4483517"/>
                <a:ext cx="864771" cy="715552"/>
              </a:xfrm>
              <a:prstGeom prst="triangl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45" name="直接连接符 82"/>
              <p:cNvCxnSpPr/>
              <p:nvPr/>
            </p:nvCxnSpPr>
            <p:spPr>
              <a:xfrm>
                <a:off x="3959901" y="4151913"/>
                <a:ext cx="22264" cy="1328148"/>
              </a:xfrm>
              <a:prstGeom prst="line">
                <a:avLst/>
              </a:prstGeom>
              <a:noFill/>
              <a:ln w="38100" cap="flat" cmpd="sng" algn="ctr">
                <a:solidFill>
                  <a:srgbClr val="BD2D9E"/>
                </a:solidFill>
                <a:prstDash val="sysDash"/>
              </a:ln>
              <a:effectLst>
                <a:outerShdw blurRad="50800" dist="38100" dir="5400000" algn="t" rotWithShape="0">
                  <a:prstClr val="black">
                    <a:alpha val="40000"/>
                  </a:prstClr>
                </a:outerShdw>
              </a:effectLst>
            </p:spPr>
          </p:cxnSp>
        </p:grpSp>
        <p:sp>
          <p:nvSpPr>
            <p:cNvPr id="103" name="TextBox 102"/>
            <p:cNvSpPr txBox="1"/>
            <p:nvPr/>
          </p:nvSpPr>
          <p:spPr>
            <a:xfrm>
              <a:off x="4328716" y="2073296"/>
              <a:ext cx="2920287" cy="338554"/>
            </a:xfrm>
            <a:prstGeom prst="rect">
              <a:avLst/>
            </a:prstGeom>
            <a:noFill/>
          </p:spPr>
          <p:txBody>
            <a:bodyPr wrap="none" rtlCol="0">
              <a:spAutoFit/>
            </a:bodyPr>
            <a:lstStyle/>
            <a:p>
              <a:r>
                <a:rPr lang="ru-RU" sz="1600" b="1" i="1" dirty="0">
                  <a:latin typeface="Times New Roman" pitchFamily="18" charset="0"/>
                  <a:cs typeface="Times New Roman" pitchFamily="18" charset="0"/>
                </a:rPr>
                <a:t>Развитие общего образования</a:t>
              </a:r>
            </a:p>
          </p:txBody>
        </p:sp>
        <p:sp>
          <p:nvSpPr>
            <p:cNvPr id="104" name="TextBox 103"/>
            <p:cNvSpPr txBox="1"/>
            <p:nvPr/>
          </p:nvSpPr>
          <p:spPr>
            <a:xfrm>
              <a:off x="2638235" y="2641733"/>
              <a:ext cx="6535174" cy="307777"/>
            </a:xfrm>
            <a:prstGeom prst="rect">
              <a:avLst/>
            </a:prstGeom>
            <a:noFill/>
          </p:spPr>
          <p:txBody>
            <a:bodyPr wrap="square" rtlCol="0">
              <a:spAutoFit/>
            </a:bodyPr>
            <a:lstStyle/>
            <a:p>
              <a:pPr algn="ctr"/>
              <a:r>
                <a:rPr lang="ru-RU" sz="1400" b="1" i="1" dirty="0">
                  <a:latin typeface="Times New Roman" pitchFamily="18" charset="0"/>
                  <a:cs typeface="Times New Roman" pitchFamily="18" charset="0"/>
                </a:rPr>
                <a:t>Развитие дополнительного образования и воспитания детей и молодежи</a:t>
              </a:r>
            </a:p>
          </p:txBody>
        </p:sp>
        <p:sp>
          <p:nvSpPr>
            <p:cNvPr id="105" name="TextBox 24"/>
            <p:cNvSpPr txBox="1">
              <a:spLocks noChangeArrowheads="1"/>
            </p:cNvSpPr>
            <p:nvPr/>
          </p:nvSpPr>
          <p:spPr bwMode="auto">
            <a:xfrm>
              <a:off x="3484653" y="3183686"/>
              <a:ext cx="511879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sz="1500" b="1" i="1" dirty="0">
                  <a:latin typeface="Times New Roman" pitchFamily="18" charset="0"/>
                  <a:cs typeface="Times New Roman" pitchFamily="18" charset="0"/>
                </a:rPr>
                <a:t>Патриотическое воспитание обучающихся</a:t>
              </a:r>
            </a:p>
          </p:txBody>
        </p:sp>
        <p:sp>
          <p:nvSpPr>
            <p:cNvPr id="106" name="TextBox 26"/>
            <p:cNvSpPr txBox="1">
              <a:spLocks noChangeArrowheads="1"/>
            </p:cNvSpPr>
            <p:nvPr/>
          </p:nvSpPr>
          <p:spPr bwMode="auto">
            <a:xfrm>
              <a:off x="4027227" y="3756581"/>
              <a:ext cx="4043317"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b="1" i="1" dirty="0">
                  <a:latin typeface="Times New Roman" pitchFamily="18" charset="0"/>
                  <a:cs typeface="Times New Roman" pitchFamily="18" charset="0"/>
                </a:rPr>
                <a:t>Ресурсное обеспечение сферы образования</a:t>
              </a:r>
            </a:p>
          </p:txBody>
        </p:sp>
        <p:sp>
          <p:nvSpPr>
            <p:cNvPr id="107" name="TextBox 4"/>
            <p:cNvSpPr txBox="1">
              <a:spLocks noChangeArrowheads="1"/>
            </p:cNvSpPr>
            <p:nvPr/>
          </p:nvSpPr>
          <p:spPr bwMode="auto">
            <a:xfrm>
              <a:off x="3687593" y="4259870"/>
              <a:ext cx="465988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pPr>
              <a:r>
                <a:rPr lang="ru-RU" sz="1500" b="1" i="1" dirty="0">
                  <a:latin typeface="Times New Roman" pitchFamily="18" charset="0"/>
                  <a:cs typeface="Times New Roman" pitchFamily="18" charset="0"/>
                </a:rPr>
                <a:t>Обеспечение реализации муниципальной программы</a:t>
              </a:r>
            </a:p>
          </p:txBody>
        </p:sp>
        <p:sp>
          <p:nvSpPr>
            <p:cNvPr id="108" name="矩形 3"/>
            <p:cNvSpPr/>
            <p:nvPr/>
          </p:nvSpPr>
          <p:spPr>
            <a:xfrm rot="21568527">
              <a:off x="127310" y="4253454"/>
              <a:ext cx="923142" cy="426204"/>
            </a:xfrm>
            <a:custGeom>
              <a:avLst/>
              <a:gdLst>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160" h="1519328">
                  <a:moveTo>
                    <a:pt x="0" y="0"/>
                  </a:moveTo>
                  <a:cubicBezTo>
                    <a:pt x="480053" y="0"/>
                    <a:pt x="805729" y="130628"/>
                    <a:pt x="1440160" y="0"/>
                  </a:cubicBezTo>
                  <a:lnTo>
                    <a:pt x="1440160" y="1440160"/>
                  </a:lnTo>
                  <a:cubicBezTo>
                    <a:pt x="675099" y="1618290"/>
                    <a:pt x="480053" y="1440160"/>
                    <a:pt x="0" y="1440160"/>
                  </a:cubicBezTo>
                  <a:lnTo>
                    <a:pt x="0" y="0"/>
                  </a:lnTo>
                  <a:close/>
                </a:path>
              </a:pathLst>
            </a:custGeom>
            <a:gradFill flip="none" rotWithShape="1">
              <a:gsLst>
                <a:gs pos="0">
                  <a:sysClr val="window" lastClr="FFFFFF">
                    <a:lumMod val="85000"/>
                  </a:sysClr>
                </a:gs>
                <a:gs pos="100000">
                  <a:sysClr val="window" lastClr="FFFFFF">
                    <a:shade val="67500"/>
                    <a:satMod val="115000"/>
                  </a:sysClr>
                </a:gs>
                <a:gs pos="81000">
                  <a:srgbClr val="F8F8F8"/>
                </a:gs>
                <a:gs pos="28000">
                  <a:sysClr val="window" lastClr="FFFFFF">
                    <a:shade val="100000"/>
                    <a:satMod val="115000"/>
                  </a:sysClr>
                </a:gs>
              </a:gsLst>
              <a:lin ang="0" scaled="1"/>
              <a:tileRect/>
            </a:gra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1" name="等腰三角形 9"/>
            <p:cNvSpPr/>
            <p:nvPr/>
          </p:nvSpPr>
          <p:spPr>
            <a:xfrm rot="5368527">
              <a:off x="1221196" y="4071626"/>
              <a:ext cx="545215" cy="861962"/>
            </a:xfrm>
            <a:custGeom>
              <a:avLst/>
              <a:gdLst>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Lst>
              <a:ahLst/>
              <a:cxnLst>
                <a:cxn ang="0">
                  <a:pos x="connsiteX0" y="connsiteY0"/>
                </a:cxn>
                <a:cxn ang="0">
                  <a:pos x="connsiteX1" y="connsiteY1"/>
                </a:cxn>
                <a:cxn ang="0">
                  <a:pos x="connsiteX2" y="connsiteY2"/>
                </a:cxn>
                <a:cxn ang="0">
                  <a:pos x="connsiteX3" y="connsiteY3"/>
                </a:cxn>
              </a:cxnLst>
              <a:rect l="l" t="t" r="r" b="b"/>
              <a:pathLst>
                <a:path w="1427529" h="1211882">
                  <a:moveTo>
                    <a:pt x="0" y="1211882"/>
                  </a:moveTo>
                  <a:cubicBezTo>
                    <a:pt x="237925" y="677292"/>
                    <a:pt x="214596" y="807722"/>
                    <a:pt x="713765" y="0"/>
                  </a:cubicBezTo>
                  <a:cubicBezTo>
                    <a:pt x="1212949" y="855223"/>
                    <a:pt x="1296489" y="712918"/>
                    <a:pt x="1427529" y="1211882"/>
                  </a:cubicBezTo>
                  <a:lnTo>
                    <a:pt x="0" y="1211882"/>
                  </a:lnTo>
                  <a:close/>
                </a:path>
              </a:pathLst>
            </a:custGeom>
            <a:solidFill>
              <a:srgbClr val="904E1C"/>
            </a:solidFill>
            <a:ln w="25400" cap="flat" cmpd="sng" algn="ctr">
              <a:noFill/>
              <a:prstDash val="solid"/>
            </a:ln>
            <a:effectLst>
              <a:softEdge rad="635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2" name="等腰三角形 81"/>
            <p:cNvSpPr/>
            <p:nvPr/>
          </p:nvSpPr>
          <p:spPr>
            <a:xfrm rot="5368527">
              <a:off x="1196979" y="4130373"/>
              <a:ext cx="418884" cy="645474"/>
            </a:xfrm>
            <a:prstGeom prst="triangl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13" name="直接连接符 82"/>
            <p:cNvCxnSpPr>
              <a:endCxn id="112" idx="4"/>
            </p:cNvCxnSpPr>
            <p:nvPr/>
          </p:nvCxnSpPr>
          <p:spPr>
            <a:xfrm>
              <a:off x="1061696" y="4119183"/>
              <a:ext cx="23919" cy="546315"/>
            </a:xfrm>
            <a:prstGeom prst="line">
              <a:avLst/>
            </a:prstGeom>
            <a:noFill/>
            <a:ln w="38100" cap="flat" cmpd="sng" algn="ctr">
              <a:solidFill>
                <a:srgbClr val="3333FF"/>
              </a:solidFill>
              <a:prstDash val="sysDash"/>
            </a:ln>
            <a:effectLst>
              <a:outerShdw blurRad="50800" dist="38100" dir="5400000" algn="t" rotWithShape="0">
                <a:prstClr val="black">
                  <a:alpha val="40000"/>
                </a:prstClr>
              </a:outerShdw>
            </a:effectLst>
          </p:spPr>
        </p:cxnSp>
        <p:sp>
          <p:nvSpPr>
            <p:cNvPr id="96" name="TextBox 95"/>
            <p:cNvSpPr txBox="1"/>
            <p:nvPr/>
          </p:nvSpPr>
          <p:spPr>
            <a:xfrm>
              <a:off x="206976" y="2120515"/>
              <a:ext cx="184731" cy="369332"/>
            </a:xfrm>
            <a:prstGeom prst="rect">
              <a:avLst/>
            </a:prstGeom>
            <a:noFill/>
          </p:spPr>
          <p:txBody>
            <a:bodyPr wrap="none" rtlCol="0">
              <a:spAutoFit/>
            </a:bodyPr>
            <a:lstStyle/>
            <a:p>
              <a:endParaRPr lang="ru-RU" b="1" dirty="0">
                <a:latin typeface="Times New Roman" pitchFamily="18" charset="0"/>
                <a:cs typeface="Times New Roman" pitchFamily="18" charset="0"/>
              </a:endParaRPr>
            </a:p>
          </p:txBody>
        </p:sp>
        <p:sp>
          <p:nvSpPr>
            <p:cNvPr id="97" name="TextBox 96"/>
            <p:cNvSpPr txBox="1"/>
            <p:nvPr/>
          </p:nvSpPr>
          <p:spPr>
            <a:xfrm>
              <a:off x="211720" y="2665821"/>
              <a:ext cx="184731" cy="369332"/>
            </a:xfrm>
            <a:prstGeom prst="rect">
              <a:avLst/>
            </a:prstGeom>
            <a:noFill/>
          </p:spPr>
          <p:txBody>
            <a:bodyPr wrap="none" rtlCol="0">
              <a:spAutoFit/>
            </a:bodyPr>
            <a:lstStyle/>
            <a:p>
              <a:endParaRPr lang="ru-RU" b="1" dirty="0">
                <a:latin typeface="Times New Roman" pitchFamily="18" charset="0"/>
                <a:cs typeface="Times New Roman" pitchFamily="18" charset="0"/>
              </a:endParaRPr>
            </a:p>
          </p:txBody>
        </p:sp>
        <p:sp>
          <p:nvSpPr>
            <p:cNvPr id="98" name="TextBox 97"/>
            <p:cNvSpPr txBox="1"/>
            <p:nvPr/>
          </p:nvSpPr>
          <p:spPr>
            <a:xfrm>
              <a:off x="252533" y="3200802"/>
              <a:ext cx="184731" cy="369332"/>
            </a:xfrm>
            <a:prstGeom prst="rect">
              <a:avLst/>
            </a:prstGeom>
            <a:noFill/>
          </p:spPr>
          <p:txBody>
            <a:bodyPr wrap="none" rtlCol="0">
              <a:spAutoFit/>
            </a:bodyPr>
            <a:lstStyle/>
            <a:p>
              <a:endParaRPr lang="ru-RU" b="1" dirty="0">
                <a:latin typeface="Times New Roman" pitchFamily="18" charset="0"/>
                <a:cs typeface="Times New Roman" pitchFamily="18" charset="0"/>
              </a:endParaRPr>
            </a:p>
          </p:txBody>
        </p:sp>
        <p:sp>
          <p:nvSpPr>
            <p:cNvPr id="99" name="TextBox 98"/>
            <p:cNvSpPr txBox="1"/>
            <p:nvPr/>
          </p:nvSpPr>
          <p:spPr>
            <a:xfrm>
              <a:off x="266067" y="3804752"/>
              <a:ext cx="184731" cy="369332"/>
            </a:xfrm>
            <a:prstGeom prst="rect">
              <a:avLst/>
            </a:prstGeom>
            <a:noFill/>
          </p:spPr>
          <p:txBody>
            <a:bodyPr wrap="none" rtlCol="0">
              <a:spAutoFit/>
            </a:bodyPr>
            <a:lstStyle/>
            <a:p>
              <a:endParaRPr lang="ru-RU" b="1" dirty="0">
                <a:latin typeface="Times New Roman" pitchFamily="18" charset="0"/>
                <a:cs typeface="Times New Roman" pitchFamily="18" charset="0"/>
              </a:endParaRPr>
            </a:p>
          </p:txBody>
        </p:sp>
        <p:sp>
          <p:nvSpPr>
            <p:cNvPr id="100" name="TextBox 99"/>
            <p:cNvSpPr txBox="1"/>
            <p:nvPr/>
          </p:nvSpPr>
          <p:spPr>
            <a:xfrm>
              <a:off x="237070" y="4329816"/>
              <a:ext cx="184731" cy="369332"/>
            </a:xfrm>
            <a:prstGeom prst="rect">
              <a:avLst/>
            </a:prstGeom>
            <a:noFill/>
          </p:spPr>
          <p:txBody>
            <a:bodyPr wrap="none" rtlCol="0">
              <a:spAutoFit/>
            </a:bodyPr>
            <a:lstStyle/>
            <a:p>
              <a:endParaRPr lang="ru-RU" b="1" dirty="0">
                <a:latin typeface="Times New Roman" pitchFamily="18" charset="0"/>
                <a:cs typeface="Times New Roman" pitchFamily="18" charset="0"/>
              </a:endParaRPr>
            </a:p>
          </p:txBody>
        </p:sp>
        <p:sp>
          <p:nvSpPr>
            <p:cNvPr id="146" name="矩形 3"/>
            <p:cNvSpPr/>
            <p:nvPr/>
          </p:nvSpPr>
          <p:spPr>
            <a:xfrm rot="21568527">
              <a:off x="1093391" y="2089777"/>
              <a:ext cx="959326" cy="392868"/>
            </a:xfrm>
            <a:custGeom>
              <a:avLst/>
              <a:gdLst>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160" h="1519328">
                  <a:moveTo>
                    <a:pt x="0" y="0"/>
                  </a:moveTo>
                  <a:cubicBezTo>
                    <a:pt x="480053" y="0"/>
                    <a:pt x="805729" y="130628"/>
                    <a:pt x="1440160" y="0"/>
                  </a:cubicBezTo>
                  <a:lnTo>
                    <a:pt x="1440160" y="1440160"/>
                  </a:lnTo>
                  <a:cubicBezTo>
                    <a:pt x="675099" y="1618290"/>
                    <a:pt x="480053" y="1440160"/>
                    <a:pt x="0" y="1440160"/>
                  </a:cubicBezTo>
                  <a:lnTo>
                    <a:pt x="0" y="0"/>
                  </a:lnTo>
                  <a:close/>
                </a:path>
              </a:pathLst>
            </a:custGeom>
            <a:gradFill flip="none" rotWithShape="1">
              <a:gsLst>
                <a:gs pos="0">
                  <a:sysClr val="window" lastClr="FFFFFF">
                    <a:lumMod val="85000"/>
                  </a:sysClr>
                </a:gs>
                <a:gs pos="100000">
                  <a:sysClr val="window" lastClr="FFFFFF">
                    <a:shade val="67500"/>
                    <a:satMod val="115000"/>
                  </a:sysClr>
                </a:gs>
                <a:gs pos="81000">
                  <a:srgbClr val="F8F8F8"/>
                </a:gs>
                <a:gs pos="28000">
                  <a:sysClr val="window" lastClr="FFFFFF">
                    <a:shade val="100000"/>
                    <a:satMod val="115000"/>
                  </a:sysClr>
                </a:gs>
              </a:gsLst>
              <a:lin ang="0" scaled="1"/>
              <a:tileRect/>
            </a:gra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7" name="等腰三角形 57"/>
            <p:cNvSpPr/>
            <p:nvPr/>
          </p:nvSpPr>
          <p:spPr>
            <a:xfrm rot="5368527">
              <a:off x="2201086" y="1939835"/>
              <a:ext cx="386118" cy="665808"/>
            </a:xfrm>
            <a:prstGeom prst="triangl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48" name="直接连接符 58"/>
            <p:cNvCxnSpPr/>
            <p:nvPr/>
          </p:nvCxnSpPr>
          <p:spPr>
            <a:xfrm>
              <a:off x="2030620" y="2087273"/>
              <a:ext cx="24165" cy="627504"/>
            </a:xfrm>
            <a:prstGeom prst="line">
              <a:avLst/>
            </a:prstGeom>
            <a:noFill/>
            <a:ln w="38100" cap="flat" cmpd="sng" algn="ctr">
              <a:solidFill>
                <a:srgbClr val="F9972B"/>
              </a:solidFill>
              <a:prstDash val="sysDash"/>
            </a:ln>
            <a:effectLst>
              <a:outerShdw blurRad="50800" dist="38100" dir="5400000" algn="t" rotWithShape="0">
                <a:prstClr val="black">
                  <a:alpha val="40000"/>
                </a:prstClr>
              </a:outerShdw>
            </a:effectLst>
          </p:spPr>
        </p:cxnSp>
        <p:sp>
          <p:nvSpPr>
            <p:cNvPr id="149" name="TextBox 148"/>
            <p:cNvSpPr txBox="1"/>
            <p:nvPr/>
          </p:nvSpPr>
          <p:spPr>
            <a:xfrm>
              <a:off x="1188750" y="2131362"/>
              <a:ext cx="646331" cy="338554"/>
            </a:xfrm>
            <a:prstGeom prst="rect">
              <a:avLst/>
            </a:prstGeom>
            <a:noFill/>
          </p:spPr>
          <p:txBody>
            <a:bodyPr wrap="none" rtlCol="0">
              <a:spAutoFit/>
            </a:bodyPr>
            <a:lstStyle/>
            <a:p>
              <a:r>
                <a:rPr lang="ru-RU" sz="1600" b="1" i="1" dirty="0">
                  <a:latin typeface="Times New Roman" pitchFamily="18" charset="0"/>
                  <a:cs typeface="Times New Roman" pitchFamily="18" charset="0"/>
                </a:rPr>
                <a:t>388,2</a:t>
              </a:r>
            </a:p>
          </p:txBody>
        </p:sp>
        <p:sp>
          <p:nvSpPr>
            <p:cNvPr id="153" name="矩形 3"/>
            <p:cNvSpPr/>
            <p:nvPr/>
          </p:nvSpPr>
          <p:spPr>
            <a:xfrm rot="21568527">
              <a:off x="1094939" y="2601423"/>
              <a:ext cx="963648" cy="461438"/>
            </a:xfrm>
            <a:custGeom>
              <a:avLst/>
              <a:gdLst>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160" h="1519328">
                  <a:moveTo>
                    <a:pt x="0" y="0"/>
                  </a:moveTo>
                  <a:cubicBezTo>
                    <a:pt x="480053" y="0"/>
                    <a:pt x="805729" y="130628"/>
                    <a:pt x="1440160" y="0"/>
                  </a:cubicBezTo>
                  <a:lnTo>
                    <a:pt x="1440160" y="1440160"/>
                  </a:lnTo>
                  <a:cubicBezTo>
                    <a:pt x="675099" y="1618290"/>
                    <a:pt x="480053" y="1440160"/>
                    <a:pt x="0" y="1440160"/>
                  </a:cubicBezTo>
                  <a:lnTo>
                    <a:pt x="0" y="0"/>
                  </a:lnTo>
                  <a:close/>
                </a:path>
              </a:pathLst>
            </a:custGeom>
            <a:gradFill flip="none" rotWithShape="1">
              <a:gsLst>
                <a:gs pos="0">
                  <a:sysClr val="window" lastClr="FFFFFF">
                    <a:lumMod val="85000"/>
                  </a:sysClr>
                </a:gs>
                <a:gs pos="100000">
                  <a:sysClr val="window" lastClr="FFFFFF">
                    <a:shade val="67500"/>
                    <a:satMod val="115000"/>
                  </a:sysClr>
                </a:gs>
                <a:gs pos="81000">
                  <a:srgbClr val="F8F8F8"/>
                </a:gs>
                <a:gs pos="28000">
                  <a:sysClr val="window" lastClr="FFFFFF">
                    <a:shade val="100000"/>
                    <a:satMod val="115000"/>
                  </a:sysClr>
                </a:gs>
              </a:gsLst>
              <a:lin ang="0" scaled="1"/>
              <a:tileRect/>
            </a:gra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54" name="等腰三角形 65"/>
            <p:cNvSpPr/>
            <p:nvPr/>
          </p:nvSpPr>
          <p:spPr>
            <a:xfrm rot="5368527">
              <a:off x="2173278" y="2496394"/>
              <a:ext cx="453512" cy="665784"/>
            </a:xfrm>
            <a:prstGeom prst="triangl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55" name="直接连接符 66"/>
            <p:cNvCxnSpPr/>
            <p:nvPr/>
          </p:nvCxnSpPr>
          <p:spPr>
            <a:xfrm>
              <a:off x="2050565" y="2528308"/>
              <a:ext cx="8965" cy="530216"/>
            </a:xfrm>
            <a:prstGeom prst="line">
              <a:avLst/>
            </a:prstGeom>
            <a:noFill/>
            <a:ln w="38100" cap="flat" cmpd="sng" algn="ctr">
              <a:solidFill>
                <a:srgbClr val="00B0F0"/>
              </a:solidFill>
              <a:prstDash val="sysDash"/>
            </a:ln>
            <a:effectLst>
              <a:outerShdw blurRad="50800" dist="38100" dir="5400000" algn="t" rotWithShape="0">
                <a:prstClr val="black">
                  <a:alpha val="40000"/>
                </a:prstClr>
              </a:outerShdw>
            </a:effectLst>
          </p:spPr>
        </p:cxnSp>
        <p:sp>
          <p:nvSpPr>
            <p:cNvPr id="156" name="TextBox 155"/>
            <p:cNvSpPr txBox="1"/>
            <p:nvPr/>
          </p:nvSpPr>
          <p:spPr>
            <a:xfrm>
              <a:off x="1294988" y="2679833"/>
              <a:ext cx="543739" cy="338554"/>
            </a:xfrm>
            <a:prstGeom prst="rect">
              <a:avLst/>
            </a:prstGeom>
            <a:noFill/>
          </p:spPr>
          <p:txBody>
            <a:bodyPr wrap="none" rtlCol="0">
              <a:spAutoFit/>
            </a:bodyPr>
            <a:lstStyle/>
            <a:p>
              <a:r>
                <a:rPr lang="ru-RU" sz="1600" b="1" i="1" dirty="0">
                  <a:latin typeface="Times New Roman" pitchFamily="18" charset="0"/>
                  <a:cs typeface="Times New Roman" pitchFamily="18" charset="0"/>
                </a:rPr>
                <a:t>22,4</a:t>
              </a:r>
            </a:p>
          </p:txBody>
        </p:sp>
        <p:sp>
          <p:nvSpPr>
            <p:cNvPr id="157" name="矩形 3"/>
            <p:cNvSpPr/>
            <p:nvPr/>
          </p:nvSpPr>
          <p:spPr>
            <a:xfrm rot="21568527">
              <a:off x="1098274" y="3175426"/>
              <a:ext cx="955422" cy="426464"/>
            </a:xfrm>
            <a:custGeom>
              <a:avLst/>
              <a:gdLst>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160" h="1519328">
                  <a:moveTo>
                    <a:pt x="0" y="0"/>
                  </a:moveTo>
                  <a:cubicBezTo>
                    <a:pt x="480053" y="0"/>
                    <a:pt x="805729" y="130628"/>
                    <a:pt x="1440160" y="0"/>
                  </a:cubicBezTo>
                  <a:lnTo>
                    <a:pt x="1440160" y="1440160"/>
                  </a:lnTo>
                  <a:cubicBezTo>
                    <a:pt x="675099" y="1618290"/>
                    <a:pt x="480053" y="1440160"/>
                    <a:pt x="0" y="1440160"/>
                  </a:cubicBezTo>
                  <a:lnTo>
                    <a:pt x="0" y="0"/>
                  </a:lnTo>
                  <a:close/>
                </a:path>
              </a:pathLst>
            </a:custGeom>
            <a:gradFill flip="none" rotWithShape="1">
              <a:gsLst>
                <a:gs pos="0">
                  <a:sysClr val="window" lastClr="FFFFFF">
                    <a:lumMod val="85000"/>
                  </a:sysClr>
                </a:gs>
                <a:gs pos="100000">
                  <a:sysClr val="window" lastClr="FFFFFF">
                    <a:shade val="67500"/>
                    <a:satMod val="115000"/>
                  </a:sysClr>
                </a:gs>
                <a:gs pos="81000">
                  <a:srgbClr val="F8F8F8"/>
                </a:gs>
                <a:gs pos="28000">
                  <a:sysClr val="window" lastClr="FFFFFF">
                    <a:shade val="100000"/>
                    <a:satMod val="115000"/>
                  </a:sysClr>
                </a:gs>
              </a:gsLst>
              <a:lin ang="0" scaled="1"/>
              <a:tileRect/>
            </a:gra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58" name="等腰三角形 73"/>
            <p:cNvSpPr/>
            <p:nvPr/>
          </p:nvSpPr>
          <p:spPr>
            <a:xfrm rot="5368527">
              <a:off x="2185720" y="3053043"/>
              <a:ext cx="419140" cy="665578"/>
            </a:xfrm>
            <a:prstGeom prst="triangl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59" name="直接连接符 74"/>
            <p:cNvCxnSpPr/>
            <p:nvPr/>
          </p:nvCxnSpPr>
          <p:spPr>
            <a:xfrm>
              <a:off x="2050565" y="3094631"/>
              <a:ext cx="5551" cy="586266"/>
            </a:xfrm>
            <a:prstGeom prst="line">
              <a:avLst/>
            </a:prstGeom>
            <a:noFill/>
            <a:ln w="38100" cap="flat" cmpd="sng" algn="ctr">
              <a:solidFill>
                <a:srgbClr val="00B050"/>
              </a:solidFill>
              <a:prstDash val="sysDash"/>
            </a:ln>
            <a:effectLst>
              <a:outerShdw blurRad="50800" dist="38100" dir="5400000" algn="t" rotWithShape="0">
                <a:prstClr val="black">
                  <a:alpha val="40000"/>
                </a:prstClr>
              </a:outerShdw>
            </a:effectLst>
          </p:spPr>
        </p:cxnSp>
        <p:sp>
          <p:nvSpPr>
            <p:cNvPr id="160" name="TextBox 159"/>
            <p:cNvSpPr txBox="1"/>
            <p:nvPr/>
          </p:nvSpPr>
          <p:spPr>
            <a:xfrm>
              <a:off x="1298105" y="3212757"/>
              <a:ext cx="441146" cy="338554"/>
            </a:xfrm>
            <a:prstGeom prst="rect">
              <a:avLst/>
            </a:prstGeom>
            <a:noFill/>
          </p:spPr>
          <p:txBody>
            <a:bodyPr wrap="none" rtlCol="0">
              <a:spAutoFit/>
            </a:bodyPr>
            <a:lstStyle/>
            <a:p>
              <a:r>
                <a:rPr lang="ru-RU" sz="1600" b="1" i="1" dirty="0">
                  <a:latin typeface="Times New Roman" pitchFamily="18" charset="0"/>
                  <a:cs typeface="Times New Roman" pitchFamily="18" charset="0"/>
                </a:rPr>
                <a:t>1,5</a:t>
              </a:r>
            </a:p>
          </p:txBody>
        </p:sp>
        <p:sp>
          <p:nvSpPr>
            <p:cNvPr id="161" name="矩形 3"/>
            <p:cNvSpPr/>
            <p:nvPr/>
          </p:nvSpPr>
          <p:spPr>
            <a:xfrm rot="21568527">
              <a:off x="1105546" y="3743070"/>
              <a:ext cx="923142" cy="426204"/>
            </a:xfrm>
            <a:custGeom>
              <a:avLst/>
              <a:gdLst>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160" h="1519328">
                  <a:moveTo>
                    <a:pt x="0" y="0"/>
                  </a:moveTo>
                  <a:cubicBezTo>
                    <a:pt x="480053" y="0"/>
                    <a:pt x="805729" y="130628"/>
                    <a:pt x="1440160" y="0"/>
                  </a:cubicBezTo>
                  <a:lnTo>
                    <a:pt x="1440160" y="1440160"/>
                  </a:lnTo>
                  <a:cubicBezTo>
                    <a:pt x="675099" y="1618290"/>
                    <a:pt x="480053" y="1440160"/>
                    <a:pt x="0" y="1440160"/>
                  </a:cubicBezTo>
                  <a:lnTo>
                    <a:pt x="0" y="0"/>
                  </a:lnTo>
                  <a:close/>
                </a:path>
              </a:pathLst>
            </a:custGeom>
            <a:gradFill flip="none" rotWithShape="1">
              <a:gsLst>
                <a:gs pos="0">
                  <a:sysClr val="window" lastClr="FFFFFF">
                    <a:lumMod val="85000"/>
                  </a:sysClr>
                </a:gs>
                <a:gs pos="100000">
                  <a:sysClr val="window" lastClr="FFFFFF">
                    <a:shade val="67500"/>
                    <a:satMod val="115000"/>
                  </a:sysClr>
                </a:gs>
                <a:gs pos="81000">
                  <a:srgbClr val="F8F8F8"/>
                </a:gs>
                <a:gs pos="28000">
                  <a:sysClr val="window" lastClr="FFFFFF">
                    <a:shade val="100000"/>
                    <a:satMod val="115000"/>
                  </a:sysClr>
                </a:gs>
              </a:gsLst>
              <a:lin ang="0" scaled="1"/>
              <a:tileRect/>
            </a:gra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62" name="等腰三角形 81"/>
            <p:cNvSpPr/>
            <p:nvPr/>
          </p:nvSpPr>
          <p:spPr>
            <a:xfrm rot="5368527">
              <a:off x="2175215" y="3619989"/>
              <a:ext cx="418884" cy="645474"/>
            </a:xfrm>
            <a:prstGeom prst="triangl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63" name="直接连接符 82"/>
            <p:cNvCxnSpPr/>
            <p:nvPr/>
          </p:nvCxnSpPr>
          <p:spPr>
            <a:xfrm>
              <a:off x="2039932" y="3608799"/>
              <a:ext cx="20084" cy="643338"/>
            </a:xfrm>
            <a:prstGeom prst="line">
              <a:avLst/>
            </a:prstGeom>
            <a:noFill/>
            <a:ln w="38100" cap="flat" cmpd="sng" algn="ctr">
              <a:solidFill>
                <a:srgbClr val="BD2D9E"/>
              </a:solidFill>
              <a:prstDash val="sysDash"/>
            </a:ln>
            <a:effectLst>
              <a:outerShdw blurRad="50800" dist="38100" dir="5400000" algn="t" rotWithShape="0">
                <a:prstClr val="black">
                  <a:alpha val="40000"/>
                </a:prstClr>
              </a:outerShdw>
            </a:effectLst>
          </p:spPr>
        </p:cxnSp>
        <p:sp>
          <p:nvSpPr>
            <p:cNvPr id="164" name="TextBox 163"/>
            <p:cNvSpPr txBox="1"/>
            <p:nvPr/>
          </p:nvSpPr>
          <p:spPr>
            <a:xfrm>
              <a:off x="1258474" y="3795441"/>
              <a:ext cx="543739" cy="338554"/>
            </a:xfrm>
            <a:prstGeom prst="rect">
              <a:avLst/>
            </a:prstGeom>
            <a:noFill/>
          </p:spPr>
          <p:txBody>
            <a:bodyPr wrap="none" rtlCol="0">
              <a:spAutoFit/>
            </a:bodyPr>
            <a:lstStyle/>
            <a:p>
              <a:r>
                <a:rPr lang="ru-RU" sz="1600" b="1" i="1" dirty="0">
                  <a:latin typeface="Times New Roman" pitchFamily="18" charset="0"/>
                  <a:cs typeface="Times New Roman" pitchFamily="18" charset="0"/>
                </a:rPr>
                <a:t>34,7</a:t>
              </a:r>
            </a:p>
          </p:txBody>
        </p:sp>
        <p:sp>
          <p:nvSpPr>
            <p:cNvPr id="165" name="矩形 3"/>
            <p:cNvSpPr/>
            <p:nvPr/>
          </p:nvSpPr>
          <p:spPr>
            <a:xfrm rot="21568527">
              <a:off x="1109084" y="4267625"/>
              <a:ext cx="923142" cy="426204"/>
            </a:xfrm>
            <a:custGeom>
              <a:avLst/>
              <a:gdLst>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160" h="1519328">
                  <a:moveTo>
                    <a:pt x="0" y="0"/>
                  </a:moveTo>
                  <a:cubicBezTo>
                    <a:pt x="480053" y="0"/>
                    <a:pt x="805729" y="130628"/>
                    <a:pt x="1440160" y="0"/>
                  </a:cubicBezTo>
                  <a:lnTo>
                    <a:pt x="1440160" y="1440160"/>
                  </a:lnTo>
                  <a:cubicBezTo>
                    <a:pt x="675099" y="1618290"/>
                    <a:pt x="480053" y="1440160"/>
                    <a:pt x="0" y="1440160"/>
                  </a:cubicBezTo>
                  <a:lnTo>
                    <a:pt x="0" y="0"/>
                  </a:lnTo>
                  <a:close/>
                </a:path>
              </a:pathLst>
            </a:custGeom>
            <a:gradFill flip="none" rotWithShape="1">
              <a:gsLst>
                <a:gs pos="0">
                  <a:sysClr val="window" lastClr="FFFFFF">
                    <a:lumMod val="85000"/>
                  </a:sysClr>
                </a:gs>
                <a:gs pos="100000">
                  <a:sysClr val="window" lastClr="FFFFFF">
                    <a:shade val="67500"/>
                    <a:satMod val="115000"/>
                  </a:sysClr>
                </a:gs>
                <a:gs pos="81000">
                  <a:srgbClr val="F8F8F8"/>
                </a:gs>
                <a:gs pos="28000">
                  <a:sysClr val="window" lastClr="FFFFFF">
                    <a:shade val="100000"/>
                    <a:satMod val="115000"/>
                  </a:sysClr>
                </a:gs>
              </a:gsLst>
              <a:lin ang="0" scaled="1"/>
              <a:tileRect/>
            </a:gra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66" name="等腰三角形 81"/>
            <p:cNvSpPr/>
            <p:nvPr/>
          </p:nvSpPr>
          <p:spPr>
            <a:xfrm rot="5368527">
              <a:off x="2178753" y="4155177"/>
              <a:ext cx="418884" cy="645474"/>
            </a:xfrm>
            <a:prstGeom prst="triangl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67" name="直接连接符 82"/>
            <p:cNvCxnSpPr>
              <a:endCxn id="166" idx="4"/>
            </p:cNvCxnSpPr>
            <p:nvPr/>
          </p:nvCxnSpPr>
          <p:spPr>
            <a:xfrm>
              <a:off x="2043470" y="4143987"/>
              <a:ext cx="23919" cy="546315"/>
            </a:xfrm>
            <a:prstGeom prst="line">
              <a:avLst/>
            </a:prstGeom>
            <a:noFill/>
            <a:ln w="38100" cap="flat" cmpd="sng" algn="ctr">
              <a:solidFill>
                <a:srgbClr val="3333FF"/>
              </a:solidFill>
              <a:prstDash val="sysDash"/>
            </a:ln>
            <a:effectLst>
              <a:outerShdw blurRad="50800" dist="38100" dir="5400000" algn="t" rotWithShape="0">
                <a:prstClr val="black">
                  <a:alpha val="40000"/>
                </a:prstClr>
              </a:outerShdw>
            </a:effectLst>
          </p:spPr>
        </p:cxnSp>
        <p:sp>
          <p:nvSpPr>
            <p:cNvPr id="168" name="TextBox 167"/>
            <p:cNvSpPr txBox="1"/>
            <p:nvPr/>
          </p:nvSpPr>
          <p:spPr>
            <a:xfrm>
              <a:off x="1250743" y="4328922"/>
              <a:ext cx="543739" cy="338554"/>
            </a:xfrm>
            <a:prstGeom prst="rect">
              <a:avLst/>
            </a:prstGeom>
            <a:noFill/>
          </p:spPr>
          <p:txBody>
            <a:bodyPr wrap="none" rtlCol="0">
              <a:spAutoFit/>
            </a:bodyPr>
            <a:lstStyle/>
            <a:p>
              <a:r>
                <a:rPr lang="ru-RU" sz="1600" b="1" i="1" dirty="0">
                  <a:latin typeface="Times New Roman" pitchFamily="18" charset="0"/>
                  <a:cs typeface="Times New Roman" pitchFamily="18" charset="0"/>
                </a:rPr>
                <a:t>62,4</a:t>
              </a:r>
            </a:p>
          </p:txBody>
        </p:sp>
        <p:sp>
          <p:nvSpPr>
            <p:cNvPr id="169" name="矩形 78"/>
            <p:cNvSpPr/>
            <p:nvPr/>
          </p:nvSpPr>
          <p:spPr>
            <a:xfrm rot="21568527">
              <a:off x="87083" y="4727506"/>
              <a:ext cx="8944951" cy="403998"/>
            </a:xfrm>
            <a:prstGeom prst="rect">
              <a:avLst/>
            </a:prstGeom>
            <a:gradFill flip="none" rotWithShape="1">
              <a:gsLst>
                <a:gs pos="100000">
                  <a:srgbClr val="FFFF00"/>
                </a:gs>
                <a:gs pos="80000">
                  <a:srgbClr val="FFFF9F"/>
                </a:gs>
              </a:gsLst>
              <a:path path="rect">
                <a:fillToRect l="100000" t="100000"/>
              </a:path>
              <a:tileRect r="-100000" b="-100000"/>
            </a:gradFill>
            <a:ln w="25400" cap="flat" cmpd="sng" algn="ctr">
              <a:solidFill>
                <a:srgbClr val="FFFF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0" name="矩形 3"/>
            <p:cNvSpPr/>
            <p:nvPr/>
          </p:nvSpPr>
          <p:spPr>
            <a:xfrm rot="21568527">
              <a:off x="130848" y="4756743"/>
              <a:ext cx="923142" cy="426204"/>
            </a:xfrm>
            <a:custGeom>
              <a:avLst/>
              <a:gdLst>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160" h="1519328">
                  <a:moveTo>
                    <a:pt x="0" y="0"/>
                  </a:moveTo>
                  <a:cubicBezTo>
                    <a:pt x="480053" y="0"/>
                    <a:pt x="805729" y="130628"/>
                    <a:pt x="1440160" y="0"/>
                  </a:cubicBezTo>
                  <a:lnTo>
                    <a:pt x="1440160" y="1440160"/>
                  </a:lnTo>
                  <a:cubicBezTo>
                    <a:pt x="675099" y="1618290"/>
                    <a:pt x="480053" y="1440160"/>
                    <a:pt x="0" y="1440160"/>
                  </a:cubicBezTo>
                  <a:lnTo>
                    <a:pt x="0" y="0"/>
                  </a:lnTo>
                  <a:close/>
                </a:path>
              </a:pathLst>
            </a:custGeom>
            <a:gradFill flip="none" rotWithShape="1">
              <a:gsLst>
                <a:gs pos="0">
                  <a:sysClr val="window" lastClr="FFFFFF">
                    <a:lumMod val="85000"/>
                  </a:sysClr>
                </a:gs>
                <a:gs pos="100000">
                  <a:sysClr val="window" lastClr="FFFFFF">
                    <a:shade val="67500"/>
                    <a:satMod val="115000"/>
                  </a:sysClr>
                </a:gs>
                <a:gs pos="81000">
                  <a:srgbClr val="F8F8F8"/>
                </a:gs>
                <a:gs pos="28000">
                  <a:sysClr val="window" lastClr="FFFFFF">
                    <a:shade val="100000"/>
                    <a:satMod val="115000"/>
                  </a:sysClr>
                </a:gs>
              </a:gsLst>
              <a:lin ang="0" scaled="1"/>
              <a:tileRect/>
            </a:gra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71" name="直接连接符 82"/>
            <p:cNvCxnSpPr/>
            <p:nvPr/>
          </p:nvCxnSpPr>
          <p:spPr>
            <a:xfrm>
              <a:off x="1075867" y="4622472"/>
              <a:ext cx="23919" cy="546315"/>
            </a:xfrm>
            <a:prstGeom prst="line">
              <a:avLst/>
            </a:prstGeom>
            <a:noFill/>
            <a:ln w="38100" cap="flat" cmpd="sng" algn="ctr">
              <a:solidFill>
                <a:srgbClr val="FFFF00"/>
              </a:solidFill>
              <a:prstDash val="sysDash"/>
            </a:ln>
            <a:effectLst>
              <a:outerShdw blurRad="50800" dist="38100" dir="5400000" algn="t" rotWithShape="0">
                <a:prstClr val="black">
                  <a:alpha val="40000"/>
                </a:prstClr>
              </a:outerShdw>
            </a:effectLst>
          </p:spPr>
        </p:cxnSp>
        <p:sp>
          <p:nvSpPr>
            <p:cNvPr id="172" name="矩形 3"/>
            <p:cNvSpPr/>
            <p:nvPr/>
          </p:nvSpPr>
          <p:spPr>
            <a:xfrm rot="21568527">
              <a:off x="1123255" y="4760281"/>
              <a:ext cx="923142" cy="426204"/>
            </a:xfrm>
            <a:custGeom>
              <a:avLst/>
              <a:gdLst>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160" h="1519328">
                  <a:moveTo>
                    <a:pt x="0" y="0"/>
                  </a:moveTo>
                  <a:cubicBezTo>
                    <a:pt x="480053" y="0"/>
                    <a:pt x="805729" y="130628"/>
                    <a:pt x="1440160" y="0"/>
                  </a:cubicBezTo>
                  <a:lnTo>
                    <a:pt x="1440160" y="1440160"/>
                  </a:lnTo>
                  <a:cubicBezTo>
                    <a:pt x="675099" y="1618290"/>
                    <a:pt x="480053" y="1440160"/>
                    <a:pt x="0" y="1440160"/>
                  </a:cubicBezTo>
                  <a:lnTo>
                    <a:pt x="0" y="0"/>
                  </a:lnTo>
                  <a:close/>
                </a:path>
              </a:pathLst>
            </a:custGeom>
            <a:gradFill flip="none" rotWithShape="1">
              <a:gsLst>
                <a:gs pos="0">
                  <a:sysClr val="window" lastClr="FFFFFF">
                    <a:lumMod val="85000"/>
                  </a:sysClr>
                </a:gs>
                <a:gs pos="100000">
                  <a:sysClr val="window" lastClr="FFFFFF">
                    <a:shade val="67500"/>
                    <a:satMod val="115000"/>
                  </a:sysClr>
                </a:gs>
                <a:gs pos="81000">
                  <a:srgbClr val="F8F8F8"/>
                </a:gs>
                <a:gs pos="28000">
                  <a:sysClr val="window" lastClr="FFFFFF">
                    <a:shade val="100000"/>
                    <a:satMod val="115000"/>
                  </a:sysClr>
                </a:gs>
              </a:gsLst>
              <a:lin ang="0" scaled="1"/>
              <a:tileRect/>
            </a:gra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3" name="等腰三角形 81"/>
            <p:cNvSpPr/>
            <p:nvPr/>
          </p:nvSpPr>
          <p:spPr>
            <a:xfrm rot="5368527">
              <a:off x="2182291" y="4658466"/>
              <a:ext cx="418884" cy="645474"/>
            </a:xfrm>
            <a:prstGeom prst="triangl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74" name="直接连接符 82"/>
            <p:cNvCxnSpPr/>
            <p:nvPr/>
          </p:nvCxnSpPr>
          <p:spPr>
            <a:xfrm>
              <a:off x="2057641" y="4647276"/>
              <a:ext cx="23919" cy="546315"/>
            </a:xfrm>
            <a:prstGeom prst="line">
              <a:avLst/>
            </a:prstGeom>
            <a:noFill/>
            <a:ln w="38100" cap="flat" cmpd="sng" algn="ctr">
              <a:solidFill>
                <a:srgbClr val="FFFF00"/>
              </a:solidFill>
              <a:prstDash val="sysDash"/>
            </a:ln>
            <a:effectLst>
              <a:outerShdw blurRad="50800" dist="38100" dir="5400000" algn="t" rotWithShape="0">
                <a:prstClr val="black">
                  <a:alpha val="40000"/>
                </a:prstClr>
              </a:outerShdw>
            </a:effectLst>
          </p:spPr>
        </p:cxnSp>
        <p:sp>
          <p:nvSpPr>
            <p:cNvPr id="175" name="TextBox 174"/>
            <p:cNvSpPr txBox="1"/>
            <p:nvPr/>
          </p:nvSpPr>
          <p:spPr>
            <a:xfrm>
              <a:off x="1190483" y="4812053"/>
              <a:ext cx="704039" cy="369332"/>
            </a:xfrm>
            <a:prstGeom prst="rect">
              <a:avLst/>
            </a:prstGeom>
            <a:noFill/>
          </p:spPr>
          <p:txBody>
            <a:bodyPr wrap="none" rtlCol="0">
              <a:spAutoFit/>
            </a:bodyPr>
            <a:lstStyle/>
            <a:p>
              <a:r>
                <a:rPr lang="ru-RU" b="1" i="1" dirty="0">
                  <a:latin typeface="Times New Roman" pitchFamily="18" charset="0"/>
                  <a:cs typeface="Times New Roman" pitchFamily="18" charset="0"/>
                </a:rPr>
                <a:t>509,2</a:t>
              </a:r>
            </a:p>
          </p:txBody>
        </p:sp>
        <p:sp>
          <p:nvSpPr>
            <p:cNvPr id="176" name="TextBox 4"/>
            <p:cNvSpPr txBox="1">
              <a:spLocks noChangeArrowheads="1"/>
            </p:cNvSpPr>
            <p:nvPr/>
          </p:nvSpPr>
          <p:spPr bwMode="auto">
            <a:xfrm>
              <a:off x="4147783" y="4747618"/>
              <a:ext cx="397033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sz="1600" b="1" dirty="0">
                  <a:latin typeface="Times New Roman" pitchFamily="18" charset="0"/>
                  <a:cs typeface="Times New Roman" pitchFamily="18" charset="0"/>
                </a:rPr>
                <a:t>Всего расходов по программе</a:t>
              </a:r>
            </a:p>
          </p:txBody>
        </p:sp>
      </p:grpSp>
      <p:sp>
        <p:nvSpPr>
          <p:cNvPr id="3" name="TextBox 2">
            <a:extLst>
              <a:ext uri="{FF2B5EF4-FFF2-40B4-BE49-F238E27FC236}">
                <a16:creationId xmlns:a16="http://schemas.microsoft.com/office/drawing/2014/main" xmlns="" id="{E62DFF6F-8533-7746-90E2-543AA56F3026}"/>
              </a:ext>
            </a:extLst>
          </p:cNvPr>
          <p:cNvSpPr txBox="1"/>
          <p:nvPr/>
        </p:nvSpPr>
        <p:spPr>
          <a:xfrm>
            <a:off x="300658" y="1863572"/>
            <a:ext cx="646331" cy="338554"/>
          </a:xfrm>
          <a:prstGeom prst="rect">
            <a:avLst/>
          </a:prstGeom>
          <a:noFill/>
        </p:spPr>
        <p:txBody>
          <a:bodyPr wrap="none" rtlCol="0">
            <a:spAutoFit/>
          </a:bodyPr>
          <a:lstStyle/>
          <a:p>
            <a:r>
              <a:rPr lang="ru-RU" sz="1600" b="1" i="1" dirty="0">
                <a:latin typeface="Times New Roman" pitchFamily="18" charset="0"/>
                <a:cs typeface="Times New Roman" pitchFamily="18" charset="0"/>
              </a:rPr>
              <a:t>375,3</a:t>
            </a:r>
          </a:p>
        </p:txBody>
      </p:sp>
      <p:sp>
        <p:nvSpPr>
          <p:cNvPr id="7" name="TextBox 6">
            <a:extLst>
              <a:ext uri="{FF2B5EF4-FFF2-40B4-BE49-F238E27FC236}">
                <a16:creationId xmlns:a16="http://schemas.microsoft.com/office/drawing/2014/main" xmlns="" id="{07B96239-6900-01D4-3711-188C3A3ACE04}"/>
              </a:ext>
            </a:extLst>
          </p:cNvPr>
          <p:cNvSpPr txBox="1"/>
          <p:nvPr/>
        </p:nvSpPr>
        <p:spPr>
          <a:xfrm>
            <a:off x="358567" y="2408878"/>
            <a:ext cx="543739" cy="338554"/>
          </a:xfrm>
          <a:prstGeom prst="rect">
            <a:avLst/>
          </a:prstGeom>
          <a:noFill/>
        </p:spPr>
        <p:txBody>
          <a:bodyPr wrap="none" rtlCol="0">
            <a:spAutoFit/>
          </a:bodyPr>
          <a:lstStyle/>
          <a:p>
            <a:r>
              <a:rPr lang="ru-RU" sz="1600" b="1" i="1" dirty="0">
                <a:latin typeface="Times New Roman" pitchFamily="18" charset="0"/>
                <a:cs typeface="Times New Roman" pitchFamily="18" charset="0"/>
              </a:rPr>
              <a:t>19,4</a:t>
            </a:r>
          </a:p>
        </p:txBody>
      </p:sp>
      <p:sp>
        <p:nvSpPr>
          <p:cNvPr id="9" name="TextBox 8">
            <a:extLst>
              <a:ext uri="{FF2B5EF4-FFF2-40B4-BE49-F238E27FC236}">
                <a16:creationId xmlns:a16="http://schemas.microsoft.com/office/drawing/2014/main" xmlns="" id="{B98111BC-3313-8406-115B-95959E4D5F81}"/>
              </a:ext>
            </a:extLst>
          </p:cNvPr>
          <p:cNvSpPr txBox="1"/>
          <p:nvPr/>
        </p:nvSpPr>
        <p:spPr>
          <a:xfrm>
            <a:off x="410013" y="2954492"/>
            <a:ext cx="441146" cy="338554"/>
          </a:xfrm>
          <a:prstGeom prst="rect">
            <a:avLst/>
          </a:prstGeom>
          <a:noFill/>
        </p:spPr>
        <p:txBody>
          <a:bodyPr wrap="none" rtlCol="0">
            <a:spAutoFit/>
          </a:bodyPr>
          <a:lstStyle/>
          <a:p>
            <a:r>
              <a:rPr lang="ru-RU" sz="1600" b="1" i="1" dirty="0">
                <a:latin typeface="Times New Roman" pitchFamily="18" charset="0"/>
                <a:cs typeface="Times New Roman" pitchFamily="18" charset="0"/>
              </a:rPr>
              <a:t>1,5</a:t>
            </a:r>
          </a:p>
        </p:txBody>
      </p:sp>
      <p:sp>
        <p:nvSpPr>
          <p:cNvPr id="11" name="TextBox 10">
            <a:extLst>
              <a:ext uri="{FF2B5EF4-FFF2-40B4-BE49-F238E27FC236}">
                <a16:creationId xmlns:a16="http://schemas.microsoft.com/office/drawing/2014/main" xmlns="" id="{223302B5-29F7-2341-B0AC-7A0013450491}"/>
              </a:ext>
            </a:extLst>
          </p:cNvPr>
          <p:cNvSpPr txBox="1"/>
          <p:nvPr/>
        </p:nvSpPr>
        <p:spPr>
          <a:xfrm>
            <a:off x="370382" y="3537176"/>
            <a:ext cx="543739" cy="338554"/>
          </a:xfrm>
          <a:prstGeom prst="rect">
            <a:avLst/>
          </a:prstGeom>
          <a:noFill/>
        </p:spPr>
        <p:txBody>
          <a:bodyPr wrap="none" rtlCol="0">
            <a:spAutoFit/>
          </a:bodyPr>
          <a:lstStyle/>
          <a:p>
            <a:r>
              <a:rPr lang="ru-RU" sz="1600" b="1" i="1" dirty="0">
                <a:latin typeface="Times New Roman" pitchFamily="18" charset="0"/>
                <a:cs typeface="Times New Roman" pitchFamily="18" charset="0"/>
              </a:rPr>
              <a:t>90,1</a:t>
            </a:r>
          </a:p>
        </p:txBody>
      </p:sp>
      <p:sp>
        <p:nvSpPr>
          <p:cNvPr id="12" name="TextBox 11">
            <a:extLst>
              <a:ext uri="{FF2B5EF4-FFF2-40B4-BE49-F238E27FC236}">
                <a16:creationId xmlns:a16="http://schemas.microsoft.com/office/drawing/2014/main" xmlns="" id="{F12D28AF-B1F7-4262-5185-B0A211314FB3}"/>
              </a:ext>
            </a:extLst>
          </p:cNvPr>
          <p:cNvSpPr txBox="1"/>
          <p:nvPr/>
        </p:nvSpPr>
        <p:spPr>
          <a:xfrm>
            <a:off x="362651" y="4051607"/>
            <a:ext cx="543739" cy="338554"/>
          </a:xfrm>
          <a:prstGeom prst="rect">
            <a:avLst/>
          </a:prstGeom>
          <a:noFill/>
        </p:spPr>
        <p:txBody>
          <a:bodyPr wrap="none" rtlCol="0">
            <a:spAutoFit/>
          </a:bodyPr>
          <a:lstStyle/>
          <a:p>
            <a:r>
              <a:rPr lang="ru-RU" sz="1600" b="1" i="1" dirty="0">
                <a:latin typeface="Times New Roman" pitchFamily="18" charset="0"/>
                <a:cs typeface="Times New Roman" pitchFamily="18" charset="0"/>
              </a:rPr>
              <a:t>55,5</a:t>
            </a:r>
          </a:p>
        </p:txBody>
      </p:sp>
      <p:sp>
        <p:nvSpPr>
          <p:cNvPr id="13" name="TextBox 12">
            <a:extLst>
              <a:ext uri="{FF2B5EF4-FFF2-40B4-BE49-F238E27FC236}">
                <a16:creationId xmlns:a16="http://schemas.microsoft.com/office/drawing/2014/main" xmlns="" id="{80F196D8-0D05-EE6E-F1AE-F143BDAE05B2}"/>
              </a:ext>
            </a:extLst>
          </p:cNvPr>
          <p:cNvSpPr txBox="1"/>
          <p:nvPr/>
        </p:nvSpPr>
        <p:spPr>
          <a:xfrm>
            <a:off x="302391" y="4544263"/>
            <a:ext cx="704039" cy="369332"/>
          </a:xfrm>
          <a:prstGeom prst="rect">
            <a:avLst/>
          </a:prstGeom>
          <a:noFill/>
        </p:spPr>
        <p:txBody>
          <a:bodyPr wrap="none" rtlCol="0">
            <a:spAutoFit/>
          </a:bodyPr>
          <a:lstStyle/>
          <a:p>
            <a:r>
              <a:rPr lang="ru-RU" b="1" i="1" dirty="0">
                <a:latin typeface="Times New Roman" pitchFamily="18" charset="0"/>
                <a:cs typeface="Times New Roman" pitchFamily="18" charset="0"/>
              </a:rPr>
              <a:t>541,8</a:t>
            </a:r>
          </a:p>
        </p:txBody>
      </p:sp>
    </p:spTree>
    <p:extLst>
      <p:ext uri="{BB962C8B-B14F-4D97-AF65-F5344CB8AC3E}">
        <p14:creationId xmlns:p14="http://schemas.microsoft.com/office/powerpoint/2010/main" val="405134107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318977" y="-14576"/>
            <a:ext cx="8665535" cy="673259"/>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0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МП «Развитие образования городского округа город Первомайск Нижегородской области»</a:t>
            </a:r>
          </a:p>
        </p:txBody>
      </p:sp>
      <p:sp>
        <p:nvSpPr>
          <p:cNvPr id="8" name="Прямоугольник 7"/>
          <p:cNvSpPr/>
          <p:nvPr/>
        </p:nvSpPr>
        <p:spPr>
          <a:xfrm>
            <a:off x="127591" y="694593"/>
            <a:ext cx="8920717" cy="347398"/>
          </a:xfrm>
          <a:prstGeom prst="rect">
            <a:avLst/>
          </a:prstGeom>
          <a:gradFill>
            <a:gsLst>
              <a:gs pos="11000">
                <a:srgbClr val="B5E1D0"/>
              </a:gs>
              <a:gs pos="4000">
                <a:srgbClr val="4EB68E"/>
              </a:gs>
              <a:gs pos="100000">
                <a:srgbClr val="C6E8DB"/>
              </a:gs>
            </a:gsLst>
            <a:lin ang="5400000" scaled="0"/>
          </a:gradFill>
          <a:ln>
            <a:noFill/>
          </a:ln>
          <a:effectLst>
            <a:reflection blurRad="38100" stA="26000" endPos="23000" dist="25400" dir="5400000" sy="-100000" rotWithShape="0"/>
          </a:effectLst>
          <a:scene3d>
            <a:camera prst="orthographicFront">
              <a:rot lat="0" lon="0" rev="0"/>
            </a:camera>
            <a:lightRig rig="balanced" dir="tr"/>
          </a:scene3d>
          <a:sp3d contourW="14605" prstMaterial="plastic">
            <a:bevelT w="50800" prst="convex"/>
            <a:contourClr>
              <a:srgbClr val="A7EA52">
                <a:shade val="30000"/>
                <a:satMod val="120000"/>
              </a:srgbClr>
            </a:contourClr>
          </a:sp3d>
        </p:spPr>
        <p:txBody>
          <a:bodyPr lIns="57148" tIns="28574" rIns="57148" bIns="28574" anchor="ctr"/>
          <a:lstStyle/>
          <a:p>
            <a:pPr lvl="0" algn="ctr" fontAlgn="base">
              <a:spcBef>
                <a:spcPct val="0"/>
              </a:spcBef>
              <a:spcAft>
                <a:spcPct val="0"/>
              </a:spcAft>
              <a:defRPr/>
            </a:pPr>
            <a:r>
              <a:rPr lang="ru-RU" sz="1500" b="1" dirty="0">
                <a:solidFill>
                  <a:prstClr val="black"/>
                </a:solidFill>
                <a:latin typeface="Times New Roman" pitchFamily="18" charset="0"/>
                <a:cs typeface="Times New Roman" pitchFamily="18" charset="0"/>
              </a:rPr>
              <a:t>За счет бюджетных средств оказаны муниципальные услуги (работы)</a:t>
            </a:r>
          </a:p>
        </p:txBody>
      </p:sp>
      <p:graphicFrame>
        <p:nvGraphicFramePr>
          <p:cNvPr id="9" name="Таблица 8"/>
          <p:cNvGraphicFramePr>
            <a:graphicFrameLocks noGrp="1"/>
          </p:cNvGraphicFramePr>
          <p:nvPr>
            <p:extLst>
              <p:ext uri="{D42A27DB-BD31-4B8C-83A1-F6EECF244321}">
                <p14:modId xmlns:p14="http://schemas.microsoft.com/office/powerpoint/2010/main" val="68332673"/>
              </p:ext>
            </p:extLst>
          </p:nvPr>
        </p:nvGraphicFramePr>
        <p:xfrm>
          <a:off x="106326" y="1756315"/>
          <a:ext cx="8931348" cy="4674440"/>
        </p:xfrm>
        <a:graphic>
          <a:graphicData uri="http://schemas.openxmlformats.org/drawingml/2006/table">
            <a:tbl>
              <a:tblPr firstRow="1" bandRow="1"/>
              <a:tblGrid>
                <a:gridCol w="3395298">
                  <a:extLst>
                    <a:ext uri="{9D8B030D-6E8A-4147-A177-3AD203B41FA5}">
                      <a16:colId xmlns:a16="http://schemas.microsoft.com/office/drawing/2014/main" xmlns="" val="20000"/>
                    </a:ext>
                  </a:extLst>
                </a:gridCol>
                <a:gridCol w="1145248">
                  <a:extLst>
                    <a:ext uri="{9D8B030D-6E8A-4147-A177-3AD203B41FA5}">
                      <a16:colId xmlns:a16="http://schemas.microsoft.com/office/drawing/2014/main" xmlns="" val="20001"/>
                    </a:ext>
                  </a:extLst>
                </a:gridCol>
                <a:gridCol w="1318438">
                  <a:extLst>
                    <a:ext uri="{9D8B030D-6E8A-4147-A177-3AD203B41FA5}">
                      <a16:colId xmlns:a16="http://schemas.microsoft.com/office/drawing/2014/main" xmlns="" val="20002"/>
                    </a:ext>
                  </a:extLst>
                </a:gridCol>
                <a:gridCol w="1116418">
                  <a:extLst>
                    <a:ext uri="{9D8B030D-6E8A-4147-A177-3AD203B41FA5}">
                      <a16:colId xmlns:a16="http://schemas.microsoft.com/office/drawing/2014/main" xmlns="" val="20003"/>
                    </a:ext>
                  </a:extLst>
                </a:gridCol>
                <a:gridCol w="1955946">
                  <a:extLst>
                    <a:ext uri="{9D8B030D-6E8A-4147-A177-3AD203B41FA5}">
                      <a16:colId xmlns:a16="http://schemas.microsoft.com/office/drawing/2014/main" xmlns="" val="20004"/>
                    </a:ext>
                  </a:extLst>
                </a:gridCol>
              </a:tblGrid>
              <a:tr h="739144">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Наименование муниципальной услуги (работы)</a:t>
                      </a:r>
                    </a:p>
                  </a:txBody>
                  <a:tcPr marL="68577" marR="68577" marT="34292" marB="34292">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0">
                          <a:srgbClr val="E4F4EE"/>
                        </a:gs>
                        <a:gs pos="100000">
                          <a:srgbClr val="9DD7C1"/>
                        </a:gs>
                      </a:gsLst>
                      <a:lin ang="5400000" scaled="0"/>
                    </a:gradFill>
                  </a:tcPr>
                </a:tc>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Ед.изм.</a:t>
                      </a:r>
                    </a:p>
                  </a:txBody>
                  <a:tcPr marL="68577" marR="68577" marT="34292" marB="34292">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0">
                          <a:srgbClr val="E4F4EE"/>
                        </a:gs>
                        <a:gs pos="100000">
                          <a:srgbClr val="9DD7C1"/>
                        </a:gs>
                      </a:gsLst>
                      <a:lin ang="5400000" scaled="0"/>
                    </a:gradFill>
                  </a:tcPr>
                </a:tc>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2025 год</a:t>
                      </a:r>
                    </a:p>
                    <a:p>
                      <a:pPr algn="ctr"/>
                      <a:r>
                        <a:rPr lang="ru-RU" sz="1200" dirty="0">
                          <a:latin typeface="Times New Roman" pitchFamily="18" charset="0"/>
                          <a:cs typeface="Times New Roman" pitchFamily="18" charset="0"/>
                        </a:rPr>
                        <a:t>план</a:t>
                      </a:r>
                    </a:p>
                  </a:txBody>
                  <a:tcPr marL="68577" marR="68577" marT="34292" marB="34292">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0">
                          <a:srgbClr val="E4F4EE"/>
                        </a:gs>
                        <a:gs pos="100000">
                          <a:srgbClr val="9DD7C1"/>
                        </a:gs>
                      </a:gsLst>
                      <a:lin ang="5400000" scaled="0"/>
                    </a:gradFill>
                  </a:tcPr>
                </a:tc>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2025</a:t>
                      </a:r>
                      <a:r>
                        <a:rPr lang="ru-RU" sz="1200" baseline="0" dirty="0">
                          <a:latin typeface="Times New Roman" pitchFamily="18" charset="0"/>
                          <a:cs typeface="Times New Roman" pitchFamily="18" charset="0"/>
                        </a:rPr>
                        <a:t> год</a:t>
                      </a:r>
                    </a:p>
                    <a:p>
                      <a:pPr algn="ctr"/>
                      <a:r>
                        <a:rPr lang="ru-RU" sz="1200" baseline="0" dirty="0">
                          <a:latin typeface="Times New Roman" pitchFamily="18" charset="0"/>
                          <a:cs typeface="Times New Roman" pitchFamily="18" charset="0"/>
                        </a:rPr>
                        <a:t>факт</a:t>
                      </a:r>
                      <a:endParaRPr lang="ru-RU" sz="1200" dirty="0">
                        <a:latin typeface="Times New Roman" pitchFamily="18" charset="0"/>
                        <a:cs typeface="Times New Roman" pitchFamily="18" charset="0"/>
                      </a:endParaRPr>
                    </a:p>
                  </a:txBody>
                  <a:tcPr marL="68577" marR="68577" marT="34292" marB="34292">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0">
                          <a:srgbClr val="E4F4EE"/>
                        </a:gs>
                        <a:gs pos="100000">
                          <a:srgbClr val="9DD7C1"/>
                        </a:gs>
                      </a:gsLst>
                      <a:lin ang="5400000" scaled="0"/>
                    </a:gradFill>
                  </a:tcPr>
                </a:tc>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algn="ctr"/>
                      <a:r>
                        <a:rPr lang="ru-RU" sz="1200" dirty="0">
                          <a:latin typeface="Times New Roman" pitchFamily="18" charset="0"/>
                          <a:cs typeface="Times New Roman" pitchFamily="18" charset="0"/>
                        </a:rPr>
                        <a:t>% </a:t>
                      </a:r>
                    </a:p>
                    <a:p>
                      <a:pPr algn="ctr"/>
                      <a:r>
                        <a:rPr lang="ru-RU" sz="1200" dirty="0">
                          <a:latin typeface="Times New Roman" pitchFamily="18" charset="0"/>
                          <a:cs typeface="Times New Roman" pitchFamily="18" charset="0"/>
                        </a:rPr>
                        <a:t>выполнения муниципальной услуги (работы)</a:t>
                      </a:r>
                    </a:p>
                  </a:txBody>
                  <a:tcPr marL="68577" marR="68577" marT="34292" marB="34292">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0">
                          <a:srgbClr val="E4F4EE"/>
                        </a:gs>
                        <a:gs pos="100000">
                          <a:srgbClr val="9DD7C1"/>
                        </a:gs>
                      </a:gsLst>
                      <a:lin ang="5400000" scaled="0"/>
                    </a:gradFill>
                  </a:tcPr>
                </a:tc>
                <a:extLst>
                  <a:ext uri="{0D108BD9-81ED-4DB2-BD59-A6C34878D82A}">
                    <a16:rowId xmlns:a16="http://schemas.microsoft.com/office/drawing/2014/main" xmlns="" val="10000"/>
                  </a:ext>
                </a:extLst>
              </a:tr>
              <a:tr h="54829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ru-RU" sz="1200" dirty="0">
                          <a:latin typeface="Times New Roman" pitchFamily="18" charset="0"/>
                          <a:cs typeface="Times New Roman" pitchFamily="18" charset="0"/>
                        </a:rPr>
                        <a:t>Реализация основных общеобразовательных программ дошкольного образования</a:t>
                      </a:r>
                    </a:p>
                  </a:txBody>
                  <a:tcPr marL="68577" marR="68577" marT="34292" marB="34292"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DCEAF">
                        <a:tint val="4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200" dirty="0">
                          <a:latin typeface="Times New Roman" pitchFamily="18" charset="0"/>
                          <a:cs typeface="Times New Roman" pitchFamily="18" charset="0"/>
                        </a:rPr>
                        <a:t>Количество человек</a:t>
                      </a:r>
                    </a:p>
                  </a:txBody>
                  <a:tcPr marL="68577" marR="68577" marT="34292" marB="34292"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DCEAF">
                        <a:tint val="4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200" dirty="0">
                          <a:latin typeface="Times New Roman" pitchFamily="18" charset="0"/>
                          <a:cs typeface="Times New Roman" pitchFamily="18" charset="0"/>
                        </a:rPr>
                        <a:t>660</a:t>
                      </a:r>
                    </a:p>
                  </a:txBody>
                  <a:tcPr marL="68577" marR="68577" marT="34292" marB="34292"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DCEAF">
                        <a:tint val="4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200" dirty="0">
                          <a:latin typeface="Times New Roman" pitchFamily="18" charset="0"/>
                          <a:cs typeface="Times New Roman" pitchFamily="18" charset="0"/>
                        </a:rPr>
                        <a:t>660</a:t>
                      </a:r>
                    </a:p>
                  </a:txBody>
                  <a:tcPr marL="68577" marR="68577" marT="34292" marB="34292"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DCEAF">
                        <a:tint val="4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200" dirty="0">
                          <a:latin typeface="Times New Roman" pitchFamily="18" charset="0"/>
                          <a:cs typeface="Times New Roman" pitchFamily="18" charset="0"/>
                        </a:rPr>
                        <a:t>100,0</a:t>
                      </a:r>
                    </a:p>
                  </a:txBody>
                  <a:tcPr marL="68577" marR="68577" marT="34292" marB="34292"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DCEAF">
                        <a:tint val="40000"/>
                      </a:srgbClr>
                    </a:solidFill>
                  </a:tcPr>
                </a:tc>
                <a:extLst>
                  <a:ext uri="{0D108BD9-81ED-4DB2-BD59-A6C34878D82A}">
                    <a16:rowId xmlns:a16="http://schemas.microsoft.com/office/drawing/2014/main" xmlns="" val="10001"/>
                  </a:ext>
                </a:extLst>
              </a:tr>
              <a:tr h="43592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ru-RU" sz="1200" dirty="0">
                          <a:latin typeface="Times New Roman" pitchFamily="18" charset="0"/>
                          <a:cs typeface="Times New Roman" pitchFamily="18" charset="0"/>
                        </a:rPr>
                        <a:t>Присмотр и уход</a:t>
                      </a:r>
                    </a:p>
                  </a:txBody>
                  <a:tcPr marL="68577" marR="68577" marT="34292" marB="34292"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DCEAF">
                        <a:tint val="2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200" dirty="0">
                          <a:latin typeface="Times New Roman" pitchFamily="18" charset="0"/>
                          <a:cs typeface="Times New Roman" pitchFamily="18" charset="0"/>
                        </a:rPr>
                        <a:t>Количество человек</a:t>
                      </a:r>
                    </a:p>
                  </a:txBody>
                  <a:tcPr marL="68577" marR="68577" marT="34292" marB="34292"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DCEAF">
                        <a:tint val="2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200" dirty="0">
                          <a:latin typeface="Times New Roman" pitchFamily="18" charset="0"/>
                          <a:cs typeface="Times New Roman" pitchFamily="18" charset="0"/>
                        </a:rPr>
                        <a:t>660</a:t>
                      </a:r>
                    </a:p>
                  </a:txBody>
                  <a:tcPr marL="68577" marR="68577" marT="34292" marB="34292"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DCEAF">
                        <a:tint val="2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200" dirty="0">
                          <a:latin typeface="Times New Roman" pitchFamily="18" charset="0"/>
                          <a:cs typeface="Times New Roman" pitchFamily="18" charset="0"/>
                        </a:rPr>
                        <a:t>660</a:t>
                      </a:r>
                    </a:p>
                  </a:txBody>
                  <a:tcPr marL="68577" marR="68577" marT="34292" marB="34292"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DCEAF">
                        <a:tint val="2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200" dirty="0">
                          <a:latin typeface="Times New Roman" pitchFamily="18" charset="0"/>
                          <a:cs typeface="Times New Roman" pitchFamily="18" charset="0"/>
                        </a:rPr>
                        <a:t>100,0</a:t>
                      </a:r>
                    </a:p>
                  </a:txBody>
                  <a:tcPr marL="68577" marR="68577" marT="34292" marB="34292"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DCEAF">
                        <a:tint val="20000"/>
                      </a:srgbClr>
                    </a:solidFill>
                  </a:tcPr>
                </a:tc>
                <a:extLst>
                  <a:ext uri="{0D108BD9-81ED-4DB2-BD59-A6C34878D82A}">
                    <a16:rowId xmlns:a16="http://schemas.microsoft.com/office/drawing/2014/main" xmlns="" val="10002"/>
                  </a:ext>
                </a:extLst>
              </a:tr>
              <a:tr h="53162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ru-RU" sz="1200" dirty="0">
                          <a:latin typeface="Times New Roman" pitchFamily="18" charset="0"/>
                          <a:cs typeface="Times New Roman" pitchFamily="18" charset="0"/>
                        </a:rPr>
                        <a:t>Реализация основных общеобразовательных программ начального общего</a:t>
                      </a:r>
                      <a:r>
                        <a:rPr lang="ru-RU" sz="1200" baseline="0" dirty="0">
                          <a:latin typeface="Times New Roman" pitchFamily="18" charset="0"/>
                          <a:cs typeface="Times New Roman" pitchFamily="18" charset="0"/>
                        </a:rPr>
                        <a:t> образования</a:t>
                      </a:r>
                      <a:endParaRPr lang="ru-RU" sz="1200" dirty="0">
                        <a:latin typeface="Times New Roman" pitchFamily="18" charset="0"/>
                        <a:cs typeface="Times New Roman" pitchFamily="18" charset="0"/>
                      </a:endParaRPr>
                    </a:p>
                  </a:txBody>
                  <a:tcPr marL="68577" marR="68577" marT="34292" marB="34292"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DCEAF">
                        <a:tint val="4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200" dirty="0">
                          <a:latin typeface="Times New Roman" pitchFamily="18" charset="0"/>
                          <a:cs typeface="Times New Roman" pitchFamily="18" charset="0"/>
                        </a:rPr>
                        <a:t>Количество человек</a:t>
                      </a:r>
                    </a:p>
                  </a:txBody>
                  <a:tcPr marL="68577" marR="68577" marT="34292" marB="34292"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DCEAF">
                        <a:tint val="4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200" dirty="0">
                          <a:latin typeface="Times New Roman" pitchFamily="18" charset="0"/>
                          <a:cs typeface="Times New Roman" pitchFamily="18" charset="0"/>
                        </a:rPr>
                        <a:t>594</a:t>
                      </a:r>
                    </a:p>
                  </a:txBody>
                  <a:tcPr marL="68577" marR="68577" marT="34292" marB="34292"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DCEAF">
                        <a:tint val="4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200" dirty="0">
                          <a:latin typeface="Times New Roman" pitchFamily="18" charset="0"/>
                          <a:cs typeface="Times New Roman" pitchFamily="18" charset="0"/>
                        </a:rPr>
                        <a:t>594</a:t>
                      </a:r>
                    </a:p>
                  </a:txBody>
                  <a:tcPr marL="68577" marR="68577" marT="34292" marB="34292"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DCEAF">
                        <a:tint val="4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200" dirty="0">
                          <a:latin typeface="Times New Roman" pitchFamily="18" charset="0"/>
                          <a:cs typeface="Times New Roman" pitchFamily="18" charset="0"/>
                        </a:rPr>
                        <a:t>100,0</a:t>
                      </a:r>
                    </a:p>
                  </a:txBody>
                  <a:tcPr marL="68577" marR="68577" marT="34292" marB="34292"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DCEAF">
                        <a:tint val="40000"/>
                      </a:srgbClr>
                    </a:solidFill>
                  </a:tcPr>
                </a:tc>
                <a:extLst>
                  <a:ext uri="{0D108BD9-81ED-4DB2-BD59-A6C34878D82A}">
                    <a16:rowId xmlns:a16="http://schemas.microsoft.com/office/drawing/2014/main" xmlns="" val="10003"/>
                  </a:ext>
                </a:extLst>
              </a:tr>
              <a:tr h="52099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ru-RU" sz="1200" dirty="0">
                          <a:latin typeface="Times New Roman" pitchFamily="18" charset="0"/>
                          <a:cs typeface="Times New Roman" pitchFamily="18" charset="0"/>
                        </a:rPr>
                        <a:t>Реализация основных общеобразовательных программ основного общего образования</a:t>
                      </a:r>
                    </a:p>
                  </a:txBody>
                  <a:tcPr marL="68577" marR="68577" marT="34292" marB="34292"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DCEAF">
                        <a:tint val="2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200" dirty="0">
                          <a:latin typeface="Times New Roman" pitchFamily="18" charset="0"/>
                          <a:cs typeface="Times New Roman" pitchFamily="18" charset="0"/>
                        </a:rPr>
                        <a:t>Количество человек</a:t>
                      </a:r>
                    </a:p>
                  </a:txBody>
                  <a:tcPr marL="68577" marR="68577" marT="34292" marB="34292"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DCEAF">
                        <a:tint val="2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200" dirty="0">
                          <a:latin typeface="Times New Roman" pitchFamily="18" charset="0"/>
                          <a:cs typeface="Times New Roman" pitchFamily="18" charset="0"/>
                        </a:rPr>
                        <a:t>945</a:t>
                      </a:r>
                    </a:p>
                  </a:txBody>
                  <a:tcPr marL="68577" marR="68577" marT="34292" marB="34292"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DCEAF">
                        <a:tint val="2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200" dirty="0">
                          <a:latin typeface="Times New Roman" pitchFamily="18" charset="0"/>
                          <a:cs typeface="Times New Roman" pitchFamily="18" charset="0"/>
                        </a:rPr>
                        <a:t>945</a:t>
                      </a:r>
                    </a:p>
                  </a:txBody>
                  <a:tcPr marL="68577" marR="68577" marT="34292" marB="34292"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DCEAF">
                        <a:tint val="2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200" dirty="0">
                          <a:latin typeface="Times New Roman" pitchFamily="18" charset="0"/>
                          <a:cs typeface="Times New Roman" pitchFamily="18" charset="0"/>
                        </a:rPr>
                        <a:t>100,0</a:t>
                      </a:r>
                    </a:p>
                  </a:txBody>
                  <a:tcPr marL="68577" marR="68577" marT="34292" marB="34292"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DCEAF">
                        <a:tint val="20000"/>
                      </a:srgbClr>
                    </a:solidFill>
                  </a:tcPr>
                </a:tc>
                <a:extLst>
                  <a:ext uri="{0D108BD9-81ED-4DB2-BD59-A6C34878D82A}">
                    <a16:rowId xmlns:a16="http://schemas.microsoft.com/office/drawing/2014/main" xmlns="" val="10004"/>
                  </a:ext>
                </a:extLst>
              </a:tr>
              <a:tr h="52099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ru-RU" sz="1200" dirty="0">
                          <a:latin typeface="Times New Roman" pitchFamily="18" charset="0"/>
                          <a:cs typeface="Times New Roman" pitchFamily="18" charset="0"/>
                        </a:rPr>
                        <a:t>Реализация основных общеобразовательных программ среднего общего образования</a:t>
                      </a:r>
                    </a:p>
                  </a:txBody>
                  <a:tcPr marL="68577" marR="68577" marT="34292" marB="34292" anchor="ctr">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4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200" dirty="0">
                          <a:latin typeface="Times New Roman" pitchFamily="18" charset="0"/>
                          <a:cs typeface="Times New Roman" pitchFamily="18" charset="0"/>
                        </a:rPr>
                        <a:t>Количество человек</a:t>
                      </a:r>
                    </a:p>
                  </a:txBody>
                  <a:tcPr marL="68577" marR="68577" marT="34292" marB="34292" anchor="ctr">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4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200" dirty="0">
                          <a:latin typeface="Times New Roman" pitchFamily="18" charset="0"/>
                          <a:cs typeface="Times New Roman" pitchFamily="18" charset="0"/>
                        </a:rPr>
                        <a:t>120</a:t>
                      </a:r>
                    </a:p>
                  </a:txBody>
                  <a:tcPr marL="68577" marR="68577" marT="34292" marB="34292" anchor="ctr">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4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200" dirty="0">
                          <a:latin typeface="Times New Roman" pitchFamily="18" charset="0"/>
                          <a:cs typeface="Times New Roman" pitchFamily="18" charset="0"/>
                        </a:rPr>
                        <a:t>120</a:t>
                      </a:r>
                    </a:p>
                  </a:txBody>
                  <a:tcPr marL="68577" marR="68577" marT="34292" marB="34292" anchor="ctr">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4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200" dirty="0">
                          <a:latin typeface="Times New Roman" pitchFamily="18" charset="0"/>
                          <a:cs typeface="Times New Roman" pitchFamily="18" charset="0"/>
                        </a:rPr>
                        <a:t>100,0</a:t>
                      </a:r>
                    </a:p>
                  </a:txBody>
                  <a:tcPr marL="68577" marR="68577" marT="34292" marB="34292" anchor="ctr">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40000"/>
                      </a:srgbClr>
                    </a:solidFill>
                  </a:tcPr>
                </a:tc>
                <a:extLst>
                  <a:ext uri="{0D108BD9-81ED-4DB2-BD59-A6C34878D82A}">
                    <a16:rowId xmlns:a16="http://schemas.microsoft.com/office/drawing/2014/main" xmlns="" val="10005"/>
                  </a:ext>
                </a:extLst>
              </a:tr>
              <a:tr h="51639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ru-RU" sz="1200" dirty="0">
                          <a:latin typeface="Times New Roman" pitchFamily="18" charset="0"/>
                          <a:cs typeface="Times New Roman" pitchFamily="18" charset="0"/>
                        </a:rPr>
                        <a:t>Реализация дополнительных общеразвивающих программ</a:t>
                      </a:r>
                    </a:p>
                  </a:txBody>
                  <a:tcPr marL="68577" marR="68577" marT="34291" marB="34291"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AF6F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200" dirty="0">
                          <a:latin typeface="Times New Roman" pitchFamily="18" charset="0"/>
                          <a:cs typeface="Times New Roman" pitchFamily="18" charset="0"/>
                        </a:rPr>
                        <a:t>Количество человеко-час</a:t>
                      </a:r>
                    </a:p>
                  </a:txBody>
                  <a:tcPr marL="68577" marR="68577" marT="34291" marB="34291"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AF6F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200" dirty="0">
                          <a:latin typeface="Times New Roman" pitchFamily="18" charset="0"/>
                          <a:cs typeface="Times New Roman" pitchFamily="18" charset="0"/>
                        </a:rPr>
                        <a:t>265 004</a:t>
                      </a:r>
                    </a:p>
                  </a:txBody>
                  <a:tcPr marL="68577" marR="68577" marT="34291" marB="34291"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AF6F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200" dirty="0">
                          <a:latin typeface="Times New Roman" pitchFamily="18" charset="0"/>
                          <a:cs typeface="Times New Roman" pitchFamily="18" charset="0"/>
                        </a:rPr>
                        <a:t>265 004</a:t>
                      </a:r>
                    </a:p>
                  </a:txBody>
                  <a:tcPr marL="68577" marR="68577" marT="34291" marB="34291"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AF6F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200" dirty="0">
                          <a:latin typeface="Times New Roman" pitchFamily="18" charset="0"/>
                          <a:cs typeface="Times New Roman" pitchFamily="18" charset="0"/>
                        </a:rPr>
                        <a:t>100,0</a:t>
                      </a:r>
                    </a:p>
                  </a:txBody>
                  <a:tcPr marL="68577" marR="68577" marT="34291" marB="34291"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AF6F2"/>
                    </a:solidFill>
                  </a:tcPr>
                </a:tc>
                <a:extLst>
                  <a:ext uri="{0D108BD9-81ED-4DB2-BD59-A6C34878D82A}">
                    <a16:rowId xmlns:a16="http://schemas.microsoft.com/office/drawing/2014/main" xmlns="" val="10006"/>
                  </a:ext>
                </a:extLst>
              </a:tr>
              <a:tr h="64805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Реализация дополнительных общеразвивающих программ (персонифицированное финансирование)</a:t>
                      </a:r>
                    </a:p>
                    <a:p>
                      <a:endParaRPr lang="ru-RU" sz="1200" dirty="0">
                        <a:latin typeface="Times New Roman" pitchFamily="18" charset="0"/>
                        <a:cs typeface="Times New Roman" pitchFamily="18" charset="0"/>
                      </a:endParaRPr>
                    </a:p>
                  </a:txBody>
                  <a:tcPr marL="68577" marR="68577" marT="34291" marB="34291"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4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Количество человеко-час</a:t>
                      </a:r>
                    </a:p>
                    <a:p>
                      <a:pPr marL="0" marR="0" indent="0" algn="ctr" defTabSz="914400" rtl="0" eaLnBrk="1" fontAlgn="auto" latinLnBrk="0" hangingPunct="1">
                        <a:lnSpc>
                          <a:spcPct val="100000"/>
                        </a:lnSpc>
                        <a:spcBef>
                          <a:spcPts val="0"/>
                        </a:spcBef>
                        <a:spcAft>
                          <a:spcPts val="0"/>
                        </a:spcAft>
                        <a:buClrTx/>
                        <a:buSzTx/>
                        <a:buFontTx/>
                        <a:buNone/>
                        <a:tabLst/>
                        <a:defRPr/>
                      </a:pPr>
                      <a:endParaRPr lang="ru-RU" sz="1200" dirty="0">
                        <a:latin typeface="Times New Roman" pitchFamily="18" charset="0"/>
                        <a:cs typeface="Times New Roman" pitchFamily="18" charset="0"/>
                      </a:endParaRPr>
                    </a:p>
                  </a:txBody>
                  <a:tcPr marL="68577" marR="68577" marT="34291" marB="34291"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4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89 424</a:t>
                      </a:r>
                    </a:p>
                  </a:txBody>
                  <a:tcPr marL="68577" marR="68577" marT="34291" marB="34291"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4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89 424</a:t>
                      </a:r>
                    </a:p>
                  </a:txBody>
                  <a:tcPr marL="68577" marR="68577" marT="34291" marB="34291"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4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100,0</a:t>
                      </a:r>
                    </a:p>
                  </a:txBody>
                  <a:tcPr marL="68577" marR="68577" marT="34291" marB="34291"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40000"/>
                      </a:srgbClr>
                    </a:solidFill>
                  </a:tcPr>
                </a:tc>
                <a:extLst>
                  <a:ext uri="{0D108BD9-81ED-4DB2-BD59-A6C34878D82A}">
                    <a16:rowId xmlns:a16="http://schemas.microsoft.com/office/drawing/2014/main" xmlns="" val="10007"/>
                  </a:ext>
                </a:extLst>
              </a:tr>
            </a:tbl>
          </a:graphicData>
        </a:graphic>
      </p:graphicFrame>
      <p:sp>
        <p:nvSpPr>
          <p:cNvPr id="2" name="Двойная стрелка вверх/вниз 1"/>
          <p:cNvSpPr/>
          <p:nvPr/>
        </p:nvSpPr>
        <p:spPr>
          <a:xfrm>
            <a:off x="4476321" y="1052623"/>
            <a:ext cx="531614" cy="669852"/>
          </a:xfrm>
          <a:prstGeom prst="upDownArrow">
            <a:avLst/>
          </a:prstGeom>
          <a:gradFill>
            <a:gsLst>
              <a:gs pos="0">
                <a:srgbClr val="97FF97"/>
              </a:gs>
              <a:gs pos="100000">
                <a:srgbClr val="D0FCD5">
                  <a:alpha val="60000"/>
                </a:srgbClr>
              </a:gs>
            </a:gsLst>
            <a:lin ang="5400000" scaled="0"/>
          </a:gradFill>
          <a:ln>
            <a:solidFill>
              <a:srgbClr val="8BFF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0" name="Oval 13"/>
          <p:cNvSpPr>
            <a:spLocks noChangeArrowheads="1"/>
          </p:cNvSpPr>
          <p:nvPr/>
        </p:nvSpPr>
        <p:spPr bwMode="auto">
          <a:xfrm>
            <a:off x="8326062" y="6538252"/>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46</a:t>
            </a:r>
          </a:p>
        </p:txBody>
      </p:sp>
    </p:spTree>
    <p:extLst>
      <p:ext uri="{BB962C8B-B14F-4D97-AF65-F5344CB8AC3E}">
        <p14:creationId xmlns:p14="http://schemas.microsoft.com/office/powerpoint/2010/main" val="226139113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fu7\Desktop\Безымянный.png"/>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43427" y="2257"/>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8630202" y="2257"/>
            <a:ext cx="657225"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Прямоугольник 6"/>
          <p:cNvSpPr/>
          <p:nvPr/>
        </p:nvSpPr>
        <p:spPr>
          <a:xfrm>
            <a:off x="284188" y="-35843"/>
            <a:ext cx="8525707" cy="673259"/>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0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МП «Развитие образования городского округа город Первомайск Нижегородской области»</a:t>
            </a:r>
          </a:p>
        </p:txBody>
      </p:sp>
      <p:graphicFrame>
        <p:nvGraphicFramePr>
          <p:cNvPr id="9" name="Таблица 8"/>
          <p:cNvGraphicFramePr>
            <a:graphicFrameLocks noGrp="1"/>
          </p:cNvGraphicFramePr>
          <p:nvPr>
            <p:extLst>
              <p:ext uri="{D42A27DB-BD31-4B8C-83A1-F6EECF244321}">
                <p14:modId xmlns:p14="http://schemas.microsoft.com/office/powerpoint/2010/main" val="4134335891"/>
              </p:ext>
            </p:extLst>
          </p:nvPr>
        </p:nvGraphicFramePr>
        <p:xfrm>
          <a:off x="103740" y="1701207"/>
          <a:ext cx="8977742" cy="2764478"/>
        </p:xfrm>
        <a:graphic>
          <a:graphicData uri="http://schemas.openxmlformats.org/drawingml/2006/table">
            <a:tbl>
              <a:tblPr firstRow="1" bandRow="1"/>
              <a:tblGrid>
                <a:gridCol w="3339352">
                  <a:extLst>
                    <a:ext uri="{9D8B030D-6E8A-4147-A177-3AD203B41FA5}">
                      <a16:colId xmlns:a16="http://schemas.microsoft.com/office/drawing/2014/main" xmlns="" val="20000"/>
                    </a:ext>
                  </a:extLst>
                </a:gridCol>
                <a:gridCol w="976546">
                  <a:extLst>
                    <a:ext uri="{9D8B030D-6E8A-4147-A177-3AD203B41FA5}">
                      <a16:colId xmlns:a16="http://schemas.microsoft.com/office/drawing/2014/main" xmlns="" val="20001"/>
                    </a:ext>
                  </a:extLst>
                </a:gridCol>
                <a:gridCol w="1340531">
                  <a:extLst>
                    <a:ext uri="{9D8B030D-6E8A-4147-A177-3AD203B41FA5}">
                      <a16:colId xmlns:a16="http://schemas.microsoft.com/office/drawing/2014/main" xmlns="" val="20002"/>
                    </a:ext>
                  </a:extLst>
                </a:gridCol>
                <a:gridCol w="1431810">
                  <a:extLst>
                    <a:ext uri="{9D8B030D-6E8A-4147-A177-3AD203B41FA5}">
                      <a16:colId xmlns:a16="http://schemas.microsoft.com/office/drawing/2014/main" xmlns="" val="20003"/>
                    </a:ext>
                  </a:extLst>
                </a:gridCol>
                <a:gridCol w="1889503">
                  <a:extLst>
                    <a:ext uri="{9D8B030D-6E8A-4147-A177-3AD203B41FA5}">
                      <a16:colId xmlns:a16="http://schemas.microsoft.com/office/drawing/2014/main" xmlns="" val="20004"/>
                    </a:ext>
                  </a:extLst>
                </a:gridCol>
              </a:tblGrid>
              <a:tr h="801149">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200" dirty="0">
                        <a:solidFill>
                          <a:schemeClr val="tx1"/>
                        </a:solidFill>
                        <a:latin typeface="Times New Roman" pitchFamily="18" charset="0"/>
                        <a:cs typeface="Times New Roman" pitchFamily="18" charset="0"/>
                      </a:endParaRPr>
                    </a:p>
                    <a:p>
                      <a:pPr algn="ctr"/>
                      <a:r>
                        <a:rPr lang="ru-RU" sz="1200" dirty="0">
                          <a:solidFill>
                            <a:schemeClr val="tx1"/>
                          </a:solidFill>
                          <a:latin typeface="Times New Roman" pitchFamily="18" charset="0"/>
                          <a:cs typeface="Times New Roman" pitchFamily="18" charset="0"/>
                        </a:rPr>
                        <a:t>Наименование муниципальной услуги (работы)</a:t>
                      </a:r>
                    </a:p>
                  </a:txBody>
                  <a:tcPr marL="68577" marR="68577" marT="34292" marB="34292">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0">
                          <a:srgbClr val="E4F4EE"/>
                        </a:gs>
                        <a:gs pos="100000">
                          <a:srgbClr val="9DD7C1"/>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200" dirty="0">
                        <a:solidFill>
                          <a:schemeClr val="tx1"/>
                        </a:solidFill>
                        <a:latin typeface="Times New Roman" pitchFamily="18" charset="0"/>
                        <a:cs typeface="Times New Roman" pitchFamily="18" charset="0"/>
                      </a:endParaRPr>
                    </a:p>
                    <a:p>
                      <a:pPr algn="ctr"/>
                      <a:r>
                        <a:rPr lang="ru-RU" sz="1200" dirty="0">
                          <a:solidFill>
                            <a:schemeClr val="tx1"/>
                          </a:solidFill>
                          <a:latin typeface="Times New Roman" pitchFamily="18" charset="0"/>
                          <a:cs typeface="Times New Roman" pitchFamily="18" charset="0"/>
                        </a:rPr>
                        <a:t>Ед.изм.</a:t>
                      </a:r>
                    </a:p>
                  </a:txBody>
                  <a:tcPr marL="68577" marR="68577" marT="34292" marB="34292">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0">
                          <a:srgbClr val="E4F4EE"/>
                        </a:gs>
                        <a:gs pos="100000">
                          <a:srgbClr val="9DD7C1"/>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200" dirty="0">
                        <a:solidFill>
                          <a:schemeClr val="tx1"/>
                        </a:solidFill>
                        <a:latin typeface="Times New Roman" pitchFamily="18" charset="0"/>
                        <a:cs typeface="Times New Roman" pitchFamily="18" charset="0"/>
                      </a:endParaRPr>
                    </a:p>
                    <a:p>
                      <a:pPr algn="ctr"/>
                      <a:r>
                        <a:rPr lang="ru-RU" sz="1200" dirty="0">
                          <a:solidFill>
                            <a:schemeClr val="tx1"/>
                          </a:solidFill>
                          <a:latin typeface="Times New Roman" pitchFamily="18" charset="0"/>
                          <a:cs typeface="Times New Roman" pitchFamily="18" charset="0"/>
                        </a:rPr>
                        <a:t>2025 год</a:t>
                      </a:r>
                    </a:p>
                    <a:p>
                      <a:pPr algn="ctr"/>
                      <a:r>
                        <a:rPr lang="ru-RU" sz="1200" dirty="0">
                          <a:solidFill>
                            <a:schemeClr val="tx1"/>
                          </a:solidFill>
                          <a:latin typeface="Times New Roman" pitchFamily="18" charset="0"/>
                          <a:cs typeface="Times New Roman" pitchFamily="18" charset="0"/>
                        </a:rPr>
                        <a:t>план</a:t>
                      </a:r>
                    </a:p>
                  </a:txBody>
                  <a:tcPr marL="68577" marR="68577" marT="34292" marB="34292">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0">
                          <a:srgbClr val="E4F4EE"/>
                        </a:gs>
                        <a:gs pos="100000">
                          <a:srgbClr val="9DD7C1"/>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200" dirty="0">
                        <a:solidFill>
                          <a:schemeClr val="tx1"/>
                        </a:solidFill>
                        <a:latin typeface="Times New Roman" pitchFamily="18" charset="0"/>
                        <a:cs typeface="Times New Roman" pitchFamily="18" charset="0"/>
                      </a:endParaRPr>
                    </a:p>
                    <a:p>
                      <a:pPr algn="ctr"/>
                      <a:r>
                        <a:rPr lang="ru-RU" sz="1200" dirty="0">
                          <a:solidFill>
                            <a:schemeClr val="tx1"/>
                          </a:solidFill>
                          <a:latin typeface="Times New Roman" pitchFamily="18" charset="0"/>
                          <a:cs typeface="Times New Roman" pitchFamily="18" charset="0"/>
                        </a:rPr>
                        <a:t>2025</a:t>
                      </a:r>
                      <a:r>
                        <a:rPr lang="ru-RU" sz="1200" baseline="0" dirty="0">
                          <a:solidFill>
                            <a:schemeClr val="tx1"/>
                          </a:solidFill>
                          <a:latin typeface="Times New Roman" pitchFamily="18" charset="0"/>
                          <a:cs typeface="Times New Roman" pitchFamily="18" charset="0"/>
                        </a:rPr>
                        <a:t> год</a:t>
                      </a:r>
                    </a:p>
                    <a:p>
                      <a:pPr algn="ctr"/>
                      <a:r>
                        <a:rPr lang="ru-RU" sz="1200" baseline="0" dirty="0">
                          <a:solidFill>
                            <a:schemeClr val="tx1"/>
                          </a:solidFill>
                          <a:latin typeface="Times New Roman" pitchFamily="18" charset="0"/>
                          <a:cs typeface="Times New Roman" pitchFamily="18" charset="0"/>
                        </a:rPr>
                        <a:t>факт</a:t>
                      </a:r>
                      <a:endParaRPr lang="ru-RU" sz="1200" dirty="0">
                        <a:solidFill>
                          <a:schemeClr val="tx1"/>
                        </a:solidFill>
                        <a:latin typeface="Times New Roman" pitchFamily="18" charset="0"/>
                        <a:cs typeface="Times New Roman" pitchFamily="18" charset="0"/>
                      </a:endParaRPr>
                    </a:p>
                  </a:txBody>
                  <a:tcPr marL="68577" marR="68577" marT="34292" marB="34292">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0">
                          <a:srgbClr val="E4F4EE"/>
                        </a:gs>
                        <a:gs pos="100000">
                          <a:srgbClr val="9DD7C1"/>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solidFill>
                            <a:schemeClr val="tx1"/>
                          </a:solidFill>
                          <a:latin typeface="Times New Roman" pitchFamily="18" charset="0"/>
                          <a:cs typeface="Times New Roman" pitchFamily="18" charset="0"/>
                        </a:rPr>
                        <a:t>% </a:t>
                      </a:r>
                    </a:p>
                    <a:p>
                      <a:pPr algn="ctr"/>
                      <a:r>
                        <a:rPr lang="ru-RU" sz="1200" dirty="0">
                          <a:solidFill>
                            <a:schemeClr val="tx1"/>
                          </a:solidFill>
                          <a:latin typeface="Times New Roman" pitchFamily="18" charset="0"/>
                          <a:cs typeface="Times New Roman" pitchFamily="18" charset="0"/>
                        </a:rPr>
                        <a:t>выполнения муниципальной услуги (работы)</a:t>
                      </a:r>
                    </a:p>
                  </a:txBody>
                  <a:tcPr marL="68577" marR="68577" marT="34292" marB="34292">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0">
                          <a:srgbClr val="E4F4EE"/>
                        </a:gs>
                        <a:gs pos="100000">
                          <a:srgbClr val="9DD7C1"/>
                        </a:gs>
                      </a:gsLst>
                      <a:lin ang="5400000" scaled="0"/>
                    </a:gradFill>
                  </a:tcPr>
                </a:tc>
                <a:extLst>
                  <a:ext uri="{0D108BD9-81ED-4DB2-BD59-A6C34878D82A}">
                    <a16:rowId xmlns:a16="http://schemas.microsoft.com/office/drawing/2014/main" xmlns="" val="10000"/>
                  </a:ext>
                </a:extLst>
              </a:tr>
              <a:tr h="687422">
                <a:tc>
                  <a:txBody>
                    <a:bodyPr/>
                    <a:lstStyle/>
                    <a:p>
                      <a:r>
                        <a:rPr lang="ru-RU" sz="1200" dirty="0">
                          <a:latin typeface="Times New Roman" pitchFamily="18" charset="0"/>
                          <a:cs typeface="Times New Roman" pitchFamily="18" charset="0"/>
                        </a:rPr>
                        <a:t>Содержание (эксплуатация) имущества, находящегося в государственной (муниципальной)</a:t>
                      </a:r>
                      <a:r>
                        <a:rPr lang="ru-RU" sz="1200" baseline="0" dirty="0">
                          <a:latin typeface="Times New Roman" pitchFamily="18" charset="0"/>
                          <a:cs typeface="Times New Roman" pitchFamily="18" charset="0"/>
                        </a:rPr>
                        <a:t> собственности</a:t>
                      </a:r>
                      <a:endParaRPr lang="ru-RU" sz="1200" dirty="0">
                        <a:latin typeface="Times New Roman" pitchFamily="18" charset="0"/>
                        <a:cs typeface="Times New Roman" pitchFamily="18" charset="0"/>
                      </a:endParaRPr>
                    </a:p>
                  </a:txBody>
                  <a:tcPr marL="68577" marR="68577" marT="34291" marB="34291">
                    <a:lnL w="12700" cmpd="sng">
                      <a:solidFill>
                        <a:sysClr val="window" lastClr="FFFFFF"/>
                      </a:solidFill>
                    </a:lnL>
                    <a:lnR w="12700" cmpd="sng">
                      <a:solidFill>
                        <a:sysClr val="window" lastClr="FFFFFF"/>
                      </a:solidFill>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40000"/>
                      </a:srgb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ru-RU" sz="1200" dirty="0">
                        <a:latin typeface="Times New Roman" pitchFamily="18" charset="0"/>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ru-RU" sz="1200" dirty="0">
                          <a:latin typeface="Times New Roman" pitchFamily="18" charset="0"/>
                          <a:cs typeface="Times New Roman" pitchFamily="18" charset="0"/>
                        </a:rPr>
                        <a:t>Единиц</a:t>
                      </a:r>
                    </a:p>
                  </a:txBody>
                  <a:tcPr marL="68577" marR="68577" marT="34291" marB="34291">
                    <a:lnL w="12700" cmpd="sng">
                      <a:solidFill>
                        <a:sysClr val="window" lastClr="FFFFFF"/>
                      </a:solidFill>
                    </a:lnL>
                    <a:lnR w="12700" cmpd="sng">
                      <a:solidFill>
                        <a:sysClr val="window" lastClr="FFFFFF"/>
                      </a:solidFill>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40000"/>
                      </a:srgbClr>
                    </a:solidFill>
                  </a:tcPr>
                </a:tc>
                <a:tc>
                  <a:txBody>
                    <a:bodyPr/>
                    <a:lstStyle/>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9</a:t>
                      </a:r>
                    </a:p>
                  </a:txBody>
                  <a:tcPr marL="68577" marR="68577" marT="34291" marB="34291">
                    <a:lnL w="12700" cmpd="sng">
                      <a:solidFill>
                        <a:sysClr val="window" lastClr="FFFFFF"/>
                      </a:solidFill>
                    </a:lnL>
                    <a:lnR w="12700" cmpd="sng">
                      <a:solidFill>
                        <a:sysClr val="window" lastClr="FFFFFF"/>
                      </a:solidFill>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40000"/>
                      </a:srgbClr>
                    </a:solidFill>
                  </a:tcPr>
                </a:tc>
                <a:tc>
                  <a:txBody>
                    <a:bodyPr/>
                    <a:lstStyle/>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9</a:t>
                      </a:r>
                    </a:p>
                  </a:txBody>
                  <a:tcPr marL="68577" marR="68577" marT="34291" marB="34291">
                    <a:lnL w="12700" cmpd="sng">
                      <a:solidFill>
                        <a:sysClr val="window" lastClr="FFFFFF"/>
                      </a:solidFill>
                    </a:lnL>
                    <a:lnR w="12700" cmpd="sng">
                      <a:solidFill>
                        <a:sysClr val="window" lastClr="FFFFFF"/>
                      </a:solidFill>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40000"/>
                      </a:srgbClr>
                    </a:solidFill>
                  </a:tcPr>
                </a:tc>
                <a:tc>
                  <a:txBody>
                    <a:bodyPr/>
                    <a:lstStyle/>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100,0</a:t>
                      </a:r>
                    </a:p>
                  </a:txBody>
                  <a:tcPr marL="68577" marR="68577" marT="34291" marB="34291">
                    <a:lnL w="12700" cmpd="sng">
                      <a:solidFill>
                        <a:sysClr val="window" lastClr="FFFFFF"/>
                      </a:solidFill>
                    </a:lnL>
                    <a:lnR w="12700" cmpd="sng">
                      <a:solidFill>
                        <a:sysClr val="window" lastClr="FFFFFF"/>
                      </a:solidFill>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40000"/>
                      </a:srgbClr>
                    </a:solidFill>
                  </a:tcPr>
                </a:tc>
                <a:extLst>
                  <a:ext uri="{0D108BD9-81ED-4DB2-BD59-A6C34878D82A}">
                    <a16:rowId xmlns:a16="http://schemas.microsoft.com/office/drawing/2014/main" xmlns="" val="10001"/>
                  </a:ext>
                </a:extLst>
              </a:tr>
              <a:tr h="1275907">
                <a:tc>
                  <a:txBody>
                    <a:bodyPr/>
                    <a:lstStyle/>
                    <a:p>
                      <a:r>
                        <a:rPr lang="ru-RU" sz="1200" dirty="0">
                          <a:latin typeface="Times New Roman" pitchFamily="18" charset="0"/>
                          <a:cs typeface="Times New Roman" pitchFamily="18" charset="0"/>
                        </a:rPr>
                        <a:t>Формирование бюджетной отчетности для главного распорядителя, распорядителя, получателя бюджетных средств, главного администратора, администратора источников финансирования дефицита бюджета, главного администратора, администратора</a:t>
                      </a:r>
                      <a:r>
                        <a:rPr lang="ru-RU" sz="1200" baseline="0" dirty="0">
                          <a:latin typeface="Times New Roman" pitchFamily="18" charset="0"/>
                          <a:cs typeface="Times New Roman" pitchFamily="18" charset="0"/>
                        </a:rPr>
                        <a:t> доходов</a:t>
                      </a:r>
                      <a:endParaRPr lang="ru-RU" sz="1200" dirty="0">
                        <a:latin typeface="Times New Roman" pitchFamily="18" charset="0"/>
                        <a:cs typeface="Times New Roman" pitchFamily="18" charset="0"/>
                      </a:endParaRPr>
                    </a:p>
                  </a:txBody>
                  <a:tcPr marL="68577" marR="68577" marT="34291" marB="34291">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5DCEAF">
                        <a:tint val="20000"/>
                      </a:srgb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ru-RU" sz="1200" dirty="0">
                        <a:latin typeface="Times New Roman" pitchFamily="18" charset="0"/>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ru-RU" sz="1200" dirty="0">
                        <a:latin typeface="Times New Roman" pitchFamily="18" charset="0"/>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ru-RU" sz="1200" dirty="0">
                          <a:latin typeface="Times New Roman" pitchFamily="18" charset="0"/>
                          <a:cs typeface="Times New Roman" pitchFamily="18" charset="0"/>
                        </a:rPr>
                        <a:t>Единиц</a:t>
                      </a:r>
                    </a:p>
                  </a:txBody>
                  <a:tcPr marL="68577" marR="68577" marT="34291" marB="34291">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5DCEAF">
                        <a:tint val="20000"/>
                      </a:srgbClr>
                    </a:solidFill>
                  </a:tcPr>
                </a:tc>
                <a:tc>
                  <a:txBody>
                    <a:bodyPr/>
                    <a:lstStyle/>
                    <a:p>
                      <a:pPr algn="ctr"/>
                      <a:endParaRPr lang="ru-RU" sz="1200" dirty="0">
                        <a:latin typeface="Times New Roman" pitchFamily="18" charset="0"/>
                        <a:cs typeface="Times New Roman" pitchFamily="18" charset="0"/>
                      </a:endParaRPr>
                    </a:p>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48</a:t>
                      </a:r>
                    </a:p>
                  </a:txBody>
                  <a:tcPr marL="68577" marR="68577" marT="34291" marB="34291">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5DCEAF">
                        <a:tint val="20000"/>
                      </a:srgbClr>
                    </a:solidFill>
                  </a:tcPr>
                </a:tc>
                <a:tc>
                  <a:txBody>
                    <a:bodyPr/>
                    <a:lstStyle/>
                    <a:p>
                      <a:pPr algn="ctr"/>
                      <a:endParaRPr lang="ru-RU" sz="1200" dirty="0">
                        <a:latin typeface="Times New Roman" pitchFamily="18" charset="0"/>
                        <a:cs typeface="Times New Roman" pitchFamily="18" charset="0"/>
                      </a:endParaRPr>
                    </a:p>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48</a:t>
                      </a:r>
                    </a:p>
                  </a:txBody>
                  <a:tcPr marL="68577" marR="68577" marT="34291" marB="34291">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5DCEAF">
                        <a:tint val="20000"/>
                      </a:srgbClr>
                    </a:solidFill>
                  </a:tcPr>
                </a:tc>
                <a:tc>
                  <a:txBody>
                    <a:bodyPr/>
                    <a:lstStyle/>
                    <a:p>
                      <a:pPr algn="ctr"/>
                      <a:endParaRPr lang="ru-RU" sz="1200" dirty="0">
                        <a:latin typeface="Times New Roman" pitchFamily="18" charset="0"/>
                        <a:cs typeface="Times New Roman" pitchFamily="18" charset="0"/>
                      </a:endParaRPr>
                    </a:p>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100,0</a:t>
                      </a:r>
                    </a:p>
                  </a:txBody>
                  <a:tcPr marL="68577" marR="68577" marT="34291" marB="34291">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5DCEAF">
                        <a:tint val="20000"/>
                      </a:srgbClr>
                    </a:solidFill>
                  </a:tcPr>
                </a:tc>
                <a:extLst>
                  <a:ext uri="{0D108BD9-81ED-4DB2-BD59-A6C34878D82A}">
                    <a16:rowId xmlns:a16="http://schemas.microsoft.com/office/drawing/2014/main" xmlns="" val="10002"/>
                  </a:ext>
                </a:extLst>
              </a:tr>
            </a:tbl>
          </a:graphicData>
        </a:graphic>
      </p:graphicFrame>
      <p:sp>
        <p:nvSpPr>
          <p:cNvPr id="11" name="Прямоугольник 10"/>
          <p:cNvSpPr/>
          <p:nvPr/>
        </p:nvSpPr>
        <p:spPr>
          <a:xfrm>
            <a:off x="95693" y="683960"/>
            <a:ext cx="8963247" cy="347398"/>
          </a:xfrm>
          <a:prstGeom prst="rect">
            <a:avLst/>
          </a:prstGeom>
          <a:gradFill>
            <a:gsLst>
              <a:gs pos="11000">
                <a:srgbClr val="B5E1D0"/>
              </a:gs>
              <a:gs pos="4000">
                <a:srgbClr val="4EB68E"/>
              </a:gs>
              <a:gs pos="100000">
                <a:srgbClr val="C6E8DB"/>
              </a:gs>
            </a:gsLst>
            <a:lin ang="5400000" scaled="0"/>
          </a:gradFill>
          <a:ln>
            <a:noFill/>
          </a:ln>
          <a:effectLst>
            <a:reflection blurRad="38100" stA="26000" endPos="23000" dist="25400" dir="5400000" sy="-100000" rotWithShape="0"/>
          </a:effectLst>
          <a:scene3d>
            <a:camera prst="orthographicFront">
              <a:rot lat="0" lon="0" rev="0"/>
            </a:camera>
            <a:lightRig rig="balanced" dir="tr"/>
          </a:scene3d>
          <a:sp3d contourW="14605" prstMaterial="plastic">
            <a:bevelT w="50800" prst="convex"/>
            <a:contourClr>
              <a:srgbClr val="A7EA52">
                <a:shade val="30000"/>
                <a:satMod val="120000"/>
              </a:srgbClr>
            </a:contourClr>
          </a:sp3d>
        </p:spPr>
        <p:txBody>
          <a:bodyPr lIns="57148" tIns="28574" rIns="57148" bIns="28574" anchor="ctr"/>
          <a:lstStyle/>
          <a:p>
            <a:pPr lvl="0" algn="ctr" fontAlgn="base">
              <a:spcBef>
                <a:spcPct val="0"/>
              </a:spcBef>
              <a:spcAft>
                <a:spcPct val="0"/>
              </a:spcAft>
              <a:defRPr/>
            </a:pPr>
            <a:r>
              <a:rPr lang="ru-RU" sz="1500" b="1" dirty="0">
                <a:solidFill>
                  <a:prstClr val="black"/>
                </a:solidFill>
                <a:latin typeface="Times New Roman" pitchFamily="18" charset="0"/>
                <a:cs typeface="Times New Roman" pitchFamily="18" charset="0"/>
              </a:rPr>
              <a:t>За счет бюджетных средств оказаны муниципальные услуги (работы)</a:t>
            </a:r>
          </a:p>
        </p:txBody>
      </p:sp>
      <p:sp>
        <p:nvSpPr>
          <p:cNvPr id="12" name="Двойная стрелка вверх/вниз 11"/>
          <p:cNvSpPr/>
          <p:nvPr/>
        </p:nvSpPr>
        <p:spPr>
          <a:xfrm>
            <a:off x="4476321" y="1063256"/>
            <a:ext cx="446553" cy="595423"/>
          </a:xfrm>
          <a:prstGeom prst="upDownArrow">
            <a:avLst/>
          </a:prstGeom>
          <a:gradFill>
            <a:gsLst>
              <a:gs pos="0">
                <a:srgbClr val="97FF97"/>
              </a:gs>
              <a:gs pos="100000">
                <a:srgbClr val="D0FCD5">
                  <a:alpha val="60000"/>
                </a:srgbClr>
              </a:gs>
            </a:gsLst>
            <a:lin ang="5400000" scaled="0"/>
          </a:gradFill>
          <a:ln>
            <a:solidFill>
              <a:srgbClr val="8BFF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0" name="原创设计师QQ598969553        _9"/>
          <p:cNvSpPr/>
          <p:nvPr>
            <p:custDataLst>
              <p:tags r:id="rId1"/>
            </p:custDataLst>
          </p:nvPr>
        </p:nvSpPr>
        <p:spPr>
          <a:xfrm>
            <a:off x="8705817" y="6396694"/>
            <a:ext cx="353123" cy="290735"/>
          </a:xfrm>
          <a:prstGeom prst="ellipse">
            <a:avLst/>
          </a:prstGeom>
          <a:gradFill flip="none" rotWithShape="1">
            <a:gsLst>
              <a:gs pos="100000">
                <a:sysClr val="window" lastClr="FFFFFF"/>
              </a:gs>
              <a:gs pos="0">
                <a:srgbClr val="E0E0E0"/>
              </a:gs>
            </a:gsLst>
            <a:lin ang="8100000" scaled="0"/>
            <a:tileRect/>
          </a:gradFill>
          <a:ln w="15875" cap="flat" cmpd="sng" algn="ctr">
            <a:gradFill>
              <a:gsLst>
                <a:gs pos="100000">
                  <a:sysClr val="window" lastClr="FFFFFF">
                    <a:lumMod val="85000"/>
                  </a:sysClr>
                </a:gs>
                <a:gs pos="0">
                  <a:sysClr val="window" lastClr="FFFFFF"/>
                </a:gs>
              </a:gsLst>
              <a:lin ang="8100000" scaled="0"/>
            </a:gradFill>
            <a:prstDash val="solid"/>
          </a:ln>
          <a:effectLst>
            <a:outerShdw blurRad="279400" dist="101600" dir="8100000" algn="tr" rotWithShape="0">
              <a:prstClr val="black">
                <a:alpha val="40000"/>
              </a:prstClr>
            </a:outerShdw>
          </a:effectLst>
        </p:spPr>
        <p:txBody>
          <a:bodyPr lIns="101522" tIns="50759" rIns="101522" bIns="5075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lt"/>
            </a:endParaRPr>
          </a:p>
        </p:txBody>
      </p:sp>
      <p:sp>
        <p:nvSpPr>
          <p:cNvPr id="21" name="原创设计师QQ598969553        _10"/>
          <p:cNvSpPr/>
          <p:nvPr>
            <p:custDataLst>
              <p:tags r:id="rId2"/>
            </p:custDataLst>
          </p:nvPr>
        </p:nvSpPr>
        <p:spPr>
          <a:xfrm>
            <a:off x="2699052" y="6419299"/>
            <a:ext cx="220303" cy="179286"/>
          </a:xfrm>
          <a:prstGeom prst="ellipse">
            <a:avLst/>
          </a:prstGeom>
          <a:gradFill flip="none" rotWithShape="1">
            <a:gsLst>
              <a:gs pos="100000">
                <a:sysClr val="window" lastClr="FFFFFF"/>
              </a:gs>
              <a:gs pos="0">
                <a:srgbClr val="E0E0E0"/>
              </a:gs>
            </a:gsLst>
            <a:lin ang="8100000" scaled="0"/>
            <a:tileRect/>
          </a:gradFill>
          <a:ln w="15875" cap="flat" cmpd="sng" algn="ctr">
            <a:gradFill>
              <a:gsLst>
                <a:gs pos="100000">
                  <a:sysClr val="window" lastClr="FFFFFF">
                    <a:lumMod val="85000"/>
                  </a:sysClr>
                </a:gs>
                <a:gs pos="0">
                  <a:sysClr val="window" lastClr="FFFFFF"/>
                </a:gs>
              </a:gsLst>
              <a:lin ang="8100000" scaled="0"/>
            </a:gradFill>
            <a:prstDash val="solid"/>
          </a:ln>
          <a:effectLst>
            <a:outerShdw blurRad="279400" dist="101600" dir="8100000" algn="tr" rotWithShape="0">
              <a:prstClr val="black">
                <a:alpha val="40000"/>
              </a:prstClr>
            </a:outerShdw>
          </a:effectLst>
        </p:spPr>
        <p:txBody>
          <a:bodyPr lIns="101522" tIns="50759" rIns="101522" bIns="5075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lt"/>
            </a:endParaRPr>
          </a:p>
        </p:txBody>
      </p:sp>
      <p:sp>
        <p:nvSpPr>
          <p:cNvPr id="22" name="原创设计师QQ598969553        _11"/>
          <p:cNvSpPr/>
          <p:nvPr>
            <p:custDataLst>
              <p:tags r:id="rId3"/>
            </p:custDataLst>
          </p:nvPr>
        </p:nvSpPr>
        <p:spPr>
          <a:xfrm>
            <a:off x="8793045" y="4602534"/>
            <a:ext cx="470830" cy="387647"/>
          </a:xfrm>
          <a:prstGeom prst="ellipse">
            <a:avLst/>
          </a:prstGeom>
          <a:gradFill flip="none" rotWithShape="1">
            <a:gsLst>
              <a:gs pos="100000">
                <a:srgbClr val="B71F22"/>
              </a:gs>
              <a:gs pos="0">
                <a:srgbClr val="B71F22">
                  <a:lumMod val="75000"/>
                </a:srgbClr>
              </a:gs>
            </a:gsLst>
            <a:lin ang="8100000" scaled="0"/>
            <a:tileRect/>
          </a:gradFill>
          <a:ln w="15875" cap="flat" cmpd="sng" algn="ctr">
            <a:noFill/>
            <a:prstDash val="solid"/>
          </a:ln>
          <a:effectLst>
            <a:outerShdw blurRad="279400" dist="101600" dir="8100000" algn="tr" rotWithShape="0">
              <a:prstClr val="black">
                <a:alpha val="40000"/>
              </a:prstClr>
            </a:outerShdw>
          </a:effectLst>
        </p:spPr>
        <p:txBody>
          <a:bodyPr lIns="101522" tIns="50759" rIns="101522" bIns="5075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lt"/>
            </a:endParaRPr>
          </a:p>
        </p:txBody>
      </p:sp>
      <p:sp>
        <p:nvSpPr>
          <p:cNvPr id="23" name="原创设计师QQ598969553        _12"/>
          <p:cNvSpPr/>
          <p:nvPr>
            <p:custDataLst>
              <p:tags r:id="rId4"/>
            </p:custDataLst>
          </p:nvPr>
        </p:nvSpPr>
        <p:spPr>
          <a:xfrm>
            <a:off x="129741" y="6374217"/>
            <a:ext cx="470830" cy="387647"/>
          </a:xfrm>
          <a:prstGeom prst="ellipse">
            <a:avLst/>
          </a:prstGeom>
          <a:gradFill flip="none" rotWithShape="1">
            <a:gsLst>
              <a:gs pos="100000">
                <a:srgbClr val="B71F22"/>
              </a:gs>
              <a:gs pos="0">
                <a:srgbClr val="B71F22">
                  <a:lumMod val="75000"/>
                </a:srgbClr>
              </a:gs>
            </a:gsLst>
            <a:lin ang="8100000" scaled="0"/>
            <a:tileRect/>
          </a:gradFill>
          <a:ln w="15875" cap="flat" cmpd="sng" algn="ctr">
            <a:noFill/>
            <a:prstDash val="solid"/>
          </a:ln>
          <a:effectLst>
            <a:outerShdw blurRad="279400" dist="101600" dir="8100000" algn="tr" rotWithShape="0">
              <a:prstClr val="black">
                <a:alpha val="40000"/>
              </a:prstClr>
            </a:outerShdw>
          </a:effectLst>
        </p:spPr>
        <p:txBody>
          <a:bodyPr lIns="101522" tIns="50759" rIns="101522" bIns="5075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lt"/>
            </a:endParaRPr>
          </a:p>
        </p:txBody>
      </p:sp>
      <p:sp>
        <p:nvSpPr>
          <p:cNvPr id="24" name="原创设计师QQ598969553        _13"/>
          <p:cNvSpPr/>
          <p:nvPr>
            <p:custDataLst>
              <p:tags r:id="rId5"/>
            </p:custDataLst>
          </p:nvPr>
        </p:nvSpPr>
        <p:spPr>
          <a:xfrm>
            <a:off x="74655" y="5837116"/>
            <a:ext cx="290501" cy="236413"/>
          </a:xfrm>
          <a:prstGeom prst="ellipse">
            <a:avLst/>
          </a:prstGeom>
          <a:gradFill flip="none" rotWithShape="1">
            <a:gsLst>
              <a:gs pos="100000">
                <a:sysClr val="window" lastClr="FFFFFF"/>
              </a:gs>
              <a:gs pos="0">
                <a:srgbClr val="E0E0E0"/>
              </a:gs>
            </a:gsLst>
            <a:lin ang="8100000" scaled="0"/>
            <a:tileRect/>
          </a:gradFill>
          <a:ln w="15875" cap="flat" cmpd="sng" algn="ctr">
            <a:gradFill>
              <a:gsLst>
                <a:gs pos="100000">
                  <a:sysClr val="window" lastClr="FFFFFF">
                    <a:lumMod val="85000"/>
                  </a:sysClr>
                </a:gs>
                <a:gs pos="0">
                  <a:sysClr val="window" lastClr="FFFFFF"/>
                </a:gs>
              </a:gsLst>
              <a:lin ang="8100000" scaled="0"/>
            </a:gradFill>
            <a:prstDash val="solid"/>
          </a:ln>
          <a:effectLst>
            <a:outerShdw blurRad="279400" dist="101600" dir="8100000" algn="tr" rotWithShape="0">
              <a:prstClr val="black">
                <a:alpha val="40000"/>
              </a:prstClr>
            </a:outerShdw>
          </a:effectLst>
        </p:spPr>
        <p:txBody>
          <a:bodyPr lIns="101522" tIns="50759" rIns="101522" bIns="5075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lt"/>
            </a:endParaRPr>
          </a:p>
        </p:txBody>
      </p:sp>
      <p:sp>
        <p:nvSpPr>
          <p:cNvPr id="25" name="原创设计师QQ598969553        _14"/>
          <p:cNvSpPr/>
          <p:nvPr>
            <p:custDataLst>
              <p:tags r:id="rId6"/>
            </p:custDataLst>
          </p:nvPr>
        </p:nvSpPr>
        <p:spPr>
          <a:xfrm>
            <a:off x="6640451" y="4650541"/>
            <a:ext cx="235415" cy="193823"/>
          </a:xfrm>
          <a:prstGeom prst="ellipse">
            <a:avLst/>
          </a:prstGeom>
          <a:gradFill flip="none" rotWithShape="1">
            <a:gsLst>
              <a:gs pos="100000">
                <a:sysClr val="window" lastClr="FFFFFF"/>
              </a:gs>
              <a:gs pos="0">
                <a:srgbClr val="E0E0E0"/>
              </a:gs>
            </a:gsLst>
            <a:lin ang="8100000" scaled="0"/>
            <a:tileRect/>
          </a:gradFill>
          <a:ln w="15875" cap="flat" cmpd="sng" algn="ctr">
            <a:gradFill>
              <a:gsLst>
                <a:gs pos="100000">
                  <a:sysClr val="window" lastClr="FFFFFF">
                    <a:lumMod val="85000"/>
                  </a:sysClr>
                </a:gs>
                <a:gs pos="0">
                  <a:sysClr val="window" lastClr="FFFFFF"/>
                </a:gs>
              </a:gsLst>
              <a:lin ang="8100000" scaled="0"/>
            </a:gradFill>
            <a:prstDash val="solid"/>
          </a:ln>
          <a:effectLst>
            <a:outerShdw blurRad="279400" dist="101600" dir="8100000" algn="tr" rotWithShape="0">
              <a:prstClr val="black">
                <a:alpha val="40000"/>
              </a:prstClr>
            </a:outerShdw>
          </a:effectLst>
        </p:spPr>
        <p:txBody>
          <a:bodyPr lIns="101522" tIns="50759" rIns="101522" bIns="5075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lt"/>
            </a:endParaRPr>
          </a:p>
        </p:txBody>
      </p:sp>
      <p:sp>
        <p:nvSpPr>
          <p:cNvPr id="26" name="原创设计师QQ598969553        _15"/>
          <p:cNvSpPr/>
          <p:nvPr>
            <p:custDataLst>
              <p:tags r:id="rId7"/>
            </p:custDataLst>
          </p:nvPr>
        </p:nvSpPr>
        <p:spPr>
          <a:xfrm>
            <a:off x="554461" y="4655101"/>
            <a:ext cx="287604" cy="234057"/>
          </a:xfrm>
          <a:prstGeom prst="ellipse">
            <a:avLst/>
          </a:prstGeom>
          <a:gradFill flip="none" rotWithShape="1">
            <a:gsLst>
              <a:gs pos="100000">
                <a:sysClr val="window" lastClr="FFFFFF"/>
              </a:gs>
              <a:gs pos="0">
                <a:srgbClr val="E0E0E0"/>
              </a:gs>
            </a:gsLst>
            <a:lin ang="8100000" scaled="0"/>
            <a:tileRect/>
          </a:gradFill>
          <a:ln w="15875" cap="flat" cmpd="sng" algn="ctr">
            <a:gradFill>
              <a:gsLst>
                <a:gs pos="100000">
                  <a:sysClr val="window" lastClr="FFFFFF">
                    <a:lumMod val="85000"/>
                  </a:sysClr>
                </a:gs>
                <a:gs pos="0">
                  <a:sysClr val="window" lastClr="FFFFFF"/>
                </a:gs>
              </a:gsLst>
              <a:lin ang="8100000" scaled="0"/>
            </a:gradFill>
            <a:prstDash val="solid"/>
          </a:ln>
          <a:effectLst>
            <a:outerShdw blurRad="279400" dist="101600" dir="8100000" algn="tr" rotWithShape="0">
              <a:prstClr val="black">
                <a:alpha val="40000"/>
              </a:prstClr>
            </a:outerShdw>
          </a:effectLst>
        </p:spPr>
        <p:txBody>
          <a:bodyPr lIns="101522" tIns="50759" rIns="101522" bIns="5075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lt"/>
            </a:endParaRPr>
          </a:p>
        </p:txBody>
      </p:sp>
      <p:sp>
        <p:nvSpPr>
          <p:cNvPr id="27" name="原创设计师QQ598969553        _16"/>
          <p:cNvSpPr/>
          <p:nvPr>
            <p:custDataLst>
              <p:tags r:id="rId8"/>
            </p:custDataLst>
          </p:nvPr>
        </p:nvSpPr>
        <p:spPr>
          <a:xfrm>
            <a:off x="7304815" y="6585829"/>
            <a:ext cx="191275" cy="155662"/>
          </a:xfrm>
          <a:prstGeom prst="ellipse">
            <a:avLst/>
          </a:prstGeom>
          <a:gradFill flip="none" rotWithShape="1">
            <a:gsLst>
              <a:gs pos="100000">
                <a:sysClr val="window" lastClr="FFFFFF"/>
              </a:gs>
              <a:gs pos="0">
                <a:srgbClr val="E0E0E0"/>
              </a:gs>
            </a:gsLst>
            <a:lin ang="8100000" scaled="0"/>
            <a:tileRect/>
          </a:gradFill>
          <a:ln w="15875" cap="flat" cmpd="sng" algn="ctr">
            <a:gradFill>
              <a:gsLst>
                <a:gs pos="100000">
                  <a:sysClr val="window" lastClr="FFFFFF">
                    <a:lumMod val="85000"/>
                  </a:sysClr>
                </a:gs>
                <a:gs pos="0">
                  <a:sysClr val="window" lastClr="FFFFFF"/>
                </a:gs>
              </a:gsLst>
              <a:lin ang="8100000" scaled="0"/>
            </a:gradFill>
            <a:prstDash val="solid"/>
          </a:ln>
          <a:effectLst>
            <a:outerShdw blurRad="279400" dist="101600" dir="8100000" algn="tr" rotWithShape="0">
              <a:prstClr val="black">
                <a:alpha val="40000"/>
              </a:prstClr>
            </a:outerShdw>
          </a:effectLst>
        </p:spPr>
        <p:txBody>
          <a:bodyPr lIns="101522" tIns="50759" rIns="101522" bIns="5075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lt"/>
            </a:endParaRPr>
          </a:p>
        </p:txBody>
      </p:sp>
      <p:sp>
        <p:nvSpPr>
          <p:cNvPr id="28" name="原创设计师QQ598969553        _17"/>
          <p:cNvSpPr/>
          <p:nvPr>
            <p:custDataLst>
              <p:tags r:id="rId9"/>
            </p:custDataLst>
          </p:nvPr>
        </p:nvSpPr>
        <p:spPr>
          <a:xfrm>
            <a:off x="8801669" y="5720838"/>
            <a:ext cx="294269" cy="242279"/>
          </a:xfrm>
          <a:prstGeom prst="ellipse">
            <a:avLst/>
          </a:prstGeom>
          <a:gradFill flip="none" rotWithShape="1">
            <a:gsLst>
              <a:gs pos="100000">
                <a:srgbClr val="B71F22"/>
              </a:gs>
              <a:gs pos="0">
                <a:srgbClr val="B71F22">
                  <a:lumMod val="75000"/>
                </a:srgbClr>
              </a:gs>
            </a:gsLst>
            <a:lin ang="8100000" scaled="0"/>
            <a:tileRect/>
          </a:gradFill>
          <a:ln w="15875" cap="flat" cmpd="sng" algn="ctr">
            <a:noFill/>
            <a:prstDash val="solid"/>
          </a:ln>
          <a:effectLst>
            <a:outerShdw blurRad="279400" dist="101600" dir="8100000" algn="tr" rotWithShape="0">
              <a:prstClr val="black">
                <a:alpha val="40000"/>
              </a:prstClr>
            </a:outerShdw>
          </a:effectLst>
        </p:spPr>
        <p:txBody>
          <a:bodyPr lIns="101522" tIns="50759" rIns="101522" bIns="5075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lt"/>
            </a:endParaRPr>
          </a:p>
        </p:txBody>
      </p:sp>
      <p:sp>
        <p:nvSpPr>
          <p:cNvPr id="29" name="原创设计师QQ598969553        _18"/>
          <p:cNvSpPr/>
          <p:nvPr>
            <p:custDataLst>
              <p:tags r:id="rId10"/>
            </p:custDataLst>
          </p:nvPr>
        </p:nvSpPr>
        <p:spPr>
          <a:xfrm>
            <a:off x="7726437" y="4539141"/>
            <a:ext cx="264842" cy="218051"/>
          </a:xfrm>
          <a:prstGeom prst="ellipse">
            <a:avLst/>
          </a:prstGeom>
          <a:solidFill>
            <a:srgbClr val="252F32"/>
          </a:solidFill>
          <a:ln w="15875" cap="flat" cmpd="sng" algn="ctr">
            <a:noFill/>
            <a:prstDash val="solid"/>
          </a:ln>
          <a:effectLst>
            <a:outerShdw blurRad="279400" dist="101600" dir="8100000" algn="tr" rotWithShape="0">
              <a:prstClr val="black">
                <a:alpha val="40000"/>
              </a:prstClr>
            </a:outerShdw>
          </a:effectLst>
        </p:spPr>
        <p:txBody>
          <a:bodyPr lIns="101522" tIns="50759" rIns="101522" bIns="5075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lt"/>
            </a:endParaRPr>
          </a:p>
        </p:txBody>
      </p:sp>
      <p:sp>
        <p:nvSpPr>
          <p:cNvPr id="30" name="原创设计师QQ598969553        _19"/>
          <p:cNvSpPr/>
          <p:nvPr>
            <p:custDataLst>
              <p:tags r:id="rId11"/>
            </p:custDataLst>
          </p:nvPr>
        </p:nvSpPr>
        <p:spPr>
          <a:xfrm>
            <a:off x="2598906" y="4675218"/>
            <a:ext cx="235415" cy="193824"/>
          </a:xfrm>
          <a:prstGeom prst="ellipse">
            <a:avLst/>
          </a:prstGeom>
          <a:solidFill>
            <a:srgbClr val="252F32"/>
          </a:solidFill>
          <a:ln w="15875" cap="flat" cmpd="sng" algn="ctr">
            <a:noFill/>
            <a:prstDash val="solid"/>
          </a:ln>
          <a:effectLst>
            <a:outerShdw blurRad="279400" dist="101600" dir="8100000" algn="tr" rotWithShape="0">
              <a:prstClr val="black">
                <a:alpha val="40000"/>
              </a:prstClr>
            </a:outerShdw>
          </a:effectLst>
        </p:spPr>
        <p:txBody>
          <a:bodyPr lIns="101522" tIns="50759" rIns="101522" bIns="5075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lt"/>
            </a:endParaRPr>
          </a:p>
        </p:txBody>
      </p:sp>
      <p:sp>
        <p:nvSpPr>
          <p:cNvPr id="31" name="原创设计师QQ598969553        _20"/>
          <p:cNvSpPr/>
          <p:nvPr>
            <p:custDataLst>
              <p:tags r:id="rId12"/>
            </p:custDataLst>
          </p:nvPr>
        </p:nvSpPr>
        <p:spPr>
          <a:xfrm>
            <a:off x="8334661" y="6656088"/>
            <a:ext cx="164115" cy="135120"/>
          </a:xfrm>
          <a:prstGeom prst="ellipse">
            <a:avLst/>
          </a:prstGeom>
          <a:solidFill>
            <a:srgbClr val="252F32"/>
          </a:solidFill>
          <a:ln w="15875" cap="flat" cmpd="sng" algn="ctr">
            <a:noFill/>
            <a:prstDash val="solid"/>
          </a:ln>
          <a:effectLst>
            <a:outerShdw blurRad="279400" dist="101600" dir="8100000" algn="tr" rotWithShape="0">
              <a:prstClr val="black">
                <a:alpha val="40000"/>
              </a:prstClr>
            </a:outerShdw>
          </a:effectLst>
        </p:spPr>
        <p:txBody>
          <a:bodyPr lIns="101522" tIns="50759" rIns="101522" bIns="5075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lt"/>
            </a:endParaRPr>
          </a:p>
        </p:txBody>
      </p:sp>
      <p:sp>
        <p:nvSpPr>
          <p:cNvPr id="32" name="原创设计师QQ598969553        _21"/>
          <p:cNvSpPr/>
          <p:nvPr>
            <p:custDataLst>
              <p:tags r:id="rId13"/>
            </p:custDataLst>
          </p:nvPr>
        </p:nvSpPr>
        <p:spPr>
          <a:xfrm>
            <a:off x="7858858" y="6573222"/>
            <a:ext cx="176561" cy="145368"/>
          </a:xfrm>
          <a:prstGeom prst="ellipse">
            <a:avLst/>
          </a:prstGeom>
          <a:gradFill flip="none" rotWithShape="1">
            <a:gsLst>
              <a:gs pos="100000">
                <a:srgbClr val="B71F22"/>
              </a:gs>
              <a:gs pos="0">
                <a:srgbClr val="B71F22">
                  <a:lumMod val="75000"/>
                </a:srgbClr>
              </a:gs>
            </a:gsLst>
            <a:lin ang="8100000" scaled="0"/>
            <a:tileRect/>
          </a:gradFill>
          <a:ln w="15875" cap="flat" cmpd="sng" algn="ctr">
            <a:noFill/>
            <a:prstDash val="solid"/>
          </a:ln>
          <a:effectLst>
            <a:outerShdw blurRad="279400" dist="101600" dir="8100000" algn="tr" rotWithShape="0">
              <a:prstClr val="black">
                <a:alpha val="40000"/>
              </a:prstClr>
            </a:outerShdw>
          </a:effectLst>
        </p:spPr>
        <p:txBody>
          <a:bodyPr lIns="101522" tIns="50759" rIns="101522" bIns="5075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lt"/>
            </a:endParaRPr>
          </a:p>
        </p:txBody>
      </p:sp>
      <p:sp>
        <p:nvSpPr>
          <p:cNvPr id="33" name="原创设计师QQ598969553        _22"/>
          <p:cNvSpPr/>
          <p:nvPr>
            <p:custDataLst>
              <p:tags r:id="rId14"/>
            </p:custDataLst>
          </p:nvPr>
        </p:nvSpPr>
        <p:spPr>
          <a:xfrm>
            <a:off x="3250035" y="6438381"/>
            <a:ext cx="147134" cy="121140"/>
          </a:xfrm>
          <a:prstGeom prst="ellipse">
            <a:avLst/>
          </a:prstGeom>
          <a:gradFill flip="none" rotWithShape="1">
            <a:gsLst>
              <a:gs pos="100000">
                <a:srgbClr val="B71F22"/>
              </a:gs>
              <a:gs pos="0">
                <a:srgbClr val="B71F22">
                  <a:lumMod val="75000"/>
                </a:srgbClr>
              </a:gs>
            </a:gsLst>
            <a:lin ang="8100000" scaled="0"/>
            <a:tileRect/>
          </a:gradFill>
          <a:ln w="15875" cap="flat" cmpd="sng" algn="ctr">
            <a:noFill/>
            <a:prstDash val="solid"/>
          </a:ln>
          <a:effectLst>
            <a:outerShdw blurRad="279400" dist="101600" dir="8100000" algn="tr" rotWithShape="0">
              <a:prstClr val="black">
                <a:alpha val="40000"/>
              </a:prstClr>
            </a:outerShdw>
          </a:effectLst>
        </p:spPr>
        <p:txBody>
          <a:bodyPr lIns="101522" tIns="50759" rIns="101522" bIns="5075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lt"/>
            </a:endParaRPr>
          </a:p>
        </p:txBody>
      </p:sp>
      <p:sp>
        <p:nvSpPr>
          <p:cNvPr id="34" name="原创设计师QQ598969553        _23"/>
          <p:cNvSpPr/>
          <p:nvPr>
            <p:custDataLst>
              <p:tags r:id="rId15"/>
            </p:custDataLst>
          </p:nvPr>
        </p:nvSpPr>
        <p:spPr>
          <a:xfrm>
            <a:off x="8910752" y="5173398"/>
            <a:ext cx="117708" cy="96912"/>
          </a:xfrm>
          <a:prstGeom prst="ellipse">
            <a:avLst/>
          </a:prstGeom>
          <a:solidFill>
            <a:srgbClr val="252F32"/>
          </a:solidFill>
          <a:ln w="15875" cap="flat" cmpd="sng" algn="ctr">
            <a:noFill/>
            <a:prstDash val="solid"/>
          </a:ln>
          <a:effectLst>
            <a:outerShdw blurRad="279400" dist="101600" dir="8100000" algn="tr" rotWithShape="0">
              <a:prstClr val="black">
                <a:alpha val="40000"/>
              </a:prstClr>
            </a:outerShdw>
          </a:effectLst>
        </p:spPr>
        <p:txBody>
          <a:bodyPr lIns="101522" tIns="50759" rIns="101522" bIns="5075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lt"/>
            </a:endParaRPr>
          </a:p>
        </p:txBody>
      </p:sp>
      <p:sp>
        <p:nvSpPr>
          <p:cNvPr id="35" name="原创设计师QQ598969553        _24"/>
          <p:cNvSpPr/>
          <p:nvPr>
            <p:custDataLst>
              <p:tags r:id="rId16"/>
            </p:custDataLst>
          </p:nvPr>
        </p:nvSpPr>
        <p:spPr>
          <a:xfrm>
            <a:off x="5987657" y="4750640"/>
            <a:ext cx="205988" cy="169596"/>
          </a:xfrm>
          <a:prstGeom prst="ellipse">
            <a:avLst/>
          </a:prstGeom>
          <a:gradFill flip="none" rotWithShape="1">
            <a:gsLst>
              <a:gs pos="100000">
                <a:srgbClr val="B71F22"/>
              </a:gs>
              <a:gs pos="0">
                <a:srgbClr val="B71F22">
                  <a:lumMod val="75000"/>
                </a:srgbClr>
              </a:gs>
            </a:gsLst>
            <a:lin ang="8100000" scaled="0"/>
            <a:tileRect/>
          </a:gradFill>
          <a:ln w="15875" cap="flat" cmpd="sng" algn="ctr">
            <a:noFill/>
            <a:prstDash val="solid"/>
          </a:ln>
          <a:effectLst>
            <a:outerShdw blurRad="279400" dist="101600" dir="8100000" algn="tr" rotWithShape="0">
              <a:prstClr val="black">
                <a:alpha val="40000"/>
              </a:prstClr>
            </a:outerShdw>
          </a:effectLst>
        </p:spPr>
        <p:txBody>
          <a:bodyPr lIns="101522" tIns="50759" rIns="101522" bIns="5075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lt"/>
            </a:endParaRPr>
          </a:p>
        </p:txBody>
      </p:sp>
      <p:sp>
        <p:nvSpPr>
          <p:cNvPr id="39" name="原创设计师QQ598969553        _20"/>
          <p:cNvSpPr/>
          <p:nvPr>
            <p:custDataLst>
              <p:tags r:id="rId17"/>
            </p:custDataLst>
          </p:nvPr>
        </p:nvSpPr>
        <p:spPr>
          <a:xfrm>
            <a:off x="267104" y="5078953"/>
            <a:ext cx="164115" cy="135120"/>
          </a:xfrm>
          <a:prstGeom prst="ellipse">
            <a:avLst/>
          </a:prstGeom>
          <a:solidFill>
            <a:srgbClr val="252F32"/>
          </a:solidFill>
          <a:ln w="15875" cap="flat" cmpd="sng" algn="ctr">
            <a:noFill/>
            <a:prstDash val="solid"/>
          </a:ln>
          <a:effectLst>
            <a:outerShdw blurRad="279400" dist="101600" dir="8100000" algn="tr" rotWithShape="0">
              <a:prstClr val="black">
                <a:alpha val="40000"/>
              </a:prstClr>
            </a:outerShdw>
          </a:effectLst>
        </p:spPr>
        <p:txBody>
          <a:bodyPr lIns="101522" tIns="50759" rIns="101522" bIns="5075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lt"/>
            </a:endParaRPr>
          </a:p>
        </p:txBody>
      </p:sp>
      <p:sp>
        <p:nvSpPr>
          <p:cNvPr id="41" name="原创设计师QQ598969553        _16"/>
          <p:cNvSpPr/>
          <p:nvPr>
            <p:custDataLst>
              <p:tags r:id="rId18"/>
            </p:custDataLst>
          </p:nvPr>
        </p:nvSpPr>
        <p:spPr>
          <a:xfrm>
            <a:off x="4433815" y="4842405"/>
            <a:ext cx="191275" cy="155662"/>
          </a:xfrm>
          <a:prstGeom prst="ellipse">
            <a:avLst/>
          </a:prstGeom>
          <a:gradFill flip="none" rotWithShape="1">
            <a:gsLst>
              <a:gs pos="100000">
                <a:sysClr val="window" lastClr="FFFFFF"/>
              </a:gs>
              <a:gs pos="0">
                <a:srgbClr val="E0E0E0"/>
              </a:gs>
            </a:gsLst>
            <a:lin ang="8100000" scaled="0"/>
            <a:tileRect/>
          </a:gradFill>
          <a:ln w="15875" cap="flat" cmpd="sng" algn="ctr">
            <a:gradFill>
              <a:gsLst>
                <a:gs pos="100000">
                  <a:sysClr val="window" lastClr="FFFFFF">
                    <a:lumMod val="85000"/>
                  </a:sysClr>
                </a:gs>
                <a:gs pos="0">
                  <a:sysClr val="window" lastClr="FFFFFF"/>
                </a:gs>
              </a:gsLst>
              <a:lin ang="8100000" scaled="0"/>
            </a:gradFill>
            <a:prstDash val="solid"/>
          </a:ln>
          <a:effectLst>
            <a:outerShdw blurRad="279400" dist="101600" dir="8100000" algn="tr" rotWithShape="0">
              <a:prstClr val="black">
                <a:alpha val="40000"/>
              </a:prstClr>
            </a:outerShdw>
          </a:effectLst>
        </p:spPr>
        <p:txBody>
          <a:bodyPr lIns="101522" tIns="50759" rIns="101522" bIns="5075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lt"/>
            </a:endParaRPr>
          </a:p>
        </p:txBody>
      </p:sp>
      <p:sp>
        <p:nvSpPr>
          <p:cNvPr id="42" name="原创设计师QQ598969553        _20"/>
          <p:cNvSpPr/>
          <p:nvPr>
            <p:custDataLst>
              <p:tags r:id="rId19"/>
            </p:custDataLst>
          </p:nvPr>
        </p:nvSpPr>
        <p:spPr>
          <a:xfrm>
            <a:off x="4226853" y="6631294"/>
            <a:ext cx="164115" cy="135120"/>
          </a:xfrm>
          <a:prstGeom prst="ellipse">
            <a:avLst/>
          </a:prstGeom>
          <a:solidFill>
            <a:srgbClr val="252F32"/>
          </a:solidFill>
          <a:ln w="15875" cap="flat" cmpd="sng" algn="ctr">
            <a:noFill/>
            <a:prstDash val="solid"/>
          </a:ln>
          <a:effectLst>
            <a:outerShdw blurRad="279400" dist="101600" dir="8100000" algn="tr" rotWithShape="0">
              <a:prstClr val="black">
                <a:alpha val="40000"/>
              </a:prstClr>
            </a:outerShdw>
          </a:effectLst>
        </p:spPr>
        <p:txBody>
          <a:bodyPr lIns="101522" tIns="50759" rIns="101522" bIns="5075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lt"/>
            </a:endParaRPr>
          </a:p>
        </p:txBody>
      </p:sp>
      <p:grpSp>
        <p:nvGrpSpPr>
          <p:cNvPr id="8" name="Группа 7"/>
          <p:cNvGrpSpPr/>
          <p:nvPr/>
        </p:nvGrpSpPr>
        <p:grpSpPr>
          <a:xfrm>
            <a:off x="702014" y="4747451"/>
            <a:ext cx="7714704" cy="1980343"/>
            <a:chOff x="499987" y="4747451"/>
            <a:chExt cx="7714704" cy="1980343"/>
          </a:xfrm>
        </p:grpSpPr>
        <p:grpSp>
          <p:nvGrpSpPr>
            <p:cNvPr id="3" name="Группа 2"/>
            <p:cNvGrpSpPr/>
            <p:nvPr/>
          </p:nvGrpSpPr>
          <p:grpSpPr>
            <a:xfrm>
              <a:off x="499987" y="5032940"/>
              <a:ext cx="1807270" cy="1529355"/>
              <a:chOff x="894353" y="4695502"/>
              <a:chExt cx="1807270" cy="1529355"/>
            </a:xfrm>
          </p:grpSpPr>
          <p:sp>
            <p:nvSpPr>
              <p:cNvPr id="47" name="原创设计师QQ598969553        _7"/>
              <p:cNvSpPr/>
              <p:nvPr/>
            </p:nvSpPr>
            <p:spPr bwMode="auto">
              <a:xfrm>
                <a:off x="894353" y="4695502"/>
                <a:ext cx="1807270" cy="1529355"/>
              </a:xfrm>
              <a:prstGeom prst="ellipse">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38100"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pic>
            <p:nvPicPr>
              <p:cNvPr id="13" name="Picture 2"/>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917245" y="4716768"/>
                <a:ext cx="1731216" cy="1496205"/>
              </a:xfrm>
              <a:prstGeom prst="ellipse">
                <a:avLst/>
              </a:prstGeom>
              <a:noFill/>
              <a:ln w="19050">
                <a:noFill/>
                <a:miter lim="800000"/>
                <a:headEnd/>
                <a:tailEn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grpSp>
        <p:sp>
          <p:nvSpPr>
            <p:cNvPr id="50" name="原创设计师QQ598969553        _7"/>
            <p:cNvSpPr/>
            <p:nvPr/>
          </p:nvSpPr>
          <p:spPr bwMode="auto">
            <a:xfrm>
              <a:off x="4433815" y="5198439"/>
              <a:ext cx="1722428" cy="1529355"/>
            </a:xfrm>
            <a:prstGeom prst="ellipse">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38100"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1" name="原创设计师QQ598969553        _7"/>
            <p:cNvSpPr/>
            <p:nvPr/>
          </p:nvSpPr>
          <p:spPr bwMode="auto">
            <a:xfrm>
              <a:off x="2465076" y="4747451"/>
              <a:ext cx="1766712" cy="1529355"/>
            </a:xfrm>
            <a:prstGeom prst="ellipse">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38100"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2" name="原创设计师QQ598969553        _7"/>
            <p:cNvSpPr/>
            <p:nvPr/>
          </p:nvSpPr>
          <p:spPr bwMode="auto">
            <a:xfrm>
              <a:off x="6437153" y="4867339"/>
              <a:ext cx="1777538" cy="1529355"/>
            </a:xfrm>
            <a:prstGeom prst="ellipse">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38100"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pic>
        <p:nvPicPr>
          <p:cNvPr id="4100" name="Picture 4" descr="https://sun9-72.userapi.com/impf/c845522/v845522956/1624d7/54tg-DT_cSk.jpg?size=448x336&amp;quality=96&amp;sign=f2622782777f0126369b910067f6d49f&amp;type=album"/>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2688419" y="4747451"/>
            <a:ext cx="1731323" cy="1508439"/>
          </a:xfrm>
          <a:prstGeom prst="ellipse">
            <a:avLst/>
          </a:prstGeom>
          <a:noFill/>
          <a:ln w="19050">
            <a:noFill/>
            <a:miter lim="800000"/>
            <a:headEnd/>
            <a:tailEnd/>
          </a:ln>
          <a:effectLst>
            <a:outerShdw dist="35921" dir="2700000" algn="ctr" rotWithShape="0">
              <a:schemeClr val="bg2"/>
            </a:outerShdw>
          </a:effectLst>
          <a:extLst>
            <a:ext uri="{909E8E84-426E-40DD-AFC4-6F175D3DCCD1}">
              <a14:hiddenFill xmlns:a14="http://schemas.microsoft.com/office/drawing/2010/main">
                <a:solidFill>
                  <a:srgbClr val="FFFFFF"/>
                </a:solidFill>
              </a14:hiddenFill>
            </a:ext>
          </a:extLst>
        </p:spPr>
      </p:pic>
      <p:pic>
        <p:nvPicPr>
          <p:cNvPr id="4104" name="Picture 8" descr="https://sun9-74.userapi.com/impg/UXRjmCTiXg8aP5s3QhItU9mAZF7lJp_f2VYnzQ/5qYhi5ique4.jpg?size=1280x961&amp;quality=95&amp;sign=ee1c94330a242697920a16b877e14a51&amp;type=album"/>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4647966" y="5204143"/>
            <a:ext cx="1697990" cy="1539963"/>
          </a:xfrm>
          <a:prstGeom prst="ellipse">
            <a:avLst/>
          </a:prstGeom>
          <a:noFill/>
          <a:ln w="19050">
            <a:noFill/>
            <a:miter lim="800000"/>
            <a:headEnd/>
            <a:tailEnd/>
          </a:ln>
          <a:effectLst>
            <a:outerShdw dist="35921" dir="2700000" algn="ctr" rotWithShape="0">
              <a:schemeClr val="bg2"/>
            </a:outerShdw>
          </a:effectLst>
          <a:extLst>
            <a:ext uri="{909E8E84-426E-40DD-AFC4-6F175D3DCCD1}">
              <a14:hiddenFill xmlns:a14="http://schemas.microsoft.com/office/drawing/2010/main">
                <a:solidFill>
                  <a:srgbClr val="FFFFFF"/>
                </a:solidFill>
              </a14:hiddenFill>
            </a:ext>
          </a:extLst>
        </p:spPr>
      </p:pic>
      <p:sp>
        <p:nvSpPr>
          <p:cNvPr id="55" name="原创设计师QQ598969553        _20"/>
          <p:cNvSpPr/>
          <p:nvPr>
            <p:custDataLst>
              <p:tags r:id="rId20"/>
            </p:custDataLst>
          </p:nvPr>
        </p:nvSpPr>
        <p:spPr>
          <a:xfrm>
            <a:off x="6558394" y="6441382"/>
            <a:ext cx="164115" cy="135120"/>
          </a:xfrm>
          <a:prstGeom prst="ellipse">
            <a:avLst/>
          </a:prstGeom>
          <a:solidFill>
            <a:srgbClr val="252F32"/>
          </a:solidFill>
          <a:ln w="15875" cap="flat" cmpd="sng" algn="ctr">
            <a:noFill/>
            <a:prstDash val="solid"/>
          </a:ln>
          <a:effectLst>
            <a:outerShdw blurRad="279400" dist="101600" dir="8100000" algn="tr" rotWithShape="0">
              <a:prstClr val="black">
                <a:alpha val="40000"/>
              </a:prstClr>
            </a:outerShdw>
          </a:effectLst>
        </p:spPr>
        <p:txBody>
          <a:bodyPr lIns="101522" tIns="50759" rIns="101522" bIns="5075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lt"/>
            </a:endParaRPr>
          </a:p>
        </p:txBody>
      </p:sp>
      <p:pic>
        <p:nvPicPr>
          <p:cNvPr id="4108" name="Picture 12" descr="https://sun9-49.userapi.com/impg/oWEm9JiZAJsV4XlW1H5jtDsZzlwY5VDFaT4iWQ/_wgzqps1mbI.jpg?size=1280x960&amp;quality=95&amp;sign=d63f3b10c71e9d9ed039676fe32832c8&amp;type=album"/>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6640451" y="4878525"/>
            <a:ext cx="1780731" cy="1507536"/>
          </a:xfrm>
          <a:prstGeom prst="ellipse">
            <a:avLst/>
          </a:prstGeom>
          <a:noFill/>
          <a:ln w="19050">
            <a:noFill/>
            <a:miter lim="800000"/>
            <a:headEnd/>
            <a:tailEnd/>
          </a:ln>
          <a:effectLst>
            <a:outerShdw dist="35921" dir="2700000" algn="ctr" rotWithShape="0">
              <a:schemeClr val="bg2"/>
            </a:outerShdw>
          </a:effectLst>
          <a:extLst>
            <a:ext uri="{909E8E84-426E-40DD-AFC4-6F175D3DCCD1}">
              <a14:hiddenFill xmlns:a14="http://schemas.microsoft.com/office/drawing/2010/main">
                <a:solidFill>
                  <a:srgbClr val="FFFFFF"/>
                </a:solidFill>
              </a14:hiddenFill>
            </a:ext>
          </a:extLst>
        </p:spPr>
      </p:pic>
      <p:sp>
        <p:nvSpPr>
          <p:cNvPr id="38" name="Oval 13"/>
          <p:cNvSpPr>
            <a:spLocks noChangeArrowheads="1"/>
          </p:cNvSpPr>
          <p:nvPr/>
        </p:nvSpPr>
        <p:spPr bwMode="auto">
          <a:xfrm>
            <a:off x="8397757" y="6508171"/>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46.1</a:t>
            </a:r>
          </a:p>
        </p:txBody>
      </p:sp>
    </p:spTree>
    <p:extLst>
      <p:ext uri="{BB962C8B-B14F-4D97-AF65-F5344CB8AC3E}">
        <p14:creationId xmlns:p14="http://schemas.microsoft.com/office/powerpoint/2010/main" val="35008115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0" y="82155"/>
            <a:ext cx="9143999" cy="673259"/>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0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МП «Развитие образования городского округа город Первомайск Нижегородской области»</a:t>
            </a:r>
          </a:p>
        </p:txBody>
      </p:sp>
      <p:graphicFrame>
        <p:nvGraphicFramePr>
          <p:cNvPr id="9" name="Таблица 8"/>
          <p:cNvGraphicFramePr>
            <a:graphicFrameLocks noGrp="1"/>
          </p:cNvGraphicFramePr>
          <p:nvPr>
            <p:extLst>
              <p:ext uri="{D42A27DB-BD31-4B8C-83A1-F6EECF244321}">
                <p14:modId xmlns:p14="http://schemas.microsoft.com/office/powerpoint/2010/main" val="3011660782"/>
              </p:ext>
            </p:extLst>
          </p:nvPr>
        </p:nvGraphicFramePr>
        <p:xfrm>
          <a:off x="93106" y="2062728"/>
          <a:ext cx="8976463" cy="4032878"/>
        </p:xfrm>
        <a:graphic>
          <a:graphicData uri="http://schemas.openxmlformats.org/drawingml/2006/table">
            <a:tbl>
              <a:tblPr firstRow="1" bandRow="1"/>
              <a:tblGrid>
                <a:gridCol w="3190349">
                  <a:extLst>
                    <a:ext uri="{9D8B030D-6E8A-4147-A177-3AD203B41FA5}">
                      <a16:colId xmlns:a16="http://schemas.microsoft.com/office/drawing/2014/main" xmlns="" val="20000"/>
                    </a:ext>
                  </a:extLst>
                </a:gridCol>
                <a:gridCol w="761820">
                  <a:extLst>
                    <a:ext uri="{9D8B030D-6E8A-4147-A177-3AD203B41FA5}">
                      <a16:colId xmlns:a16="http://schemas.microsoft.com/office/drawing/2014/main" xmlns="" val="20001"/>
                    </a:ext>
                  </a:extLst>
                </a:gridCol>
                <a:gridCol w="1249030">
                  <a:extLst>
                    <a:ext uri="{9D8B030D-6E8A-4147-A177-3AD203B41FA5}">
                      <a16:colId xmlns:a16="http://schemas.microsoft.com/office/drawing/2014/main" xmlns="" val="20002"/>
                    </a:ext>
                  </a:extLst>
                </a:gridCol>
                <a:gridCol w="1116153">
                  <a:extLst>
                    <a:ext uri="{9D8B030D-6E8A-4147-A177-3AD203B41FA5}">
                      <a16:colId xmlns:a16="http://schemas.microsoft.com/office/drawing/2014/main" xmlns="" val="20003"/>
                    </a:ext>
                  </a:extLst>
                </a:gridCol>
                <a:gridCol w="1364188">
                  <a:extLst>
                    <a:ext uri="{9D8B030D-6E8A-4147-A177-3AD203B41FA5}">
                      <a16:colId xmlns:a16="http://schemas.microsoft.com/office/drawing/2014/main" xmlns="" val="20004"/>
                    </a:ext>
                  </a:extLst>
                </a:gridCol>
                <a:gridCol w="1294923">
                  <a:extLst>
                    <a:ext uri="{9D8B030D-6E8A-4147-A177-3AD203B41FA5}">
                      <a16:colId xmlns:a16="http://schemas.microsoft.com/office/drawing/2014/main" xmlns="" val="20005"/>
                    </a:ext>
                  </a:extLst>
                </a:gridCol>
              </a:tblGrid>
              <a:tr h="666185">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200" dirty="0">
                        <a:solidFill>
                          <a:schemeClr val="tx1"/>
                        </a:solidFill>
                        <a:latin typeface="Times New Roman" pitchFamily="18" charset="0"/>
                        <a:cs typeface="Times New Roman" pitchFamily="18" charset="0"/>
                      </a:endParaRPr>
                    </a:p>
                    <a:p>
                      <a:pPr algn="ctr"/>
                      <a:r>
                        <a:rPr lang="ru-RU" sz="1200" dirty="0">
                          <a:solidFill>
                            <a:schemeClr val="tx1"/>
                          </a:solidFill>
                          <a:latin typeface="Times New Roman" pitchFamily="18" charset="0"/>
                          <a:cs typeface="Times New Roman" pitchFamily="18" charset="0"/>
                        </a:rPr>
                        <a:t>Наименование муниципальной услуги (работы)</a:t>
                      </a:r>
                    </a:p>
                  </a:txBody>
                  <a:tcPr marL="68577" marR="68577" marT="34292" marB="34292">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0">
                          <a:srgbClr val="E4F4EE"/>
                        </a:gs>
                        <a:gs pos="100000">
                          <a:srgbClr val="9DD7C1"/>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200" dirty="0">
                        <a:solidFill>
                          <a:schemeClr val="tx1"/>
                        </a:solidFill>
                        <a:latin typeface="Times New Roman" pitchFamily="18" charset="0"/>
                        <a:cs typeface="Times New Roman" pitchFamily="18" charset="0"/>
                      </a:endParaRPr>
                    </a:p>
                    <a:p>
                      <a:pPr algn="ctr"/>
                      <a:r>
                        <a:rPr lang="ru-RU" sz="1200" dirty="0">
                          <a:solidFill>
                            <a:schemeClr val="tx1"/>
                          </a:solidFill>
                          <a:latin typeface="Times New Roman" pitchFamily="18" charset="0"/>
                          <a:cs typeface="Times New Roman" pitchFamily="18" charset="0"/>
                        </a:rPr>
                        <a:t>Ед.изм.</a:t>
                      </a:r>
                    </a:p>
                  </a:txBody>
                  <a:tcPr marL="68577" marR="68577" marT="34292" marB="34292">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0">
                          <a:srgbClr val="E4F4EE"/>
                        </a:gs>
                        <a:gs pos="100000">
                          <a:srgbClr val="9DD7C1"/>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200" dirty="0">
                        <a:solidFill>
                          <a:schemeClr val="tx1"/>
                        </a:solidFill>
                        <a:latin typeface="Times New Roman" pitchFamily="18" charset="0"/>
                        <a:cs typeface="Times New Roman" pitchFamily="18" charset="0"/>
                      </a:endParaRPr>
                    </a:p>
                    <a:p>
                      <a:pPr algn="ctr"/>
                      <a:r>
                        <a:rPr lang="ru-RU" sz="1200" dirty="0">
                          <a:solidFill>
                            <a:schemeClr val="tx1"/>
                          </a:solidFill>
                          <a:latin typeface="Times New Roman" pitchFamily="18" charset="0"/>
                          <a:cs typeface="Times New Roman" pitchFamily="18" charset="0"/>
                        </a:rPr>
                        <a:t>2023 год</a:t>
                      </a:r>
                    </a:p>
                  </a:txBody>
                  <a:tcPr marL="68577" marR="68577" marT="34292" marB="34292">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0">
                          <a:srgbClr val="E4F4EE"/>
                        </a:gs>
                        <a:gs pos="100000">
                          <a:srgbClr val="9DD7C1"/>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200" dirty="0">
                        <a:solidFill>
                          <a:schemeClr val="tx1"/>
                        </a:solidFill>
                        <a:latin typeface="Times New Roman" pitchFamily="18" charset="0"/>
                        <a:cs typeface="Times New Roman" pitchFamily="18" charset="0"/>
                      </a:endParaRPr>
                    </a:p>
                    <a:p>
                      <a:pPr algn="ctr"/>
                      <a:r>
                        <a:rPr lang="ru-RU" sz="1200" dirty="0">
                          <a:solidFill>
                            <a:schemeClr val="tx1"/>
                          </a:solidFill>
                          <a:latin typeface="Times New Roman" pitchFamily="18" charset="0"/>
                          <a:cs typeface="Times New Roman" pitchFamily="18" charset="0"/>
                        </a:rPr>
                        <a:t>2024 год</a:t>
                      </a:r>
                    </a:p>
                  </a:txBody>
                  <a:tcPr marL="68577" marR="68577" marT="34292" marB="34292">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0">
                          <a:srgbClr val="E4F4EE"/>
                        </a:gs>
                        <a:gs pos="100000">
                          <a:srgbClr val="9DD7C1"/>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200" dirty="0">
                        <a:solidFill>
                          <a:schemeClr val="tx1"/>
                        </a:solidFill>
                        <a:latin typeface="Times New Roman" pitchFamily="18" charset="0"/>
                        <a:cs typeface="Times New Roman" pitchFamily="18" charset="0"/>
                      </a:endParaRPr>
                    </a:p>
                    <a:p>
                      <a:pPr algn="ctr"/>
                      <a:r>
                        <a:rPr lang="ru-RU" sz="1200" dirty="0">
                          <a:solidFill>
                            <a:schemeClr val="tx1"/>
                          </a:solidFill>
                          <a:latin typeface="Times New Roman" pitchFamily="18" charset="0"/>
                          <a:cs typeface="Times New Roman" pitchFamily="18" charset="0"/>
                        </a:rPr>
                        <a:t>2025 год </a:t>
                      </a:r>
                    </a:p>
                    <a:p>
                      <a:pPr algn="ctr"/>
                      <a:r>
                        <a:rPr lang="ru-RU" sz="1200" dirty="0">
                          <a:solidFill>
                            <a:schemeClr val="tx1"/>
                          </a:solidFill>
                          <a:latin typeface="Times New Roman" pitchFamily="18" charset="0"/>
                          <a:cs typeface="Times New Roman" pitchFamily="18" charset="0"/>
                        </a:rPr>
                        <a:t>план</a:t>
                      </a:r>
                    </a:p>
                  </a:txBody>
                  <a:tcPr marL="68577" marR="68577" marT="34292" marB="34292">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0">
                          <a:srgbClr val="E4F4EE"/>
                        </a:gs>
                        <a:gs pos="100000">
                          <a:srgbClr val="9DD7C1"/>
                        </a:gs>
                      </a:gsLst>
                      <a:lin ang="5400000" scaled="0"/>
                    </a:gra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20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2025 год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20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факт</a:t>
                      </a:r>
                    </a:p>
                    <a:p>
                      <a:pPr algn="ctr"/>
                      <a:endParaRPr lang="ru-RU" sz="1200" dirty="0">
                        <a:latin typeface="Times New Roman" pitchFamily="18" charset="0"/>
                        <a:cs typeface="Times New Roman" pitchFamily="18" charset="0"/>
                      </a:endParaRPr>
                    </a:p>
                  </a:txBody>
                  <a:tcPr marL="68577" marR="68577" marT="34292" marB="34292">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0">
                          <a:srgbClr val="E4F4EE"/>
                        </a:gs>
                        <a:gs pos="100000">
                          <a:srgbClr val="9DD7C1"/>
                        </a:gs>
                      </a:gsLst>
                      <a:lin ang="5400000" scaled="0"/>
                    </a:gradFill>
                  </a:tcPr>
                </a:tc>
                <a:extLst>
                  <a:ext uri="{0D108BD9-81ED-4DB2-BD59-A6C34878D82A}">
                    <a16:rowId xmlns:a16="http://schemas.microsoft.com/office/drawing/2014/main" xmlns="" val="10000"/>
                  </a:ext>
                </a:extLst>
              </a:tr>
              <a:tr h="1066922">
                <a:tc>
                  <a:txBody>
                    <a:bodyPr/>
                    <a:lstStyle/>
                    <a:p>
                      <a:endParaRPr lang="ru-RU" sz="1200" dirty="0">
                        <a:latin typeface="Times New Roman" pitchFamily="18" charset="0"/>
                        <a:cs typeface="Times New Roman" pitchFamily="18" charset="0"/>
                      </a:endParaRPr>
                    </a:p>
                    <a:p>
                      <a:r>
                        <a:rPr lang="ru-RU" sz="1200" dirty="0">
                          <a:latin typeface="Times New Roman" pitchFamily="18" charset="0"/>
                          <a:cs typeface="Times New Roman" pitchFamily="18" charset="0"/>
                        </a:rPr>
                        <a:t>Удельный вес численности населения в возрасте 5-18 лет, охваченного образованием, в общей численности населения в возрасте 5-18 лет</a:t>
                      </a:r>
                    </a:p>
                  </a:txBody>
                  <a:tcPr marL="68579" marR="68579" marT="34290" marB="34290">
                    <a:lnL w="12700" cmpd="sng">
                      <a:solidFill>
                        <a:sysClr val="window" lastClr="FFFFFF"/>
                      </a:solidFill>
                    </a:lnL>
                    <a:lnR w="12700" cmpd="sng">
                      <a:solidFill>
                        <a:sysClr val="window" lastClr="FFFFFF"/>
                      </a:solidFill>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40000"/>
                      </a:srgbClr>
                    </a:solidFill>
                  </a:tcPr>
                </a:tc>
                <a:tc>
                  <a:txBody>
                    <a:bodyPr/>
                    <a:lstStyle/>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a:t>
                      </a:r>
                    </a:p>
                  </a:txBody>
                  <a:tcPr marL="68579" marR="68579" marT="34290" marB="34290">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40000"/>
                      </a:srgbClr>
                    </a:solidFill>
                  </a:tcPr>
                </a:tc>
                <a:tc>
                  <a:txBody>
                    <a:bodyPr/>
                    <a:lstStyle/>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99,7</a:t>
                      </a:r>
                    </a:p>
                  </a:txBody>
                  <a:tcPr marL="68577" marR="68577" marT="34291" marB="3429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40000"/>
                      </a:srgbClr>
                    </a:solidFill>
                  </a:tcPr>
                </a:tc>
                <a:tc>
                  <a:txBody>
                    <a:bodyPr/>
                    <a:lstStyle/>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99,7</a:t>
                      </a:r>
                    </a:p>
                  </a:txBody>
                  <a:tcPr marL="68577" marR="68577" marT="34291" marB="34291">
                    <a:lnL w="12700" cap="flat" cmpd="sng" algn="ctr">
                      <a:solidFill>
                        <a:sysClr val="window" lastClr="FFFFFF"/>
                      </a:solidFill>
                      <a:prstDash val="solid"/>
                      <a:round/>
                      <a:headEnd type="none" w="med" len="med"/>
                      <a:tailEnd type="none" w="med" len="med"/>
                    </a:lnL>
                    <a:lnR w="12700" cmpd="sng">
                      <a:solidFill>
                        <a:sysClr val="window" lastClr="FFFFFF"/>
                      </a:solidFill>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40000"/>
                      </a:srgbClr>
                    </a:solidFill>
                  </a:tcPr>
                </a:tc>
                <a:tc>
                  <a:txBody>
                    <a:bodyPr/>
                    <a:lstStyle/>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99,7</a:t>
                      </a:r>
                    </a:p>
                  </a:txBody>
                  <a:tcPr marL="68577" marR="68577" marT="34291" marB="3429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40000"/>
                      </a:srgbClr>
                    </a:solidFill>
                  </a:tcPr>
                </a:tc>
                <a:tc>
                  <a:txBody>
                    <a:bodyPr/>
                    <a:lstStyle/>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99,7</a:t>
                      </a:r>
                    </a:p>
                  </a:txBody>
                  <a:tcPr marL="68577" marR="68577" marT="34291" marB="34291">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40000"/>
                      </a:srgbClr>
                    </a:solidFill>
                  </a:tcPr>
                </a:tc>
                <a:extLst>
                  <a:ext uri="{0D108BD9-81ED-4DB2-BD59-A6C34878D82A}">
                    <a16:rowId xmlns:a16="http://schemas.microsoft.com/office/drawing/2014/main" xmlns="" val="10001"/>
                  </a:ext>
                </a:extLst>
              </a:tr>
              <a:tr h="1456660">
                <a:tc>
                  <a:txBody>
                    <a:bodyPr/>
                    <a:lstStyle/>
                    <a:p>
                      <a:endParaRPr lang="ru-RU" sz="1200" dirty="0">
                        <a:latin typeface="Times New Roman" pitchFamily="18" charset="0"/>
                        <a:cs typeface="Times New Roman" pitchFamily="18" charset="0"/>
                      </a:endParaRPr>
                    </a:p>
                    <a:p>
                      <a:r>
                        <a:rPr lang="ru-RU" sz="1200" dirty="0">
                          <a:latin typeface="Times New Roman" pitchFamily="18" charset="0"/>
                          <a:cs typeface="Times New Roman" pitchFamily="18" charset="0"/>
                        </a:rPr>
                        <a:t>Охват детей в возрасте 5-18 лет дополнительными образовательными программами (удельный вес</a:t>
                      </a:r>
                      <a:r>
                        <a:rPr lang="ru-RU" sz="1200" baseline="0" dirty="0">
                          <a:latin typeface="Times New Roman" pitchFamily="18" charset="0"/>
                          <a:cs typeface="Times New Roman" pitchFamily="18" charset="0"/>
                        </a:rPr>
                        <a:t> численности детей, получающих услуги дополнительного образования, в общей численности детей в возрасте 5-18 лет)</a:t>
                      </a:r>
                    </a:p>
                    <a:p>
                      <a:endParaRPr lang="ru-RU" sz="900" dirty="0">
                        <a:latin typeface="Times New Roman" pitchFamily="18" charset="0"/>
                        <a:cs typeface="Times New Roman" pitchFamily="18" charset="0"/>
                      </a:endParaRPr>
                    </a:p>
                  </a:txBody>
                  <a:tcPr marL="68579" marR="68579" marT="34290" marB="34290">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20000"/>
                      </a:srgbClr>
                    </a:solidFill>
                  </a:tcPr>
                </a:tc>
                <a:tc>
                  <a:txBody>
                    <a:bodyPr/>
                    <a:lstStyle/>
                    <a:p>
                      <a:pPr algn="ctr"/>
                      <a:endParaRPr lang="ru-RU" sz="1200" dirty="0">
                        <a:latin typeface="Times New Roman" pitchFamily="18" charset="0"/>
                        <a:cs typeface="Times New Roman" pitchFamily="18" charset="0"/>
                      </a:endParaRPr>
                    </a:p>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a:t>
                      </a:r>
                    </a:p>
                  </a:txBody>
                  <a:tcPr marL="68579" marR="68579" marT="34290" marB="34290">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20000"/>
                      </a:srgbClr>
                    </a:solidFill>
                  </a:tcPr>
                </a:tc>
                <a:tc>
                  <a:txBody>
                    <a:bodyPr/>
                    <a:lstStyle/>
                    <a:p>
                      <a:pPr algn="ctr"/>
                      <a:endParaRPr lang="ru-RU" sz="1200" dirty="0">
                        <a:latin typeface="Times New Roman" pitchFamily="18" charset="0"/>
                        <a:cs typeface="Times New Roman" pitchFamily="18" charset="0"/>
                      </a:endParaRPr>
                    </a:p>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85,0</a:t>
                      </a:r>
                    </a:p>
                  </a:txBody>
                  <a:tcPr marL="68577" marR="68577" marT="34291" marB="3429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20000"/>
                      </a:srgbClr>
                    </a:solidFill>
                  </a:tcPr>
                </a:tc>
                <a:tc>
                  <a:txBody>
                    <a:bodyPr/>
                    <a:lstStyle/>
                    <a:p>
                      <a:pPr algn="ctr"/>
                      <a:endParaRPr lang="ru-RU" sz="1200" dirty="0">
                        <a:latin typeface="Times New Roman" pitchFamily="18" charset="0"/>
                        <a:cs typeface="Times New Roman" pitchFamily="18" charset="0"/>
                      </a:endParaRPr>
                    </a:p>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85,0</a:t>
                      </a:r>
                    </a:p>
                  </a:txBody>
                  <a:tcPr marL="68577" marR="68577" marT="34291" marB="34291">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20000"/>
                      </a:srgbClr>
                    </a:solidFill>
                  </a:tcPr>
                </a:tc>
                <a:tc>
                  <a:txBody>
                    <a:bodyPr/>
                    <a:lstStyle/>
                    <a:p>
                      <a:pPr algn="ctr"/>
                      <a:endParaRPr lang="ru-RU" sz="1200" dirty="0">
                        <a:latin typeface="Times New Roman" pitchFamily="18" charset="0"/>
                        <a:cs typeface="Times New Roman" pitchFamily="18" charset="0"/>
                      </a:endParaRPr>
                    </a:p>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85,0</a:t>
                      </a:r>
                    </a:p>
                  </a:txBody>
                  <a:tcPr marL="68577" marR="68577" marT="34291" marB="3429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20000"/>
                      </a:srgbClr>
                    </a:solidFill>
                  </a:tcPr>
                </a:tc>
                <a:tc>
                  <a:txBody>
                    <a:bodyPr/>
                    <a:lstStyle/>
                    <a:p>
                      <a:pPr algn="ctr"/>
                      <a:endParaRPr lang="ru-RU" sz="1200" dirty="0">
                        <a:latin typeface="Times New Roman" pitchFamily="18" charset="0"/>
                        <a:cs typeface="Times New Roman" pitchFamily="18" charset="0"/>
                      </a:endParaRPr>
                    </a:p>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85,0</a:t>
                      </a:r>
                    </a:p>
                  </a:txBody>
                  <a:tcPr marL="68577" marR="68577" marT="34291" marB="34291">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20000"/>
                      </a:srgbClr>
                    </a:solidFill>
                  </a:tcPr>
                </a:tc>
                <a:extLst>
                  <a:ext uri="{0D108BD9-81ED-4DB2-BD59-A6C34878D82A}">
                    <a16:rowId xmlns:a16="http://schemas.microsoft.com/office/drawing/2014/main" xmlns="" val="10002"/>
                  </a:ext>
                </a:extLst>
              </a:tr>
              <a:tr h="679952">
                <a:tc>
                  <a:txBody>
                    <a:bodyPr/>
                    <a:lstStyle/>
                    <a:p>
                      <a:endParaRPr lang="ru-RU" sz="1200" dirty="0">
                        <a:latin typeface="Times New Roman" pitchFamily="18" charset="0"/>
                        <a:cs typeface="Times New Roman" pitchFamily="18" charset="0"/>
                      </a:endParaRPr>
                    </a:p>
                    <a:p>
                      <a:r>
                        <a:rPr lang="ru-RU" sz="1200" dirty="0">
                          <a:latin typeface="Times New Roman" pitchFamily="18" charset="0"/>
                          <a:cs typeface="Times New Roman" pitchFamily="18" charset="0"/>
                        </a:rPr>
                        <a:t>Охват детей от 1 года до 7 лет дошкольным образованием</a:t>
                      </a:r>
                    </a:p>
                  </a:txBody>
                  <a:tcPr marL="68579" marR="68579" marT="34290" marB="34290">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2EDE3"/>
                    </a:solidFill>
                  </a:tcPr>
                </a:tc>
                <a:tc>
                  <a:txBody>
                    <a:bodyPr/>
                    <a:lstStyle/>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a:t>
                      </a:r>
                    </a:p>
                  </a:txBody>
                  <a:tcPr marL="68579" marR="68579" marT="34290" marB="34290">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2EDE3"/>
                    </a:solidFill>
                  </a:tcPr>
                </a:tc>
                <a:tc>
                  <a:txBody>
                    <a:bodyPr/>
                    <a:lstStyle/>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85,6</a:t>
                      </a:r>
                    </a:p>
                  </a:txBody>
                  <a:tcPr marL="68577" marR="68577" marT="34291" marB="3429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2EDE3"/>
                    </a:solidFill>
                  </a:tcPr>
                </a:tc>
                <a:tc>
                  <a:txBody>
                    <a:bodyPr/>
                    <a:lstStyle/>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85,8</a:t>
                      </a:r>
                    </a:p>
                  </a:txBody>
                  <a:tcPr marL="68577" marR="68577" marT="34291" marB="3429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2EDE3"/>
                    </a:solidFill>
                  </a:tcPr>
                </a:tc>
                <a:tc>
                  <a:txBody>
                    <a:bodyPr/>
                    <a:lstStyle/>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75,5</a:t>
                      </a:r>
                    </a:p>
                  </a:txBody>
                  <a:tcPr marL="68577" marR="68577" marT="34291" marB="3429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2EDE3"/>
                    </a:solidFill>
                  </a:tcPr>
                </a:tc>
                <a:tc>
                  <a:txBody>
                    <a:bodyPr/>
                    <a:lstStyle/>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85,9</a:t>
                      </a:r>
                    </a:p>
                  </a:txBody>
                  <a:tcPr marL="68577" marR="68577" marT="34291" marB="34291">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2EDE3"/>
                    </a:solidFill>
                  </a:tcPr>
                </a:tc>
                <a:extLst>
                  <a:ext uri="{0D108BD9-81ED-4DB2-BD59-A6C34878D82A}">
                    <a16:rowId xmlns:a16="http://schemas.microsoft.com/office/drawing/2014/main" xmlns="" val="10003"/>
                  </a:ext>
                </a:extLst>
              </a:tr>
            </a:tbl>
          </a:graphicData>
        </a:graphic>
      </p:graphicFrame>
      <p:sp>
        <p:nvSpPr>
          <p:cNvPr id="8" name="Прямоугольник 7"/>
          <p:cNvSpPr/>
          <p:nvPr/>
        </p:nvSpPr>
        <p:spPr>
          <a:xfrm>
            <a:off x="95693" y="885986"/>
            <a:ext cx="8963247" cy="347398"/>
          </a:xfrm>
          <a:prstGeom prst="rect">
            <a:avLst/>
          </a:prstGeom>
          <a:gradFill>
            <a:gsLst>
              <a:gs pos="11000">
                <a:srgbClr val="B5E1D0"/>
              </a:gs>
              <a:gs pos="4000">
                <a:srgbClr val="4EB68E"/>
              </a:gs>
              <a:gs pos="100000">
                <a:srgbClr val="C6E8DB"/>
              </a:gs>
            </a:gsLst>
            <a:lin ang="5400000" scaled="0"/>
          </a:gradFill>
          <a:ln>
            <a:noFill/>
          </a:ln>
          <a:effectLst>
            <a:reflection blurRad="38100" stA="26000" endPos="23000" dist="25400" dir="5400000" sy="-100000" rotWithShape="0"/>
          </a:effectLst>
          <a:scene3d>
            <a:camera prst="orthographicFront">
              <a:rot lat="0" lon="0" rev="0"/>
            </a:camera>
            <a:lightRig rig="balanced" dir="tr"/>
          </a:scene3d>
          <a:sp3d contourW="14605" prstMaterial="plastic">
            <a:bevelT w="50800" prst="convex"/>
            <a:contourClr>
              <a:srgbClr val="A7EA52">
                <a:shade val="30000"/>
                <a:satMod val="120000"/>
              </a:srgbClr>
            </a:contourClr>
          </a:sp3d>
        </p:spPr>
        <p:txBody>
          <a:bodyPr lIns="57148" tIns="28574" rIns="57148" bIns="28574" anchor="ctr"/>
          <a:lstStyle/>
          <a:p>
            <a:pPr lvl="0" algn="ctr" defTabSz="914400" fontAlgn="base">
              <a:spcBef>
                <a:spcPct val="0"/>
              </a:spcBef>
              <a:spcAft>
                <a:spcPct val="0"/>
              </a:spcAft>
              <a:defRPr/>
            </a:pPr>
            <a:r>
              <a:rPr lang="ru-RU" sz="1600" b="1" dirty="0">
                <a:solidFill>
                  <a:prstClr val="black"/>
                </a:solidFill>
                <a:latin typeface="Times New Roman" pitchFamily="18" charset="0"/>
                <a:cs typeface="Times New Roman" pitchFamily="18" charset="0"/>
              </a:rPr>
              <a:t>Достигнутые результаты муниципальной программы</a:t>
            </a:r>
          </a:p>
        </p:txBody>
      </p:sp>
      <p:sp>
        <p:nvSpPr>
          <p:cNvPr id="11" name="Двойная стрелка вверх/вниз 10"/>
          <p:cNvSpPr/>
          <p:nvPr/>
        </p:nvSpPr>
        <p:spPr>
          <a:xfrm>
            <a:off x="4239667" y="1363956"/>
            <a:ext cx="483335" cy="609364"/>
          </a:xfrm>
          <a:prstGeom prst="upDownArrow">
            <a:avLst/>
          </a:prstGeom>
          <a:gradFill>
            <a:gsLst>
              <a:gs pos="0">
                <a:srgbClr val="97FF97"/>
              </a:gs>
              <a:gs pos="100000">
                <a:srgbClr val="D0FCD5">
                  <a:alpha val="60000"/>
                </a:srgbClr>
              </a:gs>
            </a:gsLst>
            <a:lin ang="5400000" scaled="0"/>
          </a:gradFill>
          <a:ln>
            <a:solidFill>
              <a:srgbClr val="8BFF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0" name="Oval 13"/>
          <p:cNvSpPr>
            <a:spLocks noChangeArrowheads="1"/>
          </p:cNvSpPr>
          <p:nvPr/>
        </p:nvSpPr>
        <p:spPr bwMode="auto">
          <a:xfrm>
            <a:off x="8278994" y="6486920"/>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47</a:t>
            </a:r>
          </a:p>
        </p:txBody>
      </p:sp>
    </p:spTree>
    <p:extLst>
      <p:ext uri="{BB962C8B-B14F-4D97-AF65-F5344CB8AC3E}">
        <p14:creationId xmlns:p14="http://schemas.microsoft.com/office/powerpoint/2010/main" val="27703538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0" y="-55882"/>
            <a:ext cx="9045575" cy="830997"/>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3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МП «Развитие культуры городского округа город Первомайск Нижегородской области»</a:t>
            </a:r>
          </a:p>
        </p:txBody>
      </p:sp>
      <p:sp>
        <p:nvSpPr>
          <p:cNvPr id="13" name="TextBox 16"/>
          <p:cNvSpPr txBox="1">
            <a:spLocks noChangeArrowheads="1"/>
          </p:cNvSpPr>
          <p:nvPr/>
        </p:nvSpPr>
        <p:spPr bwMode="auto">
          <a:xfrm>
            <a:off x="103567" y="2182318"/>
            <a:ext cx="8942008"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pPr>
            <a:r>
              <a:rPr lang="ru-RU" b="1" u="sng" dirty="0">
                <a:solidFill>
                  <a:prstClr val="black"/>
                </a:solidFill>
                <a:latin typeface="Times New Roman" pitchFamily="18" charset="0"/>
                <a:cs typeface="Times New Roman" pitchFamily="18" charset="0"/>
              </a:rPr>
              <a:t>Утверждена:</a:t>
            </a:r>
          </a:p>
          <a:p>
            <a:pPr eaLnBrk="1" fontAlgn="base" hangingPunct="1">
              <a:spcBef>
                <a:spcPct val="0"/>
              </a:spcBef>
              <a:spcAft>
                <a:spcPct val="0"/>
              </a:spcAft>
            </a:pPr>
            <a:r>
              <a:rPr lang="ru-RU" dirty="0">
                <a:solidFill>
                  <a:prstClr val="black"/>
                </a:solidFill>
                <a:latin typeface="Times New Roman" pitchFamily="18" charset="0"/>
                <a:cs typeface="Times New Roman" pitchFamily="18" charset="0"/>
              </a:rPr>
              <a:t>Постановлением администрации городского округа город Первомайск Нижегородской области от 28.10.2014 года № 1105 «Об утверждении муниципальной программы «Развитие культуры городского округа город Первомайск  Нижегородской области».</a:t>
            </a:r>
          </a:p>
          <a:p>
            <a:pPr eaLnBrk="1" fontAlgn="base" hangingPunct="1">
              <a:spcBef>
                <a:spcPct val="0"/>
              </a:spcBef>
              <a:spcAft>
                <a:spcPct val="0"/>
              </a:spcAft>
            </a:pPr>
            <a:r>
              <a:rPr lang="ru-RU" b="1" u="sng" dirty="0">
                <a:solidFill>
                  <a:prstClr val="black"/>
                </a:solidFill>
                <a:latin typeface="Times New Roman" pitchFamily="18" charset="0"/>
                <a:cs typeface="Times New Roman" pitchFamily="18" charset="0"/>
              </a:rPr>
              <a:t>Срок действия программы:</a:t>
            </a:r>
            <a:r>
              <a:rPr lang="ru-RU" dirty="0">
                <a:solidFill>
                  <a:prstClr val="black"/>
                </a:solidFill>
                <a:latin typeface="Times New Roman" pitchFamily="18" charset="0"/>
                <a:cs typeface="Times New Roman" pitchFamily="18" charset="0"/>
              </a:rPr>
              <a:t> </a:t>
            </a:r>
          </a:p>
          <a:p>
            <a:pPr eaLnBrk="1" fontAlgn="base" hangingPunct="1">
              <a:spcBef>
                <a:spcPct val="0"/>
              </a:spcBef>
              <a:spcAft>
                <a:spcPct val="0"/>
              </a:spcAft>
            </a:pPr>
            <a:r>
              <a:rPr lang="ru-RU" dirty="0">
                <a:solidFill>
                  <a:prstClr val="black"/>
                </a:solidFill>
                <a:latin typeface="Times New Roman" pitchFamily="18" charset="0"/>
                <a:cs typeface="Times New Roman" pitchFamily="18" charset="0"/>
              </a:rPr>
              <a:t>2015-2028 годы.</a:t>
            </a:r>
          </a:p>
          <a:p>
            <a:pPr eaLnBrk="1" fontAlgn="base" hangingPunct="1">
              <a:spcBef>
                <a:spcPct val="0"/>
              </a:spcBef>
              <a:spcAft>
                <a:spcPct val="0"/>
              </a:spcAft>
            </a:pPr>
            <a:r>
              <a:rPr lang="ru-RU" b="1" u="sng" dirty="0">
                <a:solidFill>
                  <a:prstClr val="black"/>
                </a:solidFill>
                <a:latin typeface="Times New Roman" pitchFamily="18" charset="0"/>
                <a:cs typeface="Times New Roman" pitchFamily="18" charset="0"/>
              </a:rPr>
              <a:t>Муниципальный заказчик – координатор: </a:t>
            </a:r>
          </a:p>
          <a:p>
            <a:pPr eaLnBrk="1" fontAlgn="base" hangingPunct="1">
              <a:spcBef>
                <a:spcPct val="0"/>
              </a:spcBef>
              <a:spcAft>
                <a:spcPct val="0"/>
              </a:spcAft>
            </a:pPr>
            <a:r>
              <a:rPr lang="ru-RU" dirty="0">
                <a:solidFill>
                  <a:prstClr val="black"/>
                </a:solidFill>
                <a:latin typeface="Times New Roman" pitchFamily="18" charset="0"/>
                <a:cs typeface="Times New Roman" pitchFamily="18" charset="0"/>
              </a:rPr>
              <a:t>Отдел культуры администрации городского округа город Первомайск Нижегородской области</a:t>
            </a:r>
          </a:p>
          <a:p>
            <a:pPr eaLnBrk="1" fontAlgn="base" hangingPunct="1">
              <a:spcBef>
                <a:spcPct val="0"/>
              </a:spcBef>
              <a:spcAft>
                <a:spcPct val="0"/>
              </a:spcAft>
            </a:pPr>
            <a:r>
              <a:rPr lang="ru-RU" b="1" u="sng" dirty="0">
                <a:solidFill>
                  <a:prstClr val="black"/>
                </a:solidFill>
                <a:latin typeface="Times New Roman" pitchFamily="18" charset="0"/>
                <a:cs typeface="Times New Roman" pitchFamily="18" charset="0"/>
              </a:rPr>
              <a:t>Цель:</a:t>
            </a:r>
          </a:p>
          <a:p>
            <a:pPr eaLnBrk="1" fontAlgn="base" hangingPunct="1">
              <a:spcBef>
                <a:spcPct val="0"/>
              </a:spcBef>
              <a:spcAft>
                <a:spcPct val="0"/>
              </a:spcAft>
            </a:pPr>
            <a:r>
              <a:rPr lang="ru-RU" dirty="0">
                <a:solidFill>
                  <a:prstClr val="black"/>
                </a:solidFill>
                <a:latin typeface="Times New Roman" pitchFamily="18" charset="0"/>
                <a:cs typeface="Times New Roman" pitchFamily="18" charset="0"/>
              </a:rPr>
              <a:t>Создание условий и возможностей для повышения роли культуры в воспитании и просвещении населения городского округа город Первомайск Нижегородской области в ее лучших традициях и достижениях,</a:t>
            </a:r>
          </a:p>
          <a:p>
            <a:pPr eaLnBrk="1" fontAlgn="base" hangingPunct="1">
              <a:spcBef>
                <a:spcPct val="0"/>
              </a:spcBef>
              <a:spcAft>
                <a:spcPct val="0"/>
              </a:spcAft>
            </a:pPr>
            <a:r>
              <a:rPr lang="ru-RU" dirty="0">
                <a:solidFill>
                  <a:prstClr val="black"/>
                </a:solidFill>
                <a:latin typeface="Times New Roman" pitchFamily="18" charset="0"/>
                <a:cs typeface="Times New Roman" pitchFamily="18" charset="0"/>
              </a:rPr>
              <a:t> сохранение культурного наследия и единого культурно-информационного пространства</a:t>
            </a:r>
          </a:p>
          <a:p>
            <a:pPr eaLnBrk="1" fontAlgn="base" hangingPunct="1">
              <a:spcBef>
                <a:spcPct val="0"/>
              </a:spcBef>
              <a:spcAft>
                <a:spcPct val="0"/>
              </a:spcAft>
            </a:pPr>
            <a:r>
              <a:rPr lang="ru-RU" b="1" u="sng" dirty="0">
                <a:solidFill>
                  <a:prstClr val="black"/>
                </a:solidFill>
                <a:latin typeface="Times New Roman" pitchFamily="18" charset="0"/>
                <a:cs typeface="Times New Roman" pitchFamily="18" charset="0"/>
              </a:rPr>
              <a:t>Целевая группа программы:</a:t>
            </a:r>
          </a:p>
          <a:p>
            <a:pPr eaLnBrk="1" fontAlgn="base" hangingPunct="1">
              <a:spcBef>
                <a:spcPct val="0"/>
              </a:spcBef>
              <a:spcAft>
                <a:spcPct val="0"/>
              </a:spcAft>
            </a:pPr>
            <a:r>
              <a:rPr lang="ru-RU" dirty="0">
                <a:solidFill>
                  <a:prstClr val="black"/>
                </a:solidFill>
                <a:latin typeface="Times New Roman" pitchFamily="18" charset="0"/>
                <a:cs typeface="Times New Roman" pitchFamily="18" charset="0"/>
              </a:rPr>
              <a:t>Жители городского округа город Первомайск</a:t>
            </a:r>
          </a:p>
        </p:txBody>
      </p:sp>
      <p:grpSp>
        <p:nvGrpSpPr>
          <p:cNvPr id="15" name="Группа 14"/>
          <p:cNvGrpSpPr/>
          <p:nvPr/>
        </p:nvGrpSpPr>
        <p:grpSpPr>
          <a:xfrm>
            <a:off x="337802" y="740612"/>
            <a:ext cx="8493353" cy="567224"/>
            <a:chOff x="720229" y="2515184"/>
            <a:chExt cx="2305050" cy="706359"/>
          </a:xfrm>
          <a:gradFill>
            <a:gsLst>
              <a:gs pos="0">
                <a:srgbClr val="F07CD7"/>
              </a:gs>
              <a:gs pos="100000">
                <a:srgbClr val="F6B8E6"/>
              </a:gs>
            </a:gsLst>
            <a:lin ang="5400000" scaled="0"/>
          </a:gradFill>
        </p:grpSpPr>
        <p:sp>
          <p:nvSpPr>
            <p:cNvPr id="16" name="Rectangle 12"/>
            <p:cNvSpPr>
              <a:spLocks noChangeArrowheads="1"/>
            </p:cNvSpPr>
            <p:nvPr/>
          </p:nvSpPr>
          <p:spPr bwMode="auto">
            <a:xfrm rot="10800000">
              <a:off x="720229" y="2608375"/>
              <a:ext cx="2305050" cy="613168"/>
            </a:xfrm>
            <a:prstGeom prst="rect">
              <a:avLst/>
            </a:prstGeom>
            <a:gradFill>
              <a:gsLst>
                <a:gs pos="89000">
                  <a:srgbClr val="F6B8E6"/>
                </a:gs>
                <a:gs pos="23000">
                  <a:srgbClr val="F6B8E6"/>
                </a:gs>
                <a:gs pos="6000">
                  <a:srgbClr val="EC6ACA"/>
                </a:gs>
                <a:gs pos="100000">
                  <a:srgbClr val="E830C1"/>
                </a:gs>
              </a:gsLst>
              <a:lin ang="5400000" scaled="0"/>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AutoShape 13"/>
            <p:cNvSpPr>
              <a:spLocks noChangeArrowheads="1"/>
            </p:cNvSpPr>
            <p:nvPr/>
          </p:nvSpPr>
          <p:spPr bwMode="auto">
            <a:xfrm rot="10800000">
              <a:off x="720229" y="2515184"/>
              <a:ext cx="2305050" cy="115927"/>
            </a:xfrm>
            <a:custGeom>
              <a:avLst/>
              <a:gdLst>
                <a:gd name="G0" fmla="+- 5489 0 0"/>
                <a:gd name="G1" fmla="+- 21600 0 5489"/>
                <a:gd name="G2" fmla="*/ 5489 1 2"/>
                <a:gd name="G3" fmla="+- 21600 0 G2"/>
                <a:gd name="G4" fmla="+/ 5489 21600 2"/>
                <a:gd name="G5" fmla="+/ G1 0 2"/>
                <a:gd name="G6" fmla="*/ 21600 21600 5489"/>
                <a:gd name="G7" fmla="*/ G6 1 2"/>
                <a:gd name="G8" fmla="+- 21600 0 G7"/>
                <a:gd name="G9" fmla="*/ 21600 1 2"/>
                <a:gd name="G10" fmla="+- 5489 0 G9"/>
                <a:gd name="G11" fmla="?: G10 G8 0"/>
                <a:gd name="G12" fmla="?: G10 G7 21600"/>
                <a:gd name="T0" fmla="*/ 18855 w 21600"/>
                <a:gd name="T1" fmla="*/ 10800 h 21600"/>
                <a:gd name="T2" fmla="*/ 10800 w 21600"/>
                <a:gd name="T3" fmla="*/ 21600 h 21600"/>
                <a:gd name="T4" fmla="*/ 2745 w 21600"/>
                <a:gd name="T5" fmla="*/ 10800 h 21600"/>
                <a:gd name="T6" fmla="*/ 10800 w 21600"/>
                <a:gd name="T7" fmla="*/ 0 h 21600"/>
                <a:gd name="T8" fmla="*/ 4545 w 21600"/>
                <a:gd name="T9" fmla="*/ 4545 h 21600"/>
                <a:gd name="T10" fmla="*/ 17055 w 21600"/>
                <a:gd name="T11" fmla="*/ 17055 h 21600"/>
              </a:gdLst>
              <a:ahLst/>
              <a:cxnLst>
                <a:cxn ang="0">
                  <a:pos x="T0" y="T1"/>
                </a:cxn>
                <a:cxn ang="0">
                  <a:pos x="T2" y="T3"/>
                </a:cxn>
                <a:cxn ang="0">
                  <a:pos x="T4" y="T5"/>
                </a:cxn>
                <a:cxn ang="0">
                  <a:pos x="T6" y="T7"/>
                </a:cxn>
              </a:cxnLst>
              <a:rect l="T8" t="T9" r="T10" b="T11"/>
              <a:pathLst>
                <a:path w="21600" h="21600">
                  <a:moveTo>
                    <a:pt x="0" y="0"/>
                  </a:moveTo>
                  <a:lnTo>
                    <a:pt x="5489" y="21600"/>
                  </a:lnTo>
                  <a:lnTo>
                    <a:pt x="16111" y="21600"/>
                  </a:lnTo>
                  <a:lnTo>
                    <a:pt x="21600" y="0"/>
                  </a:lnTo>
                  <a:close/>
                </a:path>
              </a:pathLst>
            </a:custGeom>
            <a:gradFill>
              <a:gsLst>
                <a:gs pos="0">
                  <a:srgbClr val="F6B8E6"/>
                </a:gs>
                <a:gs pos="100000">
                  <a:schemeClr val="accent1">
                    <a:lumMod val="20000"/>
                    <a:lumOff val="80000"/>
                  </a:schemeClr>
                </a:gs>
              </a:gsLst>
              <a:lin ang="5400000" scaled="0"/>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3" name="Группа 2"/>
          <p:cNvGrpSpPr/>
          <p:nvPr/>
        </p:nvGrpSpPr>
        <p:grpSpPr>
          <a:xfrm>
            <a:off x="314120" y="1318474"/>
            <a:ext cx="2258957" cy="825964"/>
            <a:chOff x="2083980" y="2465426"/>
            <a:chExt cx="2870791" cy="771450"/>
          </a:xfrm>
        </p:grpSpPr>
        <p:grpSp>
          <p:nvGrpSpPr>
            <p:cNvPr id="25" name="Group 7"/>
            <p:cNvGrpSpPr>
              <a:grpSpLocks/>
            </p:cNvGrpSpPr>
            <p:nvPr/>
          </p:nvGrpSpPr>
          <p:grpSpPr bwMode="auto">
            <a:xfrm flipV="1">
              <a:off x="2083980" y="2465426"/>
              <a:ext cx="2870791" cy="771450"/>
              <a:chOff x="0" y="0"/>
              <a:chExt cx="2790" cy="912"/>
            </a:xfrm>
          </p:grpSpPr>
          <p:sp>
            <p:nvSpPr>
              <p:cNvPr id="26" name="AutoShape 8"/>
              <p:cNvSpPr>
                <a:spLocks noChangeArrowheads="1"/>
              </p:cNvSpPr>
              <p:nvPr/>
            </p:nvSpPr>
            <p:spPr bwMode="auto">
              <a:xfrm rot="10800000">
                <a:off x="0" y="142"/>
                <a:ext cx="2790" cy="770"/>
              </a:xfrm>
              <a:prstGeom prst="upArrowCallout">
                <a:avLst>
                  <a:gd name="adj1" fmla="val 82868"/>
                  <a:gd name="adj2" fmla="val 41434"/>
                  <a:gd name="adj3" fmla="val 17995"/>
                  <a:gd name="adj4" fmla="val 81949"/>
                </a:avLst>
              </a:prstGeom>
              <a:gradFill rotWithShape="1">
                <a:gsLst>
                  <a:gs pos="0">
                    <a:srgbClr val="DDDDDD"/>
                  </a:gs>
                  <a:gs pos="100000">
                    <a:srgbClr val="FFFFFF"/>
                  </a:gs>
                </a:gsLst>
                <a:lin ang="5400000" scaled="1"/>
              </a:gradFill>
              <a:ln w="317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7" name="AutoShape 9"/>
              <p:cNvSpPr>
                <a:spLocks noChangeArrowheads="1"/>
              </p:cNvSpPr>
              <p:nvPr/>
            </p:nvSpPr>
            <p:spPr bwMode="auto">
              <a:xfrm rot="10800000">
                <a:off x="0" y="0"/>
                <a:ext cx="2790" cy="132"/>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B2B2B2">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2" name="Прямоугольник 1"/>
            <p:cNvSpPr/>
            <p:nvPr/>
          </p:nvSpPr>
          <p:spPr>
            <a:xfrm>
              <a:off x="2247109" y="2572145"/>
              <a:ext cx="2531994" cy="600164"/>
            </a:xfrm>
            <a:prstGeom prst="rect">
              <a:avLst/>
            </a:prstGeom>
          </p:spPr>
          <p:txBody>
            <a:bodyPr wrap="square">
              <a:spAutoFit/>
            </a:bodyPr>
            <a:lstStyle/>
            <a:p>
              <a:pPr lvl="0" algn="ctr" fontAlgn="base">
                <a:spcBef>
                  <a:spcPct val="0"/>
                </a:spcBef>
                <a:spcAft>
                  <a:spcPct val="0"/>
                </a:spcAft>
                <a:defRPr/>
              </a:pPr>
              <a:r>
                <a:rPr lang="ru-RU" sz="1100" b="1" kern="0" dirty="0">
                  <a:solidFill>
                    <a:prstClr val="black"/>
                  </a:solidFill>
                  <a:latin typeface="Times New Roman" pitchFamily="18" charset="0"/>
                  <a:cs typeface="Times New Roman" pitchFamily="18" charset="0"/>
                </a:rPr>
                <a:t>МАУК «Центр культуры» централизованная </a:t>
              </a:r>
            </a:p>
            <a:p>
              <a:pPr lvl="0" algn="ctr" fontAlgn="base">
                <a:spcBef>
                  <a:spcPct val="0"/>
                </a:spcBef>
                <a:spcAft>
                  <a:spcPct val="0"/>
                </a:spcAft>
                <a:defRPr/>
              </a:pPr>
              <a:r>
                <a:rPr lang="ru-RU" sz="1100" b="1" kern="0" dirty="0">
                  <a:solidFill>
                    <a:prstClr val="black"/>
                  </a:solidFill>
                  <a:latin typeface="Times New Roman" pitchFamily="18" charset="0"/>
                  <a:cs typeface="Times New Roman" pitchFamily="18" charset="0"/>
                </a:rPr>
                <a:t>клубная система</a:t>
              </a:r>
            </a:p>
          </p:txBody>
        </p:sp>
      </p:grpSp>
      <p:grpSp>
        <p:nvGrpSpPr>
          <p:cNvPr id="33" name="Группа 32"/>
          <p:cNvGrpSpPr/>
          <p:nvPr/>
        </p:nvGrpSpPr>
        <p:grpSpPr>
          <a:xfrm>
            <a:off x="2593121" y="1322012"/>
            <a:ext cx="2120728" cy="825964"/>
            <a:chOff x="2083980" y="2465426"/>
            <a:chExt cx="2870791" cy="771450"/>
          </a:xfrm>
        </p:grpSpPr>
        <p:grpSp>
          <p:nvGrpSpPr>
            <p:cNvPr id="34" name="Group 7"/>
            <p:cNvGrpSpPr>
              <a:grpSpLocks/>
            </p:cNvGrpSpPr>
            <p:nvPr/>
          </p:nvGrpSpPr>
          <p:grpSpPr bwMode="auto">
            <a:xfrm flipV="1">
              <a:off x="2083980" y="2465426"/>
              <a:ext cx="2870791" cy="771450"/>
              <a:chOff x="0" y="0"/>
              <a:chExt cx="2790" cy="912"/>
            </a:xfrm>
          </p:grpSpPr>
          <p:sp>
            <p:nvSpPr>
              <p:cNvPr id="36" name="AutoShape 8"/>
              <p:cNvSpPr>
                <a:spLocks noChangeArrowheads="1"/>
              </p:cNvSpPr>
              <p:nvPr/>
            </p:nvSpPr>
            <p:spPr bwMode="auto">
              <a:xfrm rot="10800000">
                <a:off x="0" y="142"/>
                <a:ext cx="2790" cy="770"/>
              </a:xfrm>
              <a:prstGeom prst="upArrowCallout">
                <a:avLst>
                  <a:gd name="adj1" fmla="val 82868"/>
                  <a:gd name="adj2" fmla="val 41434"/>
                  <a:gd name="adj3" fmla="val 17995"/>
                  <a:gd name="adj4" fmla="val 81949"/>
                </a:avLst>
              </a:prstGeom>
              <a:gradFill rotWithShape="1">
                <a:gsLst>
                  <a:gs pos="0">
                    <a:srgbClr val="DDDDDD"/>
                  </a:gs>
                  <a:gs pos="100000">
                    <a:srgbClr val="FFFFFF"/>
                  </a:gs>
                </a:gsLst>
                <a:lin ang="5400000" scaled="1"/>
              </a:gradFill>
              <a:ln w="317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 name="AutoShape 9"/>
              <p:cNvSpPr>
                <a:spLocks noChangeArrowheads="1"/>
              </p:cNvSpPr>
              <p:nvPr/>
            </p:nvSpPr>
            <p:spPr bwMode="auto">
              <a:xfrm rot="10800000">
                <a:off x="0" y="0"/>
                <a:ext cx="2790" cy="132"/>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B2B2B2">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35" name="Прямоугольник 34"/>
            <p:cNvSpPr/>
            <p:nvPr/>
          </p:nvSpPr>
          <p:spPr>
            <a:xfrm>
              <a:off x="2247109" y="2661527"/>
              <a:ext cx="2531994" cy="402448"/>
            </a:xfrm>
            <a:prstGeom prst="rect">
              <a:avLst/>
            </a:prstGeom>
          </p:spPr>
          <p:txBody>
            <a:bodyPr wrap="square">
              <a:spAutoFit/>
            </a:bodyPr>
            <a:lstStyle/>
            <a:p>
              <a:pPr lvl="0" algn="ctr" fontAlgn="base">
                <a:spcBef>
                  <a:spcPct val="0"/>
                </a:spcBef>
                <a:spcAft>
                  <a:spcPct val="0"/>
                </a:spcAft>
                <a:defRPr/>
              </a:pPr>
              <a:r>
                <a:rPr lang="ru-RU" sz="1100" b="1" kern="0" dirty="0">
                  <a:solidFill>
                    <a:prstClr val="black"/>
                  </a:solidFill>
                  <a:latin typeface="Times New Roman" pitchFamily="18" charset="0"/>
                  <a:cs typeface="Times New Roman" pitchFamily="18" charset="0"/>
                </a:rPr>
                <a:t>МАУК «Центр культуры» краеведческий музей</a:t>
              </a:r>
            </a:p>
          </p:txBody>
        </p:sp>
      </p:grpSp>
      <p:grpSp>
        <p:nvGrpSpPr>
          <p:cNvPr id="38" name="Группа 37"/>
          <p:cNvGrpSpPr/>
          <p:nvPr/>
        </p:nvGrpSpPr>
        <p:grpSpPr>
          <a:xfrm>
            <a:off x="4733892" y="1325550"/>
            <a:ext cx="1990958" cy="825964"/>
            <a:chOff x="2083980" y="2465426"/>
            <a:chExt cx="2870791" cy="771450"/>
          </a:xfrm>
        </p:grpSpPr>
        <p:grpSp>
          <p:nvGrpSpPr>
            <p:cNvPr id="39" name="Group 7"/>
            <p:cNvGrpSpPr>
              <a:grpSpLocks/>
            </p:cNvGrpSpPr>
            <p:nvPr/>
          </p:nvGrpSpPr>
          <p:grpSpPr bwMode="auto">
            <a:xfrm flipV="1">
              <a:off x="2083980" y="2465426"/>
              <a:ext cx="2870791" cy="771450"/>
              <a:chOff x="0" y="0"/>
              <a:chExt cx="2790" cy="912"/>
            </a:xfrm>
          </p:grpSpPr>
          <p:sp>
            <p:nvSpPr>
              <p:cNvPr id="41" name="AutoShape 8"/>
              <p:cNvSpPr>
                <a:spLocks noChangeArrowheads="1"/>
              </p:cNvSpPr>
              <p:nvPr/>
            </p:nvSpPr>
            <p:spPr bwMode="auto">
              <a:xfrm rot="10800000">
                <a:off x="0" y="142"/>
                <a:ext cx="2790" cy="770"/>
              </a:xfrm>
              <a:prstGeom prst="upArrowCallout">
                <a:avLst>
                  <a:gd name="adj1" fmla="val 82868"/>
                  <a:gd name="adj2" fmla="val 41434"/>
                  <a:gd name="adj3" fmla="val 17995"/>
                  <a:gd name="adj4" fmla="val 81949"/>
                </a:avLst>
              </a:prstGeom>
              <a:gradFill rotWithShape="1">
                <a:gsLst>
                  <a:gs pos="0">
                    <a:srgbClr val="DDDDDD"/>
                  </a:gs>
                  <a:gs pos="100000">
                    <a:srgbClr val="FFFFFF"/>
                  </a:gs>
                </a:gsLst>
                <a:lin ang="5400000" scaled="1"/>
              </a:gradFill>
              <a:ln w="317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 name="AutoShape 9"/>
              <p:cNvSpPr>
                <a:spLocks noChangeArrowheads="1"/>
              </p:cNvSpPr>
              <p:nvPr/>
            </p:nvSpPr>
            <p:spPr bwMode="auto">
              <a:xfrm rot="10800000">
                <a:off x="0" y="0"/>
                <a:ext cx="2790" cy="132"/>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B2B2B2">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40" name="Прямоугольник 39"/>
            <p:cNvSpPr/>
            <p:nvPr/>
          </p:nvSpPr>
          <p:spPr>
            <a:xfrm>
              <a:off x="2247109" y="2641663"/>
              <a:ext cx="2531994" cy="402448"/>
            </a:xfrm>
            <a:prstGeom prst="rect">
              <a:avLst/>
            </a:prstGeom>
          </p:spPr>
          <p:txBody>
            <a:bodyPr wrap="square">
              <a:spAutoFit/>
            </a:bodyPr>
            <a:lstStyle/>
            <a:p>
              <a:pPr lvl="0" algn="ctr" fontAlgn="base">
                <a:spcBef>
                  <a:spcPct val="0"/>
                </a:spcBef>
                <a:spcAft>
                  <a:spcPct val="0"/>
                </a:spcAft>
                <a:defRPr/>
              </a:pPr>
              <a:r>
                <a:rPr lang="ru-RU" sz="1100" b="1" kern="0" dirty="0">
                  <a:solidFill>
                    <a:prstClr val="black"/>
                  </a:solidFill>
                  <a:latin typeface="Times New Roman" pitchFamily="18" charset="0"/>
                  <a:cs typeface="Times New Roman" pitchFamily="18" charset="0"/>
                </a:rPr>
                <a:t>МАУ ДО </a:t>
              </a:r>
            </a:p>
            <a:p>
              <a:pPr lvl="0" algn="ctr" fontAlgn="base">
                <a:spcBef>
                  <a:spcPct val="0"/>
                </a:spcBef>
                <a:spcAft>
                  <a:spcPct val="0"/>
                </a:spcAft>
                <a:defRPr/>
              </a:pPr>
              <a:r>
                <a:rPr lang="ru-RU" sz="1100" b="1" kern="0" dirty="0">
                  <a:solidFill>
                    <a:prstClr val="black"/>
                  </a:solidFill>
                  <a:latin typeface="Times New Roman" pitchFamily="18" charset="0"/>
                  <a:cs typeface="Times New Roman" pitchFamily="18" charset="0"/>
                </a:rPr>
                <a:t>Детская школа искусств</a:t>
              </a:r>
            </a:p>
          </p:txBody>
        </p:sp>
      </p:grpSp>
      <p:grpSp>
        <p:nvGrpSpPr>
          <p:cNvPr id="43" name="Группа 42"/>
          <p:cNvGrpSpPr/>
          <p:nvPr/>
        </p:nvGrpSpPr>
        <p:grpSpPr>
          <a:xfrm>
            <a:off x="6737268" y="1319089"/>
            <a:ext cx="2078119" cy="825964"/>
            <a:chOff x="2083980" y="2465426"/>
            <a:chExt cx="2870791" cy="771450"/>
          </a:xfrm>
        </p:grpSpPr>
        <p:grpSp>
          <p:nvGrpSpPr>
            <p:cNvPr id="44" name="Group 7"/>
            <p:cNvGrpSpPr>
              <a:grpSpLocks/>
            </p:cNvGrpSpPr>
            <p:nvPr/>
          </p:nvGrpSpPr>
          <p:grpSpPr bwMode="auto">
            <a:xfrm flipV="1">
              <a:off x="2083980" y="2465426"/>
              <a:ext cx="2870791" cy="771450"/>
              <a:chOff x="0" y="0"/>
              <a:chExt cx="2790" cy="912"/>
            </a:xfrm>
          </p:grpSpPr>
          <p:sp>
            <p:nvSpPr>
              <p:cNvPr id="46" name="AutoShape 8"/>
              <p:cNvSpPr>
                <a:spLocks noChangeArrowheads="1"/>
              </p:cNvSpPr>
              <p:nvPr/>
            </p:nvSpPr>
            <p:spPr bwMode="auto">
              <a:xfrm rot="10800000">
                <a:off x="0" y="142"/>
                <a:ext cx="2790" cy="770"/>
              </a:xfrm>
              <a:prstGeom prst="upArrowCallout">
                <a:avLst>
                  <a:gd name="adj1" fmla="val 82868"/>
                  <a:gd name="adj2" fmla="val 41434"/>
                  <a:gd name="adj3" fmla="val 17995"/>
                  <a:gd name="adj4" fmla="val 81949"/>
                </a:avLst>
              </a:prstGeom>
              <a:gradFill rotWithShape="1">
                <a:gsLst>
                  <a:gs pos="0">
                    <a:srgbClr val="DDDDDD"/>
                  </a:gs>
                  <a:gs pos="100000">
                    <a:srgbClr val="FFFFFF"/>
                  </a:gs>
                </a:gsLst>
                <a:lin ang="5400000" scaled="1"/>
              </a:gradFill>
              <a:ln w="317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 name="AutoShape 9"/>
              <p:cNvSpPr>
                <a:spLocks noChangeArrowheads="1"/>
              </p:cNvSpPr>
              <p:nvPr/>
            </p:nvSpPr>
            <p:spPr bwMode="auto">
              <a:xfrm rot="10800000">
                <a:off x="0" y="0"/>
                <a:ext cx="2790" cy="132"/>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B2B2B2">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45" name="Прямоугольник 44"/>
            <p:cNvSpPr/>
            <p:nvPr/>
          </p:nvSpPr>
          <p:spPr>
            <a:xfrm>
              <a:off x="2247109" y="2641663"/>
              <a:ext cx="2531994" cy="402448"/>
            </a:xfrm>
            <a:prstGeom prst="rect">
              <a:avLst/>
            </a:prstGeom>
          </p:spPr>
          <p:txBody>
            <a:bodyPr wrap="square">
              <a:spAutoFit/>
            </a:bodyPr>
            <a:lstStyle/>
            <a:p>
              <a:pPr lvl="0" algn="ctr" fontAlgn="base">
                <a:spcBef>
                  <a:spcPct val="0"/>
                </a:spcBef>
                <a:spcAft>
                  <a:spcPct val="0"/>
                </a:spcAft>
                <a:defRPr/>
              </a:pPr>
              <a:r>
                <a:rPr lang="ru-RU" sz="1100" b="1" kern="0" dirty="0">
                  <a:solidFill>
                    <a:prstClr val="black"/>
                  </a:solidFill>
                  <a:latin typeface="Times New Roman" pitchFamily="18" charset="0"/>
                  <a:cs typeface="Times New Roman" pitchFamily="18" charset="0"/>
                </a:rPr>
                <a:t>МКУ «Центр по обслуживанию УК»</a:t>
              </a:r>
            </a:p>
          </p:txBody>
        </p:sp>
      </p:grpSp>
      <p:sp>
        <p:nvSpPr>
          <p:cNvPr id="8" name="Прямоугольник 7"/>
          <p:cNvSpPr/>
          <p:nvPr/>
        </p:nvSpPr>
        <p:spPr>
          <a:xfrm>
            <a:off x="950189" y="902996"/>
            <a:ext cx="7581014" cy="338554"/>
          </a:xfrm>
          <a:prstGeom prst="rect">
            <a:avLst/>
          </a:prstGeom>
        </p:spPr>
        <p:txBody>
          <a:bodyPr wrap="square">
            <a:spAutoFit/>
          </a:bodyPr>
          <a:lstStyle/>
          <a:p>
            <a:pPr lvl="0" algn="ctr" defTabSz="914400" fontAlgn="base">
              <a:spcBef>
                <a:spcPct val="0"/>
              </a:spcBef>
              <a:spcAft>
                <a:spcPct val="0"/>
              </a:spcAft>
              <a:defRPr/>
            </a:pPr>
            <a:r>
              <a:rPr lang="ru-RU" sz="1600" b="1" dirty="0">
                <a:solidFill>
                  <a:prstClr val="black"/>
                </a:solidFill>
                <a:latin typeface="Times New Roman" pitchFamily="18" charset="0"/>
                <a:cs typeface="Times New Roman" pitchFamily="18" charset="0"/>
              </a:rPr>
              <a:t>Оказание услуг в рамках муниципальной программы осуществляют </a:t>
            </a:r>
          </a:p>
        </p:txBody>
      </p:sp>
      <p:pic>
        <p:nvPicPr>
          <p:cNvPr id="51" name="Рисунок 5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97818" y="5158535"/>
            <a:ext cx="2733385" cy="1699464"/>
          </a:xfrm>
          <a:prstGeom prst="rect">
            <a:avLst/>
          </a:prstGeom>
          <a:ln>
            <a:noFill/>
          </a:ln>
          <a:effectLst>
            <a:softEdge rad="112500"/>
          </a:effectLst>
        </p:spPr>
      </p:pic>
      <p:pic>
        <p:nvPicPr>
          <p:cNvPr id="52" name="Рисунок 5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92930" y="5265810"/>
            <a:ext cx="2350938" cy="1624089"/>
          </a:xfrm>
          <a:prstGeom prst="rect">
            <a:avLst/>
          </a:prstGeom>
          <a:ln>
            <a:noFill/>
          </a:ln>
          <a:effectLst>
            <a:softEdge rad="112500"/>
          </a:effectLst>
        </p:spPr>
      </p:pic>
      <p:pic>
        <p:nvPicPr>
          <p:cNvPr id="53" name="Рисунок 5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9400" y="5323813"/>
            <a:ext cx="2274229" cy="1534187"/>
          </a:xfrm>
          <a:prstGeom prst="rect">
            <a:avLst/>
          </a:prstGeom>
          <a:ln>
            <a:noFill/>
          </a:ln>
          <a:effectLst>
            <a:softEdge rad="112500"/>
          </a:effectLst>
        </p:spPr>
      </p:pic>
      <p:sp>
        <p:nvSpPr>
          <p:cNvPr id="48" name="Oval 13"/>
          <p:cNvSpPr>
            <a:spLocks noChangeArrowheads="1"/>
          </p:cNvSpPr>
          <p:nvPr/>
        </p:nvSpPr>
        <p:spPr bwMode="auto">
          <a:xfrm>
            <a:off x="8353425" y="6508170"/>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48</a:t>
            </a:r>
          </a:p>
        </p:txBody>
      </p:sp>
    </p:spTree>
    <p:extLst>
      <p:ext uri="{BB962C8B-B14F-4D97-AF65-F5344CB8AC3E}">
        <p14:creationId xmlns:p14="http://schemas.microsoft.com/office/powerpoint/2010/main" val="426578656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105288" y="0"/>
            <a:ext cx="9144000" cy="6868633"/>
            <a:chOff x="0" y="-10633"/>
            <a:chExt cx="9144000" cy="6868633"/>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633"/>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Прямоугольник 9"/>
          <p:cNvSpPr/>
          <p:nvPr/>
        </p:nvSpPr>
        <p:spPr>
          <a:xfrm>
            <a:off x="0" y="-66515"/>
            <a:ext cx="9045575" cy="769441"/>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2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МП «Развитие культуры городского округа город Первомайск Нижегородской области»</a:t>
            </a:r>
          </a:p>
        </p:txBody>
      </p:sp>
      <p:sp>
        <p:nvSpPr>
          <p:cNvPr id="57" name="圆角矩形 35"/>
          <p:cNvSpPr/>
          <p:nvPr/>
        </p:nvSpPr>
        <p:spPr bwMode="auto">
          <a:xfrm flipH="1">
            <a:off x="1658678" y="1613351"/>
            <a:ext cx="7440062" cy="404080"/>
          </a:xfrm>
          <a:prstGeom prst="roundRect">
            <a:avLst>
              <a:gd name="adj" fmla="val 50000"/>
            </a:avLst>
          </a:prstGeom>
          <a:gradFill flip="none" rotWithShape="1">
            <a:gsLst>
              <a:gs pos="88000">
                <a:srgbClr val="FF99FF"/>
              </a:gs>
              <a:gs pos="100000">
                <a:srgbClr val="FF47FF"/>
              </a:gs>
            </a:gsLst>
            <a:lin ang="5400000" scaled="1"/>
            <a:tileRect/>
          </a:gradFill>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cs typeface="+mn-cs"/>
            </a:endParaRPr>
          </a:p>
        </p:txBody>
      </p:sp>
      <p:sp>
        <p:nvSpPr>
          <p:cNvPr id="54" name="圆角矩形 35"/>
          <p:cNvSpPr/>
          <p:nvPr/>
        </p:nvSpPr>
        <p:spPr bwMode="auto">
          <a:xfrm flipH="1">
            <a:off x="1658676" y="2144071"/>
            <a:ext cx="7440063" cy="404080"/>
          </a:xfrm>
          <a:prstGeom prst="roundRect">
            <a:avLst>
              <a:gd name="adj" fmla="val 50000"/>
            </a:avLst>
          </a:prstGeom>
          <a:gradFill flip="none" rotWithShape="1">
            <a:gsLst>
              <a:gs pos="88000">
                <a:srgbClr val="9CFF7D"/>
              </a:gs>
              <a:gs pos="100000">
                <a:srgbClr val="66FF33"/>
              </a:gs>
            </a:gsLst>
            <a:lin ang="5400000" scaled="1"/>
            <a:tileRect/>
          </a:gradFill>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ndParaRPr>
          </a:p>
        </p:txBody>
      </p:sp>
      <p:sp>
        <p:nvSpPr>
          <p:cNvPr id="51" name="圆角矩形 35"/>
          <p:cNvSpPr/>
          <p:nvPr/>
        </p:nvSpPr>
        <p:spPr bwMode="auto">
          <a:xfrm flipH="1">
            <a:off x="1658676" y="2669782"/>
            <a:ext cx="7440062" cy="404080"/>
          </a:xfrm>
          <a:prstGeom prst="roundRect">
            <a:avLst>
              <a:gd name="adj" fmla="val 50000"/>
            </a:avLst>
          </a:prstGeom>
          <a:gradFill flip="none" rotWithShape="1">
            <a:gsLst>
              <a:gs pos="88000">
                <a:srgbClr val="75ADFF"/>
              </a:gs>
              <a:gs pos="100000">
                <a:srgbClr val="0066FF"/>
              </a:gs>
            </a:gsLst>
            <a:lin ang="5400000" scaled="1"/>
            <a:tileRect/>
          </a:gradFill>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ndParaRPr>
          </a:p>
        </p:txBody>
      </p:sp>
      <p:sp>
        <p:nvSpPr>
          <p:cNvPr id="48" name="圆角矩形 35"/>
          <p:cNvSpPr/>
          <p:nvPr/>
        </p:nvSpPr>
        <p:spPr bwMode="auto">
          <a:xfrm flipH="1">
            <a:off x="1658678" y="3195104"/>
            <a:ext cx="7440060" cy="404080"/>
          </a:xfrm>
          <a:prstGeom prst="roundRect">
            <a:avLst>
              <a:gd name="adj" fmla="val 50000"/>
            </a:avLst>
          </a:prstGeom>
          <a:gradFill flip="none" rotWithShape="1">
            <a:gsLst>
              <a:gs pos="88000">
                <a:srgbClr val="FF8B8B"/>
              </a:gs>
              <a:gs pos="100000">
                <a:srgbClr val="C00000"/>
              </a:gs>
            </a:gsLst>
            <a:lin ang="5400000" scaled="1"/>
            <a:tileRect/>
          </a:gradFill>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ndParaRPr>
          </a:p>
        </p:txBody>
      </p:sp>
      <p:sp>
        <p:nvSpPr>
          <p:cNvPr id="44" name="圆角矩形 35"/>
          <p:cNvSpPr/>
          <p:nvPr/>
        </p:nvSpPr>
        <p:spPr bwMode="auto">
          <a:xfrm flipH="1">
            <a:off x="1658676" y="3704947"/>
            <a:ext cx="7440061" cy="404080"/>
          </a:xfrm>
          <a:prstGeom prst="roundRect">
            <a:avLst>
              <a:gd name="adj" fmla="val 50000"/>
            </a:avLst>
          </a:prstGeom>
          <a:gradFill flip="none" rotWithShape="1">
            <a:gsLst>
              <a:gs pos="88000">
                <a:srgbClr val="FFDE75"/>
              </a:gs>
              <a:gs pos="100000">
                <a:srgbClr val="FFC000"/>
              </a:gs>
            </a:gsLst>
            <a:lin ang="5400000" scaled="1"/>
            <a:tileRect/>
          </a:gradFill>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ndParaRPr>
          </a:p>
        </p:txBody>
      </p:sp>
      <p:sp>
        <p:nvSpPr>
          <p:cNvPr id="42" name="圆角矩形 35"/>
          <p:cNvSpPr/>
          <p:nvPr/>
        </p:nvSpPr>
        <p:spPr bwMode="auto">
          <a:xfrm flipH="1">
            <a:off x="1658677" y="4230269"/>
            <a:ext cx="7440059" cy="404080"/>
          </a:xfrm>
          <a:prstGeom prst="roundRect">
            <a:avLst>
              <a:gd name="adj" fmla="val 50000"/>
            </a:avLst>
          </a:prstGeom>
          <a:gradFill flip="none" rotWithShape="1">
            <a:gsLst>
              <a:gs pos="88000">
                <a:srgbClr val="8FFFFF"/>
              </a:gs>
              <a:gs pos="100000">
                <a:srgbClr val="00FFFF"/>
              </a:gs>
            </a:gsLst>
            <a:lin ang="5400000" scaled="1"/>
            <a:tileRect/>
          </a:gradFill>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ndParaRPr>
          </a:p>
        </p:txBody>
      </p:sp>
      <p:sp>
        <p:nvSpPr>
          <p:cNvPr id="39" name="圆角矩形 35"/>
          <p:cNvSpPr/>
          <p:nvPr/>
        </p:nvSpPr>
        <p:spPr bwMode="auto">
          <a:xfrm flipH="1">
            <a:off x="1658677" y="4744569"/>
            <a:ext cx="7440057" cy="404080"/>
          </a:xfrm>
          <a:prstGeom prst="roundRect">
            <a:avLst>
              <a:gd name="adj" fmla="val 50000"/>
            </a:avLst>
          </a:prstGeom>
          <a:gradFill flip="none" rotWithShape="1">
            <a:gsLst>
              <a:gs pos="86000">
                <a:srgbClr val="FFA86D"/>
              </a:gs>
              <a:gs pos="100000">
                <a:srgbClr val="FF6600"/>
              </a:gs>
            </a:gsLst>
            <a:lin ang="5400000" scaled="1"/>
            <a:tileRect/>
          </a:gradFill>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cs typeface="+mn-cs"/>
            </a:endParaRPr>
          </a:p>
        </p:txBody>
      </p:sp>
      <p:grpSp>
        <p:nvGrpSpPr>
          <p:cNvPr id="66" name="Группа 65"/>
          <p:cNvGrpSpPr/>
          <p:nvPr/>
        </p:nvGrpSpPr>
        <p:grpSpPr>
          <a:xfrm>
            <a:off x="61429" y="1547127"/>
            <a:ext cx="745273" cy="502022"/>
            <a:chOff x="18897" y="1547127"/>
            <a:chExt cx="745273" cy="502022"/>
          </a:xfrm>
        </p:grpSpPr>
        <p:sp>
          <p:nvSpPr>
            <p:cNvPr id="56" name="矩形 10"/>
            <p:cNvSpPr>
              <a:spLocks noChangeAspect="1"/>
            </p:cNvSpPr>
            <p:nvPr/>
          </p:nvSpPr>
          <p:spPr>
            <a:xfrm>
              <a:off x="18897" y="1547127"/>
              <a:ext cx="621943"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a:gsLst>
                <a:gs pos="0">
                  <a:srgbClr val="FF00FF"/>
                </a:gs>
                <a:gs pos="100000">
                  <a:srgbClr val="E494CB"/>
                </a:gs>
              </a:gsLst>
              <a:lin ang="2700000" scaled="1"/>
            </a:gradFill>
            <a:ln w="12700" cap="flat" cmpd="sng" algn="ctr">
              <a:solidFill>
                <a:srgbClr val="FF00FF"/>
              </a:solidFill>
              <a:prstDash val="solid"/>
              <a:miter lim="800000"/>
            </a:ln>
            <a:effectLst>
              <a:innerShdw blurRad="152400" dist="50800" dir="18900000">
                <a:prstClr val="black">
                  <a:alpha val="40000"/>
                </a:prstClr>
              </a:innerShdw>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Impact" panose="020B0806030902050204" pitchFamily="34" charset="0"/>
                <a:cs typeface="+mn-cs"/>
              </a:endParaRPr>
            </a:p>
          </p:txBody>
        </p:sp>
        <p:sp>
          <p:nvSpPr>
            <p:cNvPr id="58" name="矩形 10"/>
            <p:cNvSpPr>
              <a:spLocks noChangeAspect="1"/>
            </p:cNvSpPr>
            <p:nvPr/>
          </p:nvSpPr>
          <p:spPr>
            <a:xfrm>
              <a:off x="142745" y="1555986"/>
              <a:ext cx="621425"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15875" cap="flat" cmpd="sng" algn="ctr">
              <a:gradFill>
                <a:gsLst>
                  <a:gs pos="100000">
                    <a:sysClr val="window" lastClr="FFFFFF">
                      <a:lumMod val="85000"/>
                    </a:sysClr>
                  </a:gs>
                  <a:gs pos="0">
                    <a:sysClr val="window" lastClr="FFFFFF"/>
                  </a:gs>
                </a:gsLst>
                <a:lin ang="8100000" scaled="0"/>
              </a:gradFill>
              <a:prstDash val="solid"/>
              <a:miter lim="800000"/>
            </a:ln>
            <a:effectLst>
              <a:outerShdw blurRad="444500" dist="254000" dir="8100000" algn="tr" rotWithShape="0">
                <a:prstClr val="black">
                  <a:alpha val="5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cs typeface="+mn-cs"/>
              </a:endParaRPr>
            </a:p>
          </p:txBody>
        </p:sp>
      </p:grpSp>
      <p:grpSp>
        <p:nvGrpSpPr>
          <p:cNvPr id="75" name="Группа 74"/>
          <p:cNvGrpSpPr/>
          <p:nvPr/>
        </p:nvGrpSpPr>
        <p:grpSpPr>
          <a:xfrm>
            <a:off x="17361" y="2077847"/>
            <a:ext cx="777172" cy="502022"/>
            <a:chOff x="17361" y="2077847"/>
            <a:chExt cx="777172" cy="502022"/>
          </a:xfrm>
        </p:grpSpPr>
        <p:sp>
          <p:nvSpPr>
            <p:cNvPr id="53" name="矩形 10"/>
            <p:cNvSpPr>
              <a:spLocks noChangeAspect="1"/>
            </p:cNvSpPr>
            <p:nvPr/>
          </p:nvSpPr>
          <p:spPr>
            <a:xfrm>
              <a:off x="17361" y="2077847"/>
              <a:ext cx="621943"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a:gsLst>
                <a:gs pos="0">
                  <a:srgbClr val="66FF33"/>
                </a:gs>
                <a:gs pos="100000">
                  <a:srgbClr val="70AD47">
                    <a:lumMod val="60000"/>
                    <a:lumOff val="40000"/>
                  </a:srgbClr>
                </a:gs>
              </a:gsLst>
              <a:lin ang="2700000" scaled="1"/>
            </a:gradFill>
            <a:ln w="12700" cap="flat" cmpd="sng" algn="ctr">
              <a:solidFill>
                <a:srgbClr val="66FF33"/>
              </a:solidFill>
              <a:prstDash val="solid"/>
              <a:miter lim="800000"/>
            </a:ln>
            <a:effectLst>
              <a:innerShdw blurRad="152400" dist="50800" dir="18900000">
                <a:prstClr val="black">
                  <a:alpha val="40000"/>
                </a:prstClr>
              </a:innerShdw>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Impact" panose="020B0806030902050204" pitchFamily="34" charset="0"/>
                <a:cs typeface="+mn-cs"/>
              </a:endParaRPr>
            </a:p>
          </p:txBody>
        </p:sp>
        <p:sp>
          <p:nvSpPr>
            <p:cNvPr id="55" name="矩形 10"/>
            <p:cNvSpPr>
              <a:spLocks noChangeAspect="1"/>
            </p:cNvSpPr>
            <p:nvPr/>
          </p:nvSpPr>
          <p:spPr>
            <a:xfrm>
              <a:off x="173108" y="2086706"/>
              <a:ext cx="621425"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15875" cap="flat" cmpd="sng" algn="ctr">
              <a:gradFill>
                <a:gsLst>
                  <a:gs pos="100000">
                    <a:sysClr val="window" lastClr="FFFFFF">
                      <a:lumMod val="85000"/>
                    </a:sysClr>
                  </a:gs>
                  <a:gs pos="0">
                    <a:sysClr val="window" lastClr="FFFFFF"/>
                  </a:gs>
                </a:gsLst>
                <a:lin ang="8100000" scaled="0"/>
              </a:gradFill>
              <a:prstDash val="solid"/>
              <a:miter lim="800000"/>
            </a:ln>
            <a:effectLst>
              <a:outerShdw blurRad="444500" dist="254000" dir="8100000" algn="tr" rotWithShape="0">
                <a:prstClr val="black">
                  <a:alpha val="5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cs typeface="+mn-cs"/>
              </a:endParaRPr>
            </a:p>
          </p:txBody>
        </p:sp>
      </p:grpSp>
      <p:grpSp>
        <p:nvGrpSpPr>
          <p:cNvPr id="80" name="Группа 79"/>
          <p:cNvGrpSpPr/>
          <p:nvPr/>
        </p:nvGrpSpPr>
        <p:grpSpPr>
          <a:xfrm>
            <a:off x="27994" y="2614191"/>
            <a:ext cx="777172" cy="502022"/>
            <a:chOff x="27994" y="2614191"/>
            <a:chExt cx="777172" cy="502022"/>
          </a:xfrm>
        </p:grpSpPr>
        <p:sp>
          <p:nvSpPr>
            <p:cNvPr id="50" name="矩形 10"/>
            <p:cNvSpPr>
              <a:spLocks noChangeAspect="1"/>
            </p:cNvSpPr>
            <p:nvPr/>
          </p:nvSpPr>
          <p:spPr>
            <a:xfrm>
              <a:off x="27994" y="2614191"/>
              <a:ext cx="621943"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a:gsLst>
                <a:gs pos="0">
                  <a:srgbClr val="3366FF"/>
                </a:gs>
                <a:gs pos="100000">
                  <a:srgbClr val="4F96FF"/>
                </a:gs>
              </a:gsLst>
              <a:lin ang="2700000" scaled="1"/>
            </a:gradFill>
            <a:ln w="12700" cap="flat" cmpd="sng" algn="ctr">
              <a:solidFill>
                <a:srgbClr val="00B0F0"/>
              </a:solidFill>
              <a:prstDash val="solid"/>
              <a:miter lim="800000"/>
            </a:ln>
            <a:effectLst>
              <a:innerShdw blurRad="152400" dist="50800" dir="18900000">
                <a:prstClr val="black">
                  <a:alpha val="40000"/>
                </a:prstClr>
              </a:innerShdw>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Impact" panose="020B0806030902050204" pitchFamily="34" charset="0"/>
                <a:cs typeface="+mn-cs"/>
              </a:endParaRPr>
            </a:p>
          </p:txBody>
        </p:sp>
        <p:sp>
          <p:nvSpPr>
            <p:cNvPr id="52" name="矩形 10"/>
            <p:cNvSpPr>
              <a:spLocks noChangeAspect="1"/>
            </p:cNvSpPr>
            <p:nvPr/>
          </p:nvSpPr>
          <p:spPr>
            <a:xfrm>
              <a:off x="183741" y="2623050"/>
              <a:ext cx="621425"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15875" cap="flat" cmpd="sng" algn="ctr">
              <a:gradFill>
                <a:gsLst>
                  <a:gs pos="100000">
                    <a:sysClr val="window" lastClr="FFFFFF">
                      <a:lumMod val="85000"/>
                    </a:sysClr>
                  </a:gs>
                  <a:gs pos="0">
                    <a:sysClr val="window" lastClr="FFFFFF"/>
                  </a:gs>
                </a:gsLst>
                <a:lin ang="8100000" scaled="0"/>
              </a:gradFill>
              <a:prstDash val="solid"/>
              <a:miter lim="800000"/>
            </a:ln>
            <a:effectLst>
              <a:outerShdw blurRad="444500" dist="254000" dir="8100000" algn="tr" rotWithShape="0">
                <a:prstClr val="black">
                  <a:alpha val="5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cs typeface="+mn-cs"/>
              </a:endParaRPr>
            </a:p>
          </p:txBody>
        </p:sp>
      </p:grpSp>
      <p:grpSp>
        <p:nvGrpSpPr>
          <p:cNvPr id="87" name="Группа 86"/>
          <p:cNvGrpSpPr/>
          <p:nvPr/>
        </p:nvGrpSpPr>
        <p:grpSpPr>
          <a:xfrm>
            <a:off x="27994" y="3139513"/>
            <a:ext cx="777172" cy="502022"/>
            <a:chOff x="27994" y="3139513"/>
            <a:chExt cx="777172" cy="502022"/>
          </a:xfrm>
        </p:grpSpPr>
        <p:sp>
          <p:nvSpPr>
            <p:cNvPr id="47" name="矩形 10"/>
            <p:cNvSpPr>
              <a:spLocks noChangeAspect="1"/>
            </p:cNvSpPr>
            <p:nvPr/>
          </p:nvSpPr>
          <p:spPr>
            <a:xfrm>
              <a:off x="27994" y="3139513"/>
              <a:ext cx="621943"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a:gsLst>
                <a:gs pos="0">
                  <a:srgbClr val="FF3300"/>
                </a:gs>
                <a:gs pos="100000">
                  <a:srgbClr val="FF3E11"/>
                </a:gs>
              </a:gsLst>
              <a:lin ang="2700000" scaled="1"/>
            </a:gradFill>
            <a:ln w="12700" cap="flat" cmpd="sng" algn="ctr">
              <a:solidFill>
                <a:srgbClr val="FF3E11"/>
              </a:solidFill>
              <a:prstDash val="solid"/>
              <a:miter lim="800000"/>
            </a:ln>
            <a:effectLst>
              <a:innerShdw blurRad="152400" dist="50800" dir="18900000">
                <a:prstClr val="black">
                  <a:alpha val="40000"/>
                </a:prstClr>
              </a:innerShdw>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Impact" panose="020B0806030902050204" pitchFamily="34" charset="0"/>
                <a:cs typeface="+mn-cs"/>
              </a:endParaRPr>
            </a:p>
          </p:txBody>
        </p:sp>
        <p:sp>
          <p:nvSpPr>
            <p:cNvPr id="49" name="矩形 10"/>
            <p:cNvSpPr>
              <a:spLocks noChangeAspect="1"/>
            </p:cNvSpPr>
            <p:nvPr/>
          </p:nvSpPr>
          <p:spPr>
            <a:xfrm>
              <a:off x="183741" y="3148372"/>
              <a:ext cx="621425"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15875" cap="flat" cmpd="sng" algn="ctr">
              <a:gradFill>
                <a:gsLst>
                  <a:gs pos="100000">
                    <a:sysClr val="window" lastClr="FFFFFF">
                      <a:lumMod val="85000"/>
                    </a:sysClr>
                  </a:gs>
                  <a:gs pos="0">
                    <a:sysClr val="window" lastClr="FFFFFF"/>
                  </a:gs>
                </a:gsLst>
                <a:lin ang="8100000" scaled="0"/>
              </a:gradFill>
              <a:prstDash val="solid"/>
              <a:miter lim="800000"/>
            </a:ln>
            <a:effectLst>
              <a:outerShdw blurRad="444500" dist="254000" dir="8100000" algn="tr" rotWithShape="0">
                <a:prstClr val="black">
                  <a:alpha val="5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cs typeface="+mn-cs"/>
              </a:endParaRPr>
            </a:p>
          </p:txBody>
        </p:sp>
      </p:grpSp>
      <p:grpSp>
        <p:nvGrpSpPr>
          <p:cNvPr id="92" name="Группа 91"/>
          <p:cNvGrpSpPr/>
          <p:nvPr/>
        </p:nvGrpSpPr>
        <p:grpSpPr>
          <a:xfrm>
            <a:off x="34771" y="3649356"/>
            <a:ext cx="777172" cy="502022"/>
            <a:chOff x="34771" y="3649356"/>
            <a:chExt cx="777172" cy="502022"/>
          </a:xfrm>
        </p:grpSpPr>
        <p:sp>
          <p:nvSpPr>
            <p:cNvPr id="45" name="矩形 10"/>
            <p:cNvSpPr>
              <a:spLocks noChangeAspect="1"/>
            </p:cNvSpPr>
            <p:nvPr/>
          </p:nvSpPr>
          <p:spPr>
            <a:xfrm>
              <a:off x="34771" y="3649356"/>
              <a:ext cx="621943"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a:gsLst>
                <a:gs pos="0">
                  <a:srgbClr val="FFC91D"/>
                </a:gs>
                <a:gs pos="100000">
                  <a:srgbClr val="FFC000">
                    <a:lumMod val="60000"/>
                    <a:lumOff val="40000"/>
                  </a:srgbClr>
                </a:gs>
              </a:gsLst>
              <a:lin ang="2700000" scaled="1"/>
            </a:gradFill>
            <a:ln w="12700" cap="flat" cmpd="sng" algn="ctr">
              <a:solidFill>
                <a:srgbClr val="FFFF00"/>
              </a:solidFill>
              <a:prstDash val="solid"/>
              <a:miter lim="800000"/>
            </a:ln>
            <a:effectLst>
              <a:innerShdw blurRad="152400" dist="50800" dir="18900000">
                <a:prstClr val="black">
                  <a:alpha val="40000"/>
                </a:prstClr>
              </a:innerShdw>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Impact" panose="020B0806030902050204" pitchFamily="34" charset="0"/>
                <a:cs typeface="+mn-cs"/>
              </a:endParaRPr>
            </a:p>
          </p:txBody>
        </p:sp>
        <p:sp>
          <p:nvSpPr>
            <p:cNvPr id="46" name="矩形 10"/>
            <p:cNvSpPr>
              <a:spLocks noChangeAspect="1"/>
            </p:cNvSpPr>
            <p:nvPr/>
          </p:nvSpPr>
          <p:spPr>
            <a:xfrm>
              <a:off x="190518" y="3658215"/>
              <a:ext cx="621425"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15875" cap="flat" cmpd="sng" algn="ctr">
              <a:gradFill>
                <a:gsLst>
                  <a:gs pos="100000">
                    <a:sysClr val="window" lastClr="FFFFFF">
                      <a:lumMod val="85000"/>
                    </a:sysClr>
                  </a:gs>
                  <a:gs pos="0">
                    <a:sysClr val="window" lastClr="FFFFFF"/>
                  </a:gs>
                </a:gsLst>
                <a:lin ang="8100000" scaled="0"/>
              </a:gradFill>
              <a:prstDash val="solid"/>
              <a:miter lim="800000"/>
            </a:ln>
            <a:effectLst>
              <a:outerShdw blurRad="444500" dist="254000" dir="8100000" algn="tr" rotWithShape="0">
                <a:prstClr val="black">
                  <a:alpha val="5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cs typeface="+mn-cs"/>
              </a:endParaRPr>
            </a:p>
          </p:txBody>
        </p:sp>
      </p:grpSp>
      <p:grpSp>
        <p:nvGrpSpPr>
          <p:cNvPr id="99" name="Группа 98"/>
          <p:cNvGrpSpPr/>
          <p:nvPr/>
        </p:nvGrpSpPr>
        <p:grpSpPr>
          <a:xfrm>
            <a:off x="57870" y="4174678"/>
            <a:ext cx="748832" cy="502022"/>
            <a:chOff x="57870" y="4174678"/>
            <a:chExt cx="788964" cy="502022"/>
          </a:xfrm>
        </p:grpSpPr>
        <p:sp>
          <p:nvSpPr>
            <p:cNvPr id="41" name="矩形 10"/>
            <p:cNvSpPr>
              <a:spLocks noChangeAspect="1"/>
            </p:cNvSpPr>
            <p:nvPr/>
          </p:nvSpPr>
          <p:spPr>
            <a:xfrm>
              <a:off x="57870" y="4174678"/>
              <a:ext cx="631379"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a:gsLst>
                <a:gs pos="0">
                  <a:srgbClr val="66FFFF"/>
                </a:gs>
                <a:gs pos="100000">
                  <a:srgbClr val="9BFFFF"/>
                </a:gs>
              </a:gsLst>
              <a:lin ang="2700000" scaled="1"/>
            </a:gradFill>
            <a:ln w="12700" cap="flat" cmpd="sng" algn="ctr">
              <a:solidFill>
                <a:srgbClr val="9BFFFF"/>
              </a:solidFill>
              <a:prstDash val="solid"/>
              <a:miter lim="800000"/>
            </a:ln>
            <a:effectLst>
              <a:innerShdw blurRad="152400" dist="50800" dir="18900000">
                <a:prstClr val="black">
                  <a:alpha val="40000"/>
                </a:prstClr>
              </a:innerShdw>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Impact" panose="020B0806030902050204" pitchFamily="34" charset="0"/>
                <a:cs typeface="+mn-cs"/>
              </a:endParaRPr>
            </a:p>
          </p:txBody>
        </p:sp>
        <p:sp>
          <p:nvSpPr>
            <p:cNvPr id="43" name="矩形 10"/>
            <p:cNvSpPr>
              <a:spLocks noChangeAspect="1"/>
            </p:cNvSpPr>
            <p:nvPr/>
          </p:nvSpPr>
          <p:spPr>
            <a:xfrm>
              <a:off x="215980" y="4183537"/>
              <a:ext cx="630854"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15875" cap="flat" cmpd="sng" algn="ctr">
              <a:gradFill>
                <a:gsLst>
                  <a:gs pos="100000">
                    <a:sysClr val="window" lastClr="FFFFFF">
                      <a:lumMod val="85000"/>
                    </a:sysClr>
                  </a:gs>
                  <a:gs pos="0">
                    <a:sysClr val="window" lastClr="FFFFFF"/>
                  </a:gs>
                </a:gsLst>
                <a:lin ang="8100000" scaled="0"/>
              </a:gradFill>
              <a:prstDash val="solid"/>
              <a:miter lim="800000"/>
            </a:ln>
            <a:effectLst>
              <a:outerShdw blurRad="444500" dist="254000" dir="8100000" algn="tr" rotWithShape="0">
                <a:prstClr val="black">
                  <a:alpha val="5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cs typeface="+mn-cs"/>
              </a:endParaRPr>
            </a:p>
          </p:txBody>
        </p:sp>
      </p:grpSp>
      <p:grpSp>
        <p:nvGrpSpPr>
          <p:cNvPr id="105" name="Группа 104"/>
          <p:cNvGrpSpPr/>
          <p:nvPr/>
        </p:nvGrpSpPr>
        <p:grpSpPr>
          <a:xfrm>
            <a:off x="34771" y="4688978"/>
            <a:ext cx="794138" cy="502022"/>
            <a:chOff x="83634" y="4688978"/>
            <a:chExt cx="777172" cy="502022"/>
          </a:xfrm>
        </p:grpSpPr>
        <p:sp>
          <p:nvSpPr>
            <p:cNvPr id="38" name="矩形 10"/>
            <p:cNvSpPr>
              <a:spLocks noChangeAspect="1"/>
            </p:cNvSpPr>
            <p:nvPr/>
          </p:nvSpPr>
          <p:spPr>
            <a:xfrm>
              <a:off x="83634" y="4688978"/>
              <a:ext cx="621943"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a:gsLst>
                <a:gs pos="0">
                  <a:srgbClr val="EB701D"/>
                </a:gs>
                <a:gs pos="100000">
                  <a:srgbClr val="ED7D31">
                    <a:lumMod val="60000"/>
                    <a:lumOff val="40000"/>
                  </a:srgbClr>
                </a:gs>
              </a:gsLst>
              <a:lin ang="2700000" scaled="1"/>
            </a:gradFill>
            <a:ln w="12700" cap="flat" cmpd="sng" algn="ctr">
              <a:solidFill>
                <a:srgbClr val="FF9F11"/>
              </a:solidFill>
              <a:prstDash val="solid"/>
              <a:miter lim="800000"/>
            </a:ln>
            <a:effectLst>
              <a:innerShdw blurRad="152400" dist="50800" dir="18900000">
                <a:prstClr val="black">
                  <a:alpha val="40000"/>
                </a:prstClr>
              </a:innerShdw>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Impact" panose="020B0806030902050204" pitchFamily="34" charset="0"/>
                <a:cs typeface="+mn-cs"/>
              </a:endParaRPr>
            </a:p>
          </p:txBody>
        </p:sp>
        <p:sp>
          <p:nvSpPr>
            <p:cNvPr id="40" name="矩形 10"/>
            <p:cNvSpPr>
              <a:spLocks noChangeAspect="1"/>
            </p:cNvSpPr>
            <p:nvPr/>
          </p:nvSpPr>
          <p:spPr>
            <a:xfrm>
              <a:off x="239381" y="4697837"/>
              <a:ext cx="621425"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15875" cap="flat" cmpd="sng" algn="ctr">
              <a:gradFill>
                <a:gsLst>
                  <a:gs pos="100000">
                    <a:sysClr val="window" lastClr="FFFFFF">
                      <a:lumMod val="85000"/>
                    </a:sysClr>
                  </a:gs>
                  <a:gs pos="0">
                    <a:sysClr val="window" lastClr="FFFFFF"/>
                  </a:gs>
                </a:gsLst>
                <a:lin ang="8100000" scaled="0"/>
              </a:gradFill>
              <a:prstDash val="solid"/>
              <a:miter lim="800000"/>
            </a:ln>
            <a:effectLst>
              <a:outerShdw blurRad="444500" dist="254000" dir="8100000" algn="tr" rotWithShape="0">
                <a:prstClr val="black">
                  <a:alpha val="5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cs typeface="+mn-cs"/>
              </a:endParaRPr>
            </a:p>
          </p:txBody>
        </p:sp>
      </p:grpSp>
      <p:grpSp>
        <p:nvGrpSpPr>
          <p:cNvPr id="67" name="Группа 66"/>
          <p:cNvGrpSpPr/>
          <p:nvPr/>
        </p:nvGrpSpPr>
        <p:grpSpPr>
          <a:xfrm>
            <a:off x="862442" y="1550665"/>
            <a:ext cx="745273" cy="502022"/>
            <a:chOff x="18897" y="1547127"/>
            <a:chExt cx="745273" cy="502022"/>
          </a:xfrm>
        </p:grpSpPr>
        <p:sp>
          <p:nvSpPr>
            <p:cNvPr id="68" name="矩形 10"/>
            <p:cNvSpPr>
              <a:spLocks noChangeAspect="1"/>
            </p:cNvSpPr>
            <p:nvPr/>
          </p:nvSpPr>
          <p:spPr>
            <a:xfrm>
              <a:off x="18897" y="1547127"/>
              <a:ext cx="621943"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a:gsLst>
                <a:gs pos="0">
                  <a:srgbClr val="FF00FF"/>
                </a:gs>
                <a:gs pos="100000">
                  <a:srgbClr val="E494CB"/>
                </a:gs>
              </a:gsLst>
              <a:lin ang="2700000" scaled="1"/>
            </a:gradFill>
            <a:ln w="12700" cap="flat" cmpd="sng" algn="ctr">
              <a:solidFill>
                <a:srgbClr val="FF00FF"/>
              </a:solidFill>
              <a:prstDash val="solid"/>
              <a:miter lim="800000"/>
            </a:ln>
            <a:effectLst>
              <a:innerShdw blurRad="152400" dist="50800" dir="18900000">
                <a:prstClr val="black">
                  <a:alpha val="40000"/>
                </a:prstClr>
              </a:innerShdw>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Impact" panose="020B0806030902050204" pitchFamily="34" charset="0"/>
                <a:cs typeface="+mn-cs"/>
              </a:endParaRPr>
            </a:p>
          </p:txBody>
        </p:sp>
        <p:sp>
          <p:nvSpPr>
            <p:cNvPr id="69" name="矩形 10"/>
            <p:cNvSpPr>
              <a:spLocks noChangeAspect="1"/>
            </p:cNvSpPr>
            <p:nvPr/>
          </p:nvSpPr>
          <p:spPr>
            <a:xfrm>
              <a:off x="142745" y="1555986"/>
              <a:ext cx="621425"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15875" cap="flat" cmpd="sng" algn="ctr">
              <a:gradFill>
                <a:gsLst>
                  <a:gs pos="100000">
                    <a:sysClr val="window" lastClr="FFFFFF">
                      <a:lumMod val="85000"/>
                    </a:sysClr>
                  </a:gs>
                  <a:gs pos="0">
                    <a:sysClr val="window" lastClr="FFFFFF"/>
                  </a:gs>
                </a:gsLst>
                <a:lin ang="8100000" scaled="0"/>
              </a:gradFill>
              <a:prstDash val="solid"/>
              <a:miter lim="800000"/>
            </a:ln>
            <a:effectLst>
              <a:outerShdw blurRad="444500" dist="254000" dir="8100000" algn="tr" rotWithShape="0">
                <a:prstClr val="black">
                  <a:alpha val="5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cs typeface="+mn-cs"/>
              </a:endParaRPr>
            </a:p>
          </p:txBody>
        </p:sp>
        <p:sp>
          <p:nvSpPr>
            <p:cNvPr id="70" name="TextBox 69"/>
            <p:cNvSpPr txBox="1"/>
            <p:nvPr/>
          </p:nvSpPr>
          <p:spPr>
            <a:xfrm>
              <a:off x="158453" y="1633290"/>
              <a:ext cx="588623"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a:ln>
                    <a:noFill/>
                  </a:ln>
                  <a:solidFill>
                    <a:sysClr val="windowText" lastClr="000000"/>
                  </a:solidFill>
                  <a:effectLst/>
                  <a:uLnTx/>
                  <a:uFillTx/>
                  <a:latin typeface="Times New Roman" pitchFamily="18" charset="0"/>
                  <a:cs typeface="Times New Roman" pitchFamily="18" charset="0"/>
                </a:rPr>
                <a:t>71,1</a:t>
              </a:r>
            </a:p>
          </p:txBody>
        </p:sp>
      </p:grpSp>
      <p:grpSp>
        <p:nvGrpSpPr>
          <p:cNvPr id="71" name="Группа 70"/>
          <p:cNvGrpSpPr/>
          <p:nvPr/>
        </p:nvGrpSpPr>
        <p:grpSpPr>
          <a:xfrm>
            <a:off x="105288" y="1179964"/>
            <a:ext cx="5955552" cy="374098"/>
            <a:chOff x="564581" y="1582241"/>
            <a:chExt cx="7940729" cy="393499"/>
          </a:xfrm>
        </p:grpSpPr>
        <p:sp>
          <p:nvSpPr>
            <p:cNvPr id="72" name="TextBox 71"/>
            <p:cNvSpPr txBox="1"/>
            <p:nvPr/>
          </p:nvSpPr>
          <p:spPr>
            <a:xfrm>
              <a:off x="6463044" y="1582241"/>
              <a:ext cx="2042266" cy="356112"/>
            </a:xfrm>
            <a:prstGeom prst="rect">
              <a:avLst/>
            </a:prstGeom>
            <a:noFill/>
          </p:spPr>
          <p:txBody>
            <a:bodyPr wrap="none" rtlCol="0">
              <a:spAutoFit/>
            </a:bodyPr>
            <a:lstStyle/>
            <a:p>
              <a:r>
                <a:rPr lang="ru-RU" sz="1600" b="1" i="1" dirty="0">
                  <a:solidFill>
                    <a:srgbClr val="5A2781"/>
                  </a:solidFill>
                  <a:latin typeface="Times New Roman" pitchFamily="18" charset="0"/>
                  <a:cs typeface="Times New Roman" pitchFamily="18" charset="0"/>
                </a:rPr>
                <a:t>Подпрограмма</a:t>
              </a:r>
            </a:p>
          </p:txBody>
        </p:sp>
        <p:sp>
          <p:nvSpPr>
            <p:cNvPr id="73" name="TextBox 72"/>
            <p:cNvSpPr txBox="1"/>
            <p:nvPr/>
          </p:nvSpPr>
          <p:spPr>
            <a:xfrm>
              <a:off x="564581" y="1619628"/>
              <a:ext cx="1232218" cy="356112"/>
            </a:xfrm>
            <a:prstGeom prst="rect">
              <a:avLst/>
            </a:prstGeom>
            <a:noFill/>
          </p:spPr>
          <p:txBody>
            <a:bodyPr wrap="none" rtlCol="0">
              <a:spAutoFit/>
            </a:bodyPr>
            <a:lstStyle/>
            <a:p>
              <a:r>
                <a:rPr lang="ru-RU" sz="1600" b="1" i="1" dirty="0">
                  <a:solidFill>
                    <a:srgbClr val="5A2781"/>
                  </a:solidFill>
                  <a:latin typeface="Times New Roman" pitchFamily="18" charset="0"/>
                  <a:cs typeface="Times New Roman" pitchFamily="18" charset="0"/>
                </a:rPr>
                <a:t>2024 год</a:t>
              </a:r>
            </a:p>
          </p:txBody>
        </p:sp>
        <p:sp>
          <p:nvSpPr>
            <p:cNvPr id="74" name="TextBox 73"/>
            <p:cNvSpPr txBox="1"/>
            <p:nvPr/>
          </p:nvSpPr>
          <p:spPr>
            <a:xfrm>
              <a:off x="1682333" y="1610292"/>
              <a:ext cx="1232218" cy="356112"/>
            </a:xfrm>
            <a:prstGeom prst="rect">
              <a:avLst/>
            </a:prstGeom>
            <a:noFill/>
          </p:spPr>
          <p:txBody>
            <a:bodyPr wrap="none" rtlCol="0">
              <a:spAutoFit/>
            </a:bodyPr>
            <a:lstStyle/>
            <a:p>
              <a:r>
                <a:rPr lang="ru-RU" sz="1600" b="1" i="1" dirty="0">
                  <a:solidFill>
                    <a:srgbClr val="5A2781"/>
                  </a:solidFill>
                  <a:latin typeface="Times New Roman" pitchFamily="18" charset="0"/>
                  <a:cs typeface="Times New Roman" pitchFamily="18" charset="0"/>
                </a:rPr>
                <a:t>2025 год</a:t>
              </a:r>
            </a:p>
          </p:txBody>
        </p:sp>
      </p:grpSp>
      <p:grpSp>
        <p:nvGrpSpPr>
          <p:cNvPr id="76" name="Группа 75"/>
          <p:cNvGrpSpPr/>
          <p:nvPr/>
        </p:nvGrpSpPr>
        <p:grpSpPr>
          <a:xfrm>
            <a:off x="850273" y="2092018"/>
            <a:ext cx="783257" cy="502022"/>
            <a:chOff x="17361" y="2077847"/>
            <a:chExt cx="783257" cy="502022"/>
          </a:xfrm>
        </p:grpSpPr>
        <p:sp>
          <p:nvSpPr>
            <p:cNvPr id="77" name="矩形 10"/>
            <p:cNvSpPr>
              <a:spLocks noChangeAspect="1"/>
            </p:cNvSpPr>
            <p:nvPr/>
          </p:nvSpPr>
          <p:spPr>
            <a:xfrm>
              <a:off x="17361" y="2077847"/>
              <a:ext cx="621943"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a:gsLst>
                <a:gs pos="0">
                  <a:srgbClr val="66FF33"/>
                </a:gs>
                <a:gs pos="100000">
                  <a:srgbClr val="70AD47">
                    <a:lumMod val="60000"/>
                    <a:lumOff val="40000"/>
                  </a:srgbClr>
                </a:gs>
              </a:gsLst>
              <a:lin ang="2700000" scaled="1"/>
            </a:gradFill>
            <a:ln w="12700" cap="flat" cmpd="sng" algn="ctr">
              <a:solidFill>
                <a:srgbClr val="66FF33"/>
              </a:solidFill>
              <a:prstDash val="solid"/>
              <a:miter lim="800000"/>
            </a:ln>
            <a:effectLst>
              <a:innerShdw blurRad="152400" dist="50800" dir="18900000">
                <a:prstClr val="black">
                  <a:alpha val="40000"/>
                </a:prstClr>
              </a:innerShdw>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Impact" panose="020B0806030902050204" pitchFamily="34" charset="0"/>
                <a:cs typeface="+mn-cs"/>
              </a:endParaRPr>
            </a:p>
          </p:txBody>
        </p:sp>
        <p:sp>
          <p:nvSpPr>
            <p:cNvPr id="78" name="矩形 10"/>
            <p:cNvSpPr>
              <a:spLocks noChangeAspect="1"/>
            </p:cNvSpPr>
            <p:nvPr/>
          </p:nvSpPr>
          <p:spPr>
            <a:xfrm>
              <a:off x="173108" y="2086706"/>
              <a:ext cx="621425"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15875" cap="flat" cmpd="sng" algn="ctr">
              <a:gradFill>
                <a:gsLst>
                  <a:gs pos="100000">
                    <a:sysClr val="window" lastClr="FFFFFF">
                      <a:lumMod val="85000"/>
                    </a:sysClr>
                  </a:gs>
                  <a:gs pos="0">
                    <a:sysClr val="window" lastClr="FFFFFF"/>
                  </a:gs>
                </a:gsLst>
                <a:lin ang="8100000" scaled="0"/>
              </a:gradFill>
              <a:prstDash val="solid"/>
              <a:miter lim="800000"/>
            </a:ln>
            <a:effectLst>
              <a:outerShdw blurRad="444500" dist="254000" dir="8100000" algn="tr" rotWithShape="0">
                <a:prstClr val="black">
                  <a:alpha val="5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cs typeface="+mn-cs"/>
              </a:endParaRPr>
            </a:p>
          </p:txBody>
        </p:sp>
        <p:sp>
          <p:nvSpPr>
            <p:cNvPr id="79" name="TextBox 78"/>
            <p:cNvSpPr txBox="1"/>
            <p:nvPr/>
          </p:nvSpPr>
          <p:spPr>
            <a:xfrm>
              <a:off x="211995" y="2144071"/>
              <a:ext cx="588623"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a:ln>
                    <a:noFill/>
                  </a:ln>
                  <a:solidFill>
                    <a:sysClr val="windowText" lastClr="000000"/>
                  </a:solidFill>
                  <a:effectLst/>
                  <a:uLnTx/>
                  <a:uFillTx/>
                  <a:latin typeface="Times New Roman" pitchFamily="18" charset="0"/>
                  <a:cs typeface="Times New Roman" pitchFamily="18" charset="0"/>
                </a:rPr>
                <a:t>17,5</a:t>
              </a:r>
            </a:p>
          </p:txBody>
        </p:sp>
      </p:grpSp>
      <p:grpSp>
        <p:nvGrpSpPr>
          <p:cNvPr id="81" name="Группа 80"/>
          <p:cNvGrpSpPr/>
          <p:nvPr/>
        </p:nvGrpSpPr>
        <p:grpSpPr>
          <a:xfrm>
            <a:off x="850273" y="2617729"/>
            <a:ext cx="777172" cy="502022"/>
            <a:chOff x="27994" y="2614191"/>
            <a:chExt cx="777172" cy="502022"/>
          </a:xfrm>
        </p:grpSpPr>
        <p:sp>
          <p:nvSpPr>
            <p:cNvPr id="82" name="矩形 10"/>
            <p:cNvSpPr>
              <a:spLocks noChangeAspect="1"/>
            </p:cNvSpPr>
            <p:nvPr/>
          </p:nvSpPr>
          <p:spPr>
            <a:xfrm>
              <a:off x="27994" y="2614191"/>
              <a:ext cx="621943"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a:gsLst>
                <a:gs pos="0">
                  <a:srgbClr val="3366FF"/>
                </a:gs>
                <a:gs pos="100000">
                  <a:srgbClr val="4F96FF"/>
                </a:gs>
              </a:gsLst>
              <a:lin ang="2700000" scaled="1"/>
            </a:gradFill>
            <a:ln w="12700" cap="flat" cmpd="sng" algn="ctr">
              <a:solidFill>
                <a:srgbClr val="00B0F0"/>
              </a:solidFill>
              <a:prstDash val="solid"/>
              <a:miter lim="800000"/>
            </a:ln>
            <a:effectLst>
              <a:innerShdw blurRad="152400" dist="50800" dir="18900000">
                <a:prstClr val="black">
                  <a:alpha val="40000"/>
                </a:prstClr>
              </a:innerShdw>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Impact" panose="020B0806030902050204" pitchFamily="34" charset="0"/>
                <a:cs typeface="+mn-cs"/>
              </a:endParaRPr>
            </a:p>
          </p:txBody>
        </p:sp>
        <p:sp>
          <p:nvSpPr>
            <p:cNvPr id="83" name="矩形 10"/>
            <p:cNvSpPr>
              <a:spLocks noChangeAspect="1"/>
            </p:cNvSpPr>
            <p:nvPr/>
          </p:nvSpPr>
          <p:spPr>
            <a:xfrm>
              <a:off x="183741" y="2623050"/>
              <a:ext cx="621425"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15875" cap="flat" cmpd="sng" algn="ctr">
              <a:gradFill>
                <a:gsLst>
                  <a:gs pos="100000">
                    <a:sysClr val="window" lastClr="FFFFFF">
                      <a:lumMod val="85000"/>
                    </a:sysClr>
                  </a:gs>
                  <a:gs pos="0">
                    <a:sysClr val="window" lastClr="FFFFFF"/>
                  </a:gs>
                </a:gsLst>
                <a:lin ang="8100000" scaled="0"/>
              </a:gradFill>
              <a:prstDash val="solid"/>
              <a:miter lim="800000"/>
            </a:ln>
            <a:effectLst>
              <a:outerShdw blurRad="444500" dist="254000" dir="8100000" algn="tr" rotWithShape="0">
                <a:prstClr val="black">
                  <a:alpha val="5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cs typeface="+mn-cs"/>
              </a:endParaRPr>
            </a:p>
          </p:txBody>
        </p:sp>
        <p:sp>
          <p:nvSpPr>
            <p:cNvPr id="84" name="TextBox 83"/>
            <p:cNvSpPr txBox="1"/>
            <p:nvPr/>
          </p:nvSpPr>
          <p:spPr>
            <a:xfrm>
              <a:off x="263911" y="2696327"/>
              <a:ext cx="473206"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a:ln>
                    <a:noFill/>
                  </a:ln>
                  <a:solidFill>
                    <a:sysClr val="windowText" lastClr="000000"/>
                  </a:solidFill>
                  <a:effectLst/>
                  <a:uLnTx/>
                  <a:uFillTx/>
                  <a:latin typeface="Times New Roman" pitchFamily="18" charset="0"/>
                  <a:cs typeface="Times New Roman" pitchFamily="18" charset="0"/>
                </a:rPr>
                <a:t>6,0</a:t>
              </a:r>
            </a:p>
          </p:txBody>
        </p:sp>
      </p:grpSp>
      <p:grpSp>
        <p:nvGrpSpPr>
          <p:cNvPr id="88" name="Группа 87"/>
          <p:cNvGrpSpPr/>
          <p:nvPr/>
        </p:nvGrpSpPr>
        <p:grpSpPr>
          <a:xfrm>
            <a:off x="850273" y="3153684"/>
            <a:ext cx="795444" cy="502022"/>
            <a:chOff x="27994" y="3139513"/>
            <a:chExt cx="795444" cy="502022"/>
          </a:xfrm>
        </p:grpSpPr>
        <p:sp>
          <p:nvSpPr>
            <p:cNvPr id="89" name="矩形 10"/>
            <p:cNvSpPr>
              <a:spLocks noChangeAspect="1"/>
            </p:cNvSpPr>
            <p:nvPr/>
          </p:nvSpPr>
          <p:spPr>
            <a:xfrm>
              <a:off x="27994" y="3139513"/>
              <a:ext cx="621943"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a:gsLst>
                <a:gs pos="0">
                  <a:srgbClr val="FF3300"/>
                </a:gs>
                <a:gs pos="100000">
                  <a:srgbClr val="FF3E11"/>
                </a:gs>
              </a:gsLst>
              <a:lin ang="2700000" scaled="1"/>
            </a:gradFill>
            <a:ln w="12700" cap="flat" cmpd="sng" algn="ctr">
              <a:solidFill>
                <a:srgbClr val="FF3E11"/>
              </a:solidFill>
              <a:prstDash val="solid"/>
              <a:miter lim="800000"/>
            </a:ln>
            <a:effectLst>
              <a:innerShdw blurRad="152400" dist="50800" dir="18900000">
                <a:prstClr val="black">
                  <a:alpha val="40000"/>
                </a:prstClr>
              </a:innerShdw>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Impact" panose="020B0806030902050204" pitchFamily="34" charset="0"/>
                <a:cs typeface="+mn-cs"/>
              </a:endParaRPr>
            </a:p>
          </p:txBody>
        </p:sp>
        <p:sp>
          <p:nvSpPr>
            <p:cNvPr id="90" name="矩形 10"/>
            <p:cNvSpPr>
              <a:spLocks noChangeAspect="1"/>
            </p:cNvSpPr>
            <p:nvPr/>
          </p:nvSpPr>
          <p:spPr>
            <a:xfrm>
              <a:off x="183741" y="3148372"/>
              <a:ext cx="621425"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15875" cap="flat" cmpd="sng" algn="ctr">
              <a:gradFill>
                <a:gsLst>
                  <a:gs pos="100000">
                    <a:sysClr val="window" lastClr="FFFFFF">
                      <a:lumMod val="85000"/>
                    </a:sysClr>
                  </a:gs>
                  <a:gs pos="0">
                    <a:sysClr val="window" lastClr="FFFFFF"/>
                  </a:gs>
                </a:gsLst>
                <a:lin ang="8100000" scaled="0"/>
              </a:gradFill>
              <a:prstDash val="solid"/>
              <a:miter lim="800000"/>
            </a:ln>
            <a:effectLst>
              <a:outerShdw blurRad="444500" dist="254000" dir="8100000" algn="tr" rotWithShape="0">
                <a:prstClr val="black">
                  <a:alpha val="5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cs typeface="+mn-cs"/>
              </a:endParaRPr>
            </a:p>
          </p:txBody>
        </p:sp>
        <p:sp>
          <p:nvSpPr>
            <p:cNvPr id="91" name="TextBox 90"/>
            <p:cNvSpPr txBox="1"/>
            <p:nvPr/>
          </p:nvSpPr>
          <p:spPr>
            <a:xfrm>
              <a:off x="234815" y="3225977"/>
              <a:ext cx="588623"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a:ln>
                    <a:noFill/>
                  </a:ln>
                  <a:solidFill>
                    <a:sysClr val="windowText" lastClr="000000"/>
                  </a:solidFill>
                  <a:effectLst/>
                  <a:uLnTx/>
                  <a:uFillTx/>
                  <a:latin typeface="Times New Roman" pitchFamily="18" charset="0"/>
                  <a:cs typeface="Times New Roman" pitchFamily="18" charset="0"/>
                </a:rPr>
                <a:t>13,0</a:t>
              </a:r>
            </a:p>
          </p:txBody>
        </p:sp>
      </p:grpSp>
      <p:grpSp>
        <p:nvGrpSpPr>
          <p:cNvPr id="93" name="Группа 92"/>
          <p:cNvGrpSpPr/>
          <p:nvPr/>
        </p:nvGrpSpPr>
        <p:grpSpPr>
          <a:xfrm>
            <a:off x="846417" y="3674160"/>
            <a:ext cx="777172" cy="502022"/>
            <a:chOff x="34771" y="3649356"/>
            <a:chExt cx="777172" cy="502022"/>
          </a:xfrm>
        </p:grpSpPr>
        <p:sp>
          <p:nvSpPr>
            <p:cNvPr id="94" name="矩形 10"/>
            <p:cNvSpPr>
              <a:spLocks noChangeAspect="1"/>
            </p:cNvSpPr>
            <p:nvPr/>
          </p:nvSpPr>
          <p:spPr>
            <a:xfrm>
              <a:off x="34771" y="3649356"/>
              <a:ext cx="621943"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a:gsLst>
                <a:gs pos="0">
                  <a:srgbClr val="FFC91D"/>
                </a:gs>
                <a:gs pos="100000">
                  <a:srgbClr val="FFC000">
                    <a:lumMod val="60000"/>
                    <a:lumOff val="40000"/>
                  </a:srgbClr>
                </a:gs>
              </a:gsLst>
              <a:lin ang="2700000" scaled="1"/>
            </a:gradFill>
            <a:ln w="12700" cap="flat" cmpd="sng" algn="ctr">
              <a:solidFill>
                <a:srgbClr val="FFFF00"/>
              </a:solidFill>
              <a:prstDash val="solid"/>
              <a:miter lim="800000"/>
            </a:ln>
            <a:effectLst>
              <a:innerShdw blurRad="152400" dist="50800" dir="18900000">
                <a:prstClr val="black">
                  <a:alpha val="40000"/>
                </a:prstClr>
              </a:innerShdw>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Impact" panose="020B0806030902050204" pitchFamily="34" charset="0"/>
                <a:cs typeface="+mn-cs"/>
              </a:endParaRPr>
            </a:p>
          </p:txBody>
        </p:sp>
        <p:sp>
          <p:nvSpPr>
            <p:cNvPr id="95" name="矩形 10"/>
            <p:cNvSpPr>
              <a:spLocks noChangeAspect="1"/>
            </p:cNvSpPr>
            <p:nvPr/>
          </p:nvSpPr>
          <p:spPr>
            <a:xfrm>
              <a:off x="190518" y="3658215"/>
              <a:ext cx="621425"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15875" cap="flat" cmpd="sng" algn="ctr">
              <a:gradFill>
                <a:gsLst>
                  <a:gs pos="100000">
                    <a:sysClr val="window" lastClr="FFFFFF">
                      <a:lumMod val="85000"/>
                    </a:sysClr>
                  </a:gs>
                  <a:gs pos="0">
                    <a:sysClr val="window" lastClr="FFFFFF"/>
                  </a:gs>
                </a:gsLst>
                <a:lin ang="8100000" scaled="0"/>
              </a:gradFill>
              <a:prstDash val="solid"/>
              <a:miter lim="800000"/>
            </a:ln>
            <a:effectLst>
              <a:outerShdw blurRad="444500" dist="254000" dir="8100000" algn="tr" rotWithShape="0">
                <a:prstClr val="black">
                  <a:alpha val="5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cs typeface="+mn-cs"/>
              </a:endParaRPr>
            </a:p>
          </p:txBody>
        </p:sp>
        <p:sp>
          <p:nvSpPr>
            <p:cNvPr id="96" name="TextBox 95"/>
            <p:cNvSpPr txBox="1"/>
            <p:nvPr/>
          </p:nvSpPr>
          <p:spPr>
            <a:xfrm>
              <a:off x="218895" y="3722154"/>
              <a:ext cx="588623"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a:ln>
                    <a:noFill/>
                  </a:ln>
                  <a:solidFill>
                    <a:sysClr val="windowText" lastClr="000000"/>
                  </a:solidFill>
                  <a:effectLst/>
                  <a:uLnTx/>
                  <a:uFillTx/>
                  <a:latin typeface="Times New Roman" pitchFamily="18" charset="0"/>
                  <a:cs typeface="Times New Roman" pitchFamily="18" charset="0"/>
                </a:rPr>
                <a:t>33,4</a:t>
              </a:r>
            </a:p>
          </p:txBody>
        </p:sp>
      </p:grpSp>
      <p:grpSp>
        <p:nvGrpSpPr>
          <p:cNvPr id="100" name="Группа 99"/>
          <p:cNvGrpSpPr/>
          <p:nvPr/>
        </p:nvGrpSpPr>
        <p:grpSpPr>
          <a:xfrm>
            <a:off x="850274" y="4188849"/>
            <a:ext cx="779524" cy="502022"/>
            <a:chOff x="57870" y="4174678"/>
            <a:chExt cx="788964" cy="502022"/>
          </a:xfrm>
        </p:grpSpPr>
        <p:sp>
          <p:nvSpPr>
            <p:cNvPr id="101" name="矩形 10"/>
            <p:cNvSpPr>
              <a:spLocks noChangeAspect="1"/>
            </p:cNvSpPr>
            <p:nvPr/>
          </p:nvSpPr>
          <p:spPr>
            <a:xfrm>
              <a:off x="57870" y="4174678"/>
              <a:ext cx="631379"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a:gsLst>
                <a:gs pos="0">
                  <a:srgbClr val="66FFFF"/>
                </a:gs>
                <a:gs pos="100000">
                  <a:srgbClr val="9BFFFF"/>
                </a:gs>
              </a:gsLst>
              <a:lin ang="2700000" scaled="1"/>
            </a:gradFill>
            <a:ln w="12700" cap="flat" cmpd="sng" algn="ctr">
              <a:solidFill>
                <a:srgbClr val="9BFFFF"/>
              </a:solidFill>
              <a:prstDash val="solid"/>
              <a:miter lim="800000"/>
            </a:ln>
            <a:effectLst>
              <a:innerShdw blurRad="152400" dist="50800" dir="18900000">
                <a:prstClr val="black">
                  <a:alpha val="40000"/>
                </a:prstClr>
              </a:innerShdw>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Impact" panose="020B0806030902050204" pitchFamily="34" charset="0"/>
                <a:cs typeface="+mn-cs"/>
              </a:endParaRPr>
            </a:p>
          </p:txBody>
        </p:sp>
        <p:sp>
          <p:nvSpPr>
            <p:cNvPr id="102" name="矩形 10"/>
            <p:cNvSpPr>
              <a:spLocks noChangeAspect="1"/>
            </p:cNvSpPr>
            <p:nvPr/>
          </p:nvSpPr>
          <p:spPr>
            <a:xfrm>
              <a:off x="215980" y="4183537"/>
              <a:ext cx="630854"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15875" cap="flat" cmpd="sng" algn="ctr">
              <a:gradFill>
                <a:gsLst>
                  <a:gs pos="100000">
                    <a:sysClr val="window" lastClr="FFFFFF">
                      <a:lumMod val="85000"/>
                    </a:sysClr>
                  </a:gs>
                  <a:gs pos="0">
                    <a:sysClr val="window" lastClr="FFFFFF"/>
                  </a:gs>
                </a:gsLst>
                <a:lin ang="8100000" scaled="0"/>
              </a:gradFill>
              <a:prstDash val="solid"/>
              <a:miter lim="800000"/>
            </a:ln>
            <a:effectLst>
              <a:outerShdw blurRad="444500" dist="254000" dir="8100000" algn="tr" rotWithShape="0">
                <a:prstClr val="black">
                  <a:alpha val="5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cs typeface="+mn-cs"/>
              </a:endParaRPr>
            </a:p>
          </p:txBody>
        </p:sp>
        <p:sp>
          <p:nvSpPr>
            <p:cNvPr id="103" name="TextBox 102"/>
            <p:cNvSpPr txBox="1"/>
            <p:nvPr/>
          </p:nvSpPr>
          <p:spPr>
            <a:xfrm>
              <a:off x="312701" y="4251535"/>
              <a:ext cx="478936"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a:ln>
                    <a:noFill/>
                  </a:ln>
                  <a:solidFill>
                    <a:sysClr val="windowText" lastClr="000000"/>
                  </a:solidFill>
                  <a:effectLst/>
                  <a:uLnTx/>
                  <a:uFillTx/>
                  <a:latin typeface="Times New Roman" pitchFamily="18" charset="0"/>
                  <a:cs typeface="Times New Roman" pitchFamily="18" charset="0"/>
                </a:rPr>
                <a:t>2,8</a:t>
              </a:r>
            </a:p>
          </p:txBody>
        </p:sp>
      </p:grpSp>
      <p:grpSp>
        <p:nvGrpSpPr>
          <p:cNvPr id="106" name="Группа 105"/>
          <p:cNvGrpSpPr/>
          <p:nvPr/>
        </p:nvGrpSpPr>
        <p:grpSpPr>
          <a:xfrm>
            <a:off x="862442" y="4703149"/>
            <a:ext cx="806916" cy="502022"/>
            <a:chOff x="83634" y="4688978"/>
            <a:chExt cx="819752" cy="502022"/>
          </a:xfrm>
        </p:grpSpPr>
        <p:sp>
          <p:nvSpPr>
            <p:cNvPr id="107" name="矩形 10"/>
            <p:cNvSpPr>
              <a:spLocks noChangeAspect="1"/>
            </p:cNvSpPr>
            <p:nvPr/>
          </p:nvSpPr>
          <p:spPr>
            <a:xfrm>
              <a:off x="83634" y="4688978"/>
              <a:ext cx="621943"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a:gsLst>
                <a:gs pos="0">
                  <a:srgbClr val="EB701D"/>
                </a:gs>
                <a:gs pos="100000">
                  <a:srgbClr val="ED7D31">
                    <a:lumMod val="60000"/>
                    <a:lumOff val="40000"/>
                  </a:srgbClr>
                </a:gs>
              </a:gsLst>
              <a:lin ang="2700000" scaled="1"/>
            </a:gradFill>
            <a:ln w="12700" cap="flat" cmpd="sng" algn="ctr">
              <a:solidFill>
                <a:srgbClr val="FF9F11"/>
              </a:solidFill>
              <a:prstDash val="solid"/>
              <a:miter lim="800000"/>
            </a:ln>
            <a:effectLst>
              <a:innerShdw blurRad="152400" dist="50800" dir="18900000">
                <a:prstClr val="black">
                  <a:alpha val="40000"/>
                </a:prstClr>
              </a:innerShdw>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Impact" panose="020B0806030902050204" pitchFamily="34" charset="0"/>
                <a:cs typeface="+mn-cs"/>
              </a:endParaRPr>
            </a:p>
          </p:txBody>
        </p:sp>
        <p:sp>
          <p:nvSpPr>
            <p:cNvPr id="108" name="矩形 10"/>
            <p:cNvSpPr>
              <a:spLocks noChangeAspect="1"/>
            </p:cNvSpPr>
            <p:nvPr/>
          </p:nvSpPr>
          <p:spPr>
            <a:xfrm>
              <a:off x="239381" y="4697837"/>
              <a:ext cx="621425"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15875" cap="flat" cmpd="sng" algn="ctr">
              <a:gradFill>
                <a:gsLst>
                  <a:gs pos="100000">
                    <a:sysClr val="window" lastClr="FFFFFF">
                      <a:lumMod val="85000"/>
                    </a:sysClr>
                  </a:gs>
                  <a:gs pos="0">
                    <a:sysClr val="window" lastClr="FFFFFF"/>
                  </a:gs>
                </a:gsLst>
                <a:lin ang="8100000" scaled="0"/>
              </a:gradFill>
              <a:prstDash val="solid"/>
              <a:miter lim="800000"/>
            </a:ln>
            <a:effectLst>
              <a:outerShdw blurRad="444500" dist="254000" dir="8100000" algn="tr" rotWithShape="0">
                <a:prstClr val="black">
                  <a:alpha val="5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cs typeface="+mn-cs"/>
              </a:endParaRPr>
            </a:p>
          </p:txBody>
        </p:sp>
        <p:sp>
          <p:nvSpPr>
            <p:cNvPr id="109" name="TextBox 108"/>
            <p:cNvSpPr txBox="1"/>
            <p:nvPr/>
          </p:nvSpPr>
          <p:spPr>
            <a:xfrm>
              <a:off x="188148" y="4766192"/>
              <a:ext cx="715238"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a:ln>
                    <a:noFill/>
                  </a:ln>
                  <a:solidFill>
                    <a:sysClr val="windowText" lastClr="000000"/>
                  </a:solidFill>
                  <a:effectLst/>
                  <a:uLnTx/>
                  <a:uFillTx/>
                  <a:latin typeface="Times New Roman" pitchFamily="18" charset="0"/>
                  <a:cs typeface="Times New Roman" pitchFamily="18" charset="0"/>
                </a:rPr>
                <a:t>143,8</a:t>
              </a:r>
            </a:p>
          </p:txBody>
        </p:sp>
      </p:grpSp>
      <p:sp>
        <p:nvSpPr>
          <p:cNvPr id="111" name="TextBox 4"/>
          <p:cNvSpPr txBox="1">
            <a:spLocks noChangeArrowheads="1"/>
          </p:cNvSpPr>
          <p:nvPr/>
        </p:nvSpPr>
        <p:spPr bwMode="auto">
          <a:xfrm>
            <a:off x="3206307" y="1683296"/>
            <a:ext cx="39703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b="1" dirty="0">
                <a:solidFill>
                  <a:prstClr val="black"/>
                </a:solidFill>
                <a:latin typeface="Times New Roman" pitchFamily="18" charset="0"/>
                <a:cs typeface="Times New Roman" pitchFamily="18" charset="0"/>
              </a:rPr>
              <a:t> Развитие культурно-досуговой деятельности</a:t>
            </a:r>
          </a:p>
        </p:txBody>
      </p:sp>
      <p:sp>
        <p:nvSpPr>
          <p:cNvPr id="112" name="TextBox 22"/>
          <p:cNvSpPr txBox="1">
            <a:spLocks noChangeArrowheads="1"/>
          </p:cNvSpPr>
          <p:nvPr/>
        </p:nvSpPr>
        <p:spPr bwMode="auto">
          <a:xfrm>
            <a:off x="2250221" y="2189019"/>
            <a:ext cx="646946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b="1" dirty="0">
                <a:solidFill>
                  <a:prstClr val="black"/>
                </a:solidFill>
                <a:latin typeface="Times New Roman" pitchFamily="18" charset="0"/>
                <a:cs typeface="Times New Roman" pitchFamily="18" charset="0"/>
              </a:rPr>
              <a:t> Организация библиотечного обслуживания населения</a:t>
            </a:r>
          </a:p>
        </p:txBody>
      </p:sp>
      <p:sp>
        <p:nvSpPr>
          <p:cNvPr id="113" name="TextBox 24"/>
          <p:cNvSpPr txBox="1">
            <a:spLocks noChangeArrowheads="1"/>
          </p:cNvSpPr>
          <p:nvPr/>
        </p:nvSpPr>
        <p:spPr bwMode="auto">
          <a:xfrm>
            <a:off x="3614314" y="2710322"/>
            <a:ext cx="39687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b="1" dirty="0">
                <a:solidFill>
                  <a:prstClr val="black"/>
                </a:solidFill>
                <a:latin typeface="Times New Roman" pitchFamily="18" charset="0"/>
                <a:cs typeface="Times New Roman" pitchFamily="18" charset="0"/>
              </a:rPr>
              <a:t> Развитие музейной деятельности</a:t>
            </a:r>
          </a:p>
        </p:txBody>
      </p:sp>
      <p:sp>
        <p:nvSpPr>
          <p:cNvPr id="114" name="TextBox 26"/>
          <p:cNvSpPr txBox="1">
            <a:spLocks noChangeArrowheads="1"/>
          </p:cNvSpPr>
          <p:nvPr/>
        </p:nvSpPr>
        <p:spPr bwMode="auto">
          <a:xfrm>
            <a:off x="2610718" y="3232205"/>
            <a:ext cx="597594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b="1" dirty="0">
                <a:solidFill>
                  <a:prstClr val="black"/>
                </a:solidFill>
                <a:latin typeface="Times New Roman" pitchFamily="18" charset="0"/>
                <a:cs typeface="Times New Roman" pitchFamily="18" charset="0"/>
              </a:rPr>
              <a:t> Развитие дополнительного образования в области искусств</a:t>
            </a:r>
          </a:p>
        </p:txBody>
      </p:sp>
      <p:sp>
        <p:nvSpPr>
          <p:cNvPr id="115" name="TextBox 4"/>
          <p:cNvSpPr txBox="1">
            <a:spLocks noChangeArrowheads="1"/>
          </p:cNvSpPr>
          <p:nvPr/>
        </p:nvSpPr>
        <p:spPr bwMode="auto">
          <a:xfrm>
            <a:off x="1478993" y="3678746"/>
            <a:ext cx="781475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sz="1300" b="1" dirty="0">
                <a:solidFill>
                  <a:prstClr val="black"/>
                </a:solidFill>
                <a:latin typeface="Times New Roman" pitchFamily="18" charset="0"/>
                <a:cs typeface="Times New Roman" pitchFamily="18" charset="0"/>
              </a:rPr>
              <a:t> Финансово-хозяйственное, организационно-техническое обеспечение деятельности учреждений культуры</a:t>
            </a:r>
          </a:p>
        </p:txBody>
      </p:sp>
      <p:sp>
        <p:nvSpPr>
          <p:cNvPr id="116" name="TextBox 4"/>
          <p:cNvSpPr txBox="1">
            <a:spLocks noChangeArrowheads="1"/>
          </p:cNvSpPr>
          <p:nvPr/>
        </p:nvSpPr>
        <p:spPr bwMode="auto">
          <a:xfrm>
            <a:off x="2250221" y="4290400"/>
            <a:ext cx="658611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b="1" dirty="0">
                <a:solidFill>
                  <a:prstClr val="black"/>
                </a:solidFill>
                <a:latin typeface="Times New Roman" pitchFamily="18" charset="0"/>
                <a:cs typeface="Times New Roman" pitchFamily="18" charset="0"/>
              </a:rPr>
              <a:t>Обеспечение реализации муниципальной программы</a:t>
            </a:r>
          </a:p>
        </p:txBody>
      </p:sp>
      <p:sp>
        <p:nvSpPr>
          <p:cNvPr id="117" name="TextBox 4"/>
          <p:cNvSpPr txBox="1">
            <a:spLocks noChangeArrowheads="1"/>
          </p:cNvSpPr>
          <p:nvPr/>
        </p:nvSpPr>
        <p:spPr bwMode="auto">
          <a:xfrm>
            <a:off x="3416245" y="4776502"/>
            <a:ext cx="397033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sz="1600" b="1" dirty="0">
                <a:latin typeface="Times New Roman" pitchFamily="18" charset="0"/>
                <a:cs typeface="Times New Roman" pitchFamily="18" charset="0"/>
              </a:rPr>
              <a:t>Всего расходов по программе</a:t>
            </a:r>
          </a:p>
        </p:txBody>
      </p:sp>
      <p:sp>
        <p:nvSpPr>
          <p:cNvPr id="85" name="Скругленный прямоугольник 84"/>
          <p:cNvSpPr/>
          <p:nvPr/>
        </p:nvSpPr>
        <p:spPr>
          <a:xfrm>
            <a:off x="183312" y="754914"/>
            <a:ext cx="8704016" cy="36933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86" name="TextBox 85"/>
          <p:cNvSpPr txBox="1"/>
          <p:nvPr/>
        </p:nvSpPr>
        <p:spPr>
          <a:xfrm>
            <a:off x="3048600" y="723014"/>
            <a:ext cx="3190682" cy="369332"/>
          </a:xfrm>
          <a:prstGeom prst="rect">
            <a:avLst/>
          </a:prstGeom>
          <a:noFill/>
        </p:spPr>
        <p:txBody>
          <a:bodyPr wrap="none" rtlCol="0">
            <a:spAutoFit/>
          </a:bodyPr>
          <a:lstStyle/>
          <a:p>
            <a:pPr lvl="0" algn="ctr" fontAlgn="base">
              <a:spcBef>
                <a:spcPct val="0"/>
              </a:spcBef>
              <a:spcAft>
                <a:spcPct val="0"/>
              </a:spcAft>
              <a:defRPr/>
            </a:pPr>
            <a:r>
              <a:rPr lang="ru-RU" sz="1600" b="1" dirty="0">
                <a:solidFill>
                  <a:prstClr val="black"/>
                </a:solidFill>
                <a:latin typeface="Times New Roman" pitchFamily="18" charset="0"/>
                <a:cs typeface="Times New Roman" pitchFamily="18" charset="0"/>
              </a:rPr>
              <a:t>Направление расходов</a:t>
            </a:r>
            <a:r>
              <a:rPr lang="ru-RU" b="1" dirty="0">
                <a:solidFill>
                  <a:prstClr val="black"/>
                </a:solidFill>
                <a:latin typeface="Times New Roman" pitchFamily="18" charset="0"/>
                <a:cs typeface="Times New Roman" pitchFamily="18" charset="0"/>
              </a:rPr>
              <a:t>, </a:t>
            </a:r>
            <a:r>
              <a:rPr lang="ru-RU" sz="1200" b="1" dirty="0">
                <a:solidFill>
                  <a:prstClr val="black"/>
                </a:solidFill>
                <a:latin typeface="Times New Roman" pitchFamily="18" charset="0"/>
                <a:cs typeface="Times New Roman" pitchFamily="18" charset="0"/>
              </a:rPr>
              <a:t>млн.рублей</a:t>
            </a:r>
          </a:p>
        </p:txBody>
      </p:sp>
      <p:sp>
        <p:nvSpPr>
          <p:cNvPr id="97" name="Прямоугольник 96"/>
          <p:cNvSpPr/>
          <p:nvPr/>
        </p:nvSpPr>
        <p:spPr>
          <a:xfrm>
            <a:off x="1169406" y="5778946"/>
            <a:ext cx="7326655" cy="665469"/>
          </a:xfrm>
          <a:prstGeom prst="rect">
            <a:avLst/>
          </a:prstGeom>
          <a:gradFill rotWithShape="1">
            <a:gsLst>
              <a:gs pos="2000">
                <a:srgbClr val="00FA71"/>
              </a:gs>
              <a:gs pos="8000">
                <a:srgbClr val="C6E8DB"/>
              </a:gs>
              <a:gs pos="99000">
                <a:srgbClr val="00FA71"/>
              </a:gs>
              <a:gs pos="93000">
                <a:srgbClr val="C6E8DB"/>
              </a:gs>
            </a:gsLst>
            <a:lin ang="5400000" scaled="0"/>
          </a:gradFill>
          <a:ln>
            <a:noFill/>
          </a:ln>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rgbClr val="A7EA52">
                <a:shade val="30000"/>
                <a:satMod val="120000"/>
              </a:srgbClr>
            </a:contourClr>
          </a:sp3d>
        </p:spPr>
        <p:txBody>
          <a:bodyPr lIns="57148" tIns="28574" rIns="57148" bIns="28574" anchor="ctr"/>
          <a:lstStyle/>
          <a:p>
            <a:pPr lvl="0" algn="ctr" defTabSz="914400" fontAlgn="base">
              <a:spcBef>
                <a:spcPct val="0"/>
              </a:spcBef>
              <a:spcAft>
                <a:spcPct val="0"/>
              </a:spcAft>
              <a:defRPr/>
            </a:pPr>
            <a:r>
              <a:rPr lang="ru-RU" sz="1200" b="1" kern="0" dirty="0">
                <a:solidFill>
                  <a:prstClr val="black"/>
                </a:solidFill>
                <a:latin typeface="Times New Roman" pitchFamily="18" charset="0"/>
                <a:cs typeface="Times New Roman" pitchFamily="18" charset="0"/>
              </a:rPr>
              <a:t>Расходы на культуру  в расчете на одного жителя по итогам реализации программы составили:</a:t>
            </a:r>
          </a:p>
          <a:p>
            <a:pPr lvl="0" algn="ctr" defTabSz="914400" fontAlgn="base">
              <a:spcBef>
                <a:spcPct val="0"/>
              </a:spcBef>
              <a:spcAft>
                <a:spcPct val="0"/>
              </a:spcAft>
              <a:defRPr/>
            </a:pPr>
            <a:r>
              <a:rPr lang="ru-RU" sz="1200" b="1" kern="0" dirty="0">
                <a:solidFill>
                  <a:prstClr val="black"/>
                </a:solidFill>
                <a:latin typeface="Times New Roman" pitchFamily="18" charset="0"/>
                <a:cs typeface="Times New Roman" pitchFamily="18" charset="0"/>
              </a:rPr>
              <a:t>в 2024 году – 7 688,68 рублей </a:t>
            </a:r>
          </a:p>
          <a:p>
            <a:pPr lvl="0" algn="ctr" defTabSz="914400" fontAlgn="base">
              <a:spcBef>
                <a:spcPct val="0"/>
              </a:spcBef>
              <a:spcAft>
                <a:spcPct val="0"/>
              </a:spcAft>
              <a:defRPr/>
            </a:pPr>
            <a:r>
              <a:rPr lang="ru-RU" sz="1200" b="1" kern="0" dirty="0">
                <a:solidFill>
                  <a:prstClr val="black"/>
                </a:solidFill>
                <a:latin typeface="Times New Roman" pitchFamily="18" charset="0"/>
                <a:cs typeface="Times New Roman" pitchFamily="18" charset="0"/>
              </a:rPr>
              <a:t>в 2025 году – 8 705,13 рублей</a:t>
            </a:r>
          </a:p>
        </p:txBody>
      </p:sp>
      <p:sp>
        <p:nvSpPr>
          <p:cNvPr id="98" name="Oval 13"/>
          <p:cNvSpPr>
            <a:spLocks noChangeArrowheads="1"/>
          </p:cNvSpPr>
          <p:nvPr/>
        </p:nvSpPr>
        <p:spPr bwMode="auto">
          <a:xfrm>
            <a:off x="8353425" y="6508170"/>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49</a:t>
            </a:r>
          </a:p>
        </p:txBody>
      </p:sp>
      <p:sp>
        <p:nvSpPr>
          <p:cNvPr id="2" name="TextBox 1">
            <a:extLst>
              <a:ext uri="{FF2B5EF4-FFF2-40B4-BE49-F238E27FC236}">
                <a16:creationId xmlns:a16="http://schemas.microsoft.com/office/drawing/2014/main" xmlns="" id="{3944C29F-BAF4-E14B-E7C1-CA582AB0932B}"/>
              </a:ext>
            </a:extLst>
          </p:cNvPr>
          <p:cNvSpPr txBox="1"/>
          <p:nvPr/>
        </p:nvSpPr>
        <p:spPr>
          <a:xfrm>
            <a:off x="153093" y="4791352"/>
            <a:ext cx="704039"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a:ln>
                  <a:noFill/>
                </a:ln>
                <a:solidFill>
                  <a:sysClr val="windowText" lastClr="000000"/>
                </a:solidFill>
                <a:effectLst/>
                <a:uLnTx/>
                <a:uFillTx/>
                <a:latin typeface="Times New Roman" pitchFamily="18" charset="0"/>
                <a:cs typeface="Times New Roman" pitchFamily="18" charset="0"/>
              </a:rPr>
              <a:t>130,5</a:t>
            </a:r>
          </a:p>
        </p:txBody>
      </p:sp>
      <p:sp>
        <p:nvSpPr>
          <p:cNvPr id="3" name="TextBox 2">
            <a:extLst>
              <a:ext uri="{FF2B5EF4-FFF2-40B4-BE49-F238E27FC236}">
                <a16:creationId xmlns:a16="http://schemas.microsoft.com/office/drawing/2014/main" xmlns="" id="{3BCF769B-1B69-C95E-68CF-63E2837663CF}"/>
              </a:ext>
            </a:extLst>
          </p:cNvPr>
          <p:cNvSpPr txBox="1"/>
          <p:nvPr/>
        </p:nvSpPr>
        <p:spPr>
          <a:xfrm>
            <a:off x="256511" y="4275338"/>
            <a:ext cx="473206"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a:ln>
                  <a:noFill/>
                </a:ln>
                <a:solidFill>
                  <a:sysClr val="windowText" lastClr="000000"/>
                </a:solidFill>
                <a:effectLst/>
                <a:uLnTx/>
                <a:uFillTx/>
                <a:latin typeface="Times New Roman" pitchFamily="18" charset="0"/>
                <a:cs typeface="Times New Roman" pitchFamily="18" charset="0"/>
              </a:rPr>
              <a:t>3,5</a:t>
            </a:r>
          </a:p>
        </p:txBody>
      </p:sp>
      <p:sp>
        <p:nvSpPr>
          <p:cNvPr id="7" name="TextBox 6">
            <a:extLst>
              <a:ext uri="{FF2B5EF4-FFF2-40B4-BE49-F238E27FC236}">
                <a16:creationId xmlns:a16="http://schemas.microsoft.com/office/drawing/2014/main" xmlns="" id="{AAD9CF68-D41E-93D2-8B24-3A6843C8C353}"/>
              </a:ext>
            </a:extLst>
          </p:cNvPr>
          <p:cNvSpPr txBox="1"/>
          <p:nvPr/>
        </p:nvSpPr>
        <p:spPr>
          <a:xfrm>
            <a:off x="212375" y="3739409"/>
            <a:ext cx="588623"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a:ln>
                  <a:noFill/>
                </a:ln>
                <a:solidFill>
                  <a:sysClr val="windowText" lastClr="000000"/>
                </a:solidFill>
                <a:effectLst/>
                <a:uLnTx/>
                <a:uFillTx/>
                <a:latin typeface="Times New Roman" pitchFamily="18" charset="0"/>
                <a:cs typeface="Times New Roman" pitchFamily="18" charset="0"/>
              </a:rPr>
              <a:t>26,3</a:t>
            </a:r>
          </a:p>
        </p:txBody>
      </p:sp>
      <p:sp>
        <p:nvSpPr>
          <p:cNvPr id="8" name="TextBox 7">
            <a:extLst>
              <a:ext uri="{FF2B5EF4-FFF2-40B4-BE49-F238E27FC236}">
                <a16:creationId xmlns:a16="http://schemas.microsoft.com/office/drawing/2014/main" xmlns="" id="{FC371B30-4141-DD51-C4CD-FADE018EA6B1}"/>
              </a:ext>
            </a:extLst>
          </p:cNvPr>
          <p:cNvSpPr txBox="1"/>
          <p:nvPr/>
        </p:nvSpPr>
        <p:spPr>
          <a:xfrm>
            <a:off x="193918" y="3242053"/>
            <a:ext cx="588623"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a:ln>
                  <a:noFill/>
                </a:ln>
                <a:solidFill>
                  <a:sysClr val="windowText" lastClr="000000"/>
                </a:solidFill>
                <a:effectLst/>
                <a:uLnTx/>
                <a:uFillTx/>
                <a:latin typeface="Times New Roman" pitchFamily="18" charset="0"/>
                <a:cs typeface="Times New Roman" pitchFamily="18" charset="0"/>
              </a:rPr>
              <a:t>14,7</a:t>
            </a:r>
          </a:p>
        </p:txBody>
      </p:sp>
      <p:sp>
        <p:nvSpPr>
          <p:cNvPr id="9" name="TextBox 8">
            <a:extLst>
              <a:ext uri="{FF2B5EF4-FFF2-40B4-BE49-F238E27FC236}">
                <a16:creationId xmlns:a16="http://schemas.microsoft.com/office/drawing/2014/main" xmlns="" id="{68F68184-CE68-86B6-B7F6-DC81A52F9CA8}"/>
              </a:ext>
            </a:extLst>
          </p:cNvPr>
          <p:cNvSpPr txBox="1"/>
          <p:nvPr/>
        </p:nvSpPr>
        <p:spPr>
          <a:xfrm>
            <a:off x="264918" y="2701933"/>
            <a:ext cx="473206"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a:ln>
                  <a:noFill/>
                </a:ln>
                <a:solidFill>
                  <a:sysClr val="windowText" lastClr="000000"/>
                </a:solidFill>
                <a:effectLst/>
                <a:uLnTx/>
                <a:uFillTx/>
                <a:latin typeface="Times New Roman" pitchFamily="18" charset="0"/>
                <a:cs typeface="Times New Roman" pitchFamily="18" charset="0"/>
              </a:rPr>
              <a:t>4,7</a:t>
            </a:r>
          </a:p>
        </p:txBody>
      </p:sp>
      <p:sp>
        <p:nvSpPr>
          <p:cNvPr id="11" name="TextBox 10">
            <a:extLst>
              <a:ext uri="{FF2B5EF4-FFF2-40B4-BE49-F238E27FC236}">
                <a16:creationId xmlns:a16="http://schemas.microsoft.com/office/drawing/2014/main" xmlns="" id="{E981B1AF-2093-703D-578A-3C0439272965}"/>
              </a:ext>
            </a:extLst>
          </p:cNvPr>
          <p:cNvSpPr txBox="1"/>
          <p:nvPr/>
        </p:nvSpPr>
        <p:spPr>
          <a:xfrm>
            <a:off x="207298" y="2170655"/>
            <a:ext cx="588623"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a:ln>
                  <a:noFill/>
                </a:ln>
                <a:solidFill>
                  <a:sysClr val="windowText" lastClr="000000"/>
                </a:solidFill>
                <a:effectLst/>
                <a:uLnTx/>
                <a:uFillTx/>
                <a:latin typeface="Times New Roman" pitchFamily="18" charset="0"/>
                <a:cs typeface="Times New Roman" pitchFamily="18" charset="0"/>
              </a:rPr>
              <a:t>16,0</a:t>
            </a:r>
          </a:p>
        </p:txBody>
      </p:sp>
      <p:sp>
        <p:nvSpPr>
          <p:cNvPr id="12" name="TextBox 11">
            <a:extLst>
              <a:ext uri="{FF2B5EF4-FFF2-40B4-BE49-F238E27FC236}">
                <a16:creationId xmlns:a16="http://schemas.microsoft.com/office/drawing/2014/main" xmlns="" id="{07A90D76-48E3-0B87-A60C-42DFDE1DF827}"/>
              </a:ext>
            </a:extLst>
          </p:cNvPr>
          <p:cNvSpPr txBox="1"/>
          <p:nvPr/>
        </p:nvSpPr>
        <p:spPr>
          <a:xfrm>
            <a:off x="190518" y="1637150"/>
            <a:ext cx="588623"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a:ln>
                  <a:noFill/>
                </a:ln>
                <a:solidFill>
                  <a:sysClr val="windowText" lastClr="000000"/>
                </a:solidFill>
                <a:effectLst/>
                <a:uLnTx/>
                <a:uFillTx/>
                <a:latin typeface="Times New Roman" pitchFamily="18" charset="0"/>
                <a:cs typeface="Times New Roman" pitchFamily="18" charset="0"/>
              </a:rPr>
              <a:t>65,3</a:t>
            </a:r>
          </a:p>
        </p:txBody>
      </p:sp>
    </p:spTree>
    <p:extLst>
      <p:ext uri="{BB962C8B-B14F-4D97-AF65-F5344CB8AC3E}">
        <p14:creationId xmlns:p14="http://schemas.microsoft.com/office/powerpoint/2010/main" val="210761860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53165" y="-66515"/>
            <a:ext cx="9045575" cy="830997"/>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3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МП «Развитие культуры городского округа город Первомайск Нижегородской области»</a:t>
            </a:r>
          </a:p>
        </p:txBody>
      </p:sp>
      <p:graphicFrame>
        <p:nvGraphicFramePr>
          <p:cNvPr id="8" name="Таблица 7"/>
          <p:cNvGraphicFramePr>
            <a:graphicFrameLocks noGrp="1"/>
          </p:cNvGraphicFramePr>
          <p:nvPr>
            <p:extLst>
              <p:ext uri="{D42A27DB-BD31-4B8C-83A1-F6EECF244321}">
                <p14:modId xmlns:p14="http://schemas.microsoft.com/office/powerpoint/2010/main" val="4134113215"/>
              </p:ext>
            </p:extLst>
          </p:nvPr>
        </p:nvGraphicFramePr>
        <p:xfrm>
          <a:off x="138222" y="1582418"/>
          <a:ext cx="8931350" cy="4862690"/>
        </p:xfrm>
        <a:graphic>
          <a:graphicData uri="http://schemas.openxmlformats.org/drawingml/2006/table">
            <a:tbl>
              <a:tblPr firstRow="1" bandRow="1"/>
              <a:tblGrid>
                <a:gridCol w="3296094">
                  <a:extLst>
                    <a:ext uri="{9D8B030D-6E8A-4147-A177-3AD203B41FA5}">
                      <a16:colId xmlns:a16="http://schemas.microsoft.com/office/drawing/2014/main" xmlns="" val="20000"/>
                    </a:ext>
                  </a:extLst>
                </a:gridCol>
                <a:gridCol w="1233377">
                  <a:extLst>
                    <a:ext uri="{9D8B030D-6E8A-4147-A177-3AD203B41FA5}">
                      <a16:colId xmlns:a16="http://schemas.microsoft.com/office/drawing/2014/main" xmlns="" val="20001"/>
                    </a:ext>
                  </a:extLst>
                </a:gridCol>
                <a:gridCol w="1254642">
                  <a:extLst>
                    <a:ext uri="{9D8B030D-6E8A-4147-A177-3AD203B41FA5}">
                      <a16:colId xmlns:a16="http://schemas.microsoft.com/office/drawing/2014/main" xmlns="" val="20002"/>
                    </a:ext>
                  </a:extLst>
                </a:gridCol>
                <a:gridCol w="1137684">
                  <a:extLst>
                    <a:ext uri="{9D8B030D-6E8A-4147-A177-3AD203B41FA5}">
                      <a16:colId xmlns:a16="http://schemas.microsoft.com/office/drawing/2014/main" xmlns="" val="20003"/>
                    </a:ext>
                  </a:extLst>
                </a:gridCol>
                <a:gridCol w="2009553">
                  <a:extLst>
                    <a:ext uri="{9D8B030D-6E8A-4147-A177-3AD203B41FA5}">
                      <a16:colId xmlns:a16="http://schemas.microsoft.com/office/drawing/2014/main" xmlns="" val="20004"/>
                    </a:ext>
                  </a:extLst>
                </a:gridCol>
              </a:tblGrid>
              <a:tr h="788642">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400" dirty="0">
                        <a:solidFill>
                          <a:schemeClr val="tx1"/>
                        </a:solidFill>
                        <a:latin typeface="Times New Roman" pitchFamily="18" charset="0"/>
                        <a:cs typeface="Times New Roman" pitchFamily="18" charset="0"/>
                      </a:endParaRPr>
                    </a:p>
                    <a:p>
                      <a:pPr algn="ctr"/>
                      <a:r>
                        <a:rPr lang="ru-RU" sz="1400" dirty="0">
                          <a:solidFill>
                            <a:schemeClr val="tx1"/>
                          </a:solidFill>
                          <a:latin typeface="Times New Roman" pitchFamily="18" charset="0"/>
                          <a:cs typeface="Times New Roman" pitchFamily="18" charset="0"/>
                        </a:rPr>
                        <a:t>Наименование муниципальной услуги (работы)</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400" dirty="0">
                        <a:solidFill>
                          <a:schemeClr val="tx1"/>
                        </a:solidFill>
                        <a:latin typeface="Times New Roman" pitchFamily="18" charset="0"/>
                        <a:cs typeface="Times New Roman" pitchFamily="18" charset="0"/>
                      </a:endParaRPr>
                    </a:p>
                    <a:p>
                      <a:pPr algn="ctr"/>
                      <a:r>
                        <a:rPr lang="ru-RU" sz="1400" dirty="0">
                          <a:solidFill>
                            <a:schemeClr val="tx1"/>
                          </a:solidFill>
                          <a:latin typeface="Times New Roman" pitchFamily="18" charset="0"/>
                          <a:cs typeface="Times New Roman" pitchFamily="18" charset="0"/>
                        </a:rPr>
                        <a:t>Ед.изм.</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400" dirty="0">
                        <a:solidFill>
                          <a:schemeClr val="tx1"/>
                        </a:solidFill>
                        <a:latin typeface="Times New Roman" pitchFamily="18" charset="0"/>
                        <a:cs typeface="Times New Roman" pitchFamily="18" charset="0"/>
                      </a:endParaRPr>
                    </a:p>
                    <a:p>
                      <a:pPr algn="ctr"/>
                      <a:r>
                        <a:rPr lang="ru-RU" sz="1400" dirty="0">
                          <a:solidFill>
                            <a:schemeClr val="tx1"/>
                          </a:solidFill>
                          <a:latin typeface="Times New Roman" pitchFamily="18" charset="0"/>
                          <a:cs typeface="Times New Roman" pitchFamily="18" charset="0"/>
                        </a:rPr>
                        <a:t>2025 год</a:t>
                      </a:r>
                    </a:p>
                    <a:p>
                      <a:pPr algn="ctr"/>
                      <a:r>
                        <a:rPr lang="ru-RU" sz="1400" dirty="0">
                          <a:solidFill>
                            <a:schemeClr val="tx1"/>
                          </a:solidFill>
                          <a:latin typeface="Times New Roman" pitchFamily="18" charset="0"/>
                          <a:cs typeface="Times New Roman" pitchFamily="18" charset="0"/>
                        </a:rPr>
                        <a:t>план</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400" dirty="0">
                        <a:solidFill>
                          <a:schemeClr val="tx1"/>
                        </a:solidFill>
                        <a:latin typeface="Times New Roman" pitchFamily="18" charset="0"/>
                        <a:cs typeface="Times New Roman" pitchFamily="18" charset="0"/>
                      </a:endParaRPr>
                    </a:p>
                    <a:p>
                      <a:pPr algn="ctr"/>
                      <a:r>
                        <a:rPr lang="ru-RU" sz="1400" dirty="0">
                          <a:solidFill>
                            <a:schemeClr val="tx1"/>
                          </a:solidFill>
                          <a:latin typeface="Times New Roman" pitchFamily="18" charset="0"/>
                          <a:cs typeface="Times New Roman" pitchFamily="18" charset="0"/>
                        </a:rPr>
                        <a:t>2025 </a:t>
                      </a:r>
                      <a:r>
                        <a:rPr lang="ru-RU" sz="1400" baseline="0" dirty="0">
                          <a:solidFill>
                            <a:schemeClr val="tx1"/>
                          </a:solidFill>
                          <a:latin typeface="Times New Roman" pitchFamily="18" charset="0"/>
                          <a:cs typeface="Times New Roman" pitchFamily="18" charset="0"/>
                        </a:rPr>
                        <a:t>год</a:t>
                      </a:r>
                    </a:p>
                    <a:p>
                      <a:pPr algn="ctr"/>
                      <a:r>
                        <a:rPr lang="ru-RU" sz="1400" baseline="0" dirty="0">
                          <a:solidFill>
                            <a:schemeClr val="tx1"/>
                          </a:solidFill>
                          <a:latin typeface="Times New Roman" pitchFamily="18" charset="0"/>
                          <a:cs typeface="Times New Roman" pitchFamily="18" charset="0"/>
                        </a:rPr>
                        <a:t>факт</a:t>
                      </a:r>
                      <a:endParaRPr lang="ru-RU" sz="1400" dirty="0">
                        <a:solidFill>
                          <a:schemeClr val="tx1"/>
                        </a:solidFill>
                        <a:latin typeface="Times New Roman" pitchFamily="18" charset="0"/>
                        <a:cs typeface="Times New Roman" pitchFamily="18" charset="0"/>
                      </a:endParaRP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400" dirty="0">
                          <a:solidFill>
                            <a:schemeClr val="tx1"/>
                          </a:solidFill>
                          <a:latin typeface="Times New Roman" pitchFamily="18" charset="0"/>
                          <a:cs typeface="Times New Roman" pitchFamily="18" charset="0"/>
                        </a:rPr>
                        <a:t>% выполнения муниципальной услуги (работы)</a:t>
                      </a:r>
                    </a:p>
                  </a:txBody>
                  <a:tcPr marL="91436" marR="91436" marT="45705" marB="45705"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extLst>
                  <a:ext uri="{0D108BD9-81ED-4DB2-BD59-A6C34878D82A}">
                    <a16:rowId xmlns:a16="http://schemas.microsoft.com/office/drawing/2014/main" xmlns="" val="10000"/>
                  </a:ext>
                </a:extLst>
              </a:tr>
              <a:tr h="673132">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400" dirty="0">
                          <a:latin typeface="Times New Roman" pitchFamily="18" charset="0"/>
                          <a:cs typeface="Times New Roman" pitchFamily="18" charset="0"/>
                        </a:rPr>
                        <a:t>Организация деятельности клубных формирований и формирований самодеятельного народного творчества</a:t>
                      </a:r>
                    </a:p>
                  </a:txBody>
                  <a:tcPr marL="91436" marR="91436" marT="45705" marB="45705">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Ед.</a:t>
                      </a:r>
                    </a:p>
                  </a:txBody>
                  <a:tcPr marL="91436" marR="91436" marT="45705" marB="45705">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i="0" dirty="0">
                        <a:latin typeface="Times New Roman" pitchFamily="18" charset="0"/>
                        <a:cs typeface="Times New Roman" pitchFamily="18" charset="0"/>
                      </a:endParaRPr>
                    </a:p>
                    <a:p>
                      <a:pPr algn="ctr"/>
                      <a:r>
                        <a:rPr lang="ru-RU" sz="1400" i="0" dirty="0">
                          <a:latin typeface="Times New Roman" pitchFamily="18" charset="0"/>
                          <a:cs typeface="Times New Roman" pitchFamily="18" charset="0"/>
                        </a:rPr>
                        <a:t>86</a:t>
                      </a:r>
                    </a:p>
                  </a:txBody>
                  <a:tcPr marL="91436" marR="91436" marT="45705" marB="45705">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86</a:t>
                      </a:r>
                    </a:p>
                  </a:txBody>
                  <a:tcPr marL="91436" marR="91436" marT="45705" marB="45705">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100,0</a:t>
                      </a:r>
                    </a:p>
                  </a:txBody>
                  <a:tcPr marL="91436" marR="91436" marT="45705" marB="45705">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xmlns="" val="10001"/>
                  </a:ext>
                </a:extLst>
              </a:tr>
              <a:tr h="538548">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400" dirty="0">
                          <a:latin typeface="Times New Roman" pitchFamily="18" charset="0"/>
                          <a:cs typeface="Times New Roman" pitchFamily="18" charset="0"/>
                        </a:rPr>
                        <a:t>Организация и проведение культурно-массовых мероприятий</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400" dirty="0">
                          <a:latin typeface="Times New Roman" pitchFamily="18" charset="0"/>
                          <a:cs typeface="Times New Roman" pitchFamily="18" charset="0"/>
                        </a:rPr>
                        <a:t>Человек</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1 554</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1 554</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100,0</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extLst>
                  <a:ext uri="{0D108BD9-81ED-4DB2-BD59-A6C34878D82A}">
                    <a16:rowId xmlns:a16="http://schemas.microsoft.com/office/drawing/2014/main" xmlns="" val="10002"/>
                  </a:ext>
                </a:extLst>
              </a:tr>
              <a:tr h="236442">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400" dirty="0">
                          <a:latin typeface="Times New Roman" pitchFamily="18" charset="0"/>
                          <a:cs typeface="Times New Roman" pitchFamily="18" charset="0"/>
                        </a:rPr>
                        <a:t>Показ кинофильмов</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400" dirty="0">
                          <a:latin typeface="Times New Roman" pitchFamily="18" charset="0"/>
                          <a:cs typeface="Times New Roman" pitchFamily="18" charset="0"/>
                        </a:rPr>
                        <a:t>Человек</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4 602</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4 602</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100,0</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xmlns="" val="10007"/>
                  </a:ext>
                </a:extLst>
              </a:tr>
              <a:tr h="724481">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400" dirty="0">
                          <a:latin typeface="Times New Roman" pitchFamily="18" charset="0"/>
                          <a:cs typeface="Times New Roman" pitchFamily="18" charset="0"/>
                        </a:rPr>
                        <a:t>Библиотечное,</a:t>
                      </a:r>
                      <a:r>
                        <a:rPr lang="ru-RU" sz="1400" baseline="0" dirty="0">
                          <a:latin typeface="Times New Roman" pitchFamily="18" charset="0"/>
                          <a:cs typeface="Times New Roman" pitchFamily="18" charset="0"/>
                        </a:rPr>
                        <a:t> библиографическое и информационное обслуживание пользователей библиотеки</a:t>
                      </a:r>
                      <a:endParaRPr lang="ru-RU" sz="1400" dirty="0">
                        <a:latin typeface="Times New Roman" pitchFamily="18" charset="0"/>
                        <a:cs typeface="Times New Roman" pitchFamily="18" charset="0"/>
                      </a:endParaRP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indent="0" algn="ctr" defTabSz="914400" rtl="0" eaLnBrk="1" fontAlgn="auto" latinLnBrk="0" hangingPunct="1">
                        <a:lnSpc>
                          <a:spcPct val="100000"/>
                        </a:lnSpc>
                        <a:spcBef>
                          <a:spcPts val="0"/>
                        </a:spcBef>
                        <a:spcAft>
                          <a:spcPts val="0"/>
                        </a:spcAft>
                        <a:buClrTx/>
                        <a:buSzTx/>
                        <a:buFontTx/>
                        <a:buNone/>
                        <a:tabLst/>
                        <a:defRPr/>
                      </a:pPr>
                      <a:endParaRPr lang="ru-RU" sz="1400" dirty="0">
                        <a:latin typeface="Times New Roman" pitchFamily="18" charset="0"/>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ru-RU" sz="1400" dirty="0">
                          <a:latin typeface="Times New Roman" pitchFamily="18" charset="0"/>
                          <a:cs typeface="Times New Roman" pitchFamily="18" charset="0"/>
                        </a:rPr>
                        <a:t>Ед.</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155 698</a:t>
                      </a:r>
                    </a:p>
                    <a:p>
                      <a:pPr algn="ctr"/>
                      <a:endParaRPr lang="ru-RU" sz="1400" dirty="0">
                        <a:latin typeface="Times New Roman" pitchFamily="18" charset="0"/>
                        <a:cs typeface="Times New Roman" pitchFamily="18" charset="0"/>
                      </a:endParaRP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 </a:t>
                      </a:r>
                    </a:p>
                    <a:p>
                      <a:pPr algn="ctr"/>
                      <a:r>
                        <a:rPr lang="ru-RU" sz="1400" dirty="0">
                          <a:latin typeface="Times New Roman" pitchFamily="18" charset="0"/>
                          <a:cs typeface="Times New Roman" pitchFamily="18" charset="0"/>
                        </a:rPr>
                        <a:t>155 698</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100,0</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extLst>
                  <a:ext uri="{0D108BD9-81ED-4DB2-BD59-A6C34878D82A}">
                    <a16:rowId xmlns:a16="http://schemas.microsoft.com/office/drawing/2014/main" xmlns="" val="10003"/>
                  </a:ext>
                </a:extLst>
              </a:tr>
              <a:tr h="438674">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400" dirty="0">
                          <a:latin typeface="Times New Roman" pitchFamily="18" charset="0"/>
                          <a:cs typeface="Times New Roman" pitchFamily="18" charset="0"/>
                        </a:rPr>
                        <a:t>Публичный показ музейных предметов и музейных коллекций</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400" dirty="0">
                          <a:latin typeface="Times New Roman" pitchFamily="18" charset="0"/>
                          <a:cs typeface="Times New Roman" pitchFamily="18" charset="0"/>
                        </a:rPr>
                        <a:t>Человек</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13 102</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13 102</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100,0</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xmlns="" val="10004"/>
                  </a:ext>
                </a:extLst>
              </a:tr>
              <a:tr h="724481">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400" dirty="0">
                          <a:latin typeface="Times New Roman" pitchFamily="18" charset="0"/>
                          <a:cs typeface="Times New Roman" pitchFamily="18" charset="0"/>
                        </a:rPr>
                        <a:t>Реализация дополнительных предпрофессиональных программ в области искусств</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400" dirty="0">
                          <a:latin typeface="Times New Roman" pitchFamily="18" charset="0"/>
                          <a:cs typeface="Times New Roman" pitchFamily="18" charset="0"/>
                        </a:rPr>
                        <a:t>Человеко-час</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58 452,5</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58 152,5</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100,0</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extLst>
                  <a:ext uri="{0D108BD9-81ED-4DB2-BD59-A6C34878D82A}">
                    <a16:rowId xmlns:a16="http://schemas.microsoft.com/office/drawing/2014/main" xmlns="" val="10005"/>
                  </a:ext>
                </a:extLst>
              </a:tr>
              <a:tr h="485162">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400" dirty="0">
                          <a:latin typeface="Times New Roman" pitchFamily="18" charset="0"/>
                          <a:cs typeface="Times New Roman" pitchFamily="18" charset="0"/>
                        </a:rPr>
                        <a:t>Реализация дополнительных общеразвивающих программ</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Человеко-час</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4 181</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4 181</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100,0</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xmlns="" val="10006"/>
                  </a:ext>
                </a:extLst>
              </a:tr>
            </a:tbl>
          </a:graphicData>
        </a:graphic>
      </p:graphicFrame>
      <p:sp>
        <p:nvSpPr>
          <p:cNvPr id="9" name="Скругленный прямоугольник 8"/>
          <p:cNvSpPr/>
          <p:nvPr/>
        </p:nvSpPr>
        <p:spPr>
          <a:xfrm>
            <a:off x="141912" y="723004"/>
            <a:ext cx="8946195" cy="404043"/>
          </a:xfrm>
          <a:prstGeom prst="roundRect">
            <a:avLst/>
          </a:prstGeom>
          <a:gradFill rotWithShape="1">
            <a:gsLst>
              <a:gs pos="28000">
                <a:srgbClr val="D5F4FF"/>
              </a:gs>
              <a:gs pos="100000">
                <a:srgbClr val="C1EFFF"/>
              </a:gs>
            </a:gsLst>
            <a:lin ang="5400000" scaled="0"/>
          </a:gradFill>
          <a:ln w="9525" cap="flat" cmpd="sng" algn="ctr">
            <a:noFill/>
            <a:prstDash val="solid"/>
          </a:ln>
          <a:effectLst>
            <a:outerShdw blurRad="63500" dist="50800" dir="5400000" sx="98000" sy="98000" rotWithShape="0">
              <a:srgbClr val="000000">
                <a:alpha val="20000"/>
              </a:srgbClr>
            </a:outerShdw>
          </a:effectLst>
          <a:scene3d>
            <a:camera prst="orthographicFront"/>
            <a:lightRig rig="threePt" dir="t"/>
          </a:scene3d>
          <a:sp3d>
            <a:bevelT prst="convex"/>
          </a:sp3d>
        </p:spPr>
        <p:txBody>
          <a:bodyPr lIns="57148" tIns="28574" rIns="57148" bIns="28574" anchor="ctr"/>
          <a:lstStyle/>
          <a:p>
            <a:pPr lvl="0" algn="ctr" defTabSz="914400" fontAlgn="base">
              <a:spcBef>
                <a:spcPct val="0"/>
              </a:spcBef>
              <a:spcAft>
                <a:spcPct val="0"/>
              </a:spcAft>
              <a:defRPr/>
            </a:pPr>
            <a:r>
              <a:rPr lang="ru-RU" sz="1500" b="1" dirty="0">
                <a:solidFill>
                  <a:prstClr val="black"/>
                </a:solidFill>
                <a:latin typeface="Times New Roman" pitchFamily="18" charset="0"/>
                <a:cs typeface="Times New Roman" pitchFamily="18" charset="0"/>
              </a:rPr>
              <a:t>За счет бюджетных средств оказаны муниципальные услуги (работы)</a:t>
            </a:r>
          </a:p>
        </p:txBody>
      </p:sp>
      <p:sp>
        <p:nvSpPr>
          <p:cNvPr id="10" name="Двойная стрелка вверх/вниз 9"/>
          <p:cNvSpPr/>
          <p:nvPr/>
        </p:nvSpPr>
        <p:spPr>
          <a:xfrm>
            <a:off x="4476320" y="1127047"/>
            <a:ext cx="372127" cy="435938"/>
          </a:xfrm>
          <a:prstGeom prst="upDownArrow">
            <a:avLst/>
          </a:prstGeom>
          <a:gradFill>
            <a:gsLst>
              <a:gs pos="0">
                <a:srgbClr val="C1EFFF"/>
              </a:gs>
              <a:gs pos="100000">
                <a:srgbClr val="AFEA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1" name="Oval 13"/>
          <p:cNvSpPr>
            <a:spLocks noChangeArrowheads="1"/>
          </p:cNvSpPr>
          <p:nvPr/>
        </p:nvSpPr>
        <p:spPr bwMode="auto">
          <a:xfrm>
            <a:off x="8353425" y="6508170"/>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50</a:t>
            </a:r>
          </a:p>
        </p:txBody>
      </p:sp>
    </p:spTree>
    <p:extLst>
      <p:ext uri="{BB962C8B-B14F-4D97-AF65-F5344CB8AC3E}">
        <p14:creationId xmlns:p14="http://schemas.microsoft.com/office/powerpoint/2010/main" val="30729123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0" y="10633"/>
            <a:ext cx="9144000" cy="6858000"/>
            <a:chOff x="0" y="0"/>
            <a:chExt cx="9144000" cy="6858000"/>
          </a:xfrm>
        </p:grpSpPr>
        <p:pic>
          <p:nvPicPr>
            <p:cNvPr id="3"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Прямоугольник 4"/>
          <p:cNvSpPr/>
          <p:nvPr/>
        </p:nvSpPr>
        <p:spPr>
          <a:xfrm>
            <a:off x="3700016" y="-30036"/>
            <a:ext cx="1792410" cy="473204"/>
          </a:xfrm>
          <a:prstGeom prst="rect">
            <a:avLst/>
          </a:prstGeom>
        </p:spPr>
        <p:txBody>
          <a:bodyPr wrap="non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Введение</a:t>
            </a:r>
          </a:p>
        </p:txBody>
      </p:sp>
      <p:sp>
        <p:nvSpPr>
          <p:cNvPr id="6" name="Прямоугольник 1"/>
          <p:cNvSpPr>
            <a:spLocks noChangeArrowheads="1"/>
          </p:cNvSpPr>
          <p:nvPr/>
        </p:nvSpPr>
        <p:spPr bwMode="auto">
          <a:xfrm>
            <a:off x="322384" y="712909"/>
            <a:ext cx="8291147" cy="2689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148" tIns="28574" rIns="57148" bIns="28574">
            <a:spAutoFit/>
          </a:bodyPr>
          <a:lstStyle/>
          <a:p>
            <a:pPr indent="542925" algn="just" fontAlgn="base">
              <a:spcBef>
                <a:spcPct val="0"/>
              </a:spcBef>
              <a:spcAft>
                <a:spcPct val="0"/>
              </a:spcAft>
            </a:pPr>
            <a:r>
              <a:rPr lang="ru-RU" sz="1600" b="1" i="1" dirty="0">
                <a:solidFill>
                  <a:prstClr val="black"/>
                </a:solidFill>
                <a:latin typeface="Times New Roman" pitchFamily="18" charset="0"/>
                <a:cs typeface="Times New Roman" pitchFamily="18" charset="0"/>
              </a:rPr>
              <a:t>«</a:t>
            </a:r>
            <a:r>
              <a:rPr lang="ru-RU" b="1" i="1" dirty="0">
                <a:solidFill>
                  <a:prstClr val="black"/>
                </a:solidFill>
                <a:latin typeface="Times New Roman" pitchFamily="18" charset="0"/>
                <a:cs typeface="Times New Roman" pitchFamily="18" charset="0"/>
              </a:rPr>
              <a:t>Бюджет для граждан» составлен на основе проекта решения городской Думы </a:t>
            </a:r>
            <a:r>
              <a:rPr lang="ru-RU" b="1" i="1" dirty="0" smtClean="0">
                <a:solidFill>
                  <a:prstClr val="black"/>
                </a:solidFill>
                <a:latin typeface="Times New Roman" pitchFamily="18" charset="0"/>
                <a:cs typeface="Times New Roman" pitchFamily="18" charset="0"/>
              </a:rPr>
              <a:t>муниципального </a:t>
            </a:r>
            <a:r>
              <a:rPr lang="ru-RU" b="1" i="1" dirty="0">
                <a:solidFill>
                  <a:prstClr val="black"/>
                </a:solidFill>
                <a:latin typeface="Times New Roman" pitchFamily="18" charset="0"/>
                <a:cs typeface="Times New Roman" pitchFamily="18" charset="0"/>
              </a:rPr>
              <a:t>округа город Первомайск Нижегородской области «Об исполнении бюджета городского округа город Первомайск Нижегородской области за 2025 год». </a:t>
            </a:r>
          </a:p>
          <a:p>
            <a:pPr algn="just" fontAlgn="base">
              <a:spcBef>
                <a:spcPct val="0"/>
              </a:spcBef>
              <a:spcAft>
                <a:spcPct val="0"/>
              </a:spcAft>
            </a:pPr>
            <a:r>
              <a:rPr lang="ru-RU" b="1" i="1" dirty="0">
                <a:solidFill>
                  <a:prstClr val="black"/>
                </a:solidFill>
                <a:latin typeface="Times New Roman" pitchFamily="18" charset="0"/>
                <a:cs typeface="Times New Roman" pitchFamily="18" charset="0"/>
              </a:rPr>
              <a:t>         Отчет об исполнении бюджета городского округа город Первомайск Нижегородской области за 2025 год сформирован на основании сводной бюджетной отчетности главных распорядителей бюджетных средств, главных администраторов доходов бюджета, главных администраторов источников финансирования дефицита бюджета.</a:t>
            </a:r>
          </a:p>
          <a:p>
            <a:pPr fontAlgn="base">
              <a:spcBef>
                <a:spcPct val="0"/>
              </a:spcBef>
              <a:spcAft>
                <a:spcPct val="0"/>
              </a:spcAft>
            </a:pPr>
            <a:endParaRPr lang="ru-RU" sz="900" dirty="0">
              <a:solidFill>
                <a:prstClr val="black"/>
              </a:solidFill>
              <a:latin typeface="Monotype Corsiva" pitchFamily="66" charset="0"/>
            </a:endParaRPr>
          </a:p>
        </p:txBody>
      </p:sp>
      <p:grpSp>
        <p:nvGrpSpPr>
          <p:cNvPr id="7" name="Группа 6"/>
          <p:cNvGrpSpPr/>
          <p:nvPr/>
        </p:nvGrpSpPr>
        <p:grpSpPr>
          <a:xfrm>
            <a:off x="2017825" y="3663037"/>
            <a:ext cx="5156791" cy="2958269"/>
            <a:chOff x="3054222" y="3588736"/>
            <a:chExt cx="5532387" cy="3163756"/>
          </a:xfrm>
        </p:grpSpPr>
        <p:grpSp>
          <p:nvGrpSpPr>
            <p:cNvPr id="8" name="组合 2"/>
            <p:cNvGrpSpPr/>
            <p:nvPr/>
          </p:nvGrpSpPr>
          <p:grpSpPr>
            <a:xfrm>
              <a:off x="4057094" y="3588736"/>
              <a:ext cx="3500466" cy="3163756"/>
              <a:chOff x="-2500362" y="285728"/>
              <a:chExt cx="3500466" cy="3306597"/>
            </a:xfrm>
          </p:grpSpPr>
          <p:sp>
            <p:nvSpPr>
              <p:cNvPr id="13" name="椭圆 15"/>
              <p:cNvSpPr/>
              <p:nvPr/>
            </p:nvSpPr>
            <p:spPr>
              <a:xfrm>
                <a:off x="-2500362" y="285728"/>
                <a:ext cx="3500466" cy="3306597"/>
              </a:xfrm>
              <a:prstGeom prst="ellipse">
                <a:avLst/>
              </a:prstGeom>
              <a:gradFill flip="none" rotWithShape="1">
                <a:gsLst>
                  <a:gs pos="0">
                    <a:srgbClr val="66FF33"/>
                  </a:gs>
                  <a:gs pos="100000">
                    <a:srgbClr val="027C19"/>
                  </a:gs>
                </a:gsLst>
                <a:path path="rect">
                  <a:fillToRect l="100000" t="100000"/>
                </a:path>
                <a:tileRect r="-100000" b="-100000"/>
              </a:gra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sp>
            <p:nvSpPr>
              <p:cNvPr id="14" name="椭圆 16"/>
              <p:cNvSpPr/>
              <p:nvPr/>
            </p:nvSpPr>
            <p:spPr>
              <a:xfrm>
                <a:off x="-2461468" y="312014"/>
                <a:ext cx="3400855" cy="3280311"/>
              </a:xfrm>
              <a:prstGeom prst="ellipse">
                <a:avLst/>
              </a:prstGeom>
              <a:gradFill>
                <a:gsLst>
                  <a:gs pos="0">
                    <a:sysClr val="window" lastClr="FFFFFF"/>
                  </a:gs>
                  <a:gs pos="100000">
                    <a:sysClr val="window" lastClr="FFFFFF">
                      <a:alpha val="0"/>
                    </a:sysClr>
                  </a:gs>
                </a:gsLst>
                <a:path path="rect">
                  <a:fillToRect r="100000" b="100000"/>
                </a:path>
              </a:gra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cxnSp>
            <p:nvCxnSpPr>
              <p:cNvPr id="15" name="直接连接符 17"/>
              <p:cNvCxnSpPr>
                <a:stCxn id="13" idx="2"/>
                <a:endCxn id="14" idx="6"/>
              </p:cNvCxnSpPr>
              <p:nvPr/>
            </p:nvCxnSpPr>
            <p:spPr>
              <a:xfrm>
                <a:off x="-2500362" y="1939027"/>
                <a:ext cx="3439749" cy="13143"/>
              </a:xfrm>
              <a:prstGeom prst="line">
                <a:avLst/>
              </a:prstGeom>
              <a:noFill/>
              <a:ln w="9525" cap="flat" cmpd="sng" algn="ctr">
                <a:solidFill>
                  <a:sysClr val="windowText" lastClr="000000"/>
                </a:solidFill>
                <a:prstDash val="dash"/>
              </a:ln>
              <a:effectLst>
                <a:outerShdw blurRad="50800" dist="38100" dir="5400000" algn="t" rotWithShape="0">
                  <a:prstClr val="black">
                    <a:alpha val="40000"/>
                  </a:prstClr>
                </a:outerShdw>
              </a:effectLst>
            </p:spPr>
          </p:cxnSp>
          <p:cxnSp>
            <p:nvCxnSpPr>
              <p:cNvPr id="16" name="直接连接符 18"/>
              <p:cNvCxnSpPr>
                <a:stCxn id="14" idx="0"/>
              </p:cNvCxnSpPr>
              <p:nvPr/>
            </p:nvCxnSpPr>
            <p:spPr>
              <a:xfrm>
                <a:off x="-761040" y="312014"/>
                <a:ext cx="10911" cy="3280311"/>
              </a:xfrm>
              <a:prstGeom prst="line">
                <a:avLst/>
              </a:prstGeom>
              <a:noFill/>
              <a:ln w="9525" cap="flat" cmpd="sng" algn="ctr">
                <a:solidFill>
                  <a:sysClr val="windowText" lastClr="000000"/>
                </a:solidFill>
                <a:prstDash val="dashDot"/>
              </a:ln>
              <a:effectLst>
                <a:outerShdw blurRad="50800" dist="38100" dir="2700000" algn="tl" rotWithShape="0">
                  <a:prstClr val="black">
                    <a:alpha val="40000"/>
                  </a:prstClr>
                </a:outerShdw>
              </a:effectLst>
            </p:spPr>
          </p:cxnSp>
        </p:grpSp>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78097" y="3762310"/>
              <a:ext cx="2652046" cy="1327763"/>
            </a:xfrm>
            <a:prstGeom prst="roundRect">
              <a:avLst/>
            </a:prstGeom>
            <a:noFill/>
            <a:ln w="38100">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8" descr="https://cdn.culture.ru/images/0c29202e-8b8f-5ec2-8cd9-c52257be07ab"/>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81570" y="3750587"/>
              <a:ext cx="2705039" cy="1371573"/>
            </a:xfrm>
            <a:prstGeom prst="roundRect">
              <a:avLst/>
            </a:prstGeom>
            <a:noFill/>
            <a:ln w="38100">
              <a:solidFill>
                <a:schemeClr val="bg1"/>
              </a:solidFill>
              <a:miter lim="800000"/>
              <a:headEnd/>
              <a:tailEnd/>
            </a:ln>
            <a:effectLst/>
            <a:extLst>
              <a:ext uri="{909E8E84-426E-40DD-AFC4-6F175D3DCCD1}">
                <a14:hiddenFill xmlns:a14="http://schemas.microsoft.com/office/drawing/2010/main">
                  <a:solidFill>
                    <a:srgbClr val="FFFFFF"/>
                  </a:solidFill>
                </a14:hiddenFill>
              </a:ext>
            </a:extLst>
          </p:spPr>
        </p:pic>
        <p:pic>
          <p:nvPicPr>
            <p:cNvPr id="11" name="Picture 4" descr="https://avatars.mds.yandex.net/i?id=fb7a37be6e341b16369a051e01fbc40d_l-5235366-images-thumbs&amp;n=13"/>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18971" b="26803"/>
            <a:stretch/>
          </p:blipFill>
          <p:spPr bwMode="auto">
            <a:xfrm>
              <a:off x="5885972" y="5254668"/>
              <a:ext cx="2700636" cy="1327763"/>
            </a:xfrm>
            <a:prstGeom prst="roundRect">
              <a:avLst/>
            </a:prstGeom>
            <a:noFill/>
            <a:ln w="38100">
              <a:solidFill>
                <a:schemeClr val="bg1"/>
              </a:solidFill>
              <a:miter lim="800000"/>
              <a:headEnd/>
              <a:tailEnd/>
            </a:ln>
            <a:effectLst/>
            <a:extLst>
              <a:ext uri="{909E8E84-426E-40DD-AFC4-6F175D3DCCD1}">
                <a14:hiddenFill xmlns:a14="http://schemas.microsoft.com/office/drawing/2010/main">
                  <a:solidFill>
                    <a:srgbClr val="FFFFFF"/>
                  </a:solidFill>
                </a14:hiddenFill>
              </a:ext>
            </a:extLst>
          </p:spPr>
        </p:pic>
        <p:pic>
          <p:nvPicPr>
            <p:cNvPr id="12" name="Picture 6" descr="https://cdn.culture.ru/images/832d9911-9fcf-5e9f-9585-35d7bd3923d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54222" y="5254668"/>
              <a:ext cx="2691890" cy="1327763"/>
            </a:xfrm>
            <a:prstGeom prst="roundRect">
              <a:avLst/>
            </a:prstGeom>
            <a:noFill/>
            <a:ln w="38100">
              <a:solidFill>
                <a:schemeClr val="bg1"/>
              </a:solidFill>
              <a:miter lim="800000"/>
              <a:headEnd/>
              <a:tailEnd/>
            </a:ln>
            <a:effectLst/>
            <a:extLst>
              <a:ext uri="{909E8E84-426E-40DD-AFC4-6F175D3DCCD1}">
                <a14:hiddenFill xmlns:a14="http://schemas.microsoft.com/office/drawing/2010/main">
                  <a:solidFill>
                    <a:srgbClr val="FFFFFF"/>
                  </a:solidFill>
                </a14:hiddenFill>
              </a:ext>
            </a:extLst>
          </p:spPr>
        </p:pic>
      </p:grpSp>
      <p:sp>
        <p:nvSpPr>
          <p:cNvPr id="17" name="Oval 13"/>
          <p:cNvSpPr>
            <a:spLocks noChangeArrowheads="1"/>
          </p:cNvSpPr>
          <p:nvPr/>
        </p:nvSpPr>
        <p:spPr bwMode="auto">
          <a:xfrm>
            <a:off x="8172450" y="6453188"/>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6</a:t>
            </a:r>
          </a:p>
        </p:txBody>
      </p:sp>
    </p:spTree>
    <p:extLst>
      <p:ext uri="{BB962C8B-B14F-4D97-AF65-F5344CB8AC3E}">
        <p14:creationId xmlns:p14="http://schemas.microsoft.com/office/powerpoint/2010/main" val="370476375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1103"/>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Прямоугольник 7"/>
          <p:cNvSpPr/>
          <p:nvPr/>
        </p:nvSpPr>
        <p:spPr>
          <a:xfrm>
            <a:off x="53165" y="-49681"/>
            <a:ext cx="9045575" cy="830997"/>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МП «Развитие культуры городского округа город Первомайск Нижегородской области»</a:t>
            </a:r>
          </a:p>
        </p:txBody>
      </p:sp>
      <p:graphicFrame>
        <p:nvGraphicFramePr>
          <p:cNvPr id="12" name="Таблица 11"/>
          <p:cNvGraphicFramePr>
            <a:graphicFrameLocks noGrp="1"/>
          </p:cNvGraphicFramePr>
          <p:nvPr>
            <p:extLst>
              <p:ext uri="{D42A27DB-BD31-4B8C-83A1-F6EECF244321}">
                <p14:modId xmlns:p14="http://schemas.microsoft.com/office/powerpoint/2010/main" val="737742476"/>
              </p:ext>
            </p:extLst>
          </p:nvPr>
        </p:nvGraphicFramePr>
        <p:xfrm>
          <a:off x="138222" y="1922401"/>
          <a:ext cx="8931350" cy="3691839"/>
        </p:xfrm>
        <a:graphic>
          <a:graphicData uri="http://schemas.openxmlformats.org/drawingml/2006/table">
            <a:tbl>
              <a:tblPr firstRow="1" bandRow="1"/>
              <a:tblGrid>
                <a:gridCol w="3285462">
                  <a:extLst>
                    <a:ext uri="{9D8B030D-6E8A-4147-A177-3AD203B41FA5}">
                      <a16:colId xmlns:a16="http://schemas.microsoft.com/office/drawing/2014/main" xmlns="" val="20000"/>
                    </a:ext>
                  </a:extLst>
                </a:gridCol>
                <a:gridCol w="1244009">
                  <a:extLst>
                    <a:ext uri="{9D8B030D-6E8A-4147-A177-3AD203B41FA5}">
                      <a16:colId xmlns:a16="http://schemas.microsoft.com/office/drawing/2014/main" xmlns="" val="20001"/>
                    </a:ext>
                  </a:extLst>
                </a:gridCol>
                <a:gridCol w="1265274">
                  <a:extLst>
                    <a:ext uri="{9D8B030D-6E8A-4147-A177-3AD203B41FA5}">
                      <a16:colId xmlns:a16="http://schemas.microsoft.com/office/drawing/2014/main" xmlns="" val="20002"/>
                    </a:ext>
                  </a:extLst>
                </a:gridCol>
                <a:gridCol w="1169582">
                  <a:extLst>
                    <a:ext uri="{9D8B030D-6E8A-4147-A177-3AD203B41FA5}">
                      <a16:colId xmlns:a16="http://schemas.microsoft.com/office/drawing/2014/main" xmlns="" val="20003"/>
                    </a:ext>
                  </a:extLst>
                </a:gridCol>
                <a:gridCol w="1967023">
                  <a:extLst>
                    <a:ext uri="{9D8B030D-6E8A-4147-A177-3AD203B41FA5}">
                      <a16:colId xmlns:a16="http://schemas.microsoft.com/office/drawing/2014/main" xmlns="" val="20004"/>
                    </a:ext>
                  </a:extLst>
                </a:gridCol>
              </a:tblGrid>
              <a:tr h="935796">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400" dirty="0">
                        <a:solidFill>
                          <a:schemeClr val="tx1"/>
                        </a:solidFill>
                        <a:latin typeface="Times New Roman" pitchFamily="18" charset="0"/>
                        <a:cs typeface="Times New Roman" pitchFamily="18" charset="0"/>
                      </a:endParaRPr>
                    </a:p>
                    <a:p>
                      <a:pPr algn="ctr"/>
                      <a:r>
                        <a:rPr lang="ru-RU" sz="1400" dirty="0">
                          <a:solidFill>
                            <a:schemeClr val="tx1"/>
                          </a:solidFill>
                          <a:latin typeface="Times New Roman" pitchFamily="18" charset="0"/>
                          <a:cs typeface="Times New Roman" pitchFamily="18" charset="0"/>
                        </a:rPr>
                        <a:t>Наименование муниципальной услуги (работы)</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400" dirty="0">
                        <a:solidFill>
                          <a:schemeClr val="tx1"/>
                        </a:solidFill>
                        <a:latin typeface="Times New Roman" pitchFamily="18" charset="0"/>
                        <a:cs typeface="Times New Roman" pitchFamily="18" charset="0"/>
                      </a:endParaRPr>
                    </a:p>
                    <a:p>
                      <a:pPr algn="ctr"/>
                      <a:r>
                        <a:rPr lang="ru-RU" sz="1400" dirty="0">
                          <a:solidFill>
                            <a:schemeClr val="tx1"/>
                          </a:solidFill>
                          <a:latin typeface="Times New Roman" pitchFamily="18" charset="0"/>
                          <a:cs typeface="Times New Roman" pitchFamily="18" charset="0"/>
                        </a:rPr>
                        <a:t>Ед.изм.</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400" dirty="0">
                        <a:solidFill>
                          <a:schemeClr val="tx1"/>
                        </a:solidFill>
                        <a:latin typeface="Times New Roman" pitchFamily="18" charset="0"/>
                        <a:cs typeface="Times New Roman" pitchFamily="18" charset="0"/>
                      </a:endParaRPr>
                    </a:p>
                    <a:p>
                      <a:pPr algn="ctr"/>
                      <a:r>
                        <a:rPr lang="ru-RU" sz="1400" dirty="0">
                          <a:solidFill>
                            <a:schemeClr val="tx1"/>
                          </a:solidFill>
                          <a:latin typeface="Times New Roman" pitchFamily="18" charset="0"/>
                          <a:cs typeface="Times New Roman" pitchFamily="18" charset="0"/>
                        </a:rPr>
                        <a:t>2025 год</a:t>
                      </a:r>
                    </a:p>
                    <a:p>
                      <a:pPr algn="ctr"/>
                      <a:r>
                        <a:rPr lang="ru-RU" sz="1400" dirty="0">
                          <a:solidFill>
                            <a:schemeClr val="tx1"/>
                          </a:solidFill>
                          <a:latin typeface="Times New Roman" pitchFamily="18" charset="0"/>
                          <a:cs typeface="Times New Roman" pitchFamily="18" charset="0"/>
                        </a:rPr>
                        <a:t>план</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400" dirty="0">
                        <a:solidFill>
                          <a:schemeClr val="tx1"/>
                        </a:solidFill>
                        <a:latin typeface="Times New Roman" pitchFamily="18" charset="0"/>
                        <a:cs typeface="Times New Roman" pitchFamily="18" charset="0"/>
                      </a:endParaRPr>
                    </a:p>
                    <a:p>
                      <a:pPr algn="ctr"/>
                      <a:r>
                        <a:rPr lang="ru-RU" sz="1400" dirty="0">
                          <a:solidFill>
                            <a:schemeClr val="tx1"/>
                          </a:solidFill>
                          <a:latin typeface="Times New Roman" pitchFamily="18" charset="0"/>
                          <a:cs typeface="Times New Roman" pitchFamily="18" charset="0"/>
                        </a:rPr>
                        <a:t>2025</a:t>
                      </a:r>
                      <a:r>
                        <a:rPr lang="ru-RU" sz="1400" baseline="0" dirty="0">
                          <a:solidFill>
                            <a:schemeClr val="tx1"/>
                          </a:solidFill>
                          <a:latin typeface="Times New Roman" pitchFamily="18" charset="0"/>
                          <a:cs typeface="Times New Roman" pitchFamily="18" charset="0"/>
                        </a:rPr>
                        <a:t> год</a:t>
                      </a:r>
                    </a:p>
                    <a:p>
                      <a:pPr algn="ctr"/>
                      <a:r>
                        <a:rPr lang="ru-RU" sz="1400" baseline="0" dirty="0">
                          <a:solidFill>
                            <a:schemeClr val="tx1"/>
                          </a:solidFill>
                          <a:latin typeface="Times New Roman" pitchFamily="18" charset="0"/>
                          <a:cs typeface="Times New Roman" pitchFamily="18" charset="0"/>
                        </a:rPr>
                        <a:t>факт</a:t>
                      </a:r>
                      <a:endParaRPr lang="ru-RU" sz="1400" dirty="0">
                        <a:solidFill>
                          <a:schemeClr val="tx1"/>
                        </a:solidFill>
                        <a:latin typeface="Times New Roman" pitchFamily="18" charset="0"/>
                        <a:cs typeface="Times New Roman" pitchFamily="18" charset="0"/>
                      </a:endParaRP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400" dirty="0">
                          <a:solidFill>
                            <a:schemeClr val="tx1"/>
                          </a:solidFill>
                          <a:latin typeface="Times New Roman" pitchFamily="18" charset="0"/>
                          <a:cs typeface="Times New Roman" pitchFamily="18" charset="0"/>
                        </a:rPr>
                        <a:t>% выполнения муниципальной услуги (работы)</a:t>
                      </a:r>
                    </a:p>
                  </a:txBody>
                  <a:tcPr marL="91436" marR="91436" marT="45705" marB="45705"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0">
                          <a:srgbClr val="E5F8FF"/>
                        </a:gs>
                        <a:gs pos="100000">
                          <a:srgbClr val="D5F4FF"/>
                        </a:gs>
                      </a:gsLst>
                      <a:lin ang="5400000" scaled="0"/>
                    </a:gradFill>
                  </a:tcPr>
                </a:tc>
                <a:extLst>
                  <a:ext uri="{0D108BD9-81ED-4DB2-BD59-A6C34878D82A}">
                    <a16:rowId xmlns:a16="http://schemas.microsoft.com/office/drawing/2014/main" xmlns="" val="10000"/>
                  </a:ext>
                </a:extLst>
              </a:tr>
              <a:tr h="190544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400" dirty="0">
                          <a:latin typeface="Times New Roman" pitchFamily="18" charset="0"/>
                          <a:cs typeface="Times New Roman" pitchFamily="18" charset="0"/>
                        </a:rPr>
                        <a:t>Формирование бюджетной отчетности для главного распорядителя, распорядителя, получателя бюджетных средств, главного администратора, администратора источников финансирования дефицита бюджета, главного администратора, администратора</a:t>
                      </a:r>
                      <a:r>
                        <a:rPr lang="ru-RU" sz="1400" baseline="0" dirty="0">
                          <a:latin typeface="Times New Roman" pitchFamily="18" charset="0"/>
                          <a:cs typeface="Times New Roman" pitchFamily="18" charset="0"/>
                        </a:rPr>
                        <a:t> доходов</a:t>
                      </a:r>
                      <a:endParaRPr lang="ru-RU" sz="1400" dirty="0">
                        <a:latin typeface="Times New Roman" pitchFamily="18" charset="0"/>
                        <a:cs typeface="Times New Roman" pitchFamily="18" charset="0"/>
                      </a:endParaRPr>
                    </a:p>
                  </a:txBody>
                  <a:tcPr marL="91436" marR="91436" marT="45729" marB="45729">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ru-RU" sz="1400" dirty="0">
                        <a:latin typeface="Times New Roman" pitchFamily="18" charset="0"/>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ru-RU" sz="1400" dirty="0">
                          <a:latin typeface="Times New Roman" pitchFamily="18" charset="0"/>
                          <a:cs typeface="Times New Roman" pitchFamily="18" charset="0"/>
                        </a:rPr>
                        <a:t>Ед.</a:t>
                      </a:r>
                    </a:p>
                  </a:txBody>
                  <a:tcPr marL="91436" marR="91436" marT="45729" marB="45729">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4</a:t>
                      </a:r>
                    </a:p>
                  </a:txBody>
                  <a:tcPr marL="91436" marR="91436" marT="45729" marB="45729">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4</a:t>
                      </a:r>
                    </a:p>
                  </a:txBody>
                  <a:tcPr marL="91436" marR="91436" marT="45729" marB="45729">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100,0</a:t>
                      </a:r>
                    </a:p>
                  </a:txBody>
                  <a:tcPr marL="91436" marR="91436" marT="45729" marB="45729">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xmlns="" val="10001"/>
                  </a:ext>
                </a:extLst>
              </a:tr>
              <a:tr h="850598">
                <a:tc>
                  <a:txBody>
                    <a:bodyPr/>
                    <a:lstStyle/>
                    <a:p>
                      <a:r>
                        <a:rPr lang="ru-RU" sz="1400" dirty="0">
                          <a:latin typeface="Times New Roman" pitchFamily="18" charset="0"/>
                          <a:cs typeface="Times New Roman" pitchFamily="18" charset="0"/>
                        </a:rPr>
                        <a:t>Содержание (эксплуатация) имущества, находящегося в государственной (муниципальной) собственности</a:t>
                      </a:r>
                    </a:p>
                  </a:txBody>
                  <a:tcPr marL="91436" marR="91436" marT="45729" marB="45729">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400" dirty="0">
                          <a:latin typeface="Times New Roman" pitchFamily="18" charset="0"/>
                          <a:cs typeface="Times New Roman" pitchFamily="18" charset="0"/>
                        </a:rPr>
                        <a:t>Тыс.кв.метр</a:t>
                      </a:r>
                    </a:p>
                  </a:txBody>
                  <a:tcPr marL="91436" marR="91436" marT="45729" marB="45729">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p>
                      <a:pPr algn="ctr"/>
                      <a:r>
                        <a:rPr lang="ru-RU" sz="1400" dirty="0">
                          <a:latin typeface="Times New Roman" pitchFamily="18" charset="0"/>
                          <a:cs typeface="Times New Roman" pitchFamily="18" charset="0"/>
                        </a:rPr>
                        <a:t>69,4</a:t>
                      </a:r>
                    </a:p>
                  </a:txBody>
                  <a:tcPr marL="91436" marR="91436" marT="45729" marB="45729">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p>
                      <a:pPr algn="ctr"/>
                      <a:r>
                        <a:rPr lang="ru-RU" sz="1400" dirty="0">
                          <a:latin typeface="Times New Roman" pitchFamily="18" charset="0"/>
                          <a:cs typeface="Times New Roman" pitchFamily="18" charset="0"/>
                        </a:rPr>
                        <a:t>69,4</a:t>
                      </a:r>
                    </a:p>
                  </a:txBody>
                  <a:tcPr marL="91436" marR="91436" marT="45729" marB="45729">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p>
                      <a:pPr algn="ctr"/>
                      <a:r>
                        <a:rPr lang="ru-RU" sz="1400" dirty="0">
                          <a:latin typeface="Times New Roman" pitchFamily="18" charset="0"/>
                          <a:cs typeface="Times New Roman" pitchFamily="18" charset="0"/>
                        </a:rPr>
                        <a:t>100,0</a:t>
                      </a:r>
                    </a:p>
                  </a:txBody>
                  <a:tcPr marL="91436" marR="91436" marT="45729" marB="45729">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extLst>
                  <a:ext uri="{0D108BD9-81ED-4DB2-BD59-A6C34878D82A}">
                    <a16:rowId xmlns:a16="http://schemas.microsoft.com/office/drawing/2014/main" xmlns="" val="10002"/>
                  </a:ext>
                </a:extLst>
              </a:tr>
            </a:tbl>
          </a:graphicData>
        </a:graphic>
      </p:graphicFrame>
      <p:sp>
        <p:nvSpPr>
          <p:cNvPr id="10" name="Скругленный прямоугольник 9"/>
          <p:cNvSpPr/>
          <p:nvPr/>
        </p:nvSpPr>
        <p:spPr>
          <a:xfrm>
            <a:off x="141912" y="808729"/>
            <a:ext cx="8946195" cy="404043"/>
          </a:xfrm>
          <a:prstGeom prst="roundRect">
            <a:avLst/>
          </a:prstGeom>
          <a:gradFill rotWithShape="1">
            <a:gsLst>
              <a:gs pos="28000">
                <a:srgbClr val="D5F4FF"/>
              </a:gs>
              <a:gs pos="100000">
                <a:srgbClr val="C1EFFF"/>
              </a:gs>
            </a:gsLst>
            <a:lin ang="5400000" scaled="0"/>
          </a:gradFill>
          <a:ln w="9525" cap="flat" cmpd="sng" algn="ctr">
            <a:noFill/>
            <a:prstDash val="solid"/>
          </a:ln>
          <a:effectLst>
            <a:outerShdw blurRad="63500" dist="50800" dir="5400000" sx="98000" sy="98000" rotWithShape="0">
              <a:srgbClr val="000000">
                <a:alpha val="20000"/>
              </a:srgbClr>
            </a:outerShdw>
          </a:effectLst>
          <a:scene3d>
            <a:camera prst="orthographicFront"/>
            <a:lightRig rig="threePt" dir="t"/>
          </a:scene3d>
          <a:sp3d>
            <a:bevelT prst="convex"/>
          </a:sp3d>
        </p:spPr>
        <p:txBody>
          <a:bodyPr lIns="57148" tIns="28574" rIns="57148" bIns="28574" anchor="ctr"/>
          <a:lstStyle/>
          <a:p>
            <a:pPr lvl="0" algn="ctr" defTabSz="914400" fontAlgn="base">
              <a:spcBef>
                <a:spcPct val="0"/>
              </a:spcBef>
              <a:spcAft>
                <a:spcPct val="0"/>
              </a:spcAft>
              <a:defRPr/>
            </a:pPr>
            <a:r>
              <a:rPr lang="ru-RU" sz="1500" b="1" dirty="0">
                <a:solidFill>
                  <a:prstClr val="black"/>
                </a:solidFill>
                <a:latin typeface="Times New Roman" pitchFamily="18" charset="0"/>
                <a:cs typeface="Times New Roman" pitchFamily="18" charset="0"/>
              </a:rPr>
              <a:t>За счет бюджетных средств оказаны муниципальные услуги (работы)</a:t>
            </a:r>
          </a:p>
        </p:txBody>
      </p:sp>
      <p:sp>
        <p:nvSpPr>
          <p:cNvPr id="11" name="Двойная стрелка вверх/вниз 10"/>
          <p:cNvSpPr/>
          <p:nvPr/>
        </p:nvSpPr>
        <p:spPr>
          <a:xfrm>
            <a:off x="4264768" y="1250872"/>
            <a:ext cx="478682" cy="635078"/>
          </a:xfrm>
          <a:prstGeom prst="upDownArrow">
            <a:avLst/>
          </a:prstGeom>
          <a:gradFill>
            <a:gsLst>
              <a:gs pos="0">
                <a:srgbClr val="C1EFFF"/>
              </a:gs>
              <a:gs pos="100000">
                <a:srgbClr val="AFEA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 name="Oval 13"/>
          <p:cNvSpPr>
            <a:spLocks noChangeArrowheads="1"/>
          </p:cNvSpPr>
          <p:nvPr/>
        </p:nvSpPr>
        <p:spPr bwMode="auto">
          <a:xfrm>
            <a:off x="8353425" y="6508170"/>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50.1</a:t>
            </a:r>
          </a:p>
        </p:txBody>
      </p:sp>
    </p:spTree>
    <p:extLst>
      <p:ext uri="{BB962C8B-B14F-4D97-AF65-F5344CB8AC3E}">
        <p14:creationId xmlns:p14="http://schemas.microsoft.com/office/powerpoint/2010/main" val="8621801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53165" y="-28415"/>
            <a:ext cx="9045575" cy="830997"/>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МП «Развитие культуры городского округа город Первомайск Нижегородской области»</a:t>
            </a:r>
          </a:p>
        </p:txBody>
      </p:sp>
      <p:graphicFrame>
        <p:nvGraphicFramePr>
          <p:cNvPr id="9" name="Таблица 8"/>
          <p:cNvGraphicFramePr>
            <a:graphicFrameLocks noGrp="1"/>
          </p:cNvGraphicFramePr>
          <p:nvPr>
            <p:extLst>
              <p:ext uri="{D42A27DB-BD31-4B8C-83A1-F6EECF244321}">
                <p14:modId xmlns:p14="http://schemas.microsoft.com/office/powerpoint/2010/main" val="842066691"/>
              </p:ext>
            </p:extLst>
          </p:nvPr>
        </p:nvGraphicFramePr>
        <p:xfrm>
          <a:off x="120645" y="2058068"/>
          <a:ext cx="8946195" cy="4189227"/>
        </p:xfrm>
        <a:graphic>
          <a:graphicData uri="http://schemas.openxmlformats.org/drawingml/2006/table">
            <a:tbl>
              <a:tblPr firstRow="1" bandRow="1"/>
              <a:tblGrid>
                <a:gridCol w="3855745">
                  <a:extLst>
                    <a:ext uri="{9D8B030D-6E8A-4147-A177-3AD203B41FA5}">
                      <a16:colId xmlns:a16="http://schemas.microsoft.com/office/drawing/2014/main" xmlns="" val="20000"/>
                    </a:ext>
                  </a:extLst>
                </a:gridCol>
                <a:gridCol w="823136">
                  <a:extLst>
                    <a:ext uri="{9D8B030D-6E8A-4147-A177-3AD203B41FA5}">
                      <a16:colId xmlns:a16="http://schemas.microsoft.com/office/drawing/2014/main" xmlns="" val="20001"/>
                    </a:ext>
                  </a:extLst>
                </a:gridCol>
                <a:gridCol w="1050582">
                  <a:extLst>
                    <a:ext uri="{9D8B030D-6E8A-4147-A177-3AD203B41FA5}">
                      <a16:colId xmlns:a16="http://schemas.microsoft.com/office/drawing/2014/main" xmlns="" val="20002"/>
                    </a:ext>
                  </a:extLst>
                </a:gridCol>
                <a:gridCol w="953106">
                  <a:extLst>
                    <a:ext uri="{9D8B030D-6E8A-4147-A177-3AD203B41FA5}">
                      <a16:colId xmlns:a16="http://schemas.microsoft.com/office/drawing/2014/main" xmlns="" val="20003"/>
                    </a:ext>
                  </a:extLst>
                </a:gridCol>
                <a:gridCol w="1158890">
                  <a:extLst>
                    <a:ext uri="{9D8B030D-6E8A-4147-A177-3AD203B41FA5}">
                      <a16:colId xmlns:a16="http://schemas.microsoft.com/office/drawing/2014/main" xmlns="" val="20004"/>
                    </a:ext>
                  </a:extLst>
                </a:gridCol>
                <a:gridCol w="1104736">
                  <a:extLst>
                    <a:ext uri="{9D8B030D-6E8A-4147-A177-3AD203B41FA5}">
                      <a16:colId xmlns:a16="http://schemas.microsoft.com/office/drawing/2014/main" xmlns="" val="20005"/>
                    </a:ext>
                  </a:extLst>
                </a:gridCol>
              </a:tblGrid>
              <a:tr h="677699">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400" dirty="0">
                        <a:solidFill>
                          <a:schemeClr val="tx1"/>
                        </a:solidFill>
                        <a:latin typeface="Times New Roman" pitchFamily="18" charset="0"/>
                        <a:cs typeface="Times New Roman" pitchFamily="18" charset="0"/>
                      </a:endParaRPr>
                    </a:p>
                    <a:p>
                      <a:pPr algn="ctr"/>
                      <a:r>
                        <a:rPr lang="ru-RU" sz="1400" dirty="0">
                          <a:solidFill>
                            <a:schemeClr val="tx1"/>
                          </a:solidFill>
                          <a:latin typeface="Times New Roman" pitchFamily="18" charset="0"/>
                          <a:cs typeface="Times New Roman" pitchFamily="18" charset="0"/>
                        </a:rPr>
                        <a:t>Наименование индикатора муниципальной программы</a:t>
                      </a:r>
                    </a:p>
                  </a:txBody>
                  <a:tcPr marL="91439" marR="91439" marT="45728" marB="45728">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400" dirty="0">
                        <a:solidFill>
                          <a:schemeClr val="tx1"/>
                        </a:solidFill>
                        <a:latin typeface="Times New Roman" pitchFamily="18" charset="0"/>
                        <a:cs typeface="Times New Roman" pitchFamily="18" charset="0"/>
                      </a:endParaRPr>
                    </a:p>
                    <a:p>
                      <a:pPr algn="ctr"/>
                      <a:r>
                        <a:rPr lang="ru-RU" sz="1400" dirty="0">
                          <a:solidFill>
                            <a:schemeClr val="tx1"/>
                          </a:solidFill>
                          <a:latin typeface="Times New Roman" pitchFamily="18" charset="0"/>
                          <a:cs typeface="Times New Roman" pitchFamily="18" charset="0"/>
                        </a:rPr>
                        <a:t>Ед.изм.</a:t>
                      </a:r>
                    </a:p>
                  </a:txBody>
                  <a:tcPr marL="91439" marR="91439" marT="45728" marB="45728">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400" dirty="0">
                        <a:solidFill>
                          <a:schemeClr val="tx1"/>
                        </a:solidFill>
                        <a:latin typeface="Times New Roman" pitchFamily="18" charset="0"/>
                        <a:cs typeface="Times New Roman" pitchFamily="18" charset="0"/>
                      </a:endParaRPr>
                    </a:p>
                    <a:p>
                      <a:pPr algn="ctr"/>
                      <a:r>
                        <a:rPr lang="ru-RU" sz="1400" dirty="0">
                          <a:solidFill>
                            <a:schemeClr val="tx1"/>
                          </a:solidFill>
                          <a:latin typeface="Times New Roman" pitchFamily="18" charset="0"/>
                          <a:cs typeface="Times New Roman" pitchFamily="18" charset="0"/>
                        </a:rPr>
                        <a:t>2023 год</a:t>
                      </a:r>
                    </a:p>
                  </a:txBody>
                  <a:tcPr marL="91439" marR="91439" marT="45728" marB="45728">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400" dirty="0">
                        <a:solidFill>
                          <a:schemeClr val="tx1"/>
                        </a:solidFill>
                        <a:latin typeface="Times New Roman" pitchFamily="18" charset="0"/>
                        <a:cs typeface="Times New Roman" pitchFamily="18" charset="0"/>
                      </a:endParaRPr>
                    </a:p>
                    <a:p>
                      <a:pPr algn="ctr"/>
                      <a:r>
                        <a:rPr lang="ru-RU" sz="1400" dirty="0">
                          <a:solidFill>
                            <a:schemeClr val="tx1"/>
                          </a:solidFill>
                          <a:latin typeface="Times New Roman" pitchFamily="18" charset="0"/>
                          <a:cs typeface="Times New Roman" pitchFamily="18" charset="0"/>
                        </a:rPr>
                        <a:t>2024 год</a:t>
                      </a:r>
                    </a:p>
                  </a:txBody>
                  <a:tcPr marL="91439" marR="91439" marT="45728" marB="45728">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400" dirty="0">
                        <a:solidFill>
                          <a:schemeClr val="tx1"/>
                        </a:solidFill>
                        <a:latin typeface="Times New Roman" pitchFamily="18" charset="0"/>
                        <a:cs typeface="Times New Roman" pitchFamily="18" charset="0"/>
                      </a:endParaRPr>
                    </a:p>
                    <a:p>
                      <a:pPr algn="ctr"/>
                      <a:r>
                        <a:rPr lang="ru-RU" sz="1400" dirty="0">
                          <a:solidFill>
                            <a:schemeClr val="tx1"/>
                          </a:solidFill>
                          <a:latin typeface="Times New Roman" pitchFamily="18" charset="0"/>
                          <a:cs typeface="Times New Roman" pitchFamily="18" charset="0"/>
                        </a:rPr>
                        <a:t>2025 год</a:t>
                      </a:r>
                    </a:p>
                    <a:p>
                      <a:pPr algn="ctr"/>
                      <a:r>
                        <a:rPr lang="ru-RU" sz="1400" dirty="0">
                          <a:solidFill>
                            <a:schemeClr val="tx1"/>
                          </a:solidFill>
                          <a:latin typeface="Times New Roman" pitchFamily="18" charset="0"/>
                          <a:cs typeface="Times New Roman" pitchFamily="18" charset="0"/>
                        </a:rPr>
                        <a:t>план</a:t>
                      </a:r>
                    </a:p>
                  </a:txBody>
                  <a:tcPr marL="91439" marR="91439" marT="45728" marB="45728">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400" dirty="0">
                        <a:solidFill>
                          <a:schemeClr val="tx1"/>
                        </a:solidFill>
                        <a:latin typeface="Times New Roman" pitchFamily="18" charset="0"/>
                        <a:cs typeface="Times New Roman" pitchFamily="18" charset="0"/>
                      </a:endParaRPr>
                    </a:p>
                    <a:p>
                      <a:pPr algn="ctr"/>
                      <a:r>
                        <a:rPr lang="ru-RU" sz="1400" dirty="0">
                          <a:solidFill>
                            <a:schemeClr val="tx1"/>
                          </a:solidFill>
                          <a:latin typeface="Times New Roman" pitchFamily="18" charset="0"/>
                          <a:cs typeface="Times New Roman" pitchFamily="18" charset="0"/>
                        </a:rPr>
                        <a:t>2025</a:t>
                      </a:r>
                      <a:r>
                        <a:rPr lang="ru-RU" sz="1400" baseline="0" dirty="0">
                          <a:solidFill>
                            <a:schemeClr val="tx1"/>
                          </a:solidFill>
                          <a:latin typeface="Times New Roman" pitchFamily="18" charset="0"/>
                          <a:cs typeface="Times New Roman" pitchFamily="18" charset="0"/>
                        </a:rPr>
                        <a:t> год</a:t>
                      </a:r>
                    </a:p>
                    <a:p>
                      <a:pPr algn="ctr"/>
                      <a:r>
                        <a:rPr lang="ru-RU" sz="1400" baseline="0" dirty="0">
                          <a:solidFill>
                            <a:schemeClr val="tx1"/>
                          </a:solidFill>
                          <a:latin typeface="Times New Roman" pitchFamily="18" charset="0"/>
                          <a:cs typeface="Times New Roman" pitchFamily="18" charset="0"/>
                        </a:rPr>
                        <a:t>факт</a:t>
                      </a:r>
                    </a:p>
                    <a:p>
                      <a:pPr algn="ctr"/>
                      <a:endParaRPr lang="ru-RU" sz="1200" dirty="0">
                        <a:solidFill>
                          <a:schemeClr val="tx1"/>
                        </a:solidFill>
                        <a:latin typeface="Times New Roman" pitchFamily="18" charset="0"/>
                        <a:cs typeface="Times New Roman" pitchFamily="18" charset="0"/>
                      </a:endParaRPr>
                    </a:p>
                  </a:txBody>
                  <a:tcPr marL="91439" marR="91439" marT="45728" marB="45728">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extLst>
                  <a:ext uri="{0D108BD9-81ED-4DB2-BD59-A6C34878D82A}">
                    <a16:rowId xmlns:a16="http://schemas.microsoft.com/office/drawing/2014/main" xmlns="" val="10000"/>
                  </a:ext>
                </a:extLst>
              </a:tr>
              <a:tr h="999444">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400" dirty="0">
                          <a:latin typeface="Times New Roman" pitchFamily="18" charset="0"/>
                          <a:cs typeface="Times New Roman" pitchFamily="18" charset="0"/>
                        </a:rPr>
                        <a:t>Уровень удовлетворенности граждан городского округа город Первомайск Нижегородской области качеством предоставления муниципальных услуг</a:t>
                      </a:r>
                    </a:p>
                  </a:txBody>
                  <a:tcPr marL="91439" marR="91439" marT="45728" marB="45728">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a:t>
                      </a:r>
                    </a:p>
                  </a:txBody>
                  <a:tcPr marL="91439" marR="91439" marT="45728" marB="45728">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95,0</a:t>
                      </a:r>
                    </a:p>
                  </a:txBody>
                  <a:tcPr marL="91439" marR="91439" marT="45728" marB="45728">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95,0</a:t>
                      </a:r>
                    </a:p>
                  </a:txBody>
                  <a:tcPr marL="91439" marR="91439" marT="45728" marB="45728">
                    <a:lnL w="12700" cap="flat" cmpd="sng" algn="ctr">
                      <a:solidFill>
                        <a:sysClr val="window" lastClr="FFFFFF"/>
                      </a:solidFill>
                      <a:prstDash val="solid"/>
                      <a:round/>
                      <a:headEnd type="none" w="med" len="med"/>
                      <a:tailEnd type="none" w="med" len="med"/>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95,0</a:t>
                      </a:r>
                    </a:p>
                  </a:txBody>
                  <a:tcPr marL="91439" marR="91439" marT="45728" marB="45728">
                    <a:lnL w="12700" cap="flat" cmpd="sng" algn="ctr">
                      <a:solidFill>
                        <a:sysClr val="window" lastClr="FFFFFF"/>
                      </a:solidFill>
                      <a:prstDash val="solid"/>
                      <a:round/>
                      <a:headEnd type="none" w="med" len="med"/>
                      <a:tailEnd type="none" w="med" len="med"/>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95,0</a:t>
                      </a:r>
                    </a:p>
                  </a:txBody>
                  <a:tcPr marL="91439" marR="91439" marT="45728" marB="45728">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xmlns="" val="10001"/>
                  </a:ext>
                </a:extLst>
              </a:tr>
              <a:tr h="595423">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400" dirty="0">
                          <a:latin typeface="Times New Roman" pitchFamily="18" charset="0"/>
                          <a:cs typeface="Times New Roman" pitchFamily="18" charset="0"/>
                        </a:rPr>
                        <a:t>Увеличение доли детей, привлекаемых к участию в творческих мероприятиях</a:t>
                      </a:r>
                    </a:p>
                  </a:txBody>
                  <a:tcPr marL="91439" marR="91439" marT="45728" marB="45728">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a:t>
                      </a:r>
                    </a:p>
                  </a:txBody>
                  <a:tcPr marL="91439" marR="91439" marT="45728" marB="45728">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1,0</a:t>
                      </a:r>
                    </a:p>
                  </a:txBody>
                  <a:tcPr marL="91439" marR="91439" marT="45728" marB="45728">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1,0</a:t>
                      </a:r>
                    </a:p>
                  </a:txBody>
                  <a:tcPr marL="91439" marR="91439" marT="45728" marB="45728">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1,2</a:t>
                      </a:r>
                    </a:p>
                  </a:txBody>
                  <a:tcPr marL="91439" marR="91439" marT="45728" marB="45728">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1,2</a:t>
                      </a:r>
                    </a:p>
                  </a:txBody>
                  <a:tcPr marL="91439" marR="91439" marT="45728" marB="45728">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extLst>
                  <a:ext uri="{0D108BD9-81ED-4DB2-BD59-A6C34878D82A}">
                    <a16:rowId xmlns:a16="http://schemas.microsoft.com/office/drawing/2014/main" xmlns="" val="10002"/>
                  </a:ext>
                </a:extLst>
              </a:tr>
              <a:tr h="414670">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400" dirty="0">
                          <a:latin typeface="Times New Roman" pitchFamily="18" charset="0"/>
                          <a:cs typeface="Times New Roman" pitchFamily="18" charset="0"/>
                        </a:rPr>
                        <a:t>Охват</a:t>
                      </a:r>
                      <a:r>
                        <a:rPr lang="ru-RU" sz="1400" baseline="0" dirty="0">
                          <a:latin typeface="Times New Roman" pitchFamily="18" charset="0"/>
                          <a:cs typeface="Times New Roman" pitchFamily="18" charset="0"/>
                        </a:rPr>
                        <a:t> населения библиотечным обслуживанием</a:t>
                      </a:r>
                      <a:endParaRPr lang="ru-RU" sz="1400" dirty="0">
                        <a:latin typeface="Times New Roman" pitchFamily="18" charset="0"/>
                        <a:cs typeface="Times New Roman" pitchFamily="18" charset="0"/>
                      </a:endParaRPr>
                    </a:p>
                  </a:txBody>
                  <a:tcPr marL="91439" marR="91439" marT="45728" marB="45728">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a:t>
                      </a:r>
                    </a:p>
                  </a:txBody>
                  <a:tcPr marL="91439" marR="91439" marT="45728" marB="45728">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55,0</a:t>
                      </a:r>
                    </a:p>
                  </a:txBody>
                  <a:tcPr marL="91439" marR="91439" marT="45728" marB="45728">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55,0</a:t>
                      </a:r>
                    </a:p>
                  </a:txBody>
                  <a:tcPr marL="91439" marR="91439" marT="45728" marB="45728">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57,0</a:t>
                      </a:r>
                    </a:p>
                  </a:txBody>
                  <a:tcPr marL="91439" marR="91439" marT="45728" marB="45728">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57,0</a:t>
                      </a:r>
                    </a:p>
                  </a:txBody>
                  <a:tcPr marL="91439" marR="91439" marT="45728" marB="45728">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xmlns="" val="10003"/>
                  </a:ext>
                </a:extLst>
              </a:tr>
              <a:tr h="731644">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400" dirty="0">
                          <a:latin typeface="Times New Roman" pitchFamily="18" charset="0"/>
                          <a:cs typeface="Times New Roman" pitchFamily="18" charset="0"/>
                        </a:rPr>
                        <a:t>Увеличение посещаемости музея городского округа город Первомайск Нижегородской области (посещение на 1 жителя в год)</a:t>
                      </a:r>
                    </a:p>
                  </a:txBody>
                  <a:tcPr marL="91439" marR="91439" marT="45728" marB="45728">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a:t>
                      </a:r>
                    </a:p>
                  </a:txBody>
                  <a:tcPr marL="91439" marR="91439" marT="45728" marB="45728">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9,0</a:t>
                      </a:r>
                    </a:p>
                  </a:txBody>
                  <a:tcPr marL="91439" marR="91439" marT="45728" marB="45728">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65,0</a:t>
                      </a:r>
                    </a:p>
                  </a:txBody>
                  <a:tcPr marL="91439" marR="91439" marT="45728" marB="45728">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66,0</a:t>
                      </a:r>
                    </a:p>
                  </a:txBody>
                  <a:tcPr marL="91439" marR="91439" marT="45728" marB="45728">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66,0</a:t>
                      </a:r>
                    </a:p>
                  </a:txBody>
                  <a:tcPr marL="91439" marR="91439" marT="45728" marB="45728">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extLst>
                  <a:ext uri="{0D108BD9-81ED-4DB2-BD59-A6C34878D82A}">
                    <a16:rowId xmlns:a16="http://schemas.microsoft.com/office/drawing/2014/main" xmlns="" val="10004"/>
                  </a:ext>
                </a:extLst>
              </a:tr>
              <a:tr h="533630">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400" dirty="0">
                          <a:latin typeface="Times New Roman" pitchFamily="18" charset="0"/>
                          <a:cs typeface="Times New Roman" pitchFamily="18" charset="0"/>
                        </a:rPr>
                        <a:t>Охват населения культурно-массовыми мероприятиями</a:t>
                      </a:r>
                    </a:p>
                  </a:txBody>
                  <a:tcPr marL="91439" marR="91439" marT="45728" marB="45728">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На 1 тыс.чел.</a:t>
                      </a:r>
                    </a:p>
                  </a:txBody>
                  <a:tcPr marL="91439" marR="91439" marT="45728" marB="45728">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79,0</a:t>
                      </a:r>
                    </a:p>
                  </a:txBody>
                  <a:tcPr marL="91439" marR="91439" marT="45728" marB="45728">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79,0</a:t>
                      </a:r>
                    </a:p>
                  </a:txBody>
                  <a:tcPr marL="91439" marR="91439" marT="45728" marB="45728">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92,0</a:t>
                      </a:r>
                    </a:p>
                  </a:txBody>
                  <a:tcPr marL="91439" marR="91439" marT="45728" marB="45728">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92,0</a:t>
                      </a:r>
                    </a:p>
                  </a:txBody>
                  <a:tcPr marL="91439" marR="91439" marT="45728" marB="45728">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xmlns="" val="10005"/>
                  </a:ext>
                </a:extLst>
              </a:tr>
            </a:tbl>
          </a:graphicData>
        </a:graphic>
      </p:graphicFrame>
      <p:sp>
        <p:nvSpPr>
          <p:cNvPr id="10" name="Скругленный прямоугольник 9"/>
          <p:cNvSpPr/>
          <p:nvPr/>
        </p:nvSpPr>
        <p:spPr>
          <a:xfrm>
            <a:off x="141912" y="888307"/>
            <a:ext cx="8946195" cy="362565"/>
          </a:xfrm>
          <a:prstGeom prst="roundRect">
            <a:avLst/>
          </a:prstGeom>
          <a:gradFill rotWithShape="1">
            <a:gsLst>
              <a:gs pos="28000">
                <a:srgbClr val="D5F4FF"/>
              </a:gs>
              <a:gs pos="100000">
                <a:srgbClr val="C1EFFF"/>
              </a:gs>
            </a:gsLst>
            <a:lin ang="5400000" scaled="0"/>
          </a:gradFill>
          <a:ln w="9525" cap="flat" cmpd="sng" algn="ctr">
            <a:noFill/>
            <a:prstDash val="solid"/>
          </a:ln>
          <a:effectLst>
            <a:outerShdw blurRad="63500" dist="50800" dir="5400000" sx="98000" sy="98000" rotWithShape="0">
              <a:srgbClr val="000000">
                <a:alpha val="20000"/>
              </a:srgbClr>
            </a:outerShdw>
          </a:effectLst>
          <a:scene3d>
            <a:camera prst="orthographicFront"/>
            <a:lightRig rig="threePt" dir="t"/>
          </a:scene3d>
          <a:sp3d>
            <a:bevelT prst="convex"/>
          </a:sp3d>
        </p:spPr>
        <p:txBody>
          <a:bodyPr lIns="57148" tIns="28574" rIns="57148" bIns="28574" anchor="ctr"/>
          <a:lstStyle/>
          <a:p>
            <a:pPr lvl="0" algn="ctr" defTabSz="914400" fontAlgn="base">
              <a:spcBef>
                <a:spcPct val="0"/>
              </a:spcBef>
              <a:spcAft>
                <a:spcPct val="0"/>
              </a:spcAft>
              <a:defRPr/>
            </a:pPr>
            <a:r>
              <a:rPr lang="ru-RU" sz="1700" b="1" dirty="0">
                <a:solidFill>
                  <a:prstClr val="black"/>
                </a:solidFill>
                <a:latin typeface="Times New Roman" pitchFamily="18" charset="0"/>
                <a:cs typeface="Times New Roman" pitchFamily="18" charset="0"/>
              </a:rPr>
              <a:t>Достигнутые результаты муниципальной программы</a:t>
            </a:r>
          </a:p>
        </p:txBody>
      </p:sp>
      <p:sp>
        <p:nvSpPr>
          <p:cNvPr id="11" name="Двойная стрелка вверх/вниз 10"/>
          <p:cNvSpPr/>
          <p:nvPr/>
        </p:nvSpPr>
        <p:spPr>
          <a:xfrm>
            <a:off x="4274293" y="1282770"/>
            <a:ext cx="526307" cy="698430"/>
          </a:xfrm>
          <a:prstGeom prst="upDownArrow">
            <a:avLst/>
          </a:prstGeom>
          <a:gradFill>
            <a:gsLst>
              <a:gs pos="0">
                <a:srgbClr val="C1EFFF"/>
              </a:gs>
              <a:gs pos="100000">
                <a:srgbClr val="AFEA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2" name="Oval 13"/>
          <p:cNvSpPr>
            <a:spLocks noChangeArrowheads="1"/>
          </p:cNvSpPr>
          <p:nvPr/>
        </p:nvSpPr>
        <p:spPr bwMode="auto">
          <a:xfrm>
            <a:off x="8353425" y="6508170"/>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51</a:t>
            </a:r>
          </a:p>
        </p:txBody>
      </p:sp>
    </p:spTree>
    <p:extLst>
      <p:ext uri="{BB962C8B-B14F-4D97-AF65-F5344CB8AC3E}">
        <p14:creationId xmlns:p14="http://schemas.microsoft.com/office/powerpoint/2010/main" val="23996173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9" name="TextBox 23"/>
          <p:cNvSpPr txBox="1">
            <a:spLocks noChangeArrowheads="1"/>
          </p:cNvSpPr>
          <p:nvPr/>
        </p:nvSpPr>
        <p:spPr bwMode="auto">
          <a:xfrm>
            <a:off x="95690" y="2298923"/>
            <a:ext cx="8825024"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pPr>
            <a:r>
              <a:rPr lang="ru-RU" b="1" u="sng" dirty="0">
                <a:solidFill>
                  <a:prstClr val="black"/>
                </a:solidFill>
                <a:latin typeface="Times New Roman" pitchFamily="18" charset="0"/>
                <a:cs typeface="Times New Roman" pitchFamily="18" charset="0"/>
              </a:rPr>
              <a:t>Утверждена:</a:t>
            </a:r>
          </a:p>
          <a:p>
            <a:pPr eaLnBrk="1" fontAlgn="base" hangingPunct="1">
              <a:spcBef>
                <a:spcPct val="0"/>
              </a:spcBef>
              <a:spcAft>
                <a:spcPct val="0"/>
              </a:spcAft>
            </a:pPr>
            <a:r>
              <a:rPr lang="ru-RU" dirty="0">
                <a:solidFill>
                  <a:prstClr val="black"/>
                </a:solidFill>
                <a:latin typeface="Times New Roman" pitchFamily="18" charset="0"/>
                <a:cs typeface="Times New Roman" pitchFamily="18" charset="0"/>
              </a:rPr>
              <a:t>Постановлением администрации городского округа город Первомайск Нижегородской области от 27.10.2014 года № 1083 «Об утверждении муниципальной программы «Развитие физической культуры и спорта в городском  округе город Первомайск Нижегородской области».</a:t>
            </a:r>
          </a:p>
          <a:p>
            <a:pPr eaLnBrk="1" fontAlgn="base" hangingPunct="1">
              <a:spcBef>
                <a:spcPct val="0"/>
              </a:spcBef>
              <a:spcAft>
                <a:spcPct val="0"/>
              </a:spcAft>
            </a:pPr>
            <a:r>
              <a:rPr lang="ru-RU" b="1" u="sng" dirty="0">
                <a:solidFill>
                  <a:prstClr val="black"/>
                </a:solidFill>
                <a:latin typeface="Times New Roman" pitchFamily="18" charset="0"/>
                <a:cs typeface="Times New Roman" pitchFamily="18" charset="0"/>
              </a:rPr>
              <a:t>Срок действия программы:</a:t>
            </a:r>
            <a:r>
              <a:rPr lang="ru-RU" dirty="0">
                <a:solidFill>
                  <a:prstClr val="black"/>
                </a:solidFill>
                <a:latin typeface="Times New Roman" pitchFamily="18" charset="0"/>
                <a:cs typeface="Times New Roman" pitchFamily="18" charset="0"/>
              </a:rPr>
              <a:t> </a:t>
            </a:r>
          </a:p>
          <a:p>
            <a:pPr eaLnBrk="1" fontAlgn="base" hangingPunct="1">
              <a:spcBef>
                <a:spcPct val="0"/>
              </a:spcBef>
              <a:spcAft>
                <a:spcPct val="0"/>
              </a:spcAft>
            </a:pPr>
            <a:r>
              <a:rPr lang="ru-RU" dirty="0">
                <a:solidFill>
                  <a:prstClr val="black"/>
                </a:solidFill>
                <a:latin typeface="Times New Roman" pitchFamily="18" charset="0"/>
                <a:cs typeface="Times New Roman" pitchFamily="18" charset="0"/>
              </a:rPr>
              <a:t>2015-2028 годы.</a:t>
            </a:r>
          </a:p>
          <a:p>
            <a:pPr eaLnBrk="1" fontAlgn="base" hangingPunct="1">
              <a:spcBef>
                <a:spcPct val="0"/>
              </a:spcBef>
              <a:spcAft>
                <a:spcPct val="0"/>
              </a:spcAft>
            </a:pPr>
            <a:r>
              <a:rPr lang="ru-RU" b="1" u="sng" dirty="0">
                <a:solidFill>
                  <a:prstClr val="black"/>
                </a:solidFill>
                <a:latin typeface="Times New Roman" pitchFamily="18" charset="0"/>
                <a:cs typeface="Times New Roman" pitchFamily="18" charset="0"/>
              </a:rPr>
              <a:t>Муниципальный заказчик – координатор: </a:t>
            </a:r>
          </a:p>
          <a:p>
            <a:pPr eaLnBrk="1" fontAlgn="base" hangingPunct="1">
              <a:spcBef>
                <a:spcPct val="0"/>
              </a:spcBef>
              <a:spcAft>
                <a:spcPct val="0"/>
              </a:spcAft>
            </a:pPr>
            <a:r>
              <a:rPr lang="ru-RU" dirty="0">
                <a:solidFill>
                  <a:prstClr val="black"/>
                </a:solidFill>
                <a:latin typeface="Times New Roman" pitchFamily="18" charset="0"/>
                <a:cs typeface="Times New Roman" pitchFamily="18" charset="0"/>
              </a:rPr>
              <a:t>Отдел культуры администрации городского округа город Первомайск Нижегородской области</a:t>
            </a:r>
          </a:p>
          <a:p>
            <a:pPr eaLnBrk="1" fontAlgn="base" hangingPunct="1">
              <a:spcBef>
                <a:spcPct val="0"/>
              </a:spcBef>
              <a:spcAft>
                <a:spcPct val="0"/>
              </a:spcAft>
            </a:pPr>
            <a:r>
              <a:rPr lang="ru-RU" b="1" u="sng" dirty="0">
                <a:solidFill>
                  <a:prstClr val="black"/>
                </a:solidFill>
                <a:latin typeface="Times New Roman" pitchFamily="18" charset="0"/>
                <a:cs typeface="Times New Roman" pitchFamily="18" charset="0"/>
              </a:rPr>
              <a:t>Цель:</a:t>
            </a:r>
          </a:p>
          <a:p>
            <a:pPr eaLnBrk="1" fontAlgn="base" hangingPunct="1">
              <a:spcBef>
                <a:spcPct val="0"/>
              </a:spcBef>
              <a:spcAft>
                <a:spcPct val="0"/>
              </a:spcAft>
            </a:pPr>
            <a:r>
              <a:rPr lang="ru-RU" dirty="0">
                <a:solidFill>
                  <a:prstClr val="black"/>
                </a:solidFill>
                <a:latin typeface="Times New Roman" pitchFamily="18" charset="0"/>
                <a:cs typeface="Times New Roman" pitchFamily="18" charset="0"/>
              </a:rPr>
              <a:t>Создание условий, обеспечивающих возможность гражданам систематически заниматься физической </a:t>
            </a:r>
          </a:p>
          <a:p>
            <a:pPr eaLnBrk="1" fontAlgn="base" hangingPunct="1">
              <a:spcBef>
                <a:spcPct val="0"/>
              </a:spcBef>
              <a:spcAft>
                <a:spcPct val="0"/>
              </a:spcAft>
            </a:pPr>
            <a:r>
              <a:rPr lang="ru-RU" dirty="0">
                <a:solidFill>
                  <a:prstClr val="black"/>
                </a:solidFill>
                <a:latin typeface="Times New Roman" pitchFamily="18" charset="0"/>
                <a:cs typeface="Times New Roman" pitchFamily="18" charset="0"/>
              </a:rPr>
              <a:t>культурой и спортом, создание условий для успешного выступления спортсменов городского округа на различных соревнованиях</a:t>
            </a:r>
          </a:p>
          <a:p>
            <a:pPr eaLnBrk="1" fontAlgn="base" hangingPunct="1">
              <a:spcBef>
                <a:spcPct val="0"/>
              </a:spcBef>
              <a:spcAft>
                <a:spcPct val="0"/>
              </a:spcAft>
            </a:pPr>
            <a:r>
              <a:rPr lang="ru-RU" b="1" u="sng" dirty="0">
                <a:solidFill>
                  <a:prstClr val="black"/>
                </a:solidFill>
                <a:latin typeface="Times New Roman" pitchFamily="18" charset="0"/>
                <a:cs typeface="Times New Roman" pitchFamily="18" charset="0"/>
              </a:rPr>
              <a:t>Целевая группа программы:</a:t>
            </a:r>
          </a:p>
          <a:p>
            <a:pPr eaLnBrk="1" fontAlgn="base" hangingPunct="1">
              <a:spcBef>
                <a:spcPct val="0"/>
              </a:spcBef>
              <a:spcAft>
                <a:spcPct val="0"/>
              </a:spcAft>
            </a:pPr>
            <a:r>
              <a:rPr lang="ru-RU" dirty="0">
                <a:solidFill>
                  <a:prstClr val="black"/>
                </a:solidFill>
                <a:latin typeface="Times New Roman" pitchFamily="18" charset="0"/>
                <a:cs typeface="Times New Roman" pitchFamily="18" charset="0"/>
              </a:rPr>
              <a:t>Жители городского округа город Первомайск</a:t>
            </a:r>
          </a:p>
          <a:p>
            <a:pPr eaLnBrk="1" fontAlgn="base" hangingPunct="1">
              <a:spcBef>
                <a:spcPct val="0"/>
              </a:spcBef>
              <a:spcAft>
                <a:spcPct val="0"/>
              </a:spcAft>
            </a:pPr>
            <a:r>
              <a:rPr lang="ru-RU" dirty="0">
                <a:solidFill>
                  <a:prstClr val="black"/>
                </a:solidFill>
              </a:rPr>
              <a:t>               </a:t>
            </a:r>
          </a:p>
        </p:txBody>
      </p:sp>
      <p:sp>
        <p:nvSpPr>
          <p:cNvPr id="12" name="Прямоугольник 11"/>
          <p:cNvSpPr/>
          <p:nvPr/>
        </p:nvSpPr>
        <p:spPr>
          <a:xfrm>
            <a:off x="159488" y="-13350"/>
            <a:ext cx="8825024" cy="738664"/>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1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МП «Развитие физической культуры и спорта в городском округе город Первомайск Нижегородской области»</a:t>
            </a:r>
          </a:p>
        </p:txBody>
      </p:sp>
      <p:grpSp>
        <p:nvGrpSpPr>
          <p:cNvPr id="7" name="Группа 6"/>
          <p:cNvGrpSpPr/>
          <p:nvPr/>
        </p:nvGrpSpPr>
        <p:grpSpPr>
          <a:xfrm>
            <a:off x="127588" y="906076"/>
            <a:ext cx="8910085" cy="1156643"/>
            <a:chOff x="315241" y="828561"/>
            <a:chExt cx="8500146" cy="1150311"/>
          </a:xfrm>
        </p:grpSpPr>
        <p:grpSp>
          <p:nvGrpSpPr>
            <p:cNvPr id="19" name="Группа 18"/>
            <p:cNvGrpSpPr/>
            <p:nvPr/>
          </p:nvGrpSpPr>
          <p:grpSpPr>
            <a:xfrm>
              <a:off x="315241" y="828561"/>
              <a:ext cx="8500146" cy="1150311"/>
              <a:chOff x="854414" y="4714884"/>
              <a:chExt cx="7358114" cy="1026193"/>
            </a:xfrm>
          </p:grpSpPr>
          <p:sp>
            <p:nvSpPr>
              <p:cNvPr id="20" name="AutoShape 4"/>
              <p:cNvSpPr>
                <a:spLocks noChangeArrowheads="1"/>
              </p:cNvSpPr>
              <p:nvPr>
                <p:custDataLst>
                  <p:tags r:id="rId1"/>
                </p:custDataLst>
              </p:nvPr>
            </p:nvSpPr>
            <p:spPr bwMode="white">
              <a:xfrm>
                <a:off x="854414" y="5081930"/>
                <a:ext cx="7358114" cy="659147"/>
              </a:xfrm>
              <a:prstGeom prst="roundRect">
                <a:avLst>
                  <a:gd name="adj" fmla="val 4784"/>
                </a:avLst>
              </a:prstGeom>
              <a:gradFill>
                <a:gsLst>
                  <a:gs pos="20000">
                    <a:schemeClr val="bg1">
                      <a:lumMod val="95000"/>
                    </a:schemeClr>
                  </a:gs>
                  <a:gs pos="6000">
                    <a:schemeClr val="bg1">
                      <a:lumMod val="75000"/>
                    </a:schemeClr>
                  </a:gs>
                  <a:gs pos="78000">
                    <a:schemeClr val="bg1"/>
                  </a:gs>
                  <a:gs pos="100000">
                    <a:srgbClr val="ABABAB"/>
                  </a:gs>
                </a:gsLst>
                <a:lin ang="5400000" scaled="0"/>
              </a:gradFill>
              <a:ln w="38100" cap="flat" cmpd="sng" algn="ctr">
                <a:gradFill>
                  <a:gsLst>
                    <a:gs pos="50000">
                      <a:srgbClr val="6EFF01"/>
                    </a:gs>
                    <a:gs pos="100000">
                      <a:srgbClr val="0F5000"/>
                    </a:gs>
                  </a:gsLst>
                  <a:lin ang="5400000" scaled="0"/>
                </a:gradFill>
                <a:prstDash val="solid"/>
              </a:ln>
              <a:effectLst>
                <a:outerShdw blurRad="225425" dist="38100" dir="5220000" algn="ctr">
                  <a:srgbClr val="000000">
                    <a:alpha val="33000"/>
                  </a:srgbClr>
                </a:outerShdw>
              </a:effectLst>
              <a:scene3d>
                <a:camera prst="orthographicFront"/>
                <a:lightRig rig="flat" dir="t"/>
              </a:scene3d>
              <a:sp3d contourW="19050">
                <a:bevelT w="101600" prst="divot"/>
                <a:bevelB w="0" h="0"/>
                <a:contourClr>
                  <a:sysClr val="window" lastClr="FFFFFF"/>
                </a:contourClr>
              </a:sp3d>
            </p:spPr>
            <p:txBody>
              <a:bodyPr anchor="ctr">
                <a:sp3d/>
              </a:bodyPr>
              <a:lstStyle/>
              <a:p>
                <a:pPr marL="0" marR="0" lvl="2" indent="0" algn="ctr" defTabSz="914400" eaLnBrk="0" fontAlgn="ctr" latinLnBrk="0" hangingPunct="0">
                  <a:lnSpc>
                    <a:spcPct val="100000"/>
                  </a:lnSpc>
                  <a:spcBef>
                    <a:spcPts val="0"/>
                  </a:spcBef>
                  <a:spcAft>
                    <a:spcPts val="0"/>
                  </a:spcAft>
                  <a:buClr>
                    <a:srgbClr val="FF0000"/>
                  </a:buClr>
                  <a:buSzPct val="70000"/>
                  <a:buFont typeface="Wingdings" pitchFamily="2" charset="2"/>
                  <a:buChar char="n"/>
                  <a:tabLst>
                    <a:tab pos="136525" algn="l"/>
                  </a:tabLst>
                  <a:defRPr/>
                </a:pP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21" name="AutoShape 3"/>
              <p:cNvSpPr>
                <a:spLocks noChangeArrowheads="1"/>
              </p:cNvSpPr>
              <p:nvPr/>
            </p:nvSpPr>
            <p:spPr bwMode="auto">
              <a:xfrm>
                <a:off x="1214413" y="4714884"/>
                <a:ext cx="6012420" cy="401317"/>
              </a:xfrm>
              <a:prstGeom prst="roundRect">
                <a:avLst/>
              </a:prstGeom>
              <a:gradFill flip="none" rotWithShape="1">
                <a:gsLst>
                  <a:gs pos="0">
                    <a:srgbClr val="B5FF7D"/>
                  </a:gs>
                  <a:gs pos="90000">
                    <a:srgbClr val="85FF85"/>
                  </a:gs>
                </a:gsLst>
                <a:lin ang="2700000" scaled="1"/>
                <a:tileRect/>
              </a:gradFill>
              <a:ln w="25400" cap="flat" cmpd="sng" algn="ctr">
                <a:noFill/>
                <a:prstDash val="solid"/>
              </a:ln>
              <a:effectLst>
                <a:outerShdw blurRad="225425" dist="38100" dir="5220000" algn="ctr">
                  <a:srgbClr val="000000">
                    <a:alpha val="33000"/>
                  </a:srgbClr>
                </a:outerShdw>
              </a:effectLst>
              <a:scene3d>
                <a:camera prst="orthographicFront"/>
                <a:lightRig rig="flat" dir="t"/>
              </a:scene3d>
              <a:sp3d contourW="19050">
                <a:bevelT prst="convex"/>
                <a:bevelB w="0" h="0"/>
                <a:contourClr>
                  <a:sysClr val="window" lastClr="FFFFFF"/>
                </a:contourClr>
              </a:sp3d>
            </p:spPr>
            <p:txBody>
              <a:bodyPr anchor="ctr">
                <a:sp3d/>
              </a:bodyPr>
              <a:lstStyle/>
              <a:p>
                <a:pPr marL="0" marR="0" lvl="0" indent="0" algn="ctr" defTabSz="914400" eaLnBrk="0" fontAlgn="ctr" latinLnBrk="0" hangingPunct="0">
                  <a:lnSpc>
                    <a:spcPct val="100000"/>
                  </a:lnSpc>
                  <a:spcBef>
                    <a:spcPts val="0"/>
                  </a:spcBef>
                  <a:spcAft>
                    <a:spcPts val="0"/>
                  </a:spcAft>
                  <a:buClr>
                    <a:srgbClr val="FF0000"/>
                  </a:buClr>
                  <a:buSzPct val="70000"/>
                  <a:buFontTx/>
                  <a:buNone/>
                  <a:tabLst/>
                  <a:defRPr/>
                </a:pPr>
                <a:endParaRPr kumimoji="0" lang="zh-CN" altLang="zh-CN" sz="16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grpSp>
        <p:sp>
          <p:nvSpPr>
            <p:cNvPr id="2" name="Прямоугольник 1"/>
            <p:cNvSpPr/>
            <p:nvPr/>
          </p:nvSpPr>
          <p:spPr>
            <a:xfrm>
              <a:off x="717442" y="840792"/>
              <a:ext cx="7041792" cy="380474"/>
            </a:xfrm>
            <a:prstGeom prst="rect">
              <a:avLst/>
            </a:prstGeom>
          </p:spPr>
          <p:txBody>
            <a:bodyPr wrap="square">
              <a:spAutoFit/>
            </a:bodyPr>
            <a:lstStyle/>
            <a:p>
              <a:pPr lvl="0" algn="ctr" defTabSz="914400" fontAlgn="base">
                <a:spcBef>
                  <a:spcPct val="0"/>
                </a:spcBef>
                <a:spcAft>
                  <a:spcPct val="0"/>
                </a:spcAft>
                <a:defRPr/>
              </a:pPr>
              <a:r>
                <a:rPr lang="ru-RU" sz="1700" b="1" kern="0" dirty="0">
                  <a:latin typeface="Times New Roman" pitchFamily="18" charset="0"/>
                  <a:cs typeface="Times New Roman" pitchFamily="18" charset="0"/>
                </a:rPr>
                <a:t>Оказание услуг в рамках муниципальной программы осуществляет </a:t>
              </a:r>
            </a:p>
          </p:txBody>
        </p:sp>
        <p:sp>
          <p:nvSpPr>
            <p:cNvPr id="3" name="Прямоугольник 2"/>
            <p:cNvSpPr/>
            <p:nvPr/>
          </p:nvSpPr>
          <p:spPr>
            <a:xfrm>
              <a:off x="1435395" y="1433010"/>
              <a:ext cx="6826103" cy="369332"/>
            </a:xfrm>
            <a:prstGeom prst="rect">
              <a:avLst/>
            </a:prstGeom>
          </p:spPr>
          <p:txBody>
            <a:bodyPr wrap="square">
              <a:spAutoFit/>
            </a:bodyPr>
            <a:lstStyle/>
            <a:p>
              <a:pPr lvl="0" algn="ctr" defTabSz="914400" fontAlgn="base">
                <a:spcBef>
                  <a:spcPct val="0"/>
                </a:spcBef>
                <a:spcAft>
                  <a:spcPct val="0"/>
                </a:spcAft>
                <a:defRPr/>
              </a:pPr>
              <a:r>
                <a:rPr lang="ru-RU" b="1" kern="0" dirty="0">
                  <a:solidFill>
                    <a:prstClr val="black"/>
                  </a:solidFill>
                  <a:latin typeface="Times New Roman" pitchFamily="18" charset="0"/>
                  <a:cs typeface="Times New Roman" pitchFamily="18" charset="0"/>
                </a:rPr>
                <a:t>МАУ «Физкультурно-оздоровительный комплекс»</a:t>
              </a:r>
            </a:p>
          </p:txBody>
        </p:sp>
      </p:grpSp>
      <p:pic>
        <p:nvPicPr>
          <p:cNvPr id="3075" name="Picture 3" descr="C:\Users\fu7\Desktop\5l6rP0JU1Z8 (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08202" y="4800854"/>
            <a:ext cx="3700375" cy="1927956"/>
          </a:xfrm>
          <a:prstGeom prst="rect">
            <a:avLst/>
          </a:prstGeom>
          <a:noFill/>
          <a:effectLst>
            <a:softEdge rad="63500"/>
          </a:effectLst>
          <a:extLst>
            <a:ext uri="{909E8E84-426E-40DD-AFC4-6F175D3DCCD1}">
              <a14:hiddenFill xmlns:a14="http://schemas.microsoft.com/office/drawing/2010/main">
                <a:solidFill>
                  <a:srgbClr val="FFFFFF"/>
                </a:solidFill>
              </a14:hiddenFill>
            </a:ext>
          </a:extLst>
        </p:spPr>
      </p:pic>
      <p:sp>
        <p:nvSpPr>
          <p:cNvPr id="14" name="Oval 13"/>
          <p:cNvSpPr>
            <a:spLocks noChangeArrowheads="1"/>
          </p:cNvSpPr>
          <p:nvPr/>
        </p:nvSpPr>
        <p:spPr bwMode="auto">
          <a:xfrm>
            <a:off x="8353425" y="6508170"/>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52</a:t>
            </a:r>
          </a:p>
        </p:txBody>
      </p:sp>
    </p:spTree>
    <p:extLst>
      <p:ext uri="{BB962C8B-B14F-4D97-AF65-F5344CB8AC3E}">
        <p14:creationId xmlns:p14="http://schemas.microsoft.com/office/powerpoint/2010/main" val="368552688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Группа 68"/>
          <p:cNvGrpSpPr/>
          <p:nvPr/>
        </p:nvGrpSpPr>
        <p:grpSpPr>
          <a:xfrm>
            <a:off x="0" y="-3901"/>
            <a:ext cx="9144000" cy="6858000"/>
            <a:chOff x="0" y="0"/>
            <a:chExt cx="9144000" cy="6858000"/>
          </a:xfrm>
        </p:grpSpPr>
        <p:pic>
          <p:nvPicPr>
            <p:cNvPr id="70"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19" name="Прямоугольник 18"/>
          <p:cNvSpPr/>
          <p:nvPr/>
        </p:nvSpPr>
        <p:spPr>
          <a:xfrm>
            <a:off x="170121" y="-13350"/>
            <a:ext cx="8825024" cy="738664"/>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1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МП «Развитие физической культуры и спорта в городском округе город Первомайск Нижегородской области»</a:t>
            </a:r>
          </a:p>
        </p:txBody>
      </p:sp>
      <p:sp>
        <p:nvSpPr>
          <p:cNvPr id="22" name="Прямоугольник 21"/>
          <p:cNvSpPr/>
          <p:nvPr/>
        </p:nvSpPr>
        <p:spPr>
          <a:xfrm>
            <a:off x="724879" y="4765352"/>
            <a:ext cx="7852516" cy="648580"/>
          </a:xfrm>
          <a:prstGeom prst="rect">
            <a:avLst/>
          </a:prstGeom>
          <a:gradFill rotWithShape="1">
            <a:gsLst>
              <a:gs pos="79000">
                <a:srgbClr val="FFFFA3"/>
              </a:gs>
              <a:gs pos="100000">
                <a:srgbClr val="FFFF00"/>
              </a:gs>
            </a:gsLst>
            <a:lin ang="5400000" scaled="0"/>
          </a:gradFill>
          <a:ln w="9525" cap="flat" cmpd="sng" algn="ctr">
            <a:noFill/>
            <a:prstDash val="solid"/>
          </a:ln>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200" b="0" i="0" u="none" strike="noStrike" kern="0" cap="none" spc="0" normalizeH="0" baseline="0" noProof="0" dirty="0">
                <a:ln>
                  <a:noFill/>
                </a:ln>
                <a:solidFill>
                  <a:prstClr val="black"/>
                </a:solidFill>
                <a:effectLst/>
                <a:uLnTx/>
                <a:uFillTx/>
                <a:latin typeface="Times New Roman" pitchFamily="18" charset="0"/>
                <a:cs typeface="Times New Roman" pitchFamily="18" charset="0"/>
              </a:rPr>
              <a:t>Расходы на физическую культуру и спорт в расчете на одного жителя по итогам реализации программы составили:</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200" b="0" i="0" u="none" strike="noStrike" kern="0" cap="none" spc="0" normalizeH="0" baseline="0" noProof="0" dirty="0">
                <a:ln>
                  <a:noFill/>
                </a:ln>
                <a:solidFill>
                  <a:prstClr val="black"/>
                </a:solidFill>
                <a:effectLst/>
                <a:uLnTx/>
                <a:uFillTx/>
                <a:latin typeface="Times New Roman" pitchFamily="18" charset="0"/>
                <a:cs typeface="Times New Roman" pitchFamily="18" charset="0"/>
              </a:rPr>
              <a:t>    в 2024 году – 4 760,50 рублей </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200" b="0" i="0" u="none" strike="noStrike" kern="0" cap="none" spc="0" normalizeH="0" baseline="0" noProof="0" dirty="0">
                <a:ln>
                  <a:noFill/>
                </a:ln>
                <a:solidFill>
                  <a:prstClr val="black"/>
                </a:solidFill>
                <a:effectLst/>
                <a:uLnTx/>
                <a:uFillTx/>
                <a:latin typeface="Times New Roman" pitchFamily="18" charset="0"/>
                <a:cs typeface="Times New Roman" pitchFamily="18" charset="0"/>
              </a:rPr>
              <a:t>    в 2025 году – </a:t>
            </a:r>
            <a:r>
              <a:rPr lang="ru-RU" sz="1200" kern="0" dirty="0">
                <a:latin typeface="Times New Roman" pitchFamily="18" charset="0"/>
                <a:cs typeface="Times New Roman" pitchFamily="18" charset="0"/>
              </a:rPr>
              <a:t>5 823,60 </a:t>
            </a:r>
            <a:r>
              <a:rPr kumimoji="0" lang="ru-RU" sz="1200" b="0" i="0" u="none" strike="noStrike" kern="0" cap="none" spc="0" normalizeH="0" baseline="0" noProof="0" dirty="0">
                <a:ln>
                  <a:noFill/>
                </a:ln>
                <a:solidFill>
                  <a:prstClr val="black"/>
                </a:solidFill>
                <a:effectLst/>
                <a:uLnTx/>
                <a:uFillTx/>
                <a:latin typeface="Times New Roman" pitchFamily="18" charset="0"/>
                <a:cs typeface="Times New Roman" pitchFamily="18" charset="0"/>
              </a:rPr>
              <a:t>рублей</a:t>
            </a:r>
          </a:p>
        </p:txBody>
      </p:sp>
      <p:grpSp>
        <p:nvGrpSpPr>
          <p:cNvPr id="30" name="Группа 29"/>
          <p:cNvGrpSpPr/>
          <p:nvPr/>
        </p:nvGrpSpPr>
        <p:grpSpPr>
          <a:xfrm>
            <a:off x="401855" y="1588012"/>
            <a:ext cx="5493380" cy="367646"/>
            <a:chOff x="909508" y="1616390"/>
            <a:chExt cx="6088586" cy="386711"/>
          </a:xfrm>
        </p:grpSpPr>
        <p:sp>
          <p:nvSpPr>
            <p:cNvPr id="31" name="TextBox 30"/>
            <p:cNvSpPr txBox="1"/>
            <p:nvPr/>
          </p:nvSpPr>
          <p:spPr>
            <a:xfrm>
              <a:off x="5210036" y="1630804"/>
              <a:ext cx="1788058" cy="372297"/>
            </a:xfrm>
            <a:prstGeom prst="rect">
              <a:avLst/>
            </a:prstGeom>
            <a:noFill/>
          </p:spPr>
          <p:txBody>
            <a:bodyPr wrap="none" rtlCol="0">
              <a:spAutoFit/>
            </a:bodyPr>
            <a:lstStyle/>
            <a:p>
              <a:r>
                <a:rPr lang="ru-RU" sz="1700" b="1" i="1" dirty="0">
                  <a:solidFill>
                    <a:srgbClr val="532476"/>
                  </a:solidFill>
                  <a:latin typeface="Times New Roman" pitchFamily="18" charset="0"/>
                  <a:cs typeface="Times New Roman" pitchFamily="18" charset="0"/>
                </a:rPr>
                <a:t>Подпрограмма</a:t>
              </a:r>
            </a:p>
          </p:txBody>
        </p:sp>
        <p:sp>
          <p:nvSpPr>
            <p:cNvPr id="32" name="TextBox 31"/>
            <p:cNvSpPr txBox="1"/>
            <p:nvPr/>
          </p:nvSpPr>
          <p:spPr>
            <a:xfrm>
              <a:off x="909508" y="1619628"/>
              <a:ext cx="1073830" cy="372297"/>
            </a:xfrm>
            <a:prstGeom prst="rect">
              <a:avLst/>
            </a:prstGeom>
            <a:noFill/>
          </p:spPr>
          <p:txBody>
            <a:bodyPr wrap="none" rtlCol="0">
              <a:spAutoFit/>
            </a:bodyPr>
            <a:lstStyle/>
            <a:p>
              <a:r>
                <a:rPr lang="ru-RU" sz="1700" b="1" i="1" dirty="0">
                  <a:solidFill>
                    <a:srgbClr val="532476"/>
                  </a:solidFill>
                  <a:latin typeface="Times New Roman" pitchFamily="18" charset="0"/>
                  <a:cs typeface="Times New Roman" pitchFamily="18" charset="0"/>
                </a:rPr>
                <a:t>2024 год</a:t>
              </a:r>
            </a:p>
          </p:txBody>
        </p:sp>
        <p:sp>
          <p:nvSpPr>
            <p:cNvPr id="33" name="TextBox 32"/>
            <p:cNvSpPr txBox="1"/>
            <p:nvPr/>
          </p:nvSpPr>
          <p:spPr>
            <a:xfrm>
              <a:off x="2186764" y="1616390"/>
              <a:ext cx="1073830" cy="372297"/>
            </a:xfrm>
            <a:prstGeom prst="rect">
              <a:avLst/>
            </a:prstGeom>
            <a:noFill/>
          </p:spPr>
          <p:txBody>
            <a:bodyPr wrap="none" rtlCol="0">
              <a:spAutoFit/>
            </a:bodyPr>
            <a:lstStyle/>
            <a:p>
              <a:r>
                <a:rPr lang="ru-RU" sz="1700" b="1" i="1" dirty="0">
                  <a:solidFill>
                    <a:srgbClr val="532476"/>
                  </a:solidFill>
                  <a:latin typeface="Times New Roman" pitchFamily="18" charset="0"/>
                  <a:cs typeface="Times New Roman" pitchFamily="18" charset="0"/>
                </a:rPr>
                <a:t>2025 год</a:t>
              </a:r>
            </a:p>
          </p:txBody>
        </p:sp>
      </p:grpSp>
      <p:grpSp>
        <p:nvGrpSpPr>
          <p:cNvPr id="2051" name="Группа 2050"/>
          <p:cNvGrpSpPr/>
          <p:nvPr/>
        </p:nvGrpSpPr>
        <p:grpSpPr>
          <a:xfrm>
            <a:off x="172679" y="935674"/>
            <a:ext cx="8632075" cy="401232"/>
            <a:chOff x="183312" y="723014"/>
            <a:chExt cx="8632075" cy="401232"/>
          </a:xfrm>
        </p:grpSpPr>
        <p:sp>
          <p:nvSpPr>
            <p:cNvPr id="39" name="Скругленный прямоугольник 38"/>
            <p:cNvSpPr/>
            <p:nvPr/>
          </p:nvSpPr>
          <p:spPr>
            <a:xfrm>
              <a:off x="183312" y="754914"/>
              <a:ext cx="8632075" cy="36933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6" name="TextBox 45"/>
            <p:cNvSpPr txBox="1"/>
            <p:nvPr/>
          </p:nvSpPr>
          <p:spPr>
            <a:xfrm>
              <a:off x="3048600" y="723014"/>
              <a:ext cx="3190682" cy="369332"/>
            </a:xfrm>
            <a:prstGeom prst="rect">
              <a:avLst/>
            </a:prstGeom>
            <a:noFill/>
          </p:spPr>
          <p:txBody>
            <a:bodyPr wrap="none" rtlCol="0">
              <a:spAutoFit/>
            </a:bodyPr>
            <a:lstStyle/>
            <a:p>
              <a:pPr lvl="0" algn="ctr" fontAlgn="base">
                <a:spcBef>
                  <a:spcPct val="0"/>
                </a:spcBef>
                <a:spcAft>
                  <a:spcPct val="0"/>
                </a:spcAft>
                <a:defRPr/>
              </a:pPr>
              <a:r>
                <a:rPr lang="ru-RU" sz="1600" b="1" dirty="0">
                  <a:solidFill>
                    <a:prstClr val="black"/>
                  </a:solidFill>
                  <a:latin typeface="Times New Roman" pitchFamily="18" charset="0"/>
                  <a:cs typeface="Times New Roman" pitchFamily="18" charset="0"/>
                </a:rPr>
                <a:t>Направление расходов</a:t>
              </a:r>
              <a:r>
                <a:rPr lang="ru-RU" b="1" dirty="0">
                  <a:solidFill>
                    <a:prstClr val="black"/>
                  </a:solidFill>
                  <a:latin typeface="Times New Roman" pitchFamily="18" charset="0"/>
                  <a:cs typeface="Times New Roman" pitchFamily="18" charset="0"/>
                </a:rPr>
                <a:t>, </a:t>
              </a:r>
              <a:r>
                <a:rPr lang="ru-RU" sz="1200" b="1" dirty="0">
                  <a:solidFill>
                    <a:prstClr val="black"/>
                  </a:solidFill>
                  <a:latin typeface="Times New Roman" pitchFamily="18" charset="0"/>
                  <a:cs typeface="Times New Roman" pitchFamily="18" charset="0"/>
                </a:rPr>
                <a:t>млн.рублей</a:t>
              </a:r>
            </a:p>
          </p:txBody>
        </p:sp>
      </p:grpSp>
      <p:grpSp>
        <p:nvGrpSpPr>
          <p:cNvPr id="2050" name="Группа 2049"/>
          <p:cNvGrpSpPr/>
          <p:nvPr/>
        </p:nvGrpSpPr>
        <p:grpSpPr>
          <a:xfrm>
            <a:off x="158159" y="2119003"/>
            <a:ext cx="8773090" cy="1992261"/>
            <a:chOff x="158159" y="1885077"/>
            <a:chExt cx="8773090" cy="1992261"/>
          </a:xfrm>
        </p:grpSpPr>
        <p:grpSp>
          <p:nvGrpSpPr>
            <p:cNvPr id="7" name="Группа 6"/>
            <p:cNvGrpSpPr/>
            <p:nvPr/>
          </p:nvGrpSpPr>
          <p:grpSpPr>
            <a:xfrm>
              <a:off x="158159" y="1885077"/>
              <a:ext cx="8773090" cy="1992261"/>
              <a:chOff x="275115" y="1991427"/>
              <a:chExt cx="8773090" cy="1992261"/>
            </a:xfrm>
          </p:grpSpPr>
          <p:grpSp>
            <p:nvGrpSpPr>
              <p:cNvPr id="3" name="Группа 2"/>
              <p:cNvGrpSpPr/>
              <p:nvPr/>
            </p:nvGrpSpPr>
            <p:grpSpPr>
              <a:xfrm>
                <a:off x="275115" y="1991427"/>
                <a:ext cx="8773090" cy="528490"/>
                <a:chOff x="275115" y="1991427"/>
                <a:chExt cx="8773090" cy="528490"/>
              </a:xfrm>
            </p:grpSpPr>
            <p:sp>
              <p:nvSpPr>
                <p:cNvPr id="50" name="TG_AutoShape 111"/>
                <p:cNvSpPr>
                  <a:spLocks noChangeArrowheads="1"/>
                </p:cNvSpPr>
                <p:nvPr/>
              </p:nvSpPr>
              <p:spPr bwMode="gray">
                <a:xfrm>
                  <a:off x="275115" y="1991427"/>
                  <a:ext cx="8773090" cy="528490"/>
                </a:xfrm>
                <a:prstGeom prst="roundRect">
                  <a:avLst>
                    <a:gd name="adj" fmla="val 50000"/>
                  </a:avLst>
                </a:prstGeom>
                <a:gradFill flip="none" rotWithShape="1">
                  <a:gsLst>
                    <a:gs pos="0">
                      <a:srgbClr val="5DD5FF"/>
                    </a:gs>
                    <a:gs pos="35000">
                      <a:srgbClr val="53D2FF"/>
                    </a:gs>
                    <a:gs pos="86000">
                      <a:srgbClr val="89E0FF"/>
                    </a:gs>
                    <a:gs pos="66000">
                      <a:srgbClr val="79DCFF"/>
                    </a:gs>
                    <a:gs pos="100000">
                      <a:srgbClr val="00B0F0"/>
                    </a:gs>
                  </a:gsLst>
                  <a:lin ang="4800000" scaled="0"/>
                  <a:tileRect/>
                </a:gradFill>
                <a:ln w="19050">
                  <a:solidFill>
                    <a:srgbClr val="CDACE6"/>
                  </a:solidFill>
                </a:ln>
                <a:effectLst>
                  <a:glow rad="63500">
                    <a:schemeClr val="accent1">
                      <a:satMod val="175000"/>
                      <a:alpha val="40000"/>
                    </a:schemeClr>
                  </a:glow>
                </a:effectLst>
                <a:scene3d>
                  <a:camera prst="orthographicFront">
                    <a:rot lat="0" lon="0" rev="0"/>
                  </a:camera>
                  <a:lightRig rig="glow" dir="t">
                    <a:rot lat="0" lon="0" rev="5400000"/>
                  </a:lightRig>
                </a:scene3d>
                <a:sp3d>
                  <a:bevelT w="127000" h="127000"/>
                </a:sp3d>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b="1" dirty="0">
                    <a:ln w="18415" cmpd="sng">
                      <a:noFill/>
                      <a:prstDash val="solid"/>
                    </a:ln>
                    <a:solidFill>
                      <a:srgbClr val="FFFFFF"/>
                    </a:solidFill>
                    <a:effectLst>
                      <a:outerShdw blurRad="63500" dir="3600000" algn="tl" rotWithShape="0">
                        <a:srgbClr val="000000">
                          <a:alpha val="70000"/>
                        </a:srgbClr>
                      </a:outerShdw>
                    </a:effectLst>
                  </a:endParaRPr>
                </a:p>
              </p:txBody>
            </p:sp>
            <p:sp>
              <p:nvSpPr>
                <p:cNvPr id="57" name="TextBox 4"/>
                <p:cNvSpPr txBox="1">
                  <a:spLocks noChangeArrowheads="1"/>
                </p:cNvSpPr>
                <p:nvPr/>
              </p:nvSpPr>
              <p:spPr bwMode="auto">
                <a:xfrm>
                  <a:off x="2974169" y="2081974"/>
                  <a:ext cx="531316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fontAlgn="base" hangingPunct="1">
                    <a:spcBef>
                      <a:spcPct val="0"/>
                    </a:spcBef>
                    <a:spcAft>
                      <a:spcPct val="0"/>
                    </a:spcAft>
                  </a:pPr>
                  <a:r>
                    <a:rPr lang="ru-RU" sz="1600" b="1" dirty="0">
                      <a:solidFill>
                        <a:srgbClr val="000000"/>
                      </a:solidFill>
                      <a:latin typeface="Times New Roman" pitchFamily="18" charset="0"/>
                      <a:cs typeface="Times New Roman" pitchFamily="18" charset="0"/>
                    </a:rPr>
                    <a:t>Развитие физической культуры и массового спорта</a:t>
                  </a:r>
                </a:p>
              </p:txBody>
            </p:sp>
            <p:sp>
              <p:nvSpPr>
                <p:cNvPr id="2" name="Прямоугольник с двумя скругленными противолежащими углами 1"/>
                <p:cNvSpPr/>
                <p:nvPr/>
              </p:nvSpPr>
              <p:spPr>
                <a:xfrm>
                  <a:off x="1739450" y="2017334"/>
                  <a:ext cx="882502" cy="467833"/>
                </a:xfrm>
                <a:prstGeom prst="round2DiagRect">
                  <a:avLst>
                    <a:gd name="adj1" fmla="val 0"/>
                    <a:gd name="adj2" fmla="val 50000"/>
                  </a:avLst>
                </a:prstGeom>
                <a:solidFill>
                  <a:schemeClr val="bg1"/>
                </a:solidFill>
                <a:ln w="19050">
                  <a:solidFill>
                    <a:srgbClr val="CDACE6"/>
                  </a:solidFill>
                </a:ln>
                <a:effectLst>
                  <a:glow rad="63500">
                    <a:schemeClr val="accent1">
                      <a:satMod val="175000"/>
                      <a:alpha val="40000"/>
                    </a:schemeClr>
                  </a:glow>
                </a:effectLst>
                <a:scene3d>
                  <a:camera prst="orthographicFront">
                    <a:rot lat="0" lon="0" rev="0"/>
                  </a:camera>
                  <a:lightRig rig="glow" dir="t">
                    <a:rot lat="0" lon="0" rev="5400000"/>
                  </a:lightRig>
                </a:scene3d>
                <a:sp3d>
                  <a:bevelT w="127000" h="127000"/>
                </a:sp3d>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b="1" dirty="0">
                    <a:ln w="18415" cmpd="sng">
                      <a:noFill/>
                      <a:prstDash val="solid"/>
                    </a:ln>
                    <a:solidFill>
                      <a:srgbClr val="FFFFFF"/>
                    </a:solidFill>
                    <a:effectLst>
                      <a:outerShdw blurRad="63500" dir="3600000" algn="tl" rotWithShape="0">
                        <a:srgbClr val="000000">
                          <a:alpha val="70000"/>
                        </a:srgbClr>
                      </a:outerShdw>
                    </a:effectLst>
                  </a:endParaRPr>
                </a:p>
              </p:txBody>
            </p:sp>
            <p:sp>
              <p:nvSpPr>
                <p:cNvPr id="58" name="Прямоугольник с двумя скругленными противолежащими углами 57"/>
                <p:cNvSpPr/>
                <p:nvPr/>
              </p:nvSpPr>
              <p:spPr>
                <a:xfrm>
                  <a:off x="467087" y="2021755"/>
                  <a:ext cx="882502" cy="467833"/>
                </a:xfrm>
                <a:prstGeom prst="round2DiagRect">
                  <a:avLst>
                    <a:gd name="adj1" fmla="val 0"/>
                    <a:gd name="adj2" fmla="val 50000"/>
                  </a:avLst>
                </a:prstGeom>
                <a:solidFill>
                  <a:schemeClr val="bg1"/>
                </a:solidFill>
                <a:ln w="19050">
                  <a:solidFill>
                    <a:srgbClr val="CDACE6"/>
                  </a:solidFill>
                </a:ln>
                <a:effectLst>
                  <a:glow rad="63500">
                    <a:schemeClr val="accent1">
                      <a:satMod val="175000"/>
                      <a:alpha val="40000"/>
                    </a:schemeClr>
                  </a:glow>
                </a:effectLst>
                <a:scene3d>
                  <a:camera prst="orthographicFront">
                    <a:rot lat="0" lon="0" rev="0"/>
                  </a:camera>
                  <a:lightRig rig="glow" dir="t">
                    <a:rot lat="0" lon="0" rev="5400000"/>
                  </a:lightRig>
                </a:scene3d>
                <a:sp3d>
                  <a:bevelT w="127000" h="127000"/>
                </a:sp3d>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b="1" dirty="0">
                    <a:ln w="18415" cmpd="sng">
                      <a:noFill/>
                      <a:prstDash val="solid"/>
                    </a:ln>
                    <a:solidFill>
                      <a:srgbClr val="FFFFFF"/>
                    </a:solidFill>
                    <a:effectLst>
                      <a:outerShdw blurRad="63500" dir="3600000" algn="tl" rotWithShape="0">
                        <a:srgbClr val="000000">
                          <a:alpha val="70000"/>
                        </a:srgbClr>
                      </a:outerShdw>
                    </a:effectLst>
                  </a:endParaRPr>
                </a:p>
              </p:txBody>
            </p:sp>
          </p:grpSp>
          <p:grpSp>
            <p:nvGrpSpPr>
              <p:cNvPr id="59" name="Группа 58"/>
              <p:cNvGrpSpPr/>
              <p:nvPr/>
            </p:nvGrpSpPr>
            <p:grpSpPr>
              <a:xfrm>
                <a:off x="310551" y="2707376"/>
                <a:ext cx="8737653" cy="528490"/>
                <a:chOff x="275114" y="1991427"/>
                <a:chExt cx="8737653" cy="528490"/>
              </a:xfrm>
            </p:grpSpPr>
            <p:sp>
              <p:nvSpPr>
                <p:cNvPr id="60" name="TG_AutoShape 111"/>
                <p:cNvSpPr>
                  <a:spLocks noChangeArrowheads="1"/>
                </p:cNvSpPr>
                <p:nvPr/>
              </p:nvSpPr>
              <p:spPr bwMode="gray">
                <a:xfrm>
                  <a:off x="275114" y="1991427"/>
                  <a:ext cx="8737653" cy="528490"/>
                </a:xfrm>
                <a:prstGeom prst="roundRect">
                  <a:avLst>
                    <a:gd name="adj" fmla="val 50000"/>
                  </a:avLst>
                </a:prstGeom>
                <a:gradFill flip="none" rotWithShape="1">
                  <a:gsLst>
                    <a:gs pos="0">
                      <a:schemeClr val="accent2">
                        <a:lumMod val="60000"/>
                        <a:lumOff val="40000"/>
                      </a:schemeClr>
                    </a:gs>
                    <a:gs pos="35000">
                      <a:srgbClr val="F8A764"/>
                    </a:gs>
                    <a:gs pos="86000">
                      <a:srgbClr val="F6BA92"/>
                    </a:gs>
                    <a:gs pos="66000">
                      <a:srgbClr val="FFAB2F"/>
                    </a:gs>
                    <a:gs pos="100000">
                      <a:schemeClr val="accent2">
                        <a:lumMod val="60000"/>
                        <a:lumOff val="40000"/>
                      </a:schemeClr>
                    </a:gs>
                  </a:gsLst>
                  <a:lin ang="4800000" scaled="0"/>
                  <a:tileRect/>
                </a:gradFill>
                <a:ln w="19050">
                  <a:solidFill>
                    <a:srgbClr val="CDACE6"/>
                  </a:solidFill>
                </a:ln>
                <a:effectLst>
                  <a:glow rad="63500">
                    <a:schemeClr val="accent1">
                      <a:satMod val="175000"/>
                      <a:alpha val="40000"/>
                    </a:schemeClr>
                  </a:glow>
                </a:effectLst>
                <a:scene3d>
                  <a:camera prst="orthographicFront">
                    <a:rot lat="0" lon="0" rev="0"/>
                  </a:camera>
                  <a:lightRig rig="glow" dir="t">
                    <a:rot lat="0" lon="0" rev="5400000"/>
                  </a:lightRig>
                </a:scene3d>
                <a:sp3d>
                  <a:bevelT w="127000" h="127000"/>
                </a:sp3d>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b="1" dirty="0">
                    <a:ln w="18415" cmpd="sng">
                      <a:noFill/>
                      <a:prstDash val="solid"/>
                    </a:ln>
                    <a:solidFill>
                      <a:srgbClr val="FFFFFF"/>
                    </a:solidFill>
                    <a:effectLst>
                      <a:outerShdw blurRad="63500" dir="3600000" algn="tl" rotWithShape="0">
                        <a:srgbClr val="000000">
                          <a:alpha val="70000"/>
                        </a:srgbClr>
                      </a:outerShdw>
                    </a:effectLst>
                  </a:endParaRPr>
                </a:p>
              </p:txBody>
            </p:sp>
            <p:sp>
              <p:nvSpPr>
                <p:cNvPr id="61" name="TextBox 4"/>
                <p:cNvSpPr txBox="1">
                  <a:spLocks noChangeArrowheads="1"/>
                </p:cNvSpPr>
                <p:nvPr/>
              </p:nvSpPr>
              <p:spPr bwMode="auto">
                <a:xfrm>
                  <a:off x="2823979" y="2081974"/>
                  <a:ext cx="6038598"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spcBef>
                      <a:spcPct val="0"/>
                    </a:spcBef>
                    <a:spcAft>
                      <a:spcPct val="0"/>
                    </a:spcAft>
                  </a:pPr>
                  <a:r>
                    <a:rPr lang="ru-RU" sz="1700" b="1" dirty="0">
                      <a:solidFill>
                        <a:srgbClr val="000000"/>
                      </a:solidFill>
                      <a:latin typeface="Times New Roman" pitchFamily="18" charset="0"/>
                      <a:cs typeface="Times New Roman" pitchFamily="18" charset="0"/>
                    </a:rPr>
                    <a:t>Обеспечение реализации муниципальной программы</a:t>
                  </a:r>
                </a:p>
              </p:txBody>
            </p:sp>
            <p:sp>
              <p:nvSpPr>
                <p:cNvPr id="62" name="Прямоугольник с двумя скругленными противолежащими углами 61"/>
                <p:cNvSpPr/>
                <p:nvPr/>
              </p:nvSpPr>
              <p:spPr>
                <a:xfrm>
                  <a:off x="1739450" y="2017334"/>
                  <a:ext cx="882502" cy="467833"/>
                </a:xfrm>
                <a:prstGeom prst="round2DiagRect">
                  <a:avLst>
                    <a:gd name="adj1" fmla="val 0"/>
                    <a:gd name="adj2" fmla="val 50000"/>
                  </a:avLst>
                </a:prstGeom>
                <a:solidFill>
                  <a:schemeClr val="bg1"/>
                </a:solidFill>
                <a:ln w="19050">
                  <a:solidFill>
                    <a:srgbClr val="CDACE6"/>
                  </a:solidFill>
                </a:ln>
                <a:effectLst>
                  <a:glow rad="63500">
                    <a:schemeClr val="accent1">
                      <a:satMod val="175000"/>
                      <a:alpha val="40000"/>
                    </a:schemeClr>
                  </a:glow>
                </a:effectLst>
                <a:scene3d>
                  <a:camera prst="orthographicFront">
                    <a:rot lat="0" lon="0" rev="0"/>
                  </a:camera>
                  <a:lightRig rig="glow" dir="t">
                    <a:rot lat="0" lon="0" rev="5400000"/>
                  </a:lightRig>
                </a:scene3d>
                <a:sp3d>
                  <a:bevelT w="127000" h="127000"/>
                </a:sp3d>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b="1" dirty="0">
                    <a:ln w="18415" cmpd="sng">
                      <a:noFill/>
                      <a:prstDash val="solid"/>
                    </a:ln>
                    <a:solidFill>
                      <a:srgbClr val="FFFFFF"/>
                    </a:solidFill>
                    <a:effectLst>
                      <a:outerShdw blurRad="63500" dir="3600000" algn="tl" rotWithShape="0">
                        <a:srgbClr val="000000">
                          <a:alpha val="70000"/>
                        </a:srgbClr>
                      </a:outerShdw>
                    </a:effectLst>
                  </a:endParaRPr>
                </a:p>
              </p:txBody>
            </p:sp>
            <p:sp>
              <p:nvSpPr>
                <p:cNvPr id="63" name="Прямоугольник с двумя скругленными противолежащими углами 62"/>
                <p:cNvSpPr/>
                <p:nvPr/>
              </p:nvSpPr>
              <p:spPr>
                <a:xfrm>
                  <a:off x="467087" y="2021755"/>
                  <a:ext cx="882502" cy="467833"/>
                </a:xfrm>
                <a:prstGeom prst="round2DiagRect">
                  <a:avLst>
                    <a:gd name="adj1" fmla="val 0"/>
                    <a:gd name="adj2" fmla="val 50000"/>
                  </a:avLst>
                </a:prstGeom>
                <a:solidFill>
                  <a:schemeClr val="bg1"/>
                </a:solidFill>
                <a:ln w="19050">
                  <a:solidFill>
                    <a:srgbClr val="CDACE6"/>
                  </a:solidFill>
                </a:ln>
                <a:effectLst>
                  <a:glow rad="63500">
                    <a:schemeClr val="accent1">
                      <a:satMod val="175000"/>
                      <a:alpha val="40000"/>
                    </a:schemeClr>
                  </a:glow>
                </a:effectLst>
                <a:scene3d>
                  <a:camera prst="orthographicFront">
                    <a:rot lat="0" lon="0" rev="0"/>
                  </a:camera>
                  <a:lightRig rig="glow" dir="t">
                    <a:rot lat="0" lon="0" rev="5400000"/>
                  </a:lightRig>
                </a:scene3d>
                <a:sp3d>
                  <a:bevelT w="127000" h="127000"/>
                </a:sp3d>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b="1" dirty="0">
                    <a:ln w="18415" cmpd="sng">
                      <a:noFill/>
                      <a:prstDash val="solid"/>
                    </a:ln>
                    <a:solidFill>
                      <a:srgbClr val="FFFFFF"/>
                    </a:solidFill>
                    <a:effectLst>
                      <a:outerShdw blurRad="63500" dir="3600000" algn="tl" rotWithShape="0">
                        <a:srgbClr val="000000">
                          <a:alpha val="70000"/>
                        </a:srgbClr>
                      </a:outerShdw>
                    </a:effectLst>
                  </a:endParaRPr>
                </a:p>
              </p:txBody>
            </p:sp>
          </p:grpSp>
          <p:grpSp>
            <p:nvGrpSpPr>
              <p:cNvPr id="64" name="Группа 63"/>
              <p:cNvGrpSpPr/>
              <p:nvPr/>
            </p:nvGrpSpPr>
            <p:grpSpPr>
              <a:xfrm>
                <a:off x="289391" y="3455198"/>
                <a:ext cx="8758813" cy="528490"/>
                <a:chOff x="275114" y="1991427"/>
                <a:chExt cx="8758813" cy="528490"/>
              </a:xfrm>
            </p:grpSpPr>
            <p:sp>
              <p:nvSpPr>
                <p:cNvPr id="65" name="TG_AutoShape 111"/>
                <p:cNvSpPr>
                  <a:spLocks noChangeArrowheads="1"/>
                </p:cNvSpPr>
                <p:nvPr/>
              </p:nvSpPr>
              <p:spPr bwMode="gray">
                <a:xfrm>
                  <a:off x="275114" y="1991427"/>
                  <a:ext cx="8758813" cy="528490"/>
                </a:xfrm>
                <a:prstGeom prst="roundRect">
                  <a:avLst>
                    <a:gd name="adj" fmla="val 50000"/>
                  </a:avLst>
                </a:prstGeom>
                <a:gradFill flip="none" rotWithShape="1">
                  <a:gsLst>
                    <a:gs pos="0">
                      <a:srgbClr val="A163CF"/>
                    </a:gs>
                    <a:gs pos="35000">
                      <a:srgbClr val="CDACE6"/>
                    </a:gs>
                    <a:gs pos="86000">
                      <a:srgbClr val="A163CF"/>
                    </a:gs>
                    <a:gs pos="66000">
                      <a:srgbClr val="CDACE6"/>
                    </a:gs>
                    <a:gs pos="100000">
                      <a:srgbClr val="7030A0"/>
                    </a:gs>
                  </a:gsLst>
                  <a:lin ang="4800000" scaled="0"/>
                  <a:tileRect/>
                </a:gradFill>
                <a:ln w="19050">
                  <a:solidFill>
                    <a:srgbClr val="CDACE6"/>
                  </a:solidFill>
                </a:ln>
                <a:effectLst>
                  <a:glow rad="63500">
                    <a:schemeClr val="accent1">
                      <a:satMod val="175000"/>
                      <a:alpha val="40000"/>
                    </a:schemeClr>
                  </a:glow>
                </a:effectLst>
                <a:scene3d>
                  <a:camera prst="orthographicFront">
                    <a:rot lat="0" lon="0" rev="0"/>
                  </a:camera>
                  <a:lightRig rig="glow" dir="t">
                    <a:rot lat="0" lon="0" rev="5400000"/>
                  </a:lightRig>
                </a:scene3d>
                <a:sp3d>
                  <a:bevelT w="127000" h="127000"/>
                </a:sp3d>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b="1" dirty="0">
                    <a:ln w="18415" cmpd="sng">
                      <a:noFill/>
                      <a:prstDash val="solid"/>
                    </a:ln>
                    <a:solidFill>
                      <a:srgbClr val="FFFFFF"/>
                    </a:solidFill>
                    <a:effectLst>
                      <a:outerShdw blurRad="63500" dir="3600000" algn="tl" rotWithShape="0">
                        <a:srgbClr val="000000">
                          <a:alpha val="70000"/>
                        </a:srgbClr>
                      </a:outerShdw>
                    </a:effectLst>
                  </a:endParaRPr>
                </a:p>
              </p:txBody>
            </p:sp>
            <p:sp>
              <p:nvSpPr>
                <p:cNvPr id="66" name="TextBox 4"/>
                <p:cNvSpPr txBox="1">
                  <a:spLocks noChangeArrowheads="1"/>
                </p:cNvSpPr>
                <p:nvPr/>
              </p:nvSpPr>
              <p:spPr bwMode="auto">
                <a:xfrm>
                  <a:off x="2823979" y="2081974"/>
                  <a:ext cx="60385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spcBef>
                      <a:spcPct val="0"/>
                    </a:spcBef>
                    <a:spcAft>
                      <a:spcPct val="0"/>
                    </a:spcAft>
                  </a:pPr>
                  <a:r>
                    <a:rPr lang="ru-RU" b="1" dirty="0">
                      <a:latin typeface="Times New Roman" pitchFamily="18" charset="0"/>
                      <a:cs typeface="Times New Roman" pitchFamily="18" charset="0"/>
                    </a:rPr>
                    <a:t>Всего расходов по программе</a:t>
                  </a:r>
                </a:p>
              </p:txBody>
            </p:sp>
            <p:sp>
              <p:nvSpPr>
                <p:cNvPr id="67" name="Прямоугольник с двумя скругленными противолежащими углами 66"/>
                <p:cNvSpPr/>
                <p:nvPr/>
              </p:nvSpPr>
              <p:spPr>
                <a:xfrm>
                  <a:off x="1739450" y="2017334"/>
                  <a:ext cx="882502" cy="467833"/>
                </a:xfrm>
                <a:prstGeom prst="round2DiagRect">
                  <a:avLst>
                    <a:gd name="adj1" fmla="val 0"/>
                    <a:gd name="adj2" fmla="val 50000"/>
                  </a:avLst>
                </a:prstGeom>
                <a:solidFill>
                  <a:schemeClr val="bg1"/>
                </a:solidFill>
                <a:ln w="19050">
                  <a:solidFill>
                    <a:srgbClr val="CDACE6"/>
                  </a:solidFill>
                </a:ln>
                <a:effectLst>
                  <a:glow rad="63500">
                    <a:schemeClr val="accent1">
                      <a:satMod val="175000"/>
                      <a:alpha val="40000"/>
                    </a:schemeClr>
                  </a:glow>
                </a:effectLst>
                <a:scene3d>
                  <a:camera prst="orthographicFront">
                    <a:rot lat="0" lon="0" rev="0"/>
                  </a:camera>
                  <a:lightRig rig="glow" dir="t">
                    <a:rot lat="0" lon="0" rev="5400000"/>
                  </a:lightRig>
                </a:scene3d>
                <a:sp3d>
                  <a:bevelT w="127000" h="127000"/>
                </a:sp3d>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b="1" dirty="0">
                    <a:ln w="18415" cmpd="sng">
                      <a:noFill/>
                      <a:prstDash val="solid"/>
                    </a:ln>
                    <a:solidFill>
                      <a:srgbClr val="FFFFFF"/>
                    </a:solidFill>
                    <a:effectLst>
                      <a:outerShdw blurRad="63500" dir="3600000" algn="tl" rotWithShape="0">
                        <a:srgbClr val="000000">
                          <a:alpha val="70000"/>
                        </a:srgbClr>
                      </a:outerShdw>
                    </a:effectLst>
                  </a:endParaRPr>
                </a:p>
              </p:txBody>
            </p:sp>
            <p:sp>
              <p:nvSpPr>
                <p:cNvPr id="68" name="Прямоугольник с двумя скругленными противолежащими углами 67"/>
                <p:cNvSpPr/>
                <p:nvPr/>
              </p:nvSpPr>
              <p:spPr>
                <a:xfrm>
                  <a:off x="467087" y="2021755"/>
                  <a:ext cx="882502" cy="467833"/>
                </a:xfrm>
                <a:prstGeom prst="round2DiagRect">
                  <a:avLst>
                    <a:gd name="adj1" fmla="val 0"/>
                    <a:gd name="adj2" fmla="val 50000"/>
                  </a:avLst>
                </a:prstGeom>
                <a:solidFill>
                  <a:schemeClr val="bg1"/>
                </a:solidFill>
                <a:ln w="19050">
                  <a:solidFill>
                    <a:srgbClr val="CDACE6"/>
                  </a:solidFill>
                </a:ln>
                <a:effectLst>
                  <a:glow rad="63500">
                    <a:schemeClr val="accent1">
                      <a:satMod val="175000"/>
                      <a:alpha val="40000"/>
                    </a:schemeClr>
                  </a:glow>
                </a:effectLst>
                <a:scene3d>
                  <a:camera prst="orthographicFront">
                    <a:rot lat="0" lon="0" rev="0"/>
                  </a:camera>
                  <a:lightRig rig="glow" dir="t">
                    <a:rot lat="0" lon="0" rev="5400000"/>
                  </a:lightRig>
                </a:scene3d>
                <a:sp3d>
                  <a:bevelT w="127000" h="127000"/>
                </a:sp3d>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b="1" dirty="0">
                    <a:ln w="18415" cmpd="sng">
                      <a:noFill/>
                      <a:prstDash val="solid"/>
                    </a:ln>
                    <a:solidFill>
                      <a:srgbClr val="FFFFFF"/>
                    </a:solidFill>
                    <a:effectLst>
                      <a:outerShdw blurRad="63500" dir="3600000" algn="tl" rotWithShape="0">
                        <a:srgbClr val="000000">
                          <a:alpha val="70000"/>
                        </a:srgbClr>
                      </a:outerShdw>
                    </a:effectLst>
                  </a:endParaRPr>
                </a:p>
              </p:txBody>
            </p:sp>
          </p:grpSp>
        </p:grpSp>
        <p:sp>
          <p:nvSpPr>
            <p:cNvPr id="8" name="TextBox 7"/>
            <p:cNvSpPr txBox="1"/>
            <p:nvPr/>
          </p:nvSpPr>
          <p:spPr>
            <a:xfrm>
              <a:off x="481328" y="3396864"/>
              <a:ext cx="588623" cy="369332"/>
            </a:xfrm>
            <a:prstGeom prst="rect">
              <a:avLst/>
            </a:prstGeom>
            <a:noFill/>
          </p:spPr>
          <p:txBody>
            <a:bodyPr wrap="none" rtlCol="0">
              <a:spAutoFit/>
            </a:bodyPr>
            <a:lstStyle/>
            <a:p>
              <a:r>
                <a:rPr lang="ru-RU" b="1" dirty="0">
                  <a:latin typeface="Times New Roman" pitchFamily="18" charset="0"/>
                  <a:cs typeface="Times New Roman" pitchFamily="18" charset="0"/>
                </a:rPr>
                <a:t>80,8</a:t>
              </a:r>
            </a:p>
          </p:txBody>
        </p:sp>
        <p:sp>
          <p:nvSpPr>
            <p:cNvPr id="74" name="TextBox 73"/>
            <p:cNvSpPr txBox="1"/>
            <p:nvPr/>
          </p:nvSpPr>
          <p:spPr>
            <a:xfrm>
              <a:off x="1767029" y="3383853"/>
              <a:ext cx="588623" cy="369332"/>
            </a:xfrm>
            <a:prstGeom prst="rect">
              <a:avLst/>
            </a:prstGeom>
            <a:noFill/>
          </p:spPr>
          <p:txBody>
            <a:bodyPr wrap="none" rtlCol="0">
              <a:spAutoFit/>
            </a:bodyPr>
            <a:lstStyle/>
            <a:p>
              <a:r>
                <a:rPr lang="ru-RU" b="1" dirty="0">
                  <a:latin typeface="Times New Roman" pitchFamily="18" charset="0"/>
                  <a:cs typeface="Times New Roman" pitchFamily="18" charset="0"/>
                </a:rPr>
                <a:t>96,2</a:t>
              </a:r>
            </a:p>
          </p:txBody>
        </p:sp>
        <p:sp>
          <p:nvSpPr>
            <p:cNvPr id="75" name="TextBox 74"/>
            <p:cNvSpPr txBox="1"/>
            <p:nvPr/>
          </p:nvSpPr>
          <p:spPr>
            <a:xfrm>
              <a:off x="532507" y="2662893"/>
              <a:ext cx="588623" cy="369332"/>
            </a:xfrm>
            <a:prstGeom prst="rect">
              <a:avLst/>
            </a:prstGeom>
            <a:noFill/>
          </p:spPr>
          <p:txBody>
            <a:bodyPr wrap="none" rtlCol="0">
              <a:spAutoFit/>
            </a:bodyPr>
            <a:lstStyle/>
            <a:p>
              <a:r>
                <a:rPr lang="ru-RU" b="1" dirty="0">
                  <a:latin typeface="Times New Roman" pitchFamily="18" charset="0"/>
                  <a:cs typeface="Times New Roman" pitchFamily="18" charset="0"/>
                </a:rPr>
                <a:t>79,7</a:t>
              </a:r>
            </a:p>
          </p:txBody>
        </p:sp>
        <p:sp>
          <p:nvSpPr>
            <p:cNvPr id="76" name="TextBox 75"/>
            <p:cNvSpPr txBox="1"/>
            <p:nvPr/>
          </p:nvSpPr>
          <p:spPr>
            <a:xfrm>
              <a:off x="1783710" y="2645840"/>
              <a:ext cx="588623" cy="369332"/>
            </a:xfrm>
            <a:prstGeom prst="rect">
              <a:avLst/>
            </a:prstGeom>
            <a:noFill/>
          </p:spPr>
          <p:txBody>
            <a:bodyPr wrap="none" rtlCol="0">
              <a:spAutoFit/>
            </a:bodyPr>
            <a:lstStyle/>
            <a:p>
              <a:r>
                <a:rPr lang="ru-RU" b="1" dirty="0">
                  <a:latin typeface="Times New Roman" pitchFamily="18" charset="0"/>
                  <a:cs typeface="Times New Roman" pitchFamily="18" charset="0"/>
                </a:rPr>
                <a:t>94,4</a:t>
              </a:r>
            </a:p>
          </p:txBody>
        </p:sp>
        <p:sp>
          <p:nvSpPr>
            <p:cNvPr id="77" name="TextBox 76"/>
            <p:cNvSpPr txBox="1"/>
            <p:nvPr/>
          </p:nvSpPr>
          <p:spPr>
            <a:xfrm>
              <a:off x="481328" y="1923580"/>
              <a:ext cx="473206" cy="369332"/>
            </a:xfrm>
            <a:prstGeom prst="rect">
              <a:avLst/>
            </a:prstGeom>
            <a:noFill/>
          </p:spPr>
          <p:txBody>
            <a:bodyPr wrap="none" rtlCol="0">
              <a:spAutoFit/>
            </a:bodyPr>
            <a:lstStyle/>
            <a:p>
              <a:r>
                <a:rPr lang="ru-RU" b="1" dirty="0">
                  <a:latin typeface="Times New Roman" pitchFamily="18" charset="0"/>
                  <a:cs typeface="Times New Roman" pitchFamily="18" charset="0"/>
                </a:rPr>
                <a:t>1,1</a:t>
              </a:r>
            </a:p>
          </p:txBody>
        </p:sp>
        <p:sp>
          <p:nvSpPr>
            <p:cNvPr id="78" name="TextBox 77"/>
            <p:cNvSpPr txBox="1"/>
            <p:nvPr/>
          </p:nvSpPr>
          <p:spPr>
            <a:xfrm>
              <a:off x="1773858" y="1923580"/>
              <a:ext cx="473206" cy="369332"/>
            </a:xfrm>
            <a:prstGeom prst="rect">
              <a:avLst/>
            </a:prstGeom>
            <a:noFill/>
          </p:spPr>
          <p:txBody>
            <a:bodyPr wrap="none" rtlCol="0">
              <a:spAutoFit/>
            </a:bodyPr>
            <a:lstStyle/>
            <a:p>
              <a:r>
                <a:rPr lang="ru-RU" b="1" dirty="0">
                  <a:latin typeface="Times New Roman" pitchFamily="18" charset="0"/>
                  <a:cs typeface="Times New Roman" pitchFamily="18" charset="0"/>
                </a:rPr>
                <a:t>1,8</a:t>
              </a:r>
            </a:p>
          </p:txBody>
        </p:sp>
      </p:grpSp>
      <p:sp>
        <p:nvSpPr>
          <p:cNvPr id="9" name="AutoShape 2" descr="https://fsd.multiurok.ru/html/2022/05/18/s_6284eb4c79f26/php7ugqGd_I-Olimpijskie-igry_html_ca75f07c8db294e9.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dirty="0"/>
          </a:p>
        </p:txBody>
      </p:sp>
      <p:sp>
        <p:nvSpPr>
          <p:cNvPr id="13" name="AutoShape 4" descr="https://fsd.multiurok.ru/html/2022/05/18/s_6284eb4c79f26/php7ugqGd_I-Olimpijskie-igry_html_ca75f07c8db294e9.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dirty="0"/>
          </a:p>
        </p:txBody>
      </p:sp>
      <p:sp>
        <p:nvSpPr>
          <p:cNvPr id="14" name="AutoShape 8" descr="https://e7.pngegg.com/pngimages/146/861/png-clipart-medicine-balls-jump-ropes-fitness-centre-barbell-plastic-pound-medicine-physical-fitness-stool.pn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dirty="0"/>
          </a:p>
        </p:txBody>
      </p:sp>
      <p:sp>
        <p:nvSpPr>
          <p:cNvPr id="21" name="AutoShape 12" descr="https://polesie-igrushki.ru/upload/iblock/ddc/ddc86de2e25b88fc62839c07161991dc.JP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dirty="0"/>
          </a:p>
        </p:txBody>
      </p:sp>
      <p:pic>
        <p:nvPicPr>
          <p:cNvPr id="2062" name="Picture 14" descr="https://cdn2.static1-sima-land.com/items/3846588/1/700-nw.jp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2429" b="98714" l="1143" r="100000"/>
                    </a14:imgEffect>
                  </a14:imgLayer>
                </a14:imgProps>
              </a:ext>
              <a:ext uri="{28A0092B-C50C-407E-A947-70E740481C1C}">
                <a14:useLocalDpi xmlns:a14="http://schemas.microsoft.com/office/drawing/2010/main" val="0"/>
              </a:ext>
            </a:extLst>
          </a:blip>
          <a:srcRect/>
          <a:stretch>
            <a:fillRect/>
          </a:stretch>
        </p:blipFill>
        <p:spPr bwMode="auto">
          <a:xfrm>
            <a:off x="738687" y="6091182"/>
            <a:ext cx="657312" cy="657312"/>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https://sc02.alicdn.com/kf/H95da251ecd2a452c961c8056ed2f6107d.jpg"/>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10000" b="90000" l="3600" r="94133"/>
                    </a14:imgEffect>
                  </a14:imgLayer>
                </a14:imgProps>
              </a:ext>
              <a:ext uri="{28A0092B-C50C-407E-A947-70E740481C1C}">
                <a14:useLocalDpi xmlns:a14="http://schemas.microsoft.com/office/drawing/2010/main" val="0"/>
              </a:ext>
            </a:extLst>
          </a:blip>
          <a:srcRect/>
          <a:stretch>
            <a:fillRect/>
          </a:stretch>
        </p:blipFill>
        <p:spPr bwMode="auto">
          <a:xfrm>
            <a:off x="7379798" y="6021356"/>
            <a:ext cx="973627" cy="973627"/>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https://w7.pngwing.com/pngs/379/86/png-transparent-badminton-animation-sport-shuttlecock-racket-badminton-computer-sports-equipment-sports.png"/>
          <p:cNvPicPr>
            <a:picLocks noChangeAspect="1" noChangeArrowheads="1"/>
          </p:cNvPicPr>
          <p:nvPr/>
        </p:nvPicPr>
        <p:blipFill>
          <a:blip r:embed="rId8" cstate="print">
            <a:extLst>
              <a:ext uri="{BEBA8EAE-BF5A-486C-A8C5-ECC9F3942E4B}">
                <a14:imgProps xmlns:a14="http://schemas.microsoft.com/office/drawing/2010/main">
                  <a14:imgLayer r:embed="rId9">
                    <a14:imgEffect>
                      <a14:backgroundRemoval t="163" b="98699" l="0" r="99457">
                        <a14:foregroundMark x1="6413" y1="73496" x2="16522" y2="80000"/>
                        <a14:foregroundMark x1="20870" y1="82764" x2="37935" y2="87480"/>
                        <a14:foregroundMark x1="34565" y1="84065" x2="61304" y2="77561"/>
                        <a14:foregroundMark x1="37935" y1="78211" x2="57174" y2="69106"/>
                        <a14:foregroundMark x1="58696" y1="72195" x2="73152" y2="90244"/>
                        <a14:foregroundMark x1="40978" y1="93496" x2="79348" y2="94309"/>
                        <a14:foregroundMark x1="80217" y1="95610" x2="81522" y2="95122"/>
                        <a14:foregroundMark x1="77935" y1="74146" x2="95870" y2="80976"/>
                        <a14:foregroundMark x1="80326" y1="47967" x2="80326" y2="47967"/>
                        <a14:foregroundMark x1="80435" y1="46667" x2="89565" y2="41951"/>
                        <a14:foregroundMark x1="89783" y1="41951" x2="96739" y2="38211"/>
                        <a14:foregroundMark x1="98261" y1="37724" x2="99457" y2="37073"/>
                        <a14:foregroundMark x1="74130" y1="39512" x2="84565" y2="22927"/>
                        <a14:foregroundMark x1="64565" y1="34959" x2="68804" y2="19350"/>
                      </a14:backgroundRemoval>
                    </a14:imgEffect>
                  </a14:imgLayer>
                </a14:imgProps>
              </a:ext>
              <a:ext uri="{28A0092B-C50C-407E-A947-70E740481C1C}">
                <a14:useLocalDpi xmlns:a14="http://schemas.microsoft.com/office/drawing/2010/main" val="0"/>
              </a:ext>
            </a:extLst>
          </a:blip>
          <a:srcRect/>
          <a:stretch>
            <a:fillRect/>
          </a:stretch>
        </p:blipFill>
        <p:spPr bwMode="auto">
          <a:xfrm>
            <a:off x="4049304" y="6002456"/>
            <a:ext cx="1464489" cy="786780"/>
          </a:xfrm>
          <a:prstGeom prst="rect">
            <a:avLst/>
          </a:prstGeom>
          <a:noFill/>
          <a:extLst>
            <a:ext uri="{909E8E84-426E-40DD-AFC4-6F175D3DCCD1}">
              <a14:hiddenFill xmlns:a14="http://schemas.microsoft.com/office/drawing/2010/main">
                <a:solidFill>
                  <a:srgbClr val="FFFFFF"/>
                </a:solidFill>
              </a14:hiddenFill>
            </a:ext>
          </a:extLst>
        </p:spPr>
      </p:pic>
      <p:sp>
        <p:nvSpPr>
          <p:cNvPr id="24" name="AutoShape 20" descr="https://img2.freepng.ru/20180516/jfe/kisspng-world-table-tennis-championships-ping-pong-paddles-5afc1e0373b466.2881939115264721954739.jpg"/>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dirty="0"/>
          </a:p>
        </p:txBody>
      </p:sp>
      <p:sp>
        <p:nvSpPr>
          <p:cNvPr id="26" name="AutoShape 22" descr="https://img2.freepng.ru/20180516/jfe/kisspng-world-table-tennis-championships-ping-pong-paddles-5afc1e0373b466.2881939115264721954739.jpg"/>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dirty="0"/>
          </a:p>
        </p:txBody>
      </p:sp>
      <p:sp>
        <p:nvSpPr>
          <p:cNvPr id="2048" name="AutoShape 24" descr="https://img2.freepng.ru/20180516/jfe/kisspng-world-table-tennis-championships-ping-pong-paddles-5afc1e0373b466.2881939115264721954739.jpg"/>
          <p:cNvSpPr>
            <a:spLocks noChangeAspect="1" noChangeArrowheads="1"/>
          </p:cNvSpPr>
          <p:nvPr/>
        </p:nvSpPr>
        <p:spPr bwMode="auto">
          <a:xfrm>
            <a:off x="1069975" y="769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dirty="0"/>
          </a:p>
        </p:txBody>
      </p:sp>
      <p:sp>
        <p:nvSpPr>
          <p:cNvPr id="2049" name="AutoShape 26" descr="https://img2.freepng.ru/20180516/jfe/kisspng-world-table-tennis-championships-ping-pong-paddles-5afc1e0373b466.2881939115264721954739.jpg"/>
          <p:cNvSpPr>
            <a:spLocks noChangeAspect="1" noChangeArrowheads="1"/>
          </p:cNvSpPr>
          <p:nvPr/>
        </p:nvSpPr>
        <p:spPr bwMode="auto">
          <a:xfrm>
            <a:off x="1222375" y="922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dirty="0"/>
          </a:p>
        </p:txBody>
      </p:sp>
      <p:sp>
        <p:nvSpPr>
          <p:cNvPr id="48" name="Oval 13"/>
          <p:cNvSpPr>
            <a:spLocks noChangeArrowheads="1"/>
          </p:cNvSpPr>
          <p:nvPr/>
        </p:nvSpPr>
        <p:spPr bwMode="auto">
          <a:xfrm>
            <a:off x="8353425" y="6508170"/>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53</a:t>
            </a:r>
          </a:p>
        </p:txBody>
      </p:sp>
    </p:spTree>
    <p:extLst>
      <p:ext uri="{BB962C8B-B14F-4D97-AF65-F5344CB8AC3E}">
        <p14:creationId xmlns:p14="http://schemas.microsoft.com/office/powerpoint/2010/main" val="318148640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Группа 4"/>
          <p:cNvGrpSpPr/>
          <p:nvPr/>
        </p:nvGrpSpPr>
        <p:grpSpPr>
          <a:xfrm>
            <a:off x="0" y="0"/>
            <a:ext cx="9144000" cy="6858000"/>
            <a:chOff x="0" y="0"/>
            <a:chExt cx="9144000" cy="6858000"/>
          </a:xfrm>
        </p:grpSpPr>
        <p:pic>
          <p:nvPicPr>
            <p:cNvPr id="6"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9" name="Таблица 8"/>
          <p:cNvGraphicFramePr>
            <a:graphicFrameLocks noGrp="1"/>
          </p:cNvGraphicFramePr>
          <p:nvPr>
            <p:extLst>
              <p:ext uri="{D42A27DB-BD31-4B8C-83A1-F6EECF244321}">
                <p14:modId xmlns:p14="http://schemas.microsoft.com/office/powerpoint/2010/main" val="712004301"/>
              </p:ext>
            </p:extLst>
          </p:nvPr>
        </p:nvGraphicFramePr>
        <p:xfrm>
          <a:off x="83878" y="1602701"/>
          <a:ext cx="8996324" cy="2583893"/>
        </p:xfrm>
        <a:graphic>
          <a:graphicData uri="http://schemas.openxmlformats.org/drawingml/2006/table">
            <a:tbl>
              <a:tblPr firstRow="1" bandRow="1"/>
              <a:tblGrid>
                <a:gridCol w="3309980">
                  <a:extLst>
                    <a:ext uri="{9D8B030D-6E8A-4147-A177-3AD203B41FA5}">
                      <a16:colId xmlns:a16="http://schemas.microsoft.com/office/drawing/2014/main" xmlns="" val="20000"/>
                    </a:ext>
                  </a:extLst>
                </a:gridCol>
                <a:gridCol w="1308327">
                  <a:extLst>
                    <a:ext uri="{9D8B030D-6E8A-4147-A177-3AD203B41FA5}">
                      <a16:colId xmlns:a16="http://schemas.microsoft.com/office/drawing/2014/main" xmlns="" val="20001"/>
                    </a:ext>
                  </a:extLst>
                </a:gridCol>
                <a:gridCol w="1313816">
                  <a:extLst>
                    <a:ext uri="{9D8B030D-6E8A-4147-A177-3AD203B41FA5}">
                      <a16:colId xmlns:a16="http://schemas.microsoft.com/office/drawing/2014/main" xmlns="" val="20002"/>
                    </a:ext>
                  </a:extLst>
                </a:gridCol>
                <a:gridCol w="1177700">
                  <a:extLst>
                    <a:ext uri="{9D8B030D-6E8A-4147-A177-3AD203B41FA5}">
                      <a16:colId xmlns:a16="http://schemas.microsoft.com/office/drawing/2014/main" xmlns="" val="20003"/>
                    </a:ext>
                  </a:extLst>
                </a:gridCol>
                <a:gridCol w="1886501">
                  <a:extLst>
                    <a:ext uri="{9D8B030D-6E8A-4147-A177-3AD203B41FA5}">
                      <a16:colId xmlns:a16="http://schemas.microsoft.com/office/drawing/2014/main" xmlns="" val="20004"/>
                    </a:ext>
                  </a:extLst>
                </a:gridCol>
              </a:tblGrid>
              <a:tr h="788248">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200" dirty="0">
                        <a:solidFill>
                          <a:schemeClr val="tx1"/>
                        </a:solidFill>
                        <a:latin typeface="Times New Roman" pitchFamily="18" charset="0"/>
                        <a:cs typeface="Times New Roman" pitchFamily="18" charset="0"/>
                      </a:endParaRPr>
                    </a:p>
                    <a:p>
                      <a:pPr algn="ctr"/>
                      <a:r>
                        <a:rPr lang="ru-RU" sz="1200" dirty="0">
                          <a:solidFill>
                            <a:schemeClr val="tx1"/>
                          </a:solidFill>
                          <a:latin typeface="Times New Roman" pitchFamily="18" charset="0"/>
                          <a:cs typeface="Times New Roman" pitchFamily="18" charset="0"/>
                        </a:rPr>
                        <a:t>Наименование муниципальной услуги (работы)</a:t>
                      </a:r>
                    </a:p>
                  </a:txBody>
                  <a:tcPr marL="91436" marR="91436" marT="45571" marB="45571">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100000">
                          <a:srgbClr val="C2FFAF"/>
                        </a:gs>
                        <a:gs pos="0">
                          <a:srgbClr val="D9FFCD"/>
                        </a:gs>
                      </a:gsLst>
                      <a:lin ang="0" scaled="1"/>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200" dirty="0">
                        <a:solidFill>
                          <a:schemeClr val="tx1"/>
                        </a:solidFill>
                        <a:latin typeface="Times New Roman" pitchFamily="18" charset="0"/>
                        <a:cs typeface="Times New Roman" pitchFamily="18" charset="0"/>
                      </a:endParaRPr>
                    </a:p>
                    <a:p>
                      <a:pPr algn="ctr"/>
                      <a:r>
                        <a:rPr lang="ru-RU" sz="1200" dirty="0">
                          <a:solidFill>
                            <a:schemeClr val="tx1"/>
                          </a:solidFill>
                          <a:latin typeface="Times New Roman" pitchFamily="18" charset="0"/>
                          <a:cs typeface="Times New Roman" pitchFamily="18" charset="0"/>
                        </a:rPr>
                        <a:t>Ед.изм.</a:t>
                      </a:r>
                    </a:p>
                  </a:txBody>
                  <a:tcPr marL="91436" marR="91436" marT="45571" marB="45571">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100000">
                          <a:srgbClr val="C2FFAF"/>
                        </a:gs>
                        <a:gs pos="0">
                          <a:srgbClr val="D9FFCD"/>
                        </a:gs>
                      </a:gsLst>
                      <a:lin ang="0" scaled="1"/>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200" dirty="0">
                        <a:solidFill>
                          <a:schemeClr val="tx1"/>
                        </a:solidFill>
                        <a:latin typeface="Times New Roman" pitchFamily="18" charset="0"/>
                        <a:cs typeface="Times New Roman" pitchFamily="18" charset="0"/>
                      </a:endParaRPr>
                    </a:p>
                    <a:p>
                      <a:pPr algn="ctr"/>
                      <a:r>
                        <a:rPr lang="ru-RU" sz="1200" dirty="0">
                          <a:solidFill>
                            <a:schemeClr val="tx1"/>
                          </a:solidFill>
                          <a:latin typeface="Times New Roman" pitchFamily="18" charset="0"/>
                          <a:cs typeface="Times New Roman" pitchFamily="18" charset="0"/>
                        </a:rPr>
                        <a:t>2025 год</a:t>
                      </a:r>
                    </a:p>
                    <a:p>
                      <a:pPr algn="ctr"/>
                      <a:r>
                        <a:rPr lang="ru-RU" sz="1200" dirty="0">
                          <a:solidFill>
                            <a:schemeClr val="tx1"/>
                          </a:solidFill>
                          <a:latin typeface="Times New Roman" pitchFamily="18" charset="0"/>
                          <a:cs typeface="Times New Roman" pitchFamily="18" charset="0"/>
                        </a:rPr>
                        <a:t>план</a:t>
                      </a:r>
                    </a:p>
                  </a:txBody>
                  <a:tcPr marL="91436" marR="91436" marT="45571" marB="45571">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100000">
                          <a:srgbClr val="C2FFAF"/>
                        </a:gs>
                        <a:gs pos="0">
                          <a:srgbClr val="D9FFCD"/>
                        </a:gs>
                      </a:gsLst>
                      <a:lin ang="0" scaled="1"/>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200" dirty="0">
                        <a:solidFill>
                          <a:schemeClr val="tx1"/>
                        </a:solidFill>
                        <a:latin typeface="Times New Roman" pitchFamily="18" charset="0"/>
                        <a:cs typeface="Times New Roman" pitchFamily="18" charset="0"/>
                      </a:endParaRPr>
                    </a:p>
                    <a:p>
                      <a:pPr algn="ctr"/>
                      <a:r>
                        <a:rPr lang="ru-RU" sz="1200" dirty="0">
                          <a:solidFill>
                            <a:schemeClr val="tx1"/>
                          </a:solidFill>
                          <a:latin typeface="Times New Roman" pitchFamily="18" charset="0"/>
                          <a:cs typeface="Times New Roman" pitchFamily="18" charset="0"/>
                        </a:rPr>
                        <a:t>2025</a:t>
                      </a:r>
                      <a:r>
                        <a:rPr lang="ru-RU" sz="1200" baseline="0" dirty="0">
                          <a:solidFill>
                            <a:schemeClr val="tx1"/>
                          </a:solidFill>
                          <a:latin typeface="Times New Roman" pitchFamily="18" charset="0"/>
                          <a:cs typeface="Times New Roman" pitchFamily="18" charset="0"/>
                        </a:rPr>
                        <a:t> год</a:t>
                      </a:r>
                    </a:p>
                    <a:p>
                      <a:pPr algn="ctr"/>
                      <a:r>
                        <a:rPr lang="ru-RU" sz="1200" baseline="0" dirty="0">
                          <a:solidFill>
                            <a:schemeClr val="tx1"/>
                          </a:solidFill>
                          <a:latin typeface="Times New Roman" pitchFamily="18" charset="0"/>
                          <a:cs typeface="Times New Roman" pitchFamily="18" charset="0"/>
                        </a:rPr>
                        <a:t>факт</a:t>
                      </a:r>
                      <a:endParaRPr lang="ru-RU" sz="1200" dirty="0">
                        <a:solidFill>
                          <a:schemeClr val="tx1"/>
                        </a:solidFill>
                        <a:latin typeface="Times New Roman" pitchFamily="18" charset="0"/>
                        <a:cs typeface="Times New Roman" pitchFamily="18" charset="0"/>
                      </a:endParaRPr>
                    </a:p>
                  </a:txBody>
                  <a:tcPr marL="91436" marR="91436" marT="45571" marB="45571">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100000">
                          <a:srgbClr val="C2FFAF"/>
                        </a:gs>
                        <a:gs pos="0">
                          <a:srgbClr val="D9FFCD"/>
                        </a:gs>
                      </a:gsLst>
                      <a:lin ang="0" scaled="1"/>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solidFill>
                            <a:schemeClr val="tx1"/>
                          </a:solidFill>
                          <a:latin typeface="Times New Roman" pitchFamily="18" charset="0"/>
                          <a:cs typeface="Times New Roman" pitchFamily="18" charset="0"/>
                        </a:rPr>
                        <a:t>% </a:t>
                      </a:r>
                    </a:p>
                    <a:p>
                      <a:pPr algn="ctr"/>
                      <a:r>
                        <a:rPr lang="ru-RU" sz="1200" dirty="0">
                          <a:solidFill>
                            <a:schemeClr val="tx1"/>
                          </a:solidFill>
                          <a:latin typeface="Times New Roman" pitchFamily="18" charset="0"/>
                          <a:cs typeface="Times New Roman" pitchFamily="18" charset="0"/>
                        </a:rPr>
                        <a:t>выполнения муниципальной услуги (работы)</a:t>
                      </a:r>
                    </a:p>
                  </a:txBody>
                  <a:tcPr marL="91436" marR="91436" marT="45571" marB="45571">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100000">
                          <a:srgbClr val="C2FFAF"/>
                        </a:gs>
                        <a:gs pos="0">
                          <a:srgbClr val="D9FFCD"/>
                        </a:gs>
                      </a:gsLst>
                      <a:lin ang="0" scaled="1"/>
                    </a:gradFill>
                  </a:tcPr>
                </a:tc>
                <a:extLst>
                  <a:ext uri="{0D108BD9-81ED-4DB2-BD59-A6C34878D82A}">
                    <a16:rowId xmlns:a16="http://schemas.microsoft.com/office/drawing/2014/main" xmlns="" val="10000"/>
                  </a:ext>
                </a:extLst>
              </a:tr>
              <a:tr h="556136">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100" dirty="0">
                          <a:latin typeface="Times New Roman" pitchFamily="18" charset="0"/>
                          <a:cs typeface="Times New Roman" pitchFamily="18" charset="0"/>
                        </a:rPr>
                        <a:t>Организация и проведение официальных физкультурных (физкультурно-оздоровительных) мероприятий</a:t>
                      </a:r>
                    </a:p>
                  </a:txBody>
                  <a:tcPr marL="91436" marR="91436" marT="45571" marB="45571">
                    <a:lnL w="12700" cmpd="sng">
                      <a:solidFill>
                        <a:sysClr val="window" lastClr="FFFFFF"/>
                      </a:solidFill>
                    </a:lnL>
                    <a:lnR w="12700" cmpd="sng">
                      <a:solidFill>
                        <a:sysClr val="window" lastClr="FFFFFF"/>
                      </a:solidFill>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Единица</a:t>
                      </a:r>
                    </a:p>
                  </a:txBody>
                  <a:tcPr marL="91436" marR="91436" marT="45571" marB="45571">
                    <a:lnL w="12700" cmpd="sng">
                      <a:solidFill>
                        <a:sysClr val="window" lastClr="FFFFFF"/>
                      </a:solidFill>
                    </a:lnL>
                    <a:lnR w="12700" cmpd="sng">
                      <a:solidFill>
                        <a:sysClr val="window" lastClr="FFFFFF"/>
                      </a:solidFill>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275</a:t>
                      </a:r>
                    </a:p>
                  </a:txBody>
                  <a:tcPr marL="91436" marR="91436" marT="45571" marB="45571">
                    <a:lnL w="12700" cmpd="sng">
                      <a:solidFill>
                        <a:sysClr val="window" lastClr="FFFFFF"/>
                      </a:solidFill>
                    </a:lnL>
                    <a:lnR w="12700" cmpd="sng">
                      <a:solidFill>
                        <a:sysClr val="window" lastClr="FFFFFF"/>
                      </a:solidFill>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275</a:t>
                      </a:r>
                    </a:p>
                  </a:txBody>
                  <a:tcPr marL="91436" marR="91436" marT="45571" marB="45571">
                    <a:lnL w="12700" cmpd="sng">
                      <a:solidFill>
                        <a:sysClr val="window" lastClr="FFFFFF"/>
                      </a:solidFill>
                    </a:lnL>
                    <a:lnR w="12700" cmpd="sng">
                      <a:solidFill>
                        <a:sysClr val="window" lastClr="FFFFFF"/>
                      </a:solidFill>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100,0</a:t>
                      </a:r>
                    </a:p>
                  </a:txBody>
                  <a:tcPr marL="91436" marR="91436" marT="45571" marB="45571">
                    <a:lnL w="12700" cmpd="sng">
                      <a:solidFill>
                        <a:sysClr val="window" lastClr="FFFFFF"/>
                      </a:solidFill>
                    </a:lnL>
                    <a:lnR w="12700" cmpd="sng">
                      <a:solidFill>
                        <a:sysClr val="window" lastClr="FFFFFF"/>
                      </a:solidFill>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extLst>
                  <a:ext uri="{0D108BD9-81ED-4DB2-BD59-A6C34878D82A}">
                    <a16:rowId xmlns:a16="http://schemas.microsoft.com/office/drawing/2014/main" xmlns="" val="10001"/>
                  </a:ext>
                </a:extLst>
              </a:tr>
              <a:tr h="314325">
                <a:tc>
                  <a:txBody>
                    <a:bodyPr/>
                    <a:lstStyle/>
                    <a:p>
                      <a:r>
                        <a:rPr lang="ru-RU" sz="1100" dirty="0">
                          <a:latin typeface="Times New Roman" pitchFamily="18" charset="0"/>
                          <a:cs typeface="Times New Roman" pitchFamily="18" charset="0"/>
                        </a:rPr>
                        <a:t>Обеспечение доступа к объектам спорта (работа)</a:t>
                      </a:r>
                    </a:p>
                  </a:txBody>
                  <a:tcPr marL="91436" marR="91436" marT="45571" marB="45571">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0FFD1"/>
                    </a:solidFill>
                  </a:tcPr>
                </a:tc>
                <a:tc>
                  <a:txBody>
                    <a:bodyPr/>
                    <a:lstStyle/>
                    <a:p>
                      <a:pPr algn="ctr"/>
                      <a:r>
                        <a:rPr lang="ru-RU" sz="1100" dirty="0">
                          <a:latin typeface="Times New Roman" pitchFamily="18" charset="0"/>
                          <a:cs typeface="Times New Roman" pitchFamily="18" charset="0"/>
                        </a:rPr>
                        <a:t>Человеко-час</a:t>
                      </a:r>
                    </a:p>
                  </a:txBody>
                  <a:tcPr marL="91436" marR="91436" marT="45571" marB="4557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0FFD1"/>
                    </a:solidFill>
                  </a:tcPr>
                </a:tc>
                <a:tc>
                  <a:txBody>
                    <a:bodyPr/>
                    <a:lstStyle/>
                    <a:p>
                      <a:pPr algn="ctr"/>
                      <a:r>
                        <a:rPr lang="ru-RU" sz="1100" dirty="0">
                          <a:latin typeface="Times New Roman" pitchFamily="18" charset="0"/>
                          <a:cs typeface="Times New Roman" pitchFamily="18" charset="0"/>
                        </a:rPr>
                        <a:t>400 000</a:t>
                      </a:r>
                    </a:p>
                  </a:txBody>
                  <a:tcPr marL="91436" marR="91436" marT="45571" marB="4557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0FFD1"/>
                    </a:solidFill>
                  </a:tcPr>
                </a:tc>
                <a:tc>
                  <a:txBody>
                    <a:bodyPr/>
                    <a:lstStyle/>
                    <a:p>
                      <a:pPr algn="ctr"/>
                      <a:r>
                        <a:rPr lang="ru-RU" sz="1100" dirty="0">
                          <a:latin typeface="Times New Roman" pitchFamily="18" charset="0"/>
                          <a:cs typeface="Times New Roman" pitchFamily="18" charset="0"/>
                        </a:rPr>
                        <a:t>400 000</a:t>
                      </a:r>
                    </a:p>
                  </a:txBody>
                  <a:tcPr marL="91436" marR="91436" marT="45571" marB="4557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0FFD1"/>
                    </a:solidFill>
                  </a:tcPr>
                </a:tc>
                <a:tc>
                  <a:txBody>
                    <a:bodyPr/>
                    <a:lstStyle/>
                    <a:p>
                      <a:pPr algn="ctr"/>
                      <a:r>
                        <a:rPr lang="ru-RU" sz="1100" dirty="0">
                          <a:latin typeface="Times New Roman" pitchFamily="18" charset="0"/>
                          <a:cs typeface="Times New Roman" pitchFamily="18" charset="0"/>
                        </a:rPr>
                        <a:t>100,0</a:t>
                      </a:r>
                    </a:p>
                  </a:txBody>
                  <a:tcPr marL="91436" marR="91436" marT="45571" marB="45571">
                    <a:lnL w="12700" cap="flat" cmpd="sng" algn="ctr">
                      <a:solidFill>
                        <a:sysClr val="window" lastClr="FFFFFF"/>
                      </a:solidFill>
                      <a:prstDash val="solid"/>
                      <a:round/>
                      <a:headEnd type="none" w="med" len="med"/>
                      <a:tailEnd type="none" w="med" len="med"/>
                    </a:lnL>
                    <a:lnR w="12700" cmpd="sng">
                      <a:solidFill>
                        <a:sysClr val="window" lastClr="FFFFFF"/>
                      </a:solidFill>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0FFD1"/>
                    </a:solidFill>
                  </a:tcPr>
                </a:tc>
                <a:extLst>
                  <a:ext uri="{0D108BD9-81ED-4DB2-BD59-A6C34878D82A}">
                    <a16:rowId xmlns:a16="http://schemas.microsoft.com/office/drawing/2014/main" xmlns="" val="10002"/>
                  </a:ext>
                </a:extLst>
              </a:tr>
              <a:tr h="314325">
                <a:tc>
                  <a:txBody>
                    <a:bodyPr/>
                    <a:lstStyle/>
                    <a:p>
                      <a:r>
                        <a:rPr lang="ru-RU" sz="1100" dirty="0">
                          <a:latin typeface="Times New Roman" pitchFamily="18" charset="0"/>
                          <a:cs typeface="Times New Roman" pitchFamily="18" charset="0"/>
                        </a:rPr>
                        <a:t>Реализация дополнительных общеразвивающих программ</a:t>
                      </a:r>
                    </a:p>
                  </a:txBody>
                  <a:tcPr marL="91436" marR="91436" marT="45571" marB="45571">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1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Человеко-час</a:t>
                      </a:r>
                    </a:p>
                    <a:p>
                      <a:pPr algn="ctr"/>
                      <a:endParaRPr lang="ru-RU" sz="1100" dirty="0">
                        <a:latin typeface="Times New Roman" pitchFamily="18" charset="0"/>
                        <a:cs typeface="Times New Roman" pitchFamily="18" charset="0"/>
                      </a:endParaRPr>
                    </a:p>
                  </a:txBody>
                  <a:tcPr marL="91436" marR="91436" marT="45571" marB="4557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p>
                      <a:pPr algn="ctr"/>
                      <a:r>
                        <a:rPr lang="ru-RU" sz="1100" dirty="0">
                          <a:latin typeface="Times New Roman" pitchFamily="18" charset="0"/>
                          <a:cs typeface="Times New Roman" pitchFamily="18" charset="0"/>
                        </a:rPr>
                        <a:t>139 200</a:t>
                      </a:r>
                    </a:p>
                  </a:txBody>
                  <a:tcPr marL="91436" marR="91436" marT="45571" marB="4557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p>
                      <a:pPr algn="ctr"/>
                      <a:r>
                        <a:rPr lang="ru-RU" sz="1100" dirty="0">
                          <a:latin typeface="Times New Roman" pitchFamily="18" charset="0"/>
                          <a:cs typeface="Times New Roman" pitchFamily="18" charset="0"/>
                        </a:rPr>
                        <a:t>139 200</a:t>
                      </a:r>
                    </a:p>
                  </a:txBody>
                  <a:tcPr marL="91436" marR="91436" marT="45571" marB="4557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p>
                      <a:pPr algn="ctr"/>
                      <a:r>
                        <a:rPr lang="ru-RU" sz="1100" dirty="0">
                          <a:latin typeface="Times New Roman" pitchFamily="18" charset="0"/>
                          <a:cs typeface="Times New Roman" pitchFamily="18" charset="0"/>
                        </a:rPr>
                        <a:t>100,0</a:t>
                      </a:r>
                    </a:p>
                  </a:txBody>
                  <a:tcPr marL="91436" marR="91436" marT="45571" marB="45571">
                    <a:lnL w="12700" cap="flat" cmpd="sng" algn="ctr">
                      <a:solidFill>
                        <a:sysClr val="window" lastClr="FFFFFF"/>
                      </a:solidFill>
                      <a:prstDash val="solid"/>
                      <a:round/>
                      <a:headEnd type="none" w="med" len="med"/>
                      <a:tailEnd type="none" w="med" len="med"/>
                    </a:lnL>
                    <a:lnR w="12700" cmpd="sng">
                      <a:solidFill>
                        <a:sysClr val="window" lastClr="FFFFFF"/>
                      </a:solidFill>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extLst>
                  <a:ext uri="{0D108BD9-81ED-4DB2-BD59-A6C34878D82A}">
                    <a16:rowId xmlns:a16="http://schemas.microsoft.com/office/drawing/2014/main" xmlns="" val="10003"/>
                  </a:ext>
                </a:extLst>
              </a:tr>
              <a:tr h="314325">
                <a:tc>
                  <a:txBody>
                    <a:bodyPr/>
                    <a:lstStyle/>
                    <a:p>
                      <a:r>
                        <a:rPr lang="ru-RU" sz="1100" dirty="0">
                          <a:latin typeface="Times New Roman" pitchFamily="18" charset="0"/>
                          <a:cs typeface="Times New Roman" pitchFamily="18" charset="0"/>
                        </a:rPr>
                        <a:t>Проведение тестирования выполнения нормативов испытаний (тестов) комплекса ГТО (работа)</a:t>
                      </a:r>
                    </a:p>
                  </a:txBody>
                  <a:tcPr marL="91436" marR="91436" marT="45571" marB="45571">
                    <a:lnL w="12700" cmpd="sng">
                      <a:solidFill>
                        <a:sysClr val="window" lastClr="FFFFFF"/>
                      </a:solidFill>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1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Единица</a:t>
                      </a:r>
                    </a:p>
                    <a:p>
                      <a:pPr algn="ctr"/>
                      <a:endParaRPr lang="ru-RU" sz="1100" dirty="0">
                        <a:latin typeface="Times New Roman" pitchFamily="18" charset="0"/>
                        <a:cs typeface="Times New Roman" pitchFamily="18" charset="0"/>
                      </a:endParaRPr>
                    </a:p>
                  </a:txBody>
                  <a:tcPr marL="91436" marR="91436" marT="45571" marB="4557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p>
                      <a:pPr algn="ctr"/>
                      <a:r>
                        <a:rPr lang="ru-RU" sz="1100" dirty="0">
                          <a:latin typeface="Times New Roman" pitchFamily="18" charset="0"/>
                          <a:cs typeface="Times New Roman" pitchFamily="18" charset="0"/>
                        </a:rPr>
                        <a:t>24</a:t>
                      </a:r>
                    </a:p>
                  </a:txBody>
                  <a:tcPr marL="91436" marR="91436" marT="45571" marB="4557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p>
                      <a:pPr algn="ctr"/>
                      <a:r>
                        <a:rPr lang="ru-RU" sz="1100" dirty="0">
                          <a:latin typeface="Times New Roman" pitchFamily="18" charset="0"/>
                          <a:cs typeface="Times New Roman" pitchFamily="18" charset="0"/>
                        </a:rPr>
                        <a:t>24</a:t>
                      </a:r>
                    </a:p>
                  </a:txBody>
                  <a:tcPr marL="91436" marR="91436" marT="45571" marB="4557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p>
                      <a:pPr algn="ctr"/>
                      <a:r>
                        <a:rPr lang="ru-RU" sz="1100" dirty="0">
                          <a:latin typeface="Times New Roman" pitchFamily="18" charset="0"/>
                          <a:cs typeface="Times New Roman" pitchFamily="18" charset="0"/>
                        </a:rPr>
                        <a:t>100,0</a:t>
                      </a:r>
                    </a:p>
                  </a:txBody>
                  <a:tcPr marL="91436" marR="91436" marT="45571" marB="45571">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extLst>
                  <a:ext uri="{0D108BD9-81ED-4DB2-BD59-A6C34878D82A}">
                    <a16:rowId xmlns:a16="http://schemas.microsoft.com/office/drawing/2014/main" xmlns="" val="10004"/>
                  </a:ext>
                </a:extLst>
              </a:tr>
            </a:tbl>
          </a:graphicData>
        </a:graphic>
      </p:graphicFrame>
      <p:sp>
        <p:nvSpPr>
          <p:cNvPr id="10" name="Прямоугольник 9"/>
          <p:cNvSpPr/>
          <p:nvPr/>
        </p:nvSpPr>
        <p:spPr>
          <a:xfrm>
            <a:off x="170121" y="-77148"/>
            <a:ext cx="8825024" cy="769441"/>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2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МП «Развитие физической культуры и спорта в городском округе город Первомайск Нижегородской области»</a:t>
            </a:r>
          </a:p>
        </p:txBody>
      </p:sp>
      <p:pic>
        <p:nvPicPr>
          <p:cNvPr id="12" name="Рисунок 11"/>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bright="19000"/>
                    </a14:imgEffect>
                  </a14:imgLayer>
                </a14:imgProps>
              </a:ext>
              <a:ext uri="{28A0092B-C50C-407E-A947-70E740481C1C}">
                <a14:useLocalDpi xmlns:a14="http://schemas.microsoft.com/office/drawing/2010/main" val="0"/>
              </a:ext>
            </a:extLst>
          </a:blip>
          <a:srcRect b="20085"/>
          <a:stretch/>
        </p:blipFill>
        <p:spPr>
          <a:xfrm>
            <a:off x="5079262" y="4632699"/>
            <a:ext cx="3114674" cy="1776959"/>
          </a:xfrm>
          <a:prstGeom prst="round2DiagRect">
            <a:avLst>
              <a:gd name="adj1" fmla="val 16667"/>
              <a:gd name="adj2" fmla="val 0"/>
            </a:avLst>
          </a:prstGeom>
          <a:ln w="9525" cap="sq">
            <a:solidFill>
              <a:srgbClr val="FFFFFF"/>
            </a:solidFill>
            <a:miter lim="800000"/>
          </a:ln>
          <a:effectLst>
            <a:outerShdw blurRad="254000" algn="tl" rotWithShape="0">
              <a:srgbClr val="000000">
                <a:alpha val="43000"/>
              </a:srgbClr>
            </a:outerShdw>
          </a:effectLst>
        </p:spPr>
      </p:pic>
      <p:pic>
        <p:nvPicPr>
          <p:cNvPr id="13" name="Picture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4606" y="4476085"/>
            <a:ext cx="2979702" cy="1933573"/>
          </a:xfrm>
          <a:prstGeom prst="round2DiagRect">
            <a:avLst>
              <a:gd name="adj1" fmla="val 16667"/>
              <a:gd name="adj2" fmla="val 0"/>
            </a:avLst>
          </a:prstGeom>
          <a:ln w="9525" cap="sq">
            <a:solidFill>
              <a:srgbClr val="FF0000"/>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14" name="Прямоугольник 13"/>
          <p:cNvSpPr/>
          <p:nvPr/>
        </p:nvSpPr>
        <p:spPr>
          <a:xfrm>
            <a:off x="95693" y="705225"/>
            <a:ext cx="8963247" cy="347398"/>
          </a:xfrm>
          <a:prstGeom prst="rect">
            <a:avLst/>
          </a:prstGeom>
          <a:gradFill>
            <a:gsLst>
              <a:gs pos="11000">
                <a:srgbClr val="A7FFA7"/>
              </a:gs>
              <a:gs pos="4000">
                <a:srgbClr val="66FF66"/>
              </a:gs>
              <a:gs pos="100000">
                <a:srgbClr val="C2FFAF"/>
              </a:gs>
            </a:gsLst>
            <a:lin ang="5400000" scaled="0"/>
          </a:gradFill>
          <a:ln>
            <a:noFill/>
          </a:ln>
          <a:effectLst>
            <a:reflection blurRad="38100" stA="26000" endPos="23000" dist="25400" dir="5400000" sy="-100000" rotWithShape="0"/>
          </a:effectLst>
          <a:scene3d>
            <a:camera prst="orthographicFront">
              <a:rot lat="0" lon="0" rev="0"/>
            </a:camera>
            <a:lightRig rig="balanced" dir="tr"/>
          </a:scene3d>
          <a:sp3d contourW="14605" prstMaterial="plastic">
            <a:bevelT w="50800" prst="convex"/>
            <a:contourClr>
              <a:srgbClr val="A7EA52">
                <a:shade val="30000"/>
                <a:satMod val="120000"/>
              </a:srgbClr>
            </a:contourClr>
          </a:sp3d>
        </p:spPr>
        <p:txBody>
          <a:bodyPr lIns="57148" tIns="28574" rIns="57148" bIns="28574" anchor="ctr"/>
          <a:lstStyle/>
          <a:p>
            <a:pPr lvl="0" algn="ctr" defTabSz="914400" fontAlgn="base">
              <a:spcBef>
                <a:spcPct val="0"/>
              </a:spcBef>
              <a:spcAft>
                <a:spcPct val="0"/>
              </a:spcAft>
              <a:defRPr/>
            </a:pPr>
            <a:r>
              <a:rPr lang="ru-RU" sz="1600" b="1" kern="0" dirty="0">
                <a:solidFill>
                  <a:prstClr val="black"/>
                </a:solidFill>
                <a:latin typeface="Times New Roman" pitchFamily="18" charset="0"/>
                <a:cs typeface="Times New Roman" pitchFamily="18" charset="0"/>
              </a:rPr>
              <a:t>За счет бюджетных средств оказаны муниципальные услуги (работы)</a:t>
            </a:r>
          </a:p>
        </p:txBody>
      </p:sp>
      <p:sp>
        <p:nvSpPr>
          <p:cNvPr id="15" name="Двойная стрелка вверх/вниз 14"/>
          <p:cNvSpPr/>
          <p:nvPr/>
        </p:nvSpPr>
        <p:spPr>
          <a:xfrm>
            <a:off x="4423156" y="1095155"/>
            <a:ext cx="397696" cy="447895"/>
          </a:xfrm>
          <a:prstGeom prst="upDownArrow">
            <a:avLst/>
          </a:prstGeom>
          <a:gradFill>
            <a:gsLst>
              <a:gs pos="0">
                <a:srgbClr val="97FF97"/>
              </a:gs>
              <a:gs pos="100000">
                <a:srgbClr val="D0FCD5">
                  <a:alpha val="60000"/>
                </a:srgbClr>
              </a:gs>
            </a:gsLst>
            <a:lin ang="5400000" scaled="0"/>
          </a:gradFill>
          <a:ln>
            <a:solidFill>
              <a:srgbClr val="8BFF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1" name="Oval 13"/>
          <p:cNvSpPr>
            <a:spLocks noChangeArrowheads="1"/>
          </p:cNvSpPr>
          <p:nvPr/>
        </p:nvSpPr>
        <p:spPr bwMode="auto">
          <a:xfrm>
            <a:off x="8353425" y="6508170"/>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54</a:t>
            </a:r>
          </a:p>
        </p:txBody>
      </p:sp>
    </p:spTree>
    <p:extLst>
      <p:ext uri="{BB962C8B-B14F-4D97-AF65-F5344CB8AC3E}">
        <p14:creationId xmlns:p14="http://schemas.microsoft.com/office/powerpoint/2010/main" val="351861277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7" name="Таблица 6"/>
          <p:cNvGraphicFramePr>
            <a:graphicFrameLocks noGrp="1"/>
          </p:cNvGraphicFramePr>
          <p:nvPr>
            <p:extLst>
              <p:ext uri="{D42A27DB-BD31-4B8C-83A1-F6EECF244321}">
                <p14:modId xmlns:p14="http://schemas.microsoft.com/office/powerpoint/2010/main" val="1098246367"/>
              </p:ext>
            </p:extLst>
          </p:nvPr>
        </p:nvGraphicFramePr>
        <p:xfrm>
          <a:off x="85057" y="1998073"/>
          <a:ext cx="8995148" cy="4383677"/>
        </p:xfrm>
        <a:graphic>
          <a:graphicData uri="http://schemas.openxmlformats.org/drawingml/2006/table">
            <a:tbl>
              <a:tblPr firstRow="1" bandRow="1"/>
              <a:tblGrid>
                <a:gridCol w="3583710">
                  <a:extLst>
                    <a:ext uri="{9D8B030D-6E8A-4147-A177-3AD203B41FA5}">
                      <a16:colId xmlns:a16="http://schemas.microsoft.com/office/drawing/2014/main" xmlns="" val="20000"/>
                    </a:ext>
                  </a:extLst>
                </a:gridCol>
                <a:gridCol w="1062718">
                  <a:extLst>
                    <a:ext uri="{9D8B030D-6E8A-4147-A177-3AD203B41FA5}">
                      <a16:colId xmlns:a16="http://schemas.microsoft.com/office/drawing/2014/main" xmlns="" val="20001"/>
                    </a:ext>
                  </a:extLst>
                </a:gridCol>
                <a:gridCol w="1063256">
                  <a:extLst>
                    <a:ext uri="{9D8B030D-6E8A-4147-A177-3AD203B41FA5}">
                      <a16:colId xmlns:a16="http://schemas.microsoft.com/office/drawing/2014/main" xmlns="" val="20002"/>
                    </a:ext>
                  </a:extLst>
                </a:gridCol>
                <a:gridCol w="1117787">
                  <a:extLst>
                    <a:ext uri="{9D8B030D-6E8A-4147-A177-3AD203B41FA5}">
                      <a16:colId xmlns:a16="http://schemas.microsoft.com/office/drawing/2014/main" xmlns="" val="20003"/>
                    </a:ext>
                  </a:extLst>
                </a:gridCol>
                <a:gridCol w="976827">
                  <a:extLst>
                    <a:ext uri="{9D8B030D-6E8A-4147-A177-3AD203B41FA5}">
                      <a16:colId xmlns:a16="http://schemas.microsoft.com/office/drawing/2014/main" xmlns="" val="20004"/>
                    </a:ext>
                  </a:extLst>
                </a:gridCol>
                <a:gridCol w="1190850">
                  <a:extLst>
                    <a:ext uri="{9D8B030D-6E8A-4147-A177-3AD203B41FA5}">
                      <a16:colId xmlns:a16="http://schemas.microsoft.com/office/drawing/2014/main" xmlns="" val="20005"/>
                    </a:ext>
                  </a:extLst>
                </a:gridCol>
              </a:tblGrid>
              <a:tr h="518242">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400" dirty="0">
                          <a:solidFill>
                            <a:schemeClr val="tx1"/>
                          </a:solidFill>
                          <a:latin typeface="Times New Roman" pitchFamily="18" charset="0"/>
                          <a:cs typeface="Times New Roman" pitchFamily="18" charset="0"/>
                        </a:rPr>
                        <a:t>Наименование индикатора муниципальной программы</a:t>
                      </a: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100000">
                          <a:srgbClr val="C2FFAF"/>
                        </a:gs>
                        <a:gs pos="0">
                          <a:srgbClr val="D9FFCD"/>
                        </a:gs>
                      </a:gsLst>
                      <a:lin ang="0" scaled="1"/>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400" dirty="0">
                          <a:solidFill>
                            <a:schemeClr val="tx1"/>
                          </a:solidFill>
                          <a:latin typeface="Times New Roman" pitchFamily="18" charset="0"/>
                          <a:cs typeface="Times New Roman" pitchFamily="18" charset="0"/>
                        </a:rPr>
                        <a:t>Ед.изм.</a:t>
                      </a: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100000">
                          <a:srgbClr val="C2FFAF"/>
                        </a:gs>
                        <a:gs pos="0">
                          <a:srgbClr val="D9FFCD"/>
                        </a:gs>
                      </a:gsLst>
                      <a:lin ang="0" scaled="1"/>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400" dirty="0">
                          <a:solidFill>
                            <a:schemeClr val="tx1"/>
                          </a:solidFill>
                          <a:latin typeface="Times New Roman" pitchFamily="18" charset="0"/>
                          <a:cs typeface="Times New Roman" pitchFamily="18" charset="0"/>
                        </a:rPr>
                        <a:t>2023 год</a:t>
                      </a: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100000">
                          <a:srgbClr val="C2FFAF"/>
                        </a:gs>
                        <a:gs pos="0">
                          <a:srgbClr val="D9FFCD"/>
                        </a:gs>
                      </a:gsLst>
                      <a:lin ang="0" scaled="1"/>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400" dirty="0">
                          <a:solidFill>
                            <a:schemeClr val="tx1"/>
                          </a:solidFill>
                          <a:latin typeface="Times New Roman" pitchFamily="18" charset="0"/>
                          <a:cs typeface="Times New Roman" pitchFamily="18" charset="0"/>
                        </a:rPr>
                        <a:t>2024</a:t>
                      </a:r>
                      <a:r>
                        <a:rPr lang="ru-RU" sz="1400" baseline="0" dirty="0">
                          <a:solidFill>
                            <a:schemeClr val="tx1"/>
                          </a:solidFill>
                          <a:latin typeface="Times New Roman" pitchFamily="18" charset="0"/>
                          <a:cs typeface="Times New Roman" pitchFamily="18" charset="0"/>
                        </a:rPr>
                        <a:t> </a:t>
                      </a:r>
                      <a:r>
                        <a:rPr lang="ru-RU" sz="1400" dirty="0">
                          <a:solidFill>
                            <a:schemeClr val="tx1"/>
                          </a:solidFill>
                          <a:latin typeface="Times New Roman" pitchFamily="18" charset="0"/>
                          <a:cs typeface="Times New Roman" pitchFamily="18" charset="0"/>
                        </a:rPr>
                        <a:t>год</a:t>
                      </a: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100000">
                          <a:srgbClr val="C2FFAF"/>
                        </a:gs>
                        <a:gs pos="0">
                          <a:srgbClr val="D9FFCD"/>
                        </a:gs>
                      </a:gsLst>
                      <a:lin ang="0" scaled="1"/>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400" dirty="0">
                          <a:solidFill>
                            <a:schemeClr val="tx1"/>
                          </a:solidFill>
                          <a:latin typeface="Times New Roman" pitchFamily="18" charset="0"/>
                          <a:cs typeface="Times New Roman" pitchFamily="18" charset="0"/>
                        </a:rPr>
                        <a:t>2025 год</a:t>
                      </a:r>
                    </a:p>
                    <a:p>
                      <a:pPr algn="ctr"/>
                      <a:r>
                        <a:rPr lang="ru-RU" sz="1400" dirty="0">
                          <a:solidFill>
                            <a:schemeClr val="tx1"/>
                          </a:solidFill>
                          <a:latin typeface="Times New Roman" pitchFamily="18" charset="0"/>
                          <a:cs typeface="Times New Roman" pitchFamily="18" charset="0"/>
                        </a:rPr>
                        <a:t>план</a:t>
                      </a: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100000">
                          <a:srgbClr val="C2FFAF"/>
                        </a:gs>
                        <a:gs pos="0">
                          <a:srgbClr val="D9FFCD"/>
                        </a:gs>
                      </a:gsLst>
                      <a:lin ang="0" scaled="1"/>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400" dirty="0">
                          <a:solidFill>
                            <a:schemeClr val="tx1"/>
                          </a:solidFill>
                          <a:latin typeface="Times New Roman" pitchFamily="18" charset="0"/>
                          <a:cs typeface="Times New Roman" pitchFamily="18" charset="0"/>
                        </a:rPr>
                        <a:t>2025</a:t>
                      </a:r>
                      <a:r>
                        <a:rPr lang="ru-RU" sz="1400" baseline="0" dirty="0">
                          <a:solidFill>
                            <a:schemeClr val="tx1"/>
                          </a:solidFill>
                          <a:latin typeface="Times New Roman" pitchFamily="18" charset="0"/>
                          <a:cs typeface="Times New Roman" pitchFamily="18" charset="0"/>
                        </a:rPr>
                        <a:t> год</a:t>
                      </a:r>
                    </a:p>
                    <a:p>
                      <a:pPr algn="ctr"/>
                      <a:r>
                        <a:rPr lang="ru-RU" sz="1400" baseline="0" dirty="0">
                          <a:solidFill>
                            <a:schemeClr val="tx1"/>
                          </a:solidFill>
                          <a:latin typeface="Times New Roman" pitchFamily="18" charset="0"/>
                          <a:cs typeface="Times New Roman" pitchFamily="18" charset="0"/>
                        </a:rPr>
                        <a:t>факт</a:t>
                      </a:r>
                      <a:endParaRPr lang="ru-RU" sz="1400" dirty="0">
                        <a:solidFill>
                          <a:schemeClr val="tx1"/>
                        </a:solidFill>
                        <a:latin typeface="Times New Roman" pitchFamily="18" charset="0"/>
                        <a:cs typeface="Times New Roman" pitchFamily="18" charset="0"/>
                      </a:endParaRP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100000">
                          <a:srgbClr val="C2FFAF"/>
                        </a:gs>
                        <a:gs pos="0">
                          <a:srgbClr val="D9FFCD"/>
                        </a:gs>
                      </a:gsLst>
                      <a:lin ang="0" scaled="1"/>
                    </a:gradFill>
                  </a:tcPr>
                </a:tc>
                <a:extLst>
                  <a:ext uri="{0D108BD9-81ED-4DB2-BD59-A6C34878D82A}">
                    <a16:rowId xmlns:a16="http://schemas.microsoft.com/office/drawing/2014/main" xmlns="" val="10000"/>
                  </a:ext>
                </a:extLst>
              </a:tr>
              <a:tr h="941260">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400" dirty="0">
                          <a:latin typeface="Times New Roman" pitchFamily="18" charset="0"/>
                          <a:cs typeface="Times New Roman" pitchFamily="18" charset="0"/>
                        </a:rPr>
                        <a:t>Численность населения городского округа город Первомайск, систематически занимающегося</a:t>
                      </a:r>
                      <a:r>
                        <a:rPr lang="ru-RU" sz="1400" baseline="0" dirty="0">
                          <a:latin typeface="Times New Roman" pitchFamily="18" charset="0"/>
                          <a:cs typeface="Times New Roman" pitchFamily="18" charset="0"/>
                        </a:rPr>
                        <a:t> физической культурой и спортом</a:t>
                      </a:r>
                      <a:endParaRPr lang="ru-RU" sz="1400" dirty="0">
                        <a:latin typeface="Times New Roman" pitchFamily="18" charset="0"/>
                        <a:cs typeface="Times New Roman" pitchFamily="18" charset="0"/>
                      </a:endParaRPr>
                    </a:p>
                  </a:txBody>
                  <a:tcPr marL="91439" marR="91439" marT="45727" marB="45727">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Человек</a:t>
                      </a:r>
                    </a:p>
                  </a:txBody>
                  <a:tcPr marL="91439" marR="91439" marT="45727" marB="45727">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8 876</a:t>
                      </a:r>
                    </a:p>
                  </a:txBody>
                  <a:tcPr marL="91439" marR="91439" marT="45727" marB="45727">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 </a:t>
                      </a:r>
                    </a:p>
                    <a:p>
                      <a:pPr algn="ctr"/>
                      <a:r>
                        <a:rPr lang="ru-RU" sz="1400" dirty="0">
                          <a:latin typeface="Times New Roman" pitchFamily="18" charset="0"/>
                          <a:cs typeface="Times New Roman" pitchFamily="18" charset="0"/>
                        </a:rPr>
                        <a:t>9 366</a:t>
                      </a:r>
                    </a:p>
                  </a:txBody>
                  <a:tcPr marL="91439" marR="91439" marT="45727" marB="45727">
                    <a:lnL w="12700" cap="flat" cmpd="sng" algn="ctr">
                      <a:solidFill>
                        <a:sysClr val="window" lastClr="FFFFFF"/>
                      </a:solidFill>
                      <a:prstDash val="solid"/>
                      <a:round/>
                      <a:headEnd type="none" w="med" len="med"/>
                      <a:tailEnd type="none" w="med" len="med"/>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9 366</a:t>
                      </a:r>
                    </a:p>
                  </a:txBody>
                  <a:tcPr marL="91439" marR="91439" marT="45727" marB="45727">
                    <a:lnL w="12700" cap="flat" cmpd="sng" algn="ctr">
                      <a:solidFill>
                        <a:sysClr val="window" lastClr="FFFFFF"/>
                      </a:solidFill>
                      <a:prstDash val="solid"/>
                      <a:round/>
                      <a:headEnd type="none" w="med" len="med"/>
                      <a:tailEnd type="none" w="med" len="med"/>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 </a:t>
                      </a:r>
                    </a:p>
                    <a:p>
                      <a:pPr algn="ctr"/>
                      <a:r>
                        <a:rPr lang="ru-RU" sz="1400" dirty="0">
                          <a:latin typeface="Times New Roman" pitchFamily="18" charset="0"/>
                          <a:cs typeface="Times New Roman" pitchFamily="18" charset="0"/>
                        </a:rPr>
                        <a:t>9 410</a:t>
                      </a:r>
                    </a:p>
                  </a:txBody>
                  <a:tcPr marL="91439" marR="91439" marT="45727" marB="45727">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extLst>
                  <a:ext uri="{0D108BD9-81ED-4DB2-BD59-A6C34878D82A}">
                    <a16:rowId xmlns:a16="http://schemas.microsoft.com/office/drawing/2014/main" xmlns="" val="10001"/>
                  </a:ext>
                </a:extLst>
              </a:tr>
              <a:tr h="499730">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400" dirty="0">
                          <a:latin typeface="Times New Roman" pitchFamily="18" charset="0"/>
                          <a:cs typeface="Times New Roman" pitchFamily="18" charset="0"/>
                        </a:rPr>
                        <a:t>Число имеющихся спортивных сооружений</a:t>
                      </a: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9FFCD"/>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Единиц</a:t>
                      </a:r>
                    </a:p>
                  </a:txBody>
                  <a:tcPr marL="91439" marR="91439" marT="45727" marB="45727">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9FFCD"/>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71</a:t>
                      </a:r>
                    </a:p>
                  </a:txBody>
                  <a:tcPr marL="91439" marR="91439" marT="45727" marB="45727">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9FFCD"/>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65</a:t>
                      </a:r>
                    </a:p>
                  </a:txBody>
                  <a:tcPr marL="91439" marR="91439" marT="45727" marB="45727">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9FFCD"/>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65</a:t>
                      </a:r>
                    </a:p>
                  </a:txBody>
                  <a:tcPr marL="91439" marR="91439" marT="45727" marB="45727">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9FFCD"/>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65</a:t>
                      </a: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9FFCD"/>
                    </a:solidFill>
                  </a:tcPr>
                </a:tc>
                <a:extLst>
                  <a:ext uri="{0D108BD9-81ED-4DB2-BD59-A6C34878D82A}">
                    <a16:rowId xmlns:a16="http://schemas.microsoft.com/office/drawing/2014/main" xmlns="" val="10002"/>
                  </a:ext>
                </a:extLst>
              </a:tr>
              <a:tr h="595423">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400" dirty="0">
                          <a:latin typeface="Times New Roman" pitchFamily="18" charset="0"/>
                          <a:cs typeface="Times New Roman" pitchFamily="18" charset="0"/>
                        </a:rPr>
                        <a:t>Единовременная пропускная</a:t>
                      </a:r>
                      <a:r>
                        <a:rPr lang="ru-RU" sz="1400" baseline="0" dirty="0">
                          <a:latin typeface="Times New Roman" pitchFamily="18" charset="0"/>
                          <a:cs typeface="Times New Roman" pitchFamily="18" charset="0"/>
                        </a:rPr>
                        <a:t> способность действующих спортивных сооружений</a:t>
                      </a:r>
                      <a:endParaRPr lang="ru-RU" sz="1400" dirty="0">
                        <a:latin typeface="Times New Roman" pitchFamily="18" charset="0"/>
                        <a:cs typeface="Times New Roman" pitchFamily="18" charset="0"/>
                      </a:endParaRP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Человек</a:t>
                      </a:r>
                    </a:p>
                  </a:txBody>
                  <a:tcPr marL="91439" marR="91439" marT="45727" marB="45727">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1 897</a:t>
                      </a:r>
                    </a:p>
                  </a:txBody>
                  <a:tcPr marL="91439" marR="91439" marT="45727" marB="45727">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1 704</a:t>
                      </a:r>
                    </a:p>
                  </a:txBody>
                  <a:tcPr marL="91439" marR="91439" marT="45727" marB="45727">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1 704</a:t>
                      </a:r>
                    </a:p>
                  </a:txBody>
                  <a:tcPr marL="91439" marR="91439" marT="45727" marB="45727">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1 704</a:t>
                      </a: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extLst>
                  <a:ext uri="{0D108BD9-81ED-4DB2-BD59-A6C34878D82A}">
                    <a16:rowId xmlns:a16="http://schemas.microsoft.com/office/drawing/2014/main" xmlns="" val="10003"/>
                  </a:ext>
                </a:extLst>
              </a:tr>
              <a:tr h="797442">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400" dirty="0">
                          <a:latin typeface="Times New Roman" pitchFamily="18" charset="0"/>
                          <a:cs typeface="Times New Roman" pitchFamily="18" charset="0"/>
                        </a:rPr>
                        <a:t>Число сборных команд городского округа, принявших участие в областных соревнований</a:t>
                      </a: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9FFCD"/>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Группы</a:t>
                      </a:r>
                    </a:p>
                  </a:txBody>
                  <a:tcPr marL="91439" marR="91439" marT="45727" marB="45727">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9FFCD"/>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15</a:t>
                      </a:r>
                    </a:p>
                  </a:txBody>
                  <a:tcPr marL="91439" marR="91439" marT="45727" marB="45727">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9FFCD"/>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15</a:t>
                      </a:r>
                    </a:p>
                  </a:txBody>
                  <a:tcPr marL="91439" marR="91439" marT="45727" marB="45727">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9FFCD"/>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15</a:t>
                      </a:r>
                    </a:p>
                  </a:txBody>
                  <a:tcPr marL="91439" marR="91439" marT="45727" marB="45727">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9FFCD"/>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15</a:t>
                      </a: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9FFCD"/>
                    </a:solidFill>
                  </a:tcPr>
                </a:tc>
                <a:extLst>
                  <a:ext uri="{0D108BD9-81ED-4DB2-BD59-A6C34878D82A}">
                    <a16:rowId xmlns:a16="http://schemas.microsoft.com/office/drawing/2014/main" xmlns="" val="10004"/>
                  </a:ext>
                </a:extLst>
              </a:tr>
              <a:tr h="1027946">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400" dirty="0">
                          <a:latin typeface="Times New Roman" pitchFamily="18" charset="0"/>
                          <a:cs typeface="Times New Roman" pitchFamily="18" charset="0"/>
                        </a:rPr>
                        <a:t>Доля учащихся и студентов, занимающихся физической культурой и спортом в секциях на постоянной основе, в общей численности обучающихся</a:t>
                      </a:r>
                      <a:r>
                        <a:rPr lang="ru-RU" sz="1400" baseline="0" dirty="0">
                          <a:latin typeface="Times New Roman" pitchFamily="18" charset="0"/>
                          <a:cs typeface="Times New Roman" pitchFamily="18" charset="0"/>
                        </a:rPr>
                        <a:t> и студентов</a:t>
                      </a:r>
                      <a:endParaRPr lang="ru-RU" sz="1400" dirty="0">
                        <a:latin typeface="Times New Roman" pitchFamily="18" charset="0"/>
                        <a:cs typeface="Times New Roman" pitchFamily="18" charset="0"/>
                      </a:endParaRP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a:t>
                      </a:r>
                    </a:p>
                  </a:txBody>
                  <a:tcPr marL="91439" marR="91439" marT="45727" marB="45727">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86,3</a:t>
                      </a:r>
                    </a:p>
                  </a:txBody>
                  <a:tcPr marL="91439" marR="91439" marT="45727" marB="45727">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37,4</a:t>
                      </a:r>
                    </a:p>
                  </a:txBody>
                  <a:tcPr marL="91439" marR="91439" marT="45727" marB="45727">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37,4</a:t>
                      </a:r>
                    </a:p>
                  </a:txBody>
                  <a:tcPr marL="91439" marR="91439" marT="45727" marB="45727">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32,9</a:t>
                      </a: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extLst>
                  <a:ext uri="{0D108BD9-81ED-4DB2-BD59-A6C34878D82A}">
                    <a16:rowId xmlns:a16="http://schemas.microsoft.com/office/drawing/2014/main" xmlns="" val="10005"/>
                  </a:ext>
                </a:extLst>
              </a:tr>
            </a:tbl>
          </a:graphicData>
        </a:graphic>
      </p:graphicFrame>
      <p:sp>
        <p:nvSpPr>
          <p:cNvPr id="9" name="Прямоугольник 8"/>
          <p:cNvSpPr/>
          <p:nvPr/>
        </p:nvSpPr>
        <p:spPr>
          <a:xfrm>
            <a:off x="198696" y="29843"/>
            <a:ext cx="8825024" cy="738664"/>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1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МП «Развитие физической культуры и спорта в городском округе город Первомайск Нижегородской области»</a:t>
            </a:r>
          </a:p>
        </p:txBody>
      </p:sp>
      <p:sp>
        <p:nvSpPr>
          <p:cNvPr id="8" name="Прямоугольник 7"/>
          <p:cNvSpPr/>
          <p:nvPr/>
        </p:nvSpPr>
        <p:spPr>
          <a:xfrm>
            <a:off x="95693" y="943350"/>
            <a:ext cx="8963247" cy="347398"/>
          </a:xfrm>
          <a:prstGeom prst="rect">
            <a:avLst/>
          </a:prstGeom>
          <a:gradFill>
            <a:gsLst>
              <a:gs pos="11000">
                <a:srgbClr val="A7FFA7"/>
              </a:gs>
              <a:gs pos="4000">
                <a:srgbClr val="66FF66"/>
              </a:gs>
              <a:gs pos="100000">
                <a:srgbClr val="C2FFAF"/>
              </a:gs>
            </a:gsLst>
            <a:lin ang="5400000" scaled="0"/>
          </a:gradFill>
          <a:ln>
            <a:noFill/>
          </a:ln>
          <a:effectLst>
            <a:reflection blurRad="38100" stA="26000" endPos="23000" dist="25400" dir="5400000" sy="-100000" rotWithShape="0"/>
          </a:effectLst>
          <a:scene3d>
            <a:camera prst="orthographicFront">
              <a:rot lat="0" lon="0" rev="0"/>
            </a:camera>
            <a:lightRig rig="balanced" dir="tr"/>
          </a:scene3d>
          <a:sp3d contourW="14605" prstMaterial="plastic">
            <a:bevelT w="50800" prst="convex"/>
            <a:contourClr>
              <a:srgbClr val="A7EA52">
                <a:shade val="30000"/>
                <a:satMod val="120000"/>
              </a:srgbClr>
            </a:contourClr>
          </a:sp3d>
        </p:spPr>
        <p:txBody>
          <a:bodyPr lIns="57148" tIns="28574" rIns="57148" bIns="28574" anchor="ctr"/>
          <a:lstStyle/>
          <a:p>
            <a:pPr lvl="0" algn="ctr" defTabSz="914400" fontAlgn="base">
              <a:spcBef>
                <a:spcPct val="0"/>
              </a:spcBef>
              <a:spcAft>
                <a:spcPct val="0"/>
              </a:spcAft>
              <a:defRPr/>
            </a:pPr>
            <a:r>
              <a:rPr lang="ru-RU" sz="1700" b="1" kern="0" dirty="0">
                <a:solidFill>
                  <a:prstClr val="black"/>
                </a:solidFill>
                <a:latin typeface="Times New Roman" pitchFamily="18" charset="0"/>
                <a:cs typeface="Times New Roman" pitchFamily="18" charset="0"/>
              </a:rPr>
              <a:t>Достигнутые результаты муниципальной программы</a:t>
            </a:r>
          </a:p>
        </p:txBody>
      </p:sp>
      <p:sp>
        <p:nvSpPr>
          <p:cNvPr id="11" name="Двойная стрелка вверх/вниз 10"/>
          <p:cNvSpPr/>
          <p:nvPr/>
        </p:nvSpPr>
        <p:spPr>
          <a:xfrm>
            <a:off x="4423156" y="1304705"/>
            <a:ext cx="531614" cy="669850"/>
          </a:xfrm>
          <a:prstGeom prst="upDownArrow">
            <a:avLst/>
          </a:prstGeom>
          <a:gradFill>
            <a:gsLst>
              <a:gs pos="0">
                <a:srgbClr val="97FF97"/>
              </a:gs>
              <a:gs pos="100000">
                <a:srgbClr val="D0FCD5">
                  <a:alpha val="60000"/>
                </a:srgbClr>
              </a:gs>
            </a:gsLst>
            <a:lin ang="5400000" scaled="0"/>
          </a:gradFill>
          <a:ln>
            <a:solidFill>
              <a:srgbClr val="8BFF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0" name="Oval 13"/>
          <p:cNvSpPr>
            <a:spLocks noChangeArrowheads="1"/>
          </p:cNvSpPr>
          <p:nvPr/>
        </p:nvSpPr>
        <p:spPr bwMode="auto">
          <a:xfrm>
            <a:off x="8353425" y="6508170"/>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55</a:t>
            </a:r>
          </a:p>
        </p:txBody>
      </p:sp>
    </p:spTree>
    <p:extLst>
      <p:ext uri="{BB962C8B-B14F-4D97-AF65-F5344CB8AC3E}">
        <p14:creationId xmlns:p14="http://schemas.microsoft.com/office/powerpoint/2010/main" val="128670925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0" y="19050"/>
            <a:ext cx="9037674" cy="969496"/>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defRPr/>
            </a:pPr>
            <a:r>
              <a:rPr lang="ru-RU" sz="19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МП «Обеспечение населения городского округа город Первомайск Нижегородской области качественными услугами в сфере жилищно-коммунального хозяйства»</a:t>
            </a:r>
          </a:p>
        </p:txBody>
      </p:sp>
      <p:sp>
        <p:nvSpPr>
          <p:cNvPr id="8" name="TextBox 10"/>
          <p:cNvSpPr txBox="1">
            <a:spLocks noChangeArrowheads="1"/>
          </p:cNvSpPr>
          <p:nvPr/>
        </p:nvSpPr>
        <p:spPr bwMode="auto">
          <a:xfrm>
            <a:off x="2068073" y="1217691"/>
            <a:ext cx="6533667" cy="4365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eaLnBrk="1" fontAlgn="base" hangingPunct="1">
              <a:spcBef>
                <a:spcPct val="0"/>
              </a:spcBef>
              <a:spcAft>
                <a:spcPct val="0"/>
              </a:spcAft>
            </a:pPr>
            <a:r>
              <a:rPr lang="ru-RU" sz="1600" b="1" u="sng" dirty="0">
                <a:solidFill>
                  <a:prstClr val="black"/>
                </a:solidFill>
                <a:latin typeface="Times New Roman" pitchFamily="18" charset="0"/>
                <a:cs typeface="Times New Roman" pitchFamily="18" charset="0"/>
              </a:rPr>
              <a:t>Утверждена:</a:t>
            </a:r>
          </a:p>
          <a:p>
            <a:pPr algn="just" eaLnBrk="1" fontAlgn="base" hangingPunct="1">
              <a:spcBef>
                <a:spcPct val="0"/>
              </a:spcBef>
              <a:spcAft>
                <a:spcPct val="0"/>
              </a:spcAft>
            </a:pPr>
            <a:r>
              <a:rPr lang="ru-RU" sz="1600" dirty="0">
                <a:solidFill>
                  <a:prstClr val="black"/>
                </a:solidFill>
                <a:latin typeface="Times New Roman" pitchFamily="18" charset="0"/>
                <a:cs typeface="Times New Roman" pitchFamily="18" charset="0"/>
              </a:rPr>
              <a:t>Постановлением администрации городского округа город Первомайск Нижегородской области от 29.10.2014 года № 1109 «Об утверждении муниципальной программы «Обеспечение населения городского округа город Первомайск Нижегородской области качественными услугами в сфере жилищно-коммунального хозяйства».</a:t>
            </a:r>
          </a:p>
          <a:p>
            <a:pPr algn="just" eaLnBrk="1" fontAlgn="base" hangingPunct="1">
              <a:spcBef>
                <a:spcPct val="0"/>
              </a:spcBef>
              <a:spcAft>
                <a:spcPct val="0"/>
              </a:spcAft>
            </a:pPr>
            <a:r>
              <a:rPr lang="ru-RU" sz="1600" b="1" u="sng" dirty="0">
                <a:solidFill>
                  <a:prstClr val="black"/>
                </a:solidFill>
                <a:latin typeface="Times New Roman" pitchFamily="18" charset="0"/>
                <a:cs typeface="Times New Roman" pitchFamily="18" charset="0"/>
              </a:rPr>
              <a:t>Срок действия программы:</a:t>
            </a:r>
            <a:r>
              <a:rPr lang="ru-RU" sz="1600" dirty="0">
                <a:solidFill>
                  <a:prstClr val="black"/>
                </a:solidFill>
                <a:latin typeface="Times New Roman" pitchFamily="18" charset="0"/>
                <a:cs typeface="Times New Roman" pitchFamily="18" charset="0"/>
              </a:rPr>
              <a:t> </a:t>
            </a:r>
          </a:p>
          <a:p>
            <a:pPr algn="just" eaLnBrk="1" fontAlgn="base" hangingPunct="1">
              <a:spcBef>
                <a:spcPct val="0"/>
              </a:spcBef>
              <a:spcAft>
                <a:spcPct val="0"/>
              </a:spcAft>
            </a:pPr>
            <a:r>
              <a:rPr lang="ru-RU" sz="1600" dirty="0">
                <a:solidFill>
                  <a:prstClr val="black"/>
                </a:solidFill>
                <a:latin typeface="Times New Roman" pitchFamily="18" charset="0"/>
                <a:cs typeface="Times New Roman" pitchFamily="18" charset="0"/>
              </a:rPr>
              <a:t>2015-2028 годы.</a:t>
            </a:r>
          </a:p>
          <a:p>
            <a:pPr algn="just" eaLnBrk="1" fontAlgn="base" hangingPunct="1">
              <a:spcBef>
                <a:spcPct val="0"/>
              </a:spcBef>
              <a:spcAft>
                <a:spcPct val="0"/>
              </a:spcAft>
            </a:pPr>
            <a:r>
              <a:rPr lang="ru-RU" sz="1600" b="1" u="sng" dirty="0">
                <a:solidFill>
                  <a:prstClr val="black"/>
                </a:solidFill>
                <a:latin typeface="Times New Roman" pitchFamily="18" charset="0"/>
                <a:cs typeface="Times New Roman" pitchFamily="18" charset="0"/>
              </a:rPr>
              <a:t>Муниципальный заказчик – координатор: </a:t>
            </a:r>
          </a:p>
          <a:p>
            <a:pPr algn="just" eaLnBrk="1" fontAlgn="base" hangingPunct="1">
              <a:spcBef>
                <a:spcPct val="0"/>
              </a:spcBef>
              <a:spcAft>
                <a:spcPct val="0"/>
              </a:spcAft>
            </a:pPr>
            <a:r>
              <a:rPr lang="ru-RU" sz="1600" dirty="0">
                <a:solidFill>
                  <a:prstClr val="black"/>
                </a:solidFill>
                <a:latin typeface="Times New Roman" pitchFamily="18" charset="0"/>
                <a:cs typeface="Times New Roman" pitchFamily="18" charset="0"/>
              </a:rPr>
              <a:t>Отдел жилищно-коммунального хозяйства администрации городского округа город Первомайск Нижегородской области</a:t>
            </a:r>
          </a:p>
          <a:p>
            <a:pPr algn="just" eaLnBrk="1" fontAlgn="base" hangingPunct="1">
              <a:spcBef>
                <a:spcPct val="0"/>
              </a:spcBef>
              <a:spcAft>
                <a:spcPct val="0"/>
              </a:spcAft>
            </a:pPr>
            <a:r>
              <a:rPr lang="ru-RU" sz="1600" b="1" u="sng" dirty="0">
                <a:solidFill>
                  <a:prstClr val="black"/>
                </a:solidFill>
                <a:latin typeface="Times New Roman" pitchFamily="18" charset="0"/>
                <a:cs typeface="Times New Roman" pitchFamily="18" charset="0"/>
              </a:rPr>
              <a:t>Цель:</a:t>
            </a:r>
          </a:p>
          <a:p>
            <a:pPr algn="just" eaLnBrk="1" fontAlgn="base" hangingPunct="1">
              <a:spcBef>
                <a:spcPct val="0"/>
              </a:spcBef>
              <a:spcAft>
                <a:spcPct val="0"/>
              </a:spcAft>
            </a:pPr>
            <a:r>
              <a:rPr lang="ru-RU" sz="1600" dirty="0">
                <a:solidFill>
                  <a:prstClr val="black"/>
                </a:solidFill>
                <a:latin typeface="Times New Roman" pitchFamily="18" charset="0"/>
                <a:cs typeface="Times New Roman" pitchFamily="18" charset="0"/>
              </a:rPr>
              <a:t>Создание комфортной среды проживания и жизнедеятельности для человека, которая позволит не только удовлетворить жилищные потребности, но и обеспечит качество жизни в целом</a:t>
            </a:r>
          </a:p>
          <a:p>
            <a:pPr algn="just" eaLnBrk="1" fontAlgn="base" hangingPunct="1">
              <a:spcBef>
                <a:spcPct val="0"/>
              </a:spcBef>
              <a:spcAft>
                <a:spcPct val="0"/>
              </a:spcAft>
            </a:pPr>
            <a:r>
              <a:rPr lang="ru-RU" sz="1600" b="1" u="sng" dirty="0">
                <a:solidFill>
                  <a:prstClr val="black"/>
                </a:solidFill>
                <a:latin typeface="Times New Roman" pitchFamily="18" charset="0"/>
                <a:cs typeface="Times New Roman" pitchFamily="18" charset="0"/>
              </a:rPr>
              <a:t>Целевая группа программы:</a:t>
            </a:r>
          </a:p>
          <a:p>
            <a:pPr algn="just" eaLnBrk="1" fontAlgn="base" hangingPunct="1">
              <a:spcBef>
                <a:spcPct val="0"/>
              </a:spcBef>
              <a:spcAft>
                <a:spcPct val="0"/>
              </a:spcAft>
            </a:pPr>
            <a:r>
              <a:rPr lang="ru-RU" sz="1600" dirty="0">
                <a:solidFill>
                  <a:prstClr val="black"/>
                </a:solidFill>
                <a:latin typeface="Times New Roman" pitchFamily="18" charset="0"/>
                <a:cs typeface="Times New Roman" pitchFamily="18" charset="0"/>
              </a:rPr>
              <a:t>Жители городского округа город Первомайск</a:t>
            </a:r>
          </a:p>
        </p:txBody>
      </p:sp>
      <p:pic>
        <p:nvPicPr>
          <p:cNvPr id="9" name="Рисунок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2460" y="1538670"/>
            <a:ext cx="1791182" cy="1341657"/>
          </a:xfrm>
          <a:prstGeom prst="rect">
            <a:avLst/>
          </a:prstGeom>
          <a:ln>
            <a:noFill/>
          </a:ln>
          <a:effectLst>
            <a:softEdge rad="112500"/>
          </a:effectLst>
        </p:spPr>
      </p:pic>
      <p:pic>
        <p:nvPicPr>
          <p:cNvPr id="10" name="Рисунок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944" y="3737357"/>
            <a:ext cx="2068073" cy="1378715"/>
          </a:xfrm>
          <a:prstGeom prst="rect">
            <a:avLst/>
          </a:prstGeom>
          <a:ln>
            <a:noFill/>
          </a:ln>
          <a:effectLst>
            <a:softEdge rad="112500"/>
          </a:effectLst>
        </p:spPr>
      </p:pic>
      <p:pic>
        <p:nvPicPr>
          <p:cNvPr id="11" name="Рисунок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91039" y="5327686"/>
            <a:ext cx="2195736" cy="1463824"/>
          </a:xfrm>
          <a:prstGeom prst="rect">
            <a:avLst/>
          </a:prstGeom>
          <a:ln>
            <a:noFill/>
          </a:ln>
          <a:effectLst>
            <a:softEdge rad="112500"/>
          </a:effectLst>
        </p:spPr>
      </p:pic>
      <p:sp>
        <p:nvSpPr>
          <p:cNvPr id="12" name="Oval 13"/>
          <p:cNvSpPr>
            <a:spLocks noChangeArrowheads="1"/>
          </p:cNvSpPr>
          <p:nvPr/>
        </p:nvSpPr>
        <p:spPr bwMode="auto">
          <a:xfrm>
            <a:off x="8353425" y="6508170"/>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56</a:t>
            </a:r>
          </a:p>
        </p:txBody>
      </p:sp>
    </p:spTree>
    <p:extLst>
      <p:ext uri="{BB962C8B-B14F-4D97-AF65-F5344CB8AC3E}">
        <p14:creationId xmlns:p14="http://schemas.microsoft.com/office/powerpoint/2010/main" val="107385041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95697" y="0"/>
            <a:ext cx="9037674" cy="969496"/>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defRPr/>
            </a:pPr>
            <a:r>
              <a:rPr lang="ru-RU" sz="19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МП «Обеспечение населения городского округа город Первомайск Нижегородской области качественными услугами в сфере жилищно-коммунального хозяйства»</a:t>
            </a:r>
          </a:p>
        </p:txBody>
      </p:sp>
      <p:grpSp>
        <p:nvGrpSpPr>
          <p:cNvPr id="26" name="Группа 25"/>
          <p:cNvGrpSpPr/>
          <p:nvPr/>
        </p:nvGrpSpPr>
        <p:grpSpPr>
          <a:xfrm>
            <a:off x="95060" y="1360518"/>
            <a:ext cx="5800175" cy="357014"/>
            <a:chOff x="569473" y="1627574"/>
            <a:chExt cx="6428621" cy="375528"/>
          </a:xfrm>
        </p:grpSpPr>
        <p:sp>
          <p:nvSpPr>
            <p:cNvPr id="27" name="TextBox 26"/>
            <p:cNvSpPr txBox="1"/>
            <p:nvPr/>
          </p:nvSpPr>
          <p:spPr>
            <a:xfrm>
              <a:off x="5210036" y="1630804"/>
              <a:ext cx="1788058" cy="372297"/>
            </a:xfrm>
            <a:prstGeom prst="rect">
              <a:avLst/>
            </a:prstGeom>
            <a:noFill/>
          </p:spPr>
          <p:txBody>
            <a:bodyPr wrap="none" rtlCol="0">
              <a:spAutoFit/>
            </a:bodyPr>
            <a:lstStyle/>
            <a:p>
              <a:r>
                <a:rPr lang="ru-RU" sz="1700" b="1" i="1" dirty="0">
                  <a:solidFill>
                    <a:srgbClr val="532476"/>
                  </a:solidFill>
                  <a:latin typeface="Times New Roman" pitchFamily="18" charset="0"/>
                  <a:cs typeface="Times New Roman" pitchFamily="18" charset="0"/>
                </a:rPr>
                <a:t>Подпрограмма</a:t>
              </a:r>
            </a:p>
          </p:txBody>
        </p:sp>
        <p:sp>
          <p:nvSpPr>
            <p:cNvPr id="28" name="TextBox 27"/>
            <p:cNvSpPr txBox="1"/>
            <p:nvPr/>
          </p:nvSpPr>
          <p:spPr>
            <a:xfrm>
              <a:off x="569473" y="1630804"/>
              <a:ext cx="1073830" cy="372298"/>
            </a:xfrm>
            <a:prstGeom prst="rect">
              <a:avLst/>
            </a:prstGeom>
            <a:noFill/>
          </p:spPr>
          <p:txBody>
            <a:bodyPr wrap="none" rtlCol="0">
              <a:spAutoFit/>
            </a:bodyPr>
            <a:lstStyle/>
            <a:p>
              <a:r>
                <a:rPr lang="ru-RU" sz="1700" b="1" i="1" dirty="0">
                  <a:solidFill>
                    <a:srgbClr val="532476"/>
                  </a:solidFill>
                  <a:latin typeface="Times New Roman" pitchFamily="18" charset="0"/>
                  <a:cs typeface="Times New Roman" pitchFamily="18" charset="0"/>
                </a:rPr>
                <a:t>2024 год</a:t>
              </a:r>
            </a:p>
          </p:txBody>
        </p:sp>
        <p:sp>
          <p:nvSpPr>
            <p:cNvPr id="29" name="TextBox 28"/>
            <p:cNvSpPr txBox="1"/>
            <p:nvPr/>
          </p:nvSpPr>
          <p:spPr>
            <a:xfrm>
              <a:off x="1575674" y="1627574"/>
              <a:ext cx="1073830" cy="372298"/>
            </a:xfrm>
            <a:prstGeom prst="rect">
              <a:avLst/>
            </a:prstGeom>
            <a:noFill/>
          </p:spPr>
          <p:txBody>
            <a:bodyPr wrap="none" rtlCol="0">
              <a:spAutoFit/>
            </a:bodyPr>
            <a:lstStyle/>
            <a:p>
              <a:r>
                <a:rPr lang="ru-RU" sz="1700" b="1" i="1" dirty="0">
                  <a:solidFill>
                    <a:srgbClr val="532476"/>
                  </a:solidFill>
                  <a:latin typeface="Times New Roman" pitchFamily="18" charset="0"/>
                  <a:cs typeface="Times New Roman" pitchFamily="18" charset="0"/>
                </a:rPr>
                <a:t>2025 год</a:t>
              </a:r>
            </a:p>
          </p:txBody>
        </p:sp>
      </p:grpSp>
      <p:grpSp>
        <p:nvGrpSpPr>
          <p:cNvPr id="30" name="Группа 29"/>
          <p:cNvGrpSpPr/>
          <p:nvPr/>
        </p:nvGrpSpPr>
        <p:grpSpPr>
          <a:xfrm>
            <a:off x="172679" y="933905"/>
            <a:ext cx="8632075" cy="401232"/>
            <a:chOff x="183312" y="723014"/>
            <a:chExt cx="8632075" cy="401232"/>
          </a:xfrm>
        </p:grpSpPr>
        <p:sp>
          <p:nvSpPr>
            <p:cNvPr id="31" name="Скругленный прямоугольник 30"/>
            <p:cNvSpPr/>
            <p:nvPr/>
          </p:nvSpPr>
          <p:spPr>
            <a:xfrm>
              <a:off x="183312" y="754914"/>
              <a:ext cx="8632075" cy="36933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2" name="TextBox 31"/>
            <p:cNvSpPr txBox="1"/>
            <p:nvPr/>
          </p:nvSpPr>
          <p:spPr>
            <a:xfrm>
              <a:off x="3048600" y="723014"/>
              <a:ext cx="3190682" cy="369332"/>
            </a:xfrm>
            <a:prstGeom prst="rect">
              <a:avLst/>
            </a:prstGeom>
            <a:noFill/>
          </p:spPr>
          <p:txBody>
            <a:bodyPr wrap="none" rtlCol="0">
              <a:spAutoFit/>
            </a:bodyPr>
            <a:lstStyle/>
            <a:p>
              <a:pPr lvl="0" algn="ctr" fontAlgn="base">
                <a:spcBef>
                  <a:spcPct val="0"/>
                </a:spcBef>
                <a:spcAft>
                  <a:spcPct val="0"/>
                </a:spcAft>
                <a:defRPr/>
              </a:pPr>
              <a:r>
                <a:rPr lang="ru-RU" sz="1600" b="1" dirty="0">
                  <a:solidFill>
                    <a:prstClr val="black"/>
                  </a:solidFill>
                  <a:latin typeface="Times New Roman" pitchFamily="18" charset="0"/>
                  <a:cs typeface="Times New Roman" pitchFamily="18" charset="0"/>
                </a:rPr>
                <a:t>Направление расходов</a:t>
              </a:r>
              <a:r>
                <a:rPr lang="ru-RU" b="1" dirty="0">
                  <a:solidFill>
                    <a:prstClr val="black"/>
                  </a:solidFill>
                  <a:latin typeface="Times New Roman" pitchFamily="18" charset="0"/>
                  <a:cs typeface="Times New Roman" pitchFamily="18" charset="0"/>
                </a:rPr>
                <a:t>, </a:t>
              </a:r>
              <a:r>
                <a:rPr lang="ru-RU" sz="1200" b="1" dirty="0">
                  <a:solidFill>
                    <a:prstClr val="black"/>
                  </a:solidFill>
                  <a:latin typeface="Times New Roman" pitchFamily="18" charset="0"/>
                  <a:cs typeface="Times New Roman" pitchFamily="18" charset="0"/>
                </a:rPr>
                <a:t>млн.рублей</a:t>
              </a:r>
            </a:p>
          </p:txBody>
        </p:sp>
      </p:grpSp>
      <p:grpSp>
        <p:nvGrpSpPr>
          <p:cNvPr id="2" name="Группа 1"/>
          <p:cNvGrpSpPr/>
          <p:nvPr/>
        </p:nvGrpSpPr>
        <p:grpSpPr>
          <a:xfrm>
            <a:off x="66675" y="1702405"/>
            <a:ext cx="9354673" cy="368470"/>
            <a:chOff x="88400" y="1925634"/>
            <a:chExt cx="9354673" cy="368470"/>
          </a:xfrm>
        </p:grpSpPr>
        <p:grpSp>
          <p:nvGrpSpPr>
            <p:cNvPr id="10" name="Группа 9"/>
            <p:cNvGrpSpPr/>
            <p:nvPr/>
          </p:nvGrpSpPr>
          <p:grpSpPr>
            <a:xfrm>
              <a:off x="88400" y="1927235"/>
              <a:ext cx="9024376" cy="366869"/>
              <a:chOff x="523396" y="1641369"/>
              <a:chExt cx="6079658" cy="636328"/>
            </a:xfrm>
          </p:grpSpPr>
          <p:pic>
            <p:nvPicPr>
              <p:cNvPr id="13" name="Picture 43" descr="light_shadow"/>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94000" contrast="-78000"/>
                        </a14:imgEffect>
                      </a14:imgLayer>
                    </a14:imgProps>
                  </a:ext>
                </a:extLst>
              </a:blip>
              <a:srcRect/>
              <a:stretch>
                <a:fillRect/>
              </a:stretch>
            </p:blipFill>
            <p:spPr bwMode="gray">
              <a:xfrm rot="21350478">
                <a:off x="523396" y="2078194"/>
                <a:ext cx="1944000" cy="199503"/>
              </a:xfrm>
              <a:prstGeom prst="rect">
                <a:avLst/>
              </a:prstGeom>
              <a:noFill/>
              <a:ln w="9525">
                <a:noFill/>
                <a:miter lim="800000"/>
                <a:headEnd/>
                <a:tailEnd/>
              </a:ln>
            </p:spPr>
          </p:pic>
          <p:grpSp>
            <p:nvGrpSpPr>
              <p:cNvPr id="15" name="组合 40"/>
              <p:cNvGrpSpPr/>
              <p:nvPr/>
            </p:nvGrpSpPr>
            <p:grpSpPr>
              <a:xfrm>
                <a:off x="580174" y="1641369"/>
                <a:ext cx="6022880" cy="555685"/>
                <a:chOff x="2506821" y="1804327"/>
                <a:chExt cx="6022880" cy="555686"/>
              </a:xfrm>
            </p:grpSpPr>
            <p:sp>
              <p:nvSpPr>
                <p:cNvPr id="17" name="矩形 14"/>
                <p:cNvSpPr/>
                <p:nvPr/>
              </p:nvSpPr>
              <p:spPr>
                <a:xfrm>
                  <a:off x="2506821" y="1804337"/>
                  <a:ext cx="5986609" cy="555674"/>
                </a:xfrm>
                <a:prstGeom prst="rect">
                  <a:avLst/>
                </a:prstGeom>
                <a:solidFill>
                  <a:sysClr val="window" lastClr="FFFFFF"/>
                </a:solidFill>
                <a:ln w="12700" cap="flat" cmpd="sng" algn="ctr">
                  <a:noFill/>
                  <a:prstDash val="solid"/>
                  <a:miter lim="800000"/>
                </a:ln>
                <a:effectLst/>
                <a:scene3d>
                  <a:camera prst="orthographicFront"/>
                  <a:lightRig rig="threePt" dir="t"/>
                </a:scene3d>
                <a:sp3d>
                  <a:extrusionClr>
                    <a:srgbClr val="55D2FF"/>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8" name="单圆角矩形 3"/>
                <p:cNvSpPr/>
                <p:nvPr/>
              </p:nvSpPr>
              <p:spPr>
                <a:xfrm flipH="1" flipV="1">
                  <a:off x="3553043" y="1804327"/>
                  <a:ext cx="4976658" cy="555675"/>
                </a:xfrm>
                <a:custGeom>
                  <a:avLst/>
                  <a:gdLst>
                    <a:gd name="connsiteX0" fmla="*/ 0 w 3793525"/>
                    <a:gd name="connsiteY0" fmla="*/ 0 h 1186249"/>
                    <a:gd name="connsiteX1" fmla="*/ 3408243 w 3793525"/>
                    <a:gd name="connsiteY1" fmla="*/ 0 h 1186249"/>
                    <a:gd name="connsiteX2" fmla="*/ 3793525 w 3793525"/>
                    <a:gd name="connsiteY2" fmla="*/ 385282 h 1186249"/>
                    <a:gd name="connsiteX3" fmla="*/ 3793525 w 3793525"/>
                    <a:gd name="connsiteY3" fmla="*/ 1186249 h 1186249"/>
                    <a:gd name="connsiteX4" fmla="*/ 0 w 3793525"/>
                    <a:gd name="connsiteY4" fmla="*/ 1186249 h 1186249"/>
                    <a:gd name="connsiteX5" fmla="*/ 0 w 3793525"/>
                    <a:gd name="connsiteY5" fmla="*/ 0 h 1186249"/>
                    <a:gd name="connsiteX0" fmla="*/ 0 w 3857693"/>
                    <a:gd name="connsiteY0" fmla="*/ 0 h 1186249"/>
                    <a:gd name="connsiteX1" fmla="*/ 3408243 w 3857693"/>
                    <a:gd name="connsiteY1" fmla="*/ 0 h 1186249"/>
                    <a:gd name="connsiteX2" fmla="*/ 3793525 w 3857693"/>
                    <a:gd name="connsiteY2" fmla="*/ 385282 h 1186249"/>
                    <a:gd name="connsiteX3" fmla="*/ 3857693 w 3857693"/>
                    <a:gd name="connsiteY3" fmla="*/ 1186249 h 1186249"/>
                    <a:gd name="connsiteX4" fmla="*/ 0 w 3857693"/>
                    <a:gd name="connsiteY4" fmla="*/ 1186249 h 1186249"/>
                    <a:gd name="connsiteX5" fmla="*/ 0 w 3857693"/>
                    <a:gd name="connsiteY5" fmla="*/ 0 h 1186249"/>
                    <a:gd name="connsiteX0" fmla="*/ 0 w 3857693"/>
                    <a:gd name="connsiteY0" fmla="*/ 0 h 1186249"/>
                    <a:gd name="connsiteX1" fmla="*/ 3408243 w 3857693"/>
                    <a:gd name="connsiteY1" fmla="*/ 0 h 1186249"/>
                    <a:gd name="connsiteX2" fmla="*/ 3793525 w 3857693"/>
                    <a:gd name="connsiteY2" fmla="*/ 385282 h 1186249"/>
                    <a:gd name="connsiteX3" fmla="*/ 3857693 w 3857693"/>
                    <a:gd name="connsiteY3" fmla="*/ 1186249 h 1186249"/>
                    <a:gd name="connsiteX4" fmla="*/ 0 w 3857693"/>
                    <a:gd name="connsiteY4" fmla="*/ 1186249 h 1186249"/>
                    <a:gd name="connsiteX5" fmla="*/ 0 w 3857693"/>
                    <a:gd name="connsiteY5" fmla="*/ 0 h 1186249"/>
                    <a:gd name="connsiteX0" fmla="*/ 0 w 3937904"/>
                    <a:gd name="connsiteY0" fmla="*/ 0 h 1186249"/>
                    <a:gd name="connsiteX1" fmla="*/ 3408243 w 3937904"/>
                    <a:gd name="connsiteY1" fmla="*/ 0 h 1186249"/>
                    <a:gd name="connsiteX2" fmla="*/ 3793525 w 3937904"/>
                    <a:gd name="connsiteY2" fmla="*/ 385282 h 1186249"/>
                    <a:gd name="connsiteX3" fmla="*/ 3937904 w 3937904"/>
                    <a:gd name="connsiteY3" fmla="*/ 1186249 h 1186249"/>
                    <a:gd name="connsiteX4" fmla="*/ 0 w 3937904"/>
                    <a:gd name="connsiteY4" fmla="*/ 1186249 h 1186249"/>
                    <a:gd name="connsiteX5" fmla="*/ 0 w 3937904"/>
                    <a:gd name="connsiteY5" fmla="*/ 0 h 1186249"/>
                    <a:gd name="connsiteX0" fmla="*/ 0 w 3937904"/>
                    <a:gd name="connsiteY0" fmla="*/ 0 h 1186249"/>
                    <a:gd name="connsiteX1" fmla="*/ 3408243 w 3937904"/>
                    <a:gd name="connsiteY1" fmla="*/ 0 h 1186249"/>
                    <a:gd name="connsiteX2" fmla="*/ 3793525 w 3937904"/>
                    <a:gd name="connsiteY2" fmla="*/ 385282 h 1186249"/>
                    <a:gd name="connsiteX3" fmla="*/ 3937904 w 3937904"/>
                    <a:gd name="connsiteY3" fmla="*/ 1186249 h 1186249"/>
                    <a:gd name="connsiteX4" fmla="*/ 0 w 3937904"/>
                    <a:gd name="connsiteY4" fmla="*/ 1186249 h 1186249"/>
                    <a:gd name="connsiteX5" fmla="*/ 0 w 3937904"/>
                    <a:gd name="connsiteY5" fmla="*/ 0 h 118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7904" h="1186249">
                      <a:moveTo>
                        <a:pt x="0" y="0"/>
                      </a:moveTo>
                      <a:lnTo>
                        <a:pt x="3408243" y="0"/>
                      </a:lnTo>
                      <a:cubicBezTo>
                        <a:pt x="3621028" y="0"/>
                        <a:pt x="3793525" y="172497"/>
                        <a:pt x="3793525" y="385282"/>
                      </a:cubicBezTo>
                      <a:cubicBezTo>
                        <a:pt x="3814914" y="652271"/>
                        <a:pt x="3804221" y="1031555"/>
                        <a:pt x="3937904" y="1186249"/>
                      </a:cubicBezTo>
                      <a:lnTo>
                        <a:pt x="0" y="1186249"/>
                      </a:lnTo>
                      <a:lnTo>
                        <a:pt x="0" y="0"/>
                      </a:lnTo>
                      <a:close/>
                    </a:path>
                  </a:pathLst>
                </a:custGeom>
                <a:gradFill>
                  <a:gsLst>
                    <a:gs pos="0">
                      <a:srgbClr val="26CE00"/>
                    </a:gs>
                    <a:gs pos="99099">
                      <a:srgbClr val="26CE00"/>
                    </a:gs>
                    <a:gs pos="35000">
                      <a:srgbClr val="71E600"/>
                    </a:gs>
                    <a:gs pos="73000">
                      <a:srgbClr val="71E600"/>
                    </a:gs>
                  </a:gsLst>
                  <a:lin ang="5400000" scaled="0"/>
                </a:gradFill>
                <a:ln w="12700" cap="flat" cmpd="sng" algn="ctr">
                  <a:noFill/>
                  <a:prstDash val="solid"/>
                  <a:miter lim="800000"/>
                </a:ln>
                <a:effectLst/>
                <a:scene3d>
                  <a:camera prst="orthographicFront"/>
                  <a:lightRig rig="threePt" dir="t"/>
                </a:scene3d>
                <a:sp3d>
                  <a:extrusionClr>
                    <a:srgbClr val="55D2FF"/>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9" name="任意多边形 33"/>
                <p:cNvSpPr/>
                <p:nvPr/>
              </p:nvSpPr>
              <p:spPr>
                <a:xfrm flipH="1" flipV="1">
                  <a:off x="3413345" y="1804338"/>
                  <a:ext cx="4818539" cy="555675"/>
                </a:xfrm>
                <a:custGeom>
                  <a:avLst/>
                  <a:gdLst>
                    <a:gd name="connsiteX0" fmla="*/ 4151744 w 4151744"/>
                    <a:gd name="connsiteY0" fmla="*/ 744833 h 744833"/>
                    <a:gd name="connsiteX1" fmla="*/ 0 w 4151744"/>
                    <a:gd name="connsiteY1" fmla="*/ 744833 h 744833"/>
                    <a:gd name="connsiteX2" fmla="*/ 3783107 w 4151744"/>
                    <a:gd name="connsiteY2" fmla="*/ 0 h 744833"/>
                    <a:gd name="connsiteX3" fmla="*/ 3847340 w 4151744"/>
                    <a:gd name="connsiteY3" fmla="*/ 29830 h 744833"/>
                    <a:gd name="connsiteX4" fmla="*/ 3980884 w 4151744"/>
                    <a:gd name="connsiteY4" fmla="*/ 211302 h 744833"/>
                    <a:gd name="connsiteX5" fmla="*/ 4151744 w 4151744"/>
                    <a:gd name="connsiteY5" fmla="*/ 744833 h 744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51744" h="744833">
                      <a:moveTo>
                        <a:pt x="4151744" y="744833"/>
                      </a:moveTo>
                      <a:lnTo>
                        <a:pt x="0" y="744833"/>
                      </a:lnTo>
                      <a:lnTo>
                        <a:pt x="3783107" y="0"/>
                      </a:lnTo>
                      <a:lnTo>
                        <a:pt x="3847340" y="29830"/>
                      </a:lnTo>
                      <a:cubicBezTo>
                        <a:pt x="3929850" y="76273"/>
                        <a:pt x="3980884" y="140433"/>
                        <a:pt x="3980884" y="211302"/>
                      </a:cubicBezTo>
                      <a:cubicBezTo>
                        <a:pt x="4006196" y="389146"/>
                        <a:pt x="3993542" y="641790"/>
                        <a:pt x="4151744" y="744833"/>
                      </a:cubicBezTo>
                      <a:close/>
                    </a:path>
                  </a:pathLst>
                </a:custGeom>
                <a:gradFill>
                  <a:gsLst>
                    <a:gs pos="0">
                      <a:sysClr val="window" lastClr="FFFFFF">
                        <a:alpha val="67000"/>
                      </a:sysClr>
                    </a:gs>
                    <a:gs pos="68000">
                      <a:sysClr val="window" lastClr="FFFFFF">
                        <a:alpha val="0"/>
                      </a:sysClr>
                    </a:gs>
                  </a:gsLst>
                  <a:lin ang="15600000" scaled="0"/>
                </a:gradFill>
                <a:ln w="12700" cap="flat" cmpd="sng" algn="ctr">
                  <a:noFill/>
                  <a:prstDash val="solid"/>
                  <a:miter lim="800000"/>
                </a:ln>
                <a:effectLst/>
                <a:scene3d>
                  <a:camera prst="orthographicFront"/>
                  <a:lightRig rig="threePt" dir="t"/>
                </a:scene3d>
                <a:sp3d>
                  <a:extrusionClr>
                    <a:srgbClr val="55D2FF"/>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sp>
          <p:nvSpPr>
            <p:cNvPr id="33" name="TextBox 4"/>
            <p:cNvSpPr txBox="1">
              <a:spLocks noChangeArrowheads="1"/>
            </p:cNvSpPr>
            <p:nvPr/>
          </p:nvSpPr>
          <p:spPr bwMode="auto">
            <a:xfrm>
              <a:off x="2085319" y="1925634"/>
              <a:ext cx="7357754"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hangingPunct="1"/>
              <a:r>
                <a:rPr lang="ru-RU" sz="1300" b="1" dirty="0">
                  <a:solidFill>
                    <a:prstClr val="black"/>
                  </a:solidFill>
                  <a:latin typeface="Times New Roman" pitchFamily="18" charset="0"/>
                  <a:cs typeface="Times New Roman" pitchFamily="18" charset="0"/>
                </a:rPr>
                <a:t>Обеспечение населения бытовыми (банными) услугами</a:t>
              </a:r>
            </a:p>
          </p:txBody>
        </p:sp>
      </p:grpSp>
      <p:grpSp>
        <p:nvGrpSpPr>
          <p:cNvPr id="52" name="Группа 51"/>
          <p:cNvGrpSpPr/>
          <p:nvPr/>
        </p:nvGrpSpPr>
        <p:grpSpPr>
          <a:xfrm>
            <a:off x="111057" y="2168154"/>
            <a:ext cx="8960514" cy="421008"/>
            <a:chOff x="140063" y="3141646"/>
            <a:chExt cx="8960514" cy="421008"/>
          </a:xfrm>
        </p:grpSpPr>
        <p:pic>
          <p:nvPicPr>
            <p:cNvPr id="35" name="Picture 43" descr="light_shadow"/>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94000" contrast="-78000"/>
                      </a14:imgEffect>
                    </a14:imgLayer>
                  </a14:imgProps>
                </a:ext>
              </a:extLst>
            </a:blip>
            <a:srcRect/>
            <a:stretch>
              <a:fillRect/>
            </a:stretch>
          </p:blipFill>
          <p:spPr bwMode="gray">
            <a:xfrm rot="21350478">
              <a:off x="140063" y="3447547"/>
              <a:ext cx="2844977" cy="115107"/>
            </a:xfrm>
            <a:prstGeom prst="rect">
              <a:avLst/>
            </a:prstGeom>
            <a:noFill/>
            <a:ln w="9525">
              <a:noFill/>
              <a:miter lim="800000"/>
              <a:headEnd/>
              <a:tailEnd/>
            </a:ln>
          </p:spPr>
        </p:pic>
        <p:sp>
          <p:nvSpPr>
            <p:cNvPr id="36" name="矩形 8"/>
            <p:cNvSpPr/>
            <p:nvPr/>
          </p:nvSpPr>
          <p:spPr>
            <a:xfrm>
              <a:off x="176216" y="3141653"/>
              <a:ext cx="8886262" cy="342906"/>
            </a:xfrm>
            <a:prstGeom prst="rect">
              <a:avLst/>
            </a:prstGeom>
            <a:solidFill>
              <a:sysClr val="window" lastClr="FFFFFF"/>
            </a:solidFill>
            <a:ln w="12700" cap="flat" cmpd="sng" algn="ctr">
              <a:noFill/>
              <a:prstDash val="solid"/>
              <a:miter lim="800000"/>
            </a:ln>
            <a:effectLst/>
            <a:scene3d>
              <a:camera prst="orthographicFront"/>
              <a:lightRig rig="threePt" dir="t"/>
            </a:scene3d>
            <a:sp3d>
              <a:extrusionClr>
                <a:srgbClr val="55D2FF"/>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7" name="单圆角矩形 3"/>
            <p:cNvSpPr/>
            <p:nvPr/>
          </p:nvSpPr>
          <p:spPr>
            <a:xfrm flipH="1" flipV="1">
              <a:off x="1719658" y="3141646"/>
              <a:ext cx="7380919" cy="342911"/>
            </a:xfrm>
            <a:custGeom>
              <a:avLst/>
              <a:gdLst>
                <a:gd name="connsiteX0" fmla="*/ 0 w 3793525"/>
                <a:gd name="connsiteY0" fmla="*/ 0 h 1186249"/>
                <a:gd name="connsiteX1" fmla="*/ 3408243 w 3793525"/>
                <a:gd name="connsiteY1" fmla="*/ 0 h 1186249"/>
                <a:gd name="connsiteX2" fmla="*/ 3793525 w 3793525"/>
                <a:gd name="connsiteY2" fmla="*/ 385282 h 1186249"/>
                <a:gd name="connsiteX3" fmla="*/ 3793525 w 3793525"/>
                <a:gd name="connsiteY3" fmla="*/ 1186249 h 1186249"/>
                <a:gd name="connsiteX4" fmla="*/ 0 w 3793525"/>
                <a:gd name="connsiteY4" fmla="*/ 1186249 h 1186249"/>
                <a:gd name="connsiteX5" fmla="*/ 0 w 3793525"/>
                <a:gd name="connsiteY5" fmla="*/ 0 h 1186249"/>
                <a:gd name="connsiteX0" fmla="*/ 0 w 3857693"/>
                <a:gd name="connsiteY0" fmla="*/ 0 h 1186249"/>
                <a:gd name="connsiteX1" fmla="*/ 3408243 w 3857693"/>
                <a:gd name="connsiteY1" fmla="*/ 0 h 1186249"/>
                <a:gd name="connsiteX2" fmla="*/ 3793525 w 3857693"/>
                <a:gd name="connsiteY2" fmla="*/ 385282 h 1186249"/>
                <a:gd name="connsiteX3" fmla="*/ 3857693 w 3857693"/>
                <a:gd name="connsiteY3" fmla="*/ 1186249 h 1186249"/>
                <a:gd name="connsiteX4" fmla="*/ 0 w 3857693"/>
                <a:gd name="connsiteY4" fmla="*/ 1186249 h 1186249"/>
                <a:gd name="connsiteX5" fmla="*/ 0 w 3857693"/>
                <a:gd name="connsiteY5" fmla="*/ 0 h 1186249"/>
                <a:gd name="connsiteX0" fmla="*/ 0 w 3857693"/>
                <a:gd name="connsiteY0" fmla="*/ 0 h 1186249"/>
                <a:gd name="connsiteX1" fmla="*/ 3408243 w 3857693"/>
                <a:gd name="connsiteY1" fmla="*/ 0 h 1186249"/>
                <a:gd name="connsiteX2" fmla="*/ 3793525 w 3857693"/>
                <a:gd name="connsiteY2" fmla="*/ 385282 h 1186249"/>
                <a:gd name="connsiteX3" fmla="*/ 3857693 w 3857693"/>
                <a:gd name="connsiteY3" fmla="*/ 1186249 h 1186249"/>
                <a:gd name="connsiteX4" fmla="*/ 0 w 3857693"/>
                <a:gd name="connsiteY4" fmla="*/ 1186249 h 1186249"/>
                <a:gd name="connsiteX5" fmla="*/ 0 w 3857693"/>
                <a:gd name="connsiteY5" fmla="*/ 0 h 1186249"/>
                <a:gd name="connsiteX0" fmla="*/ 0 w 3937904"/>
                <a:gd name="connsiteY0" fmla="*/ 0 h 1186249"/>
                <a:gd name="connsiteX1" fmla="*/ 3408243 w 3937904"/>
                <a:gd name="connsiteY1" fmla="*/ 0 h 1186249"/>
                <a:gd name="connsiteX2" fmla="*/ 3793525 w 3937904"/>
                <a:gd name="connsiteY2" fmla="*/ 385282 h 1186249"/>
                <a:gd name="connsiteX3" fmla="*/ 3937904 w 3937904"/>
                <a:gd name="connsiteY3" fmla="*/ 1186249 h 1186249"/>
                <a:gd name="connsiteX4" fmla="*/ 0 w 3937904"/>
                <a:gd name="connsiteY4" fmla="*/ 1186249 h 1186249"/>
                <a:gd name="connsiteX5" fmla="*/ 0 w 3937904"/>
                <a:gd name="connsiteY5" fmla="*/ 0 h 1186249"/>
                <a:gd name="connsiteX0" fmla="*/ 0 w 3937904"/>
                <a:gd name="connsiteY0" fmla="*/ 0 h 1186249"/>
                <a:gd name="connsiteX1" fmla="*/ 3408243 w 3937904"/>
                <a:gd name="connsiteY1" fmla="*/ 0 h 1186249"/>
                <a:gd name="connsiteX2" fmla="*/ 3793525 w 3937904"/>
                <a:gd name="connsiteY2" fmla="*/ 385282 h 1186249"/>
                <a:gd name="connsiteX3" fmla="*/ 3937904 w 3937904"/>
                <a:gd name="connsiteY3" fmla="*/ 1186249 h 1186249"/>
                <a:gd name="connsiteX4" fmla="*/ 0 w 3937904"/>
                <a:gd name="connsiteY4" fmla="*/ 1186249 h 1186249"/>
                <a:gd name="connsiteX5" fmla="*/ 0 w 3937904"/>
                <a:gd name="connsiteY5" fmla="*/ 0 h 118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7904" h="1186249">
                  <a:moveTo>
                    <a:pt x="0" y="0"/>
                  </a:moveTo>
                  <a:lnTo>
                    <a:pt x="3408243" y="0"/>
                  </a:lnTo>
                  <a:cubicBezTo>
                    <a:pt x="3621028" y="0"/>
                    <a:pt x="3793525" y="172497"/>
                    <a:pt x="3793525" y="385282"/>
                  </a:cubicBezTo>
                  <a:cubicBezTo>
                    <a:pt x="3814914" y="652271"/>
                    <a:pt x="3804221" y="1031555"/>
                    <a:pt x="3937904" y="1186249"/>
                  </a:cubicBezTo>
                  <a:lnTo>
                    <a:pt x="0" y="1186249"/>
                  </a:lnTo>
                  <a:lnTo>
                    <a:pt x="0" y="0"/>
                  </a:lnTo>
                  <a:close/>
                </a:path>
              </a:pathLst>
            </a:custGeom>
            <a:gradFill>
              <a:gsLst>
                <a:gs pos="0">
                  <a:srgbClr val="7030A0"/>
                </a:gs>
                <a:gs pos="99099">
                  <a:srgbClr val="7030A0"/>
                </a:gs>
                <a:gs pos="35000">
                  <a:srgbClr val="E08CD4"/>
                </a:gs>
                <a:gs pos="73000">
                  <a:srgbClr val="EA92D1"/>
                </a:gs>
              </a:gsLst>
              <a:lin ang="5400000" scaled="0"/>
            </a:gradFill>
            <a:ln w="12700" cap="flat" cmpd="sng" algn="ctr">
              <a:noFill/>
              <a:prstDash val="solid"/>
              <a:miter lim="800000"/>
            </a:ln>
            <a:effectLst/>
            <a:scene3d>
              <a:camera prst="orthographicFront"/>
              <a:lightRig rig="threePt" dir="t"/>
            </a:scene3d>
            <a:sp3d>
              <a:extrusionClr>
                <a:srgbClr val="55D2FF"/>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8" name="TextBox 26"/>
            <p:cNvSpPr txBox="1">
              <a:spLocks noChangeArrowheads="1"/>
            </p:cNvSpPr>
            <p:nvPr/>
          </p:nvSpPr>
          <p:spPr bwMode="auto">
            <a:xfrm>
              <a:off x="2802910" y="3154070"/>
              <a:ext cx="6113152"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hangingPunct="1"/>
              <a:r>
                <a:rPr lang="ru-RU" sz="1300" b="1" dirty="0">
                  <a:solidFill>
                    <a:prstClr val="black"/>
                  </a:solidFill>
                  <a:latin typeface="Times New Roman" pitchFamily="18" charset="0"/>
                  <a:cs typeface="Times New Roman" pitchFamily="18" charset="0"/>
                </a:rPr>
                <a:t>Развитие услуг в сфере похоронного дела</a:t>
              </a:r>
            </a:p>
          </p:txBody>
        </p:sp>
      </p:grpSp>
      <p:grpSp>
        <p:nvGrpSpPr>
          <p:cNvPr id="82" name="Группа 81"/>
          <p:cNvGrpSpPr/>
          <p:nvPr/>
        </p:nvGrpSpPr>
        <p:grpSpPr>
          <a:xfrm>
            <a:off x="139845" y="2673896"/>
            <a:ext cx="8922415" cy="421598"/>
            <a:chOff x="140063" y="2874356"/>
            <a:chExt cx="8922415" cy="421598"/>
          </a:xfrm>
        </p:grpSpPr>
        <p:grpSp>
          <p:nvGrpSpPr>
            <p:cNvPr id="53" name="Группа 52"/>
            <p:cNvGrpSpPr/>
            <p:nvPr/>
          </p:nvGrpSpPr>
          <p:grpSpPr>
            <a:xfrm>
              <a:off x="140063" y="2874947"/>
              <a:ext cx="8922415" cy="421007"/>
              <a:chOff x="140063" y="3141647"/>
              <a:chExt cx="8922415" cy="421007"/>
            </a:xfrm>
          </p:grpSpPr>
          <p:pic>
            <p:nvPicPr>
              <p:cNvPr id="54" name="Picture 43" descr="light_shadow"/>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94000" contrast="-78000"/>
                        </a14:imgEffect>
                      </a14:imgLayer>
                    </a14:imgProps>
                  </a:ext>
                </a:extLst>
              </a:blip>
              <a:srcRect/>
              <a:stretch>
                <a:fillRect/>
              </a:stretch>
            </p:blipFill>
            <p:spPr bwMode="gray">
              <a:xfrm rot="21350478">
                <a:off x="140063" y="3447547"/>
                <a:ext cx="2844977" cy="115107"/>
              </a:xfrm>
              <a:prstGeom prst="rect">
                <a:avLst/>
              </a:prstGeom>
              <a:noFill/>
              <a:ln w="9525">
                <a:noFill/>
                <a:miter lim="800000"/>
                <a:headEnd/>
                <a:tailEnd/>
              </a:ln>
            </p:spPr>
          </p:pic>
          <p:sp>
            <p:nvSpPr>
              <p:cNvPr id="55" name="矩形 8"/>
              <p:cNvSpPr/>
              <p:nvPr/>
            </p:nvSpPr>
            <p:spPr>
              <a:xfrm>
                <a:off x="176216" y="3141653"/>
                <a:ext cx="8886262" cy="342906"/>
              </a:xfrm>
              <a:prstGeom prst="rect">
                <a:avLst/>
              </a:prstGeom>
              <a:solidFill>
                <a:sysClr val="window" lastClr="FFFFFF"/>
              </a:solidFill>
              <a:ln w="12700" cap="flat" cmpd="sng" algn="ctr">
                <a:noFill/>
                <a:prstDash val="solid"/>
                <a:miter lim="800000"/>
              </a:ln>
              <a:effectLst/>
              <a:scene3d>
                <a:camera prst="orthographicFront"/>
                <a:lightRig rig="threePt" dir="t"/>
              </a:scene3d>
              <a:sp3d>
                <a:extrusionClr>
                  <a:srgbClr val="55D2FF"/>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6" name="单圆角矩形 3"/>
              <p:cNvSpPr/>
              <p:nvPr/>
            </p:nvSpPr>
            <p:spPr>
              <a:xfrm flipH="1" flipV="1">
                <a:off x="1719659" y="3141647"/>
                <a:ext cx="7342816" cy="342911"/>
              </a:xfrm>
              <a:custGeom>
                <a:avLst/>
                <a:gdLst>
                  <a:gd name="connsiteX0" fmla="*/ 0 w 3793525"/>
                  <a:gd name="connsiteY0" fmla="*/ 0 h 1186249"/>
                  <a:gd name="connsiteX1" fmla="*/ 3408243 w 3793525"/>
                  <a:gd name="connsiteY1" fmla="*/ 0 h 1186249"/>
                  <a:gd name="connsiteX2" fmla="*/ 3793525 w 3793525"/>
                  <a:gd name="connsiteY2" fmla="*/ 385282 h 1186249"/>
                  <a:gd name="connsiteX3" fmla="*/ 3793525 w 3793525"/>
                  <a:gd name="connsiteY3" fmla="*/ 1186249 h 1186249"/>
                  <a:gd name="connsiteX4" fmla="*/ 0 w 3793525"/>
                  <a:gd name="connsiteY4" fmla="*/ 1186249 h 1186249"/>
                  <a:gd name="connsiteX5" fmla="*/ 0 w 3793525"/>
                  <a:gd name="connsiteY5" fmla="*/ 0 h 1186249"/>
                  <a:gd name="connsiteX0" fmla="*/ 0 w 3857693"/>
                  <a:gd name="connsiteY0" fmla="*/ 0 h 1186249"/>
                  <a:gd name="connsiteX1" fmla="*/ 3408243 w 3857693"/>
                  <a:gd name="connsiteY1" fmla="*/ 0 h 1186249"/>
                  <a:gd name="connsiteX2" fmla="*/ 3793525 w 3857693"/>
                  <a:gd name="connsiteY2" fmla="*/ 385282 h 1186249"/>
                  <a:gd name="connsiteX3" fmla="*/ 3857693 w 3857693"/>
                  <a:gd name="connsiteY3" fmla="*/ 1186249 h 1186249"/>
                  <a:gd name="connsiteX4" fmla="*/ 0 w 3857693"/>
                  <a:gd name="connsiteY4" fmla="*/ 1186249 h 1186249"/>
                  <a:gd name="connsiteX5" fmla="*/ 0 w 3857693"/>
                  <a:gd name="connsiteY5" fmla="*/ 0 h 1186249"/>
                  <a:gd name="connsiteX0" fmla="*/ 0 w 3857693"/>
                  <a:gd name="connsiteY0" fmla="*/ 0 h 1186249"/>
                  <a:gd name="connsiteX1" fmla="*/ 3408243 w 3857693"/>
                  <a:gd name="connsiteY1" fmla="*/ 0 h 1186249"/>
                  <a:gd name="connsiteX2" fmla="*/ 3793525 w 3857693"/>
                  <a:gd name="connsiteY2" fmla="*/ 385282 h 1186249"/>
                  <a:gd name="connsiteX3" fmla="*/ 3857693 w 3857693"/>
                  <a:gd name="connsiteY3" fmla="*/ 1186249 h 1186249"/>
                  <a:gd name="connsiteX4" fmla="*/ 0 w 3857693"/>
                  <a:gd name="connsiteY4" fmla="*/ 1186249 h 1186249"/>
                  <a:gd name="connsiteX5" fmla="*/ 0 w 3857693"/>
                  <a:gd name="connsiteY5" fmla="*/ 0 h 1186249"/>
                  <a:gd name="connsiteX0" fmla="*/ 0 w 3937904"/>
                  <a:gd name="connsiteY0" fmla="*/ 0 h 1186249"/>
                  <a:gd name="connsiteX1" fmla="*/ 3408243 w 3937904"/>
                  <a:gd name="connsiteY1" fmla="*/ 0 h 1186249"/>
                  <a:gd name="connsiteX2" fmla="*/ 3793525 w 3937904"/>
                  <a:gd name="connsiteY2" fmla="*/ 385282 h 1186249"/>
                  <a:gd name="connsiteX3" fmla="*/ 3937904 w 3937904"/>
                  <a:gd name="connsiteY3" fmla="*/ 1186249 h 1186249"/>
                  <a:gd name="connsiteX4" fmla="*/ 0 w 3937904"/>
                  <a:gd name="connsiteY4" fmla="*/ 1186249 h 1186249"/>
                  <a:gd name="connsiteX5" fmla="*/ 0 w 3937904"/>
                  <a:gd name="connsiteY5" fmla="*/ 0 h 1186249"/>
                  <a:gd name="connsiteX0" fmla="*/ 0 w 3937904"/>
                  <a:gd name="connsiteY0" fmla="*/ 0 h 1186249"/>
                  <a:gd name="connsiteX1" fmla="*/ 3408243 w 3937904"/>
                  <a:gd name="connsiteY1" fmla="*/ 0 h 1186249"/>
                  <a:gd name="connsiteX2" fmla="*/ 3793525 w 3937904"/>
                  <a:gd name="connsiteY2" fmla="*/ 385282 h 1186249"/>
                  <a:gd name="connsiteX3" fmla="*/ 3937904 w 3937904"/>
                  <a:gd name="connsiteY3" fmla="*/ 1186249 h 1186249"/>
                  <a:gd name="connsiteX4" fmla="*/ 0 w 3937904"/>
                  <a:gd name="connsiteY4" fmla="*/ 1186249 h 1186249"/>
                  <a:gd name="connsiteX5" fmla="*/ 0 w 3937904"/>
                  <a:gd name="connsiteY5" fmla="*/ 0 h 118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7904" h="1186249">
                    <a:moveTo>
                      <a:pt x="0" y="0"/>
                    </a:moveTo>
                    <a:lnTo>
                      <a:pt x="3408243" y="0"/>
                    </a:lnTo>
                    <a:cubicBezTo>
                      <a:pt x="3621028" y="0"/>
                      <a:pt x="3793525" y="172497"/>
                      <a:pt x="3793525" y="385282"/>
                    </a:cubicBezTo>
                    <a:cubicBezTo>
                      <a:pt x="3814914" y="652271"/>
                      <a:pt x="3804221" y="1031555"/>
                      <a:pt x="3937904" y="1186249"/>
                    </a:cubicBezTo>
                    <a:lnTo>
                      <a:pt x="0" y="1186249"/>
                    </a:lnTo>
                    <a:lnTo>
                      <a:pt x="0" y="0"/>
                    </a:lnTo>
                    <a:close/>
                  </a:path>
                </a:pathLst>
              </a:custGeom>
              <a:gradFill>
                <a:gsLst>
                  <a:gs pos="0">
                    <a:srgbClr val="00FFFF"/>
                  </a:gs>
                  <a:gs pos="99099">
                    <a:srgbClr val="53D2FF"/>
                  </a:gs>
                  <a:gs pos="35000">
                    <a:srgbClr val="89E0FF"/>
                  </a:gs>
                  <a:gs pos="73000">
                    <a:srgbClr val="89E0FF"/>
                  </a:gs>
                </a:gsLst>
                <a:lin ang="5400000" scaled="0"/>
              </a:gradFill>
              <a:ln w="12700" cap="flat" cmpd="sng" algn="ctr">
                <a:noFill/>
                <a:prstDash val="solid"/>
                <a:miter lim="800000"/>
              </a:ln>
              <a:effectLst/>
              <a:scene3d>
                <a:camera prst="orthographicFront"/>
                <a:lightRig rig="threePt" dir="t"/>
              </a:scene3d>
              <a:sp3d>
                <a:extrusionClr>
                  <a:srgbClr val="55D2FF"/>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sp>
          <p:nvSpPr>
            <p:cNvPr id="58" name="TextBox 22"/>
            <p:cNvSpPr txBox="1">
              <a:spLocks noChangeArrowheads="1"/>
            </p:cNvSpPr>
            <p:nvPr/>
          </p:nvSpPr>
          <p:spPr bwMode="auto">
            <a:xfrm>
              <a:off x="2402513" y="2874356"/>
              <a:ext cx="6574538"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hangingPunct="1"/>
              <a:r>
                <a:rPr lang="ru-RU" sz="1300" b="1" dirty="0">
                  <a:solidFill>
                    <a:prstClr val="black"/>
                  </a:solidFill>
                  <a:latin typeface="Times New Roman" pitchFamily="18" charset="0"/>
                  <a:cs typeface="Times New Roman" pitchFamily="18" charset="0"/>
                </a:rPr>
                <a:t>Обеспечение мероприятий по капитальному ремонту многоквартирных домов</a:t>
              </a:r>
            </a:p>
          </p:txBody>
        </p:sp>
      </p:grpSp>
      <p:grpSp>
        <p:nvGrpSpPr>
          <p:cNvPr id="81" name="Группа 80"/>
          <p:cNvGrpSpPr/>
          <p:nvPr/>
        </p:nvGrpSpPr>
        <p:grpSpPr>
          <a:xfrm>
            <a:off x="140770" y="3174139"/>
            <a:ext cx="8998615" cy="424321"/>
            <a:chOff x="159113" y="3281208"/>
            <a:chExt cx="8998615" cy="424321"/>
          </a:xfrm>
        </p:grpSpPr>
        <p:grpSp>
          <p:nvGrpSpPr>
            <p:cNvPr id="59" name="Группа 58"/>
            <p:cNvGrpSpPr/>
            <p:nvPr/>
          </p:nvGrpSpPr>
          <p:grpSpPr>
            <a:xfrm>
              <a:off x="159113" y="3284522"/>
              <a:ext cx="8922412" cy="421007"/>
              <a:chOff x="140063" y="3141647"/>
              <a:chExt cx="8922412" cy="421007"/>
            </a:xfrm>
          </p:grpSpPr>
          <p:pic>
            <p:nvPicPr>
              <p:cNvPr id="60" name="Picture 43" descr="light_shadow"/>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94000" contrast="-78000"/>
                        </a14:imgEffect>
                      </a14:imgLayer>
                    </a14:imgProps>
                  </a:ext>
                </a:extLst>
              </a:blip>
              <a:srcRect/>
              <a:stretch>
                <a:fillRect/>
              </a:stretch>
            </p:blipFill>
            <p:spPr bwMode="gray">
              <a:xfrm rot="21350478">
                <a:off x="140063" y="3447547"/>
                <a:ext cx="2844977" cy="115107"/>
              </a:xfrm>
              <a:prstGeom prst="rect">
                <a:avLst/>
              </a:prstGeom>
              <a:noFill/>
              <a:ln w="9525">
                <a:noFill/>
                <a:miter lim="800000"/>
                <a:headEnd/>
                <a:tailEnd/>
              </a:ln>
            </p:spPr>
          </p:pic>
          <p:sp>
            <p:nvSpPr>
              <p:cNvPr id="61" name="矩形 8"/>
              <p:cNvSpPr/>
              <p:nvPr/>
            </p:nvSpPr>
            <p:spPr>
              <a:xfrm>
                <a:off x="176215" y="3141653"/>
                <a:ext cx="8885335" cy="342906"/>
              </a:xfrm>
              <a:prstGeom prst="rect">
                <a:avLst/>
              </a:prstGeom>
              <a:solidFill>
                <a:sysClr val="window" lastClr="FFFFFF"/>
              </a:solidFill>
              <a:ln w="12700" cap="flat" cmpd="sng" algn="ctr">
                <a:noFill/>
                <a:prstDash val="solid"/>
                <a:miter lim="800000"/>
              </a:ln>
              <a:effectLst/>
              <a:scene3d>
                <a:camera prst="orthographicFront"/>
                <a:lightRig rig="threePt" dir="t"/>
              </a:scene3d>
              <a:sp3d>
                <a:extrusionClr>
                  <a:srgbClr val="55D2FF"/>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62" name="单圆角矩形 3"/>
              <p:cNvSpPr/>
              <p:nvPr/>
            </p:nvSpPr>
            <p:spPr>
              <a:xfrm flipH="1" flipV="1">
                <a:off x="1719659" y="3141647"/>
                <a:ext cx="7342816" cy="342911"/>
              </a:xfrm>
              <a:custGeom>
                <a:avLst/>
                <a:gdLst>
                  <a:gd name="connsiteX0" fmla="*/ 0 w 3793525"/>
                  <a:gd name="connsiteY0" fmla="*/ 0 h 1186249"/>
                  <a:gd name="connsiteX1" fmla="*/ 3408243 w 3793525"/>
                  <a:gd name="connsiteY1" fmla="*/ 0 h 1186249"/>
                  <a:gd name="connsiteX2" fmla="*/ 3793525 w 3793525"/>
                  <a:gd name="connsiteY2" fmla="*/ 385282 h 1186249"/>
                  <a:gd name="connsiteX3" fmla="*/ 3793525 w 3793525"/>
                  <a:gd name="connsiteY3" fmla="*/ 1186249 h 1186249"/>
                  <a:gd name="connsiteX4" fmla="*/ 0 w 3793525"/>
                  <a:gd name="connsiteY4" fmla="*/ 1186249 h 1186249"/>
                  <a:gd name="connsiteX5" fmla="*/ 0 w 3793525"/>
                  <a:gd name="connsiteY5" fmla="*/ 0 h 1186249"/>
                  <a:gd name="connsiteX0" fmla="*/ 0 w 3857693"/>
                  <a:gd name="connsiteY0" fmla="*/ 0 h 1186249"/>
                  <a:gd name="connsiteX1" fmla="*/ 3408243 w 3857693"/>
                  <a:gd name="connsiteY1" fmla="*/ 0 h 1186249"/>
                  <a:gd name="connsiteX2" fmla="*/ 3793525 w 3857693"/>
                  <a:gd name="connsiteY2" fmla="*/ 385282 h 1186249"/>
                  <a:gd name="connsiteX3" fmla="*/ 3857693 w 3857693"/>
                  <a:gd name="connsiteY3" fmla="*/ 1186249 h 1186249"/>
                  <a:gd name="connsiteX4" fmla="*/ 0 w 3857693"/>
                  <a:gd name="connsiteY4" fmla="*/ 1186249 h 1186249"/>
                  <a:gd name="connsiteX5" fmla="*/ 0 w 3857693"/>
                  <a:gd name="connsiteY5" fmla="*/ 0 h 1186249"/>
                  <a:gd name="connsiteX0" fmla="*/ 0 w 3857693"/>
                  <a:gd name="connsiteY0" fmla="*/ 0 h 1186249"/>
                  <a:gd name="connsiteX1" fmla="*/ 3408243 w 3857693"/>
                  <a:gd name="connsiteY1" fmla="*/ 0 h 1186249"/>
                  <a:gd name="connsiteX2" fmla="*/ 3793525 w 3857693"/>
                  <a:gd name="connsiteY2" fmla="*/ 385282 h 1186249"/>
                  <a:gd name="connsiteX3" fmla="*/ 3857693 w 3857693"/>
                  <a:gd name="connsiteY3" fmla="*/ 1186249 h 1186249"/>
                  <a:gd name="connsiteX4" fmla="*/ 0 w 3857693"/>
                  <a:gd name="connsiteY4" fmla="*/ 1186249 h 1186249"/>
                  <a:gd name="connsiteX5" fmla="*/ 0 w 3857693"/>
                  <a:gd name="connsiteY5" fmla="*/ 0 h 1186249"/>
                  <a:gd name="connsiteX0" fmla="*/ 0 w 3937904"/>
                  <a:gd name="connsiteY0" fmla="*/ 0 h 1186249"/>
                  <a:gd name="connsiteX1" fmla="*/ 3408243 w 3937904"/>
                  <a:gd name="connsiteY1" fmla="*/ 0 h 1186249"/>
                  <a:gd name="connsiteX2" fmla="*/ 3793525 w 3937904"/>
                  <a:gd name="connsiteY2" fmla="*/ 385282 h 1186249"/>
                  <a:gd name="connsiteX3" fmla="*/ 3937904 w 3937904"/>
                  <a:gd name="connsiteY3" fmla="*/ 1186249 h 1186249"/>
                  <a:gd name="connsiteX4" fmla="*/ 0 w 3937904"/>
                  <a:gd name="connsiteY4" fmla="*/ 1186249 h 1186249"/>
                  <a:gd name="connsiteX5" fmla="*/ 0 w 3937904"/>
                  <a:gd name="connsiteY5" fmla="*/ 0 h 1186249"/>
                  <a:gd name="connsiteX0" fmla="*/ 0 w 3937904"/>
                  <a:gd name="connsiteY0" fmla="*/ 0 h 1186249"/>
                  <a:gd name="connsiteX1" fmla="*/ 3408243 w 3937904"/>
                  <a:gd name="connsiteY1" fmla="*/ 0 h 1186249"/>
                  <a:gd name="connsiteX2" fmla="*/ 3793525 w 3937904"/>
                  <a:gd name="connsiteY2" fmla="*/ 385282 h 1186249"/>
                  <a:gd name="connsiteX3" fmla="*/ 3937904 w 3937904"/>
                  <a:gd name="connsiteY3" fmla="*/ 1186249 h 1186249"/>
                  <a:gd name="connsiteX4" fmla="*/ 0 w 3937904"/>
                  <a:gd name="connsiteY4" fmla="*/ 1186249 h 1186249"/>
                  <a:gd name="connsiteX5" fmla="*/ 0 w 3937904"/>
                  <a:gd name="connsiteY5" fmla="*/ 0 h 118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7904" h="1186249">
                    <a:moveTo>
                      <a:pt x="0" y="0"/>
                    </a:moveTo>
                    <a:lnTo>
                      <a:pt x="3408243" y="0"/>
                    </a:lnTo>
                    <a:cubicBezTo>
                      <a:pt x="3621028" y="0"/>
                      <a:pt x="3793525" y="172497"/>
                      <a:pt x="3793525" y="385282"/>
                    </a:cubicBezTo>
                    <a:cubicBezTo>
                      <a:pt x="3814914" y="652271"/>
                      <a:pt x="3804221" y="1031555"/>
                      <a:pt x="3937904" y="1186249"/>
                    </a:cubicBezTo>
                    <a:lnTo>
                      <a:pt x="0" y="1186249"/>
                    </a:lnTo>
                    <a:lnTo>
                      <a:pt x="0" y="0"/>
                    </a:lnTo>
                    <a:close/>
                  </a:path>
                </a:pathLst>
              </a:custGeom>
              <a:gradFill>
                <a:gsLst>
                  <a:gs pos="0">
                    <a:srgbClr val="FF7C80"/>
                  </a:gs>
                  <a:gs pos="99099">
                    <a:srgbClr val="FF9999"/>
                  </a:gs>
                  <a:gs pos="35000">
                    <a:srgbClr val="FFC1C1"/>
                  </a:gs>
                  <a:gs pos="73000">
                    <a:srgbClr val="FFB9B9"/>
                  </a:gs>
                </a:gsLst>
                <a:lin ang="5400000" scaled="0"/>
              </a:gradFill>
              <a:ln w="12700" cap="flat" cmpd="sng" algn="ctr">
                <a:noFill/>
                <a:prstDash val="solid"/>
                <a:miter lim="800000"/>
              </a:ln>
              <a:effectLst/>
              <a:scene3d>
                <a:camera prst="orthographicFront"/>
                <a:lightRig rig="threePt" dir="t"/>
              </a:scene3d>
              <a:sp3d>
                <a:extrusionClr>
                  <a:srgbClr val="55D2FF"/>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sp>
          <p:nvSpPr>
            <p:cNvPr id="63" name="TextBox 22"/>
            <p:cNvSpPr txBox="1">
              <a:spLocks noChangeArrowheads="1"/>
            </p:cNvSpPr>
            <p:nvPr/>
          </p:nvSpPr>
          <p:spPr bwMode="auto">
            <a:xfrm>
              <a:off x="2156804" y="3281208"/>
              <a:ext cx="7000924"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hangingPunct="1"/>
              <a:r>
                <a:rPr lang="ru-RU" sz="1300" b="1" dirty="0">
                  <a:solidFill>
                    <a:prstClr val="black"/>
                  </a:solidFill>
                  <a:latin typeface="Times New Roman" pitchFamily="18" charset="0"/>
                  <a:cs typeface="Times New Roman" pitchFamily="18" charset="0"/>
                </a:rPr>
                <a:t>Обеспечение мероприятий по переселению граждан из аварийного жилищного фонда </a:t>
              </a:r>
            </a:p>
          </p:txBody>
        </p:sp>
      </p:grpSp>
      <p:grpSp>
        <p:nvGrpSpPr>
          <p:cNvPr id="64" name="Группа 63"/>
          <p:cNvGrpSpPr/>
          <p:nvPr/>
        </p:nvGrpSpPr>
        <p:grpSpPr>
          <a:xfrm>
            <a:off x="149586" y="3664073"/>
            <a:ext cx="8941464" cy="421008"/>
            <a:chOff x="140063" y="3141646"/>
            <a:chExt cx="8941464" cy="421008"/>
          </a:xfrm>
        </p:grpSpPr>
        <p:pic>
          <p:nvPicPr>
            <p:cNvPr id="65" name="Picture 43" descr="light_shadow"/>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94000" contrast="-78000"/>
                      </a14:imgEffect>
                    </a14:imgLayer>
                  </a14:imgProps>
                </a:ext>
              </a:extLst>
            </a:blip>
            <a:srcRect/>
            <a:stretch>
              <a:fillRect/>
            </a:stretch>
          </p:blipFill>
          <p:spPr bwMode="gray">
            <a:xfrm rot="21350478">
              <a:off x="140063" y="3447547"/>
              <a:ext cx="2844977" cy="115107"/>
            </a:xfrm>
            <a:prstGeom prst="rect">
              <a:avLst/>
            </a:prstGeom>
            <a:noFill/>
            <a:ln w="9525">
              <a:noFill/>
              <a:miter lim="800000"/>
              <a:headEnd/>
              <a:tailEnd/>
            </a:ln>
          </p:spPr>
        </p:pic>
        <p:sp>
          <p:nvSpPr>
            <p:cNvPr id="66" name="矩形 8"/>
            <p:cNvSpPr/>
            <p:nvPr/>
          </p:nvSpPr>
          <p:spPr>
            <a:xfrm>
              <a:off x="176216" y="3141653"/>
              <a:ext cx="8886262" cy="342906"/>
            </a:xfrm>
            <a:prstGeom prst="rect">
              <a:avLst/>
            </a:prstGeom>
            <a:solidFill>
              <a:sysClr val="window" lastClr="FFFFFF"/>
            </a:solidFill>
            <a:ln w="12700" cap="flat" cmpd="sng" algn="ctr">
              <a:noFill/>
              <a:prstDash val="solid"/>
              <a:miter lim="800000"/>
            </a:ln>
            <a:effectLst/>
            <a:scene3d>
              <a:camera prst="orthographicFront"/>
              <a:lightRig rig="threePt" dir="t"/>
            </a:scene3d>
            <a:sp3d>
              <a:extrusionClr>
                <a:srgbClr val="55D2FF"/>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67" name="单圆角矩形 3"/>
            <p:cNvSpPr/>
            <p:nvPr/>
          </p:nvSpPr>
          <p:spPr>
            <a:xfrm flipH="1" flipV="1">
              <a:off x="1719658" y="3141646"/>
              <a:ext cx="7361869" cy="342911"/>
            </a:xfrm>
            <a:custGeom>
              <a:avLst/>
              <a:gdLst>
                <a:gd name="connsiteX0" fmla="*/ 0 w 3793525"/>
                <a:gd name="connsiteY0" fmla="*/ 0 h 1186249"/>
                <a:gd name="connsiteX1" fmla="*/ 3408243 w 3793525"/>
                <a:gd name="connsiteY1" fmla="*/ 0 h 1186249"/>
                <a:gd name="connsiteX2" fmla="*/ 3793525 w 3793525"/>
                <a:gd name="connsiteY2" fmla="*/ 385282 h 1186249"/>
                <a:gd name="connsiteX3" fmla="*/ 3793525 w 3793525"/>
                <a:gd name="connsiteY3" fmla="*/ 1186249 h 1186249"/>
                <a:gd name="connsiteX4" fmla="*/ 0 w 3793525"/>
                <a:gd name="connsiteY4" fmla="*/ 1186249 h 1186249"/>
                <a:gd name="connsiteX5" fmla="*/ 0 w 3793525"/>
                <a:gd name="connsiteY5" fmla="*/ 0 h 1186249"/>
                <a:gd name="connsiteX0" fmla="*/ 0 w 3857693"/>
                <a:gd name="connsiteY0" fmla="*/ 0 h 1186249"/>
                <a:gd name="connsiteX1" fmla="*/ 3408243 w 3857693"/>
                <a:gd name="connsiteY1" fmla="*/ 0 h 1186249"/>
                <a:gd name="connsiteX2" fmla="*/ 3793525 w 3857693"/>
                <a:gd name="connsiteY2" fmla="*/ 385282 h 1186249"/>
                <a:gd name="connsiteX3" fmla="*/ 3857693 w 3857693"/>
                <a:gd name="connsiteY3" fmla="*/ 1186249 h 1186249"/>
                <a:gd name="connsiteX4" fmla="*/ 0 w 3857693"/>
                <a:gd name="connsiteY4" fmla="*/ 1186249 h 1186249"/>
                <a:gd name="connsiteX5" fmla="*/ 0 w 3857693"/>
                <a:gd name="connsiteY5" fmla="*/ 0 h 1186249"/>
                <a:gd name="connsiteX0" fmla="*/ 0 w 3857693"/>
                <a:gd name="connsiteY0" fmla="*/ 0 h 1186249"/>
                <a:gd name="connsiteX1" fmla="*/ 3408243 w 3857693"/>
                <a:gd name="connsiteY1" fmla="*/ 0 h 1186249"/>
                <a:gd name="connsiteX2" fmla="*/ 3793525 w 3857693"/>
                <a:gd name="connsiteY2" fmla="*/ 385282 h 1186249"/>
                <a:gd name="connsiteX3" fmla="*/ 3857693 w 3857693"/>
                <a:gd name="connsiteY3" fmla="*/ 1186249 h 1186249"/>
                <a:gd name="connsiteX4" fmla="*/ 0 w 3857693"/>
                <a:gd name="connsiteY4" fmla="*/ 1186249 h 1186249"/>
                <a:gd name="connsiteX5" fmla="*/ 0 w 3857693"/>
                <a:gd name="connsiteY5" fmla="*/ 0 h 1186249"/>
                <a:gd name="connsiteX0" fmla="*/ 0 w 3937904"/>
                <a:gd name="connsiteY0" fmla="*/ 0 h 1186249"/>
                <a:gd name="connsiteX1" fmla="*/ 3408243 w 3937904"/>
                <a:gd name="connsiteY1" fmla="*/ 0 h 1186249"/>
                <a:gd name="connsiteX2" fmla="*/ 3793525 w 3937904"/>
                <a:gd name="connsiteY2" fmla="*/ 385282 h 1186249"/>
                <a:gd name="connsiteX3" fmla="*/ 3937904 w 3937904"/>
                <a:gd name="connsiteY3" fmla="*/ 1186249 h 1186249"/>
                <a:gd name="connsiteX4" fmla="*/ 0 w 3937904"/>
                <a:gd name="connsiteY4" fmla="*/ 1186249 h 1186249"/>
                <a:gd name="connsiteX5" fmla="*/ 0 w 3937904"/>
                <a:gd name="connsiteY5" fmla="*/ 0 h 1186249"/>
                <a:gd name="connsiteX0" fmla="*/ 0 w 3937904"/>
                <a:gd name="connsiteY0" fmla="*/ 0 h 1186249"/>
                <a:gd name="connsiteX1" fmla="*/ 3408243 w 3937904"/>
                <a:gd name="connsiteY1" fmla="*/ 0 h 1186249"/>
                <a:gd name="connsiteX2" fmla="*/ 3793525 w 3937904"/>
                <a:gd name="connsiteY2" fmla="*/ 385282 h 1186249"/>
                <a:gd name="connsiteX3" fmla="*/ 3937904 w 3937904"/>
                <a:gd name="connsiteY3" fmla="*/ 1186249 h 1186249"/>
                <a:gd name="connsiteX4" fmla="*/ 0 w 3937904"/>
                <a:gd name="connsiteY4" fmla="*/ 1186249 h 1186249"/>
                <a:gd name="connsiteX5" fmla="*/ 0 w 3937904"/>
                <a:gd name="connsiteY5" fmla="*/ 0 h 118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7904" h="1186249">
                  <a:moveTo>
                    <a:pt x="0" y="0"/>
                  </a:moveTo>
                  <a:lnTo>
                    <a:pt x="3408243" y="0"/>
                  </a:lnTo>
                  <a:cubicBezTo>
                    <a:pt x="3621028" y="0"/>
                    <a:pt x="3793525" y="172497"/>
                    <a:pt x="3793525" y="385282"/>
                  </a:cubicBezTo>
                  <a:cubicBezTo>
                    <a:pt x="3814914" y="652271"/>
                    <a:pt x="3804221" y="1031555"/>
                    <a:pt x="3937904" y="1186249"/>
                  </a:cubicBezTo>
                  <a:lnTo>
                    <a:pt x="0" y="1186249"/>
                  </a:lnTo>
                  <a:lnTo>
                    <a:pt x="0" y="0"/>
                  </a:lnTo>
                  <a:close/>
                </a:path>
              </a:pathLst>
            </a:custGeom>
            <a:gradFill>
              <a:gsLst>
                <a:gs pos="0">
                  <a:srgbClr val="CCFFCC"/>
                </a:gs>
                <a:gs pos="99099">
                  <a:srgbClr val="CCFFCC"/>
                </a:gs>
                <a:gs pos="35000">
                  <a:srgbClr val="99FF99"/>
                </a:gs>
                <a:gs pos="73000">
                  <a:srgbClr val="CCFFCC"/>
                </a:gs>
              </a:gsLst>
              <a:lin ang="5400000" scaled="0"/>
            </a:gradFill>
            <a:ln w="12700" cap="flat" cmpd="sng" algn="ctr">
              <a:noFill/>
              <a:prstDash val="solid"/>
              <a:miter lim="800000"/>
            </a:ln>
            <a:effectLst/>
            <a:scene3d>
              <a:camera prst="orthographicFront"/>
              <a:lightRig rig="threePt" dir="t"/>
            </a:scene3d>
            <a:sp3d>
              <a:extrusionClr>
                <a:srgbClr val="55D2FF"/>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74" name="Группа 73"/>
          <p:cNvGrpSpPr/>
          <p:nvPr/>
        </p:nvGrpSpPr>
        <p:grpSpPr>
          <a:xfrm>
            <a:off x="168638" y="4103933"/>
            <a:ext cx="9072937" cy="492443"/>
            <a:chOff x="168638" y="4030879"/>
            <a:chExt cx="9072937" cy="492443"/>
          </a:xfrm>
        </p:grpSpPr>
        <p:grpSp>
          <p:nvGrpSpPr>
            <p:cNvPr id="69" name="Группа 68"/>
            <p:cNvGrpSpPr/>
            <p:nvPr/>
          </p:nvGrpSpPr>
          <p:grpSpPr>
            <a:xfrm>
              <a:off x="168638" y="4056046"/>
              <a:ext cx="8922415" cy="449278"/>
              <a:chOff x="140063" y="3141646"/>
              <a:chExt cx="8922415" cy="449278"/>
            </a:xfrm>
          </p:grpSpPr>
          <p:pic>
            <p:nvPicPr>
              <p:cNvPr id="70" name="Picture 43" descr="light_shadow"/>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94000" contrast="-78000"/>
                        </a14:imgEffect>
                      </a14:imgLayer>
                    </a14:imgProps>
                  </a:ext>
                </a:extLst>
              </a:blip>
              <a:srcRect/>
              <a:stretch>
                <a:fillRect/>
              </a:stretch>
            </p:blipFill>
            <p:spPr bwMode="gray">
              <a:xfrm rot="21350478">
                <a:off x="140063" y="3447547"/>
                <a:ext cx="2844977" cy="115107"/>
              </a:xfrm>
              <a:prstGeom prst="rect">
                <a:avLst/>
              </a:prstGeom>
              <a:noFill/>
              <a:ln w="9525">
                <a:noFill/>
                <a:miter lim="800000"/>
                <a:headEnd/>
                <a:tailEnd/>
              </a:ln>
            </p:spPr>
          </p:pic>
          <p:sp>
            <p:nvSpPr>
              <p:cNvPr id="71" name="矩形 8"/>
              <p:cNvSpPr/>
              <p:nvPr/>
            </p:nvSpPr>
            <p:spPr>
              <a:xfrm>
                <a:off x="176216" y="3141653"/>
                <a:ext cx="8886262" cy="449271"/>
              </a:xfrm>
              <a:prstGeom prst="rect">
                <a:avLst/>
              </a:prstGeom>
              <a:solidFill>
                <a:sysClr val="window" lastClr="FFFFFF"/>
              </a:solidFill>
              <a:ln w="12700" cap="flat" cmpd="sng" algn="ctr">
                <a:noFill/>
                <a:prstDash val="solid"/>
                <a:miter lim="800000"/>
              </a:ln>
              <a:effectLst/>
              <a:scene3d>
                <a:camera prst="orthographicFront"/>
                <a:lightRig rig="threePt" dir="t"/>
              </a:scene3d>
              <a:sp3d>
                <a:extrusionClr>
                  <a:srgbClr val="55D2FF"/>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72" name="单圆角矩形 3"/>
              <p:cNvSpPr/>
              <p:nvPr/>
            </p:nvSpPr>
            <p:spPr>
              <a:xfrm flipH="1" flipV="1">
                <a:off x="1719659" y="3141646"/>
                <a:ext cx="7342816" cy="449278"/>
              </a:xfrm>
              <a:custGeom>
                <a:avLst/>
                <a:gdLst>
                  <a:gd name="connsiteX0" fmla="*/ 0 w 3793525"/>
                  <a:gd name="connsiteY0" fmla="*/ 0 h 1186249"/>
                  <a:gd name="connsiteX1" fmla="*/ 3408243 w 3793525"/>
                  <a:gd name="connsiteY1" fmla="*/ 0 h 1186249"/>
                  <a:gd name="connsiteX2" fmla="*/ 3793525 w 3793525"/>
                  <a:gd name="connsiteY2" fmla="*/ 385282 h 1186249"/>
                  <a:gd name="connsiteX3" fmla="*/ 3793525 w 3793525"/>
                  <a:gd name="connsiteY3" fmla="*/ 1186249 h 1186249"/>
                  <a:gd name="connsiteX4" fmla="*/ 0 w 3793525"/>
                  <a:gd name="connsiteY4" fmla="*/ 1186249 h 1186249"/>
                  <a:gd name="connsiteX5" fmla="*/ 0 w 3793525"/>
                  <a:gd name="connsiteY5" fmla="*/ 0 h 1186249"/>
                  <a:gd name="connsiteX0" fmla="*/ 0 w 3857693"/>
                  <a:gd name="connsiteY0" fmla="*/ 0 h 1186249"/>
                  <a:gd name="connsiteX1" fmla="*/ 3408243 w 3857693"/>
                  <a:gd name="connsiteY1" fmla="*/ 0 h 1186249"/>
                  <a:gd name="connsiteX2" fmla="*/ 3793525 w 3857693"/>
                  <a:gd name="connsiteY2" fmla="*/ 385282 h 1186249"/>
                  <a:gd name="connsiteX3" fmla="*/ 3857693 w 3857693"/>
                  <a:gd name="connsiteY3" fmla="*/ 1186249 h 1186249"/>
                  <a:gd name="connsiteX4" fmla="*/ 0 w 3857693"/>
                  <a:gd name="connsiteY4" fmla="*/ 1186249 h 1186249"/>
                  <a:gd name="connsiteX5" fmla="*/ 0 w 3857693"/>
                  <a:gd name="connsiteY5" fmla="*/ 0 h 1186249"/>
                  <a:gd name="connsiteX0" fmla="*/ 0 w 3857693"/>
                  <a:gd name="connsiteY0" fmla="*/ 0 h 1186249"/>
                  <a:gd name="connsiteX1" fmla="*/ 3408243 w 3857693"/>
                  <a:gd name="connsiteY1" fmla="*/ 0 h 1186249"/>
                  <a:gd name="connsiteX2" fmla="*/ 3793525 w 3857693"/>
                  <a:gd name="connsiteY2" fmla="*/ 385282 h 1186249"/>
                  <a:gd name="connsiteX3" fmla="*/ 3857693 w 3857693"/>
                  <a:gd name="connsiteY3" fmla="*/ 1186249 h 1186249"/>
                  <a:gd name="connsiteX4" fmla="*/ 0 w 3857693"/>
                  <a:gd name="connsiteY4" fmla="*/ 1186249 h 1186249"/>
                  <a:gd name="connsiteX5" fmla="*/ 0 w 3857693"/>
                  <a:gd name="connsiteY5" fmla="*/ 0 h 1186249"/>
                  <a:gd name="connsiteX0" fmla="*/ 0 w 3937904"/>
                  <a:gd name="connsiteY0" fmla="*/ 0 h 1186249"/>
                  <a:gd name="connsiteX1" fmla="*/ 3408243 w 3937904"/>
                  <a:gd name="connsiteY1" fmla="*/ 0 h 1186249"/>
                  <a:gd name="connsiteX2" fmla="*/ 3793525 w 3937904"/>
                  <a:gd name="connsiteY2" fmla="*/ 385282 h 1186249"/>
                  <a:gd name="connsiteX3" fmla="*/ 3937904 w 3937904"/>
                  <a:gd name="connsiteY3" fmla="*/ 1186249 h 1186249"/>
                  <a:gd name="connsiteX4" fmla="*/ 0 w 3937904"/>
                  <a:gd name="connsiteY4" fmla="*/ 1186249 h 1186249"/>
                  <a:gd name="connsiteX5" fmla="*/ 0 w 3937904"/>
                  <a:gd name="connsiteY5" fmla="*/ 0 h 1186249"/>
                  <a:gd name="connsiteX0" fmla="*/ 0 w 3937904"/>
                  <a:gd name="connsiteY0" fmla="*/ 0 h 1186249"/>
                  <a:gd name="connsiteX1" fmla="*/ 3408243 w 3937904"/>
                  <a:gd name="connsiteY1" fmla="*/ 0 h 1186249"/>
                  <a:gd name="connsiteX2" fmla="*/ 3793525 w 3937904"/>
                  <a:gd name="connsiteY2" fmla="*/ 385282 h 1186249"/>
                  <a:gd name="connsiteX3" fmla="*/ 3937904 w 3937904"/>
                  <a:gd name="connsiteY3" fmla="*/ 1186249 h 1186249"/>
                  <a:gd name="connsiteX4" fmla="*/ 0 w 3937904"/>
                  <a:gd name="connsiteY4" fmla="*/ 1186249 h 1186249"/>
                  <a:gd name="connsiteX5" fmla="*/ 0 w 3937904"/>
                  <a:gd name="connsiteY5" fmla="*/ 0 h 118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7904" h="1186249">
                    <a:moveTo>
                      <a:pt x="0" y="0"/>
                    </a:moveTo>
                    <a:lnTo>
                      <a:pt x="3408243" y="0"/>
                    </a:lnTo>
                    <a:cubicBezTo>
                      <a:pt x="3621028" y="0"/>
                      <a:pt x="3793525" y="172497"/>
                      <a:pt x="3793525" y="385282"/>
                    </a:cubicBezTo>
                    <a:cubicBezTo>
                      <a:pt x="3814914" y="652271"/>
                      <a:pt x="3804221" y="1031555"/>
                      <a:pt x="3937904" y="1186249"/>
                    </a:cubicBezTo>
                    <a:lnTo>
                      <a:pt x="0" y="1186249"/>
                    </a:lnTo>
                    <a:lnTo>
                      <a:pt x="0" y="0"/>
                    </a:lnTo>
                    <a:close/>
                  </a:path>
                </a:pathLst>
              </a:custGeom>
              <a:gradFill>
                <a:gsLst>
                  <a:gs pos="0">
                    <a:srgbClr val="00FFCC"/>
                  </a:gs>
                  <a:gs pos="99099">
                    <a:srgbClr val="00FFCC"/>
                  </a:gs>
                  <a:gs pos="35000">
                    <a:srgbClr val="7DFFE6"/>
                  </a:gs>
                  <a:gs pos="73000">
                    <a:srgbClr val="AFFFF0"/>
                  </a:gs>
                </a:gsLst>
                <a:lin ang="5400000" scaled="0"/>
              </a:gradFill>
              <a:ln w="12700" cap="flat" cmpd="sng" algn="ctr">
                <a:noFill/>
                <a:prstDash val="solid"/>
                <a:miter lim="800000"/>
              </a:ln>
              <a:effectLst/>
              <a:scene3d>
                <a:camera prst="orthographicFront"/>
                <a:lightRig rig="threePt" dir="t"/>
              </a:scene3d>
              <a:sp3d>
                <a:extrusionClr>
                  <a:srgbClr val="55D2FF"/>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sp>
          <p:nvSpPr>
            <p:cNvPr id="73" name="TextBox 4"/>
            <p:cNvSpPr txBox="1">
              <a:spLocks noChangeArrowheads="1"/>
            </p:cNvSpPr>
            <p:nvPr/>
          </p:nvSpPr>
          <p:spPr bwMode="auto">
            <a:xfrm>
              <a:off x="1597709" y="4030879"/>
              <a:ext cx="764386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hangingPunct="1"/>
              <a:r>
                <a:rPr lang="ru-RU" sz="1300" b="1" dirty="0">
                  <a:solidFill>
                    <a:prstClr val="black"/>
                  </a:solidFill>
                  <a:latin typeface="Times New Roman" pitchFamily="18" charset="0"/>
                  <a:cs typeface="Times New Roman" pitchFamily="18" charset="0"/>
                </a:rPr>
                <a:t>Сокращение доли загрязненных сточных вод в рамках реализации федерального проекта "Оздоровление Волги"</a:t>
              </a:r>
            </a:p>
          </p:txBody>
        </p:sp>
      </p:grpSp>
      <p:grpSp>
        <p:nvGrpSpPr>
          <p:cNvPr id="75" name="Группа 74"/>
          <p:cNvGrpSpPr/>
          <p:nvPr/>
        </p:nvGrpSpPr>
        <p:grpSpPr>
          <a:xfrm>
            <a:off x="160249" y="4696056"/>
            <a:ext cx="8922415" cy="421008"/>
            <a:chOff x="168638" y="4056046"/>
            <a:chExt cx="8922415" cy="421008"/>
          </a:xfrm>
        </p:grpSpPr>
        <p:grpSp>
          <p:nvGrpSpPr>
            <p:cNvPr id="76" name="Группа 75"/>
            <p:cNvGrpSpPr/>
            <p:nvPr/>
          </p:nvGrpSpPr>
          <p:grpSpPr>
            <a:xfrm>
              <a:off x="168638" y="4056046"/>
              <a:ext cx="8922415" cy="421008"/>
              <a:chOff x="140063" y="3141646"/>
              <a:chExt cx="8922415" cy="421008"/>
            </a:xfrm>
          </p:grpSpPr>
          <p:pic>
            <p:nvPicPr>
              <p:cNvPr id="78" name="Picture 43" descr="light_shadow"/>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94000" contrast="-78000"/>
                        </a14:imgEffect>
                      </a14:imgLayer>
                    </a14:imgProps>
                  </a:ext>
                </a:extLst>
              </a:blip>
              <a:srcRect/>
              <a:stretch>
                <a:fillRect/>
              </a:stretch>
            </p:blipFill>
            <p:spPr bwMode="gray">
              <a:xfrm rot="21350478">
                <a:off x="140063" y="3447547"/>
                <a:ext cx="2844977" cy="115107"/>
              </a:xfrm>
              <a:prstGeom prst="rect">
                <a:avLst/>
              </a:prstGeom>
              <a:noFill/>
              <a:ln w="9525">
                <a:noFill/>
                <a:miter lim="800000"/>
                <a:headEnd/>
                <a:tailEnd/>
              </a:ln>
            </p:spPr>
          </p:pic>
          <p:sp>
            <p:nvSpPr>
              <p:cNvPr id="79" name="矩形 8"/>
              <p:cNvSpPr/>
              <p:nvPr/>
            </p:nvSpPr>
            <p:spPr>
              <a:xfrm>
                <a:off x="176216" y="3141654"/>
                <a:ext cx="8886262" cy="370826"/>
              </a:xfrm>
              <a:prstGeom prst="rect">
                <a:avLst/>
              </a:prstGeom>
              <a:solidFill>
                <a:sysClr val="window" lastClr="FFFFFF"/>
              </a:solidFill>
              <a:ln w="12700" cap="flat" cmpd="sng" algn="ctr">
                <a:noFill/>
                <a:prstDash val="solid"/>
                <a:miter lim="800000"/>
              </a:ln>
              <a:effectLst/>
              <a:scene3d>
                <a:camera prst="orthographicFront"/>
                <a:lightRig rig="threePt" dir="t"/>
              </a:scene3d>
              <a:sp3d>
                <a:extrusionClr>
                  <a:srgbClr val="55D2FF"/>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0" name="单圆角矩形 3"/>
              <p:cNvSpPr/>
              <p:nvPr/>
            </p:nvSpPr>
            <p:spPr>
              <a:xfrm flipH="1" flipV="1">
                <a:off x="1719659" y="3141646"/>
                <a:ext cx="7342816" cy="370833"/>
              </a:xfrm>
              <a:custGeom>
                <a:avLst/>
                <a:gdLst>
                  <a:gd name="connsiteX0" fmla="*/ 0 w 3793525"/>
                  <a:gd name="connsiteY0" fmla="*/ 0 h 1186249"/>
                  <a:gd name="connsiteX1" fmla="*/ 3408243 w 3793525"/>
                  <a:gd name="connsiteY1" fmla="*/ 0 h 1186249"/>
                  <a:gd name="connsiteX2" fmla="*/ 3793525 w 3793525"/>
                  <a:gd name="connsiteY2" fmla="*/ 385282 h 1186249"/>
                  <a:gd name="connsiteX3" fmla="*/ 3793525 w 3793525"/>
                  <a:gd name="connsiteY3" fmla="*/ 1186249 h 1186249"/>
                  <a:gd name="connsiteX4" fmla="*/ 0 w 3793525"/>
                  <a:gd name="connsiteY4" fmla="*/ 1186249 h 1186249"/>
                  <a:gd name="connsiteX5" fmla="*/ 0 w 3793525"/>
                  <a:gd name="connsiteY5" fmla="*/ 0 h 1186249"/>
                  <a:gd name="connsiteX0" fmla="*/ 0 w 3857693"/>
                  <a:gd name="connsiteY0" fmla="*/ 0 h 1186249"/>
                  <a:gd name="connsiteX1" fmla="*/ 3408243 w 3857693"/>
                  <a:gd name="connsiteY1" fmla="*/ 0 h 1186249"/>
                  <a:gd name="connsiteX2" fmla="*/ 3793525 w 3857693"/>
                  <a:gd name="connsiteY2" fmla="*/ 385282 h 1186249"/>
                  <a:gd name="connsiteX3" fmla="*/ 3857693 w 3857693"/>
                  <a:gd name="connsiteY3" fmla="*/ 1186249 h 1186249"/>
                  <a:gd name="connsiteX4" fmla="*/ 0 w 3857693"/>
                  <a:gd name="connsiteY4" fmla="*/ 1186249 h 1186249"/>
                  <a:gd name="connsiteX5" fmla="*/ 0 w 3857693"/>
                  <a:gd name="connsiteY5" fmla="*/ 0 h 1186249"/>
                  <a:gd name="connsiteX0" fmla="*/ 0 w 3857693"/>
                  <a:gd name="connsiteY0" fmla="*/ 0 h 1186249"/>
                  <a:gd name="connsiteX1" fmla="*/ 3408243 w 3857693"/>
                  <a:gd name="connsiteY1" fmla="*/ 0 h 1186249"/>
                  <a:gd name="connsiteX2" fmla="*/ 3793525 w 3857693"/>
                  <a:gd name="connsiteY2" fmla="*/ 385282 h 1186249"/>
                  <a:gd name="connsiteX3" fmla="*/ 3857693 w 3857693"/>
                  <a:gd name="connsiteY3" fmla="*/ 1186249 h 1186249"/>
                  <a:gd name="connsiteX4" fmla="*/ 0 w 3857693"/>
                  <a:gd name="connsiteY4" fmla="*/ 1186249 h 1186249"/>
                  <a:gd name="connsiteX5" fmla="*/ 0 w 3857693"/>
                  <a:gd name="connsiteY5" fmla="*/ 0 h 1186249"/>
                  <a:gd name="connsiteX0" fmla="*/ 0 w 3937904"/>
                  <a:gd name="connsiteY0" fmla="*/ 0 h 1186249"/>
                  <a:gd name="connsiteX1" fmla="*/ 3408243 w 3937904"/>
                  <a:gd name="connsiteY1" fmla="*/ 0 h 1186249"/>
                  <a:gd name="connsiteX2" fmla="*/ 3793525 w 3937904"/>
                  <a:gd name="connsiteY2" fmla="*/ 385282 h 1186249"/>
                  <a:gd name="connsiteX3" fmla="*/ 3937904 w 3937904"/>
                  <a:gd name="connsiteY3" fmla="*/ 1186249 h 1186249"/>
                  <a:gd name="connsiteX4" fmla="*/ 0 w 3937904"/>
                  <a:gd name="connsiteY4" fmla="*/ 1186249 h 1186249"/>
                  <a:gd name="connsiteX5" fmla="*/ 0 w 3937904"/>
                  <a:gd name="connsiteY5" fmla="*/ 0 h 1186249"/>
                  <a:gd name="connsiteX0" fmla="*/ 0 w 3937904"/>
                  <a:gd name="connsiteY0" fmla="*/ 0 h 1186249"/>
                  <a:gd name="connsiteX1" fmla="*/ 3408243 w 3937904"/>
                  <a:gd name="connsiteY1" fmla="*/ 0 h 1186249"/>
                  <a:gd name="connsiteX2" fmla="*/ 3793525 w 3937904"/>
                  <a:gd name="connsiteY2" fmla="*/ 385282 h 1186249"/>
                  <a:gd name="connsiteX3" fmla="*/ 3937904 w 3937904"/>
                  <a:gd name="connsiteY3" fmla="*/ 1186249 h 1186249"/>
                  <a:gd name="connsiteX4" fmla="*/ 0 w 3937904"/>
                  <a:gd name="connsiteY4" fmla="*/ 1186249 h 1186249"/>
                  <a:gd name="connsiteX5" fmla="*/ 0 w 3937904"/>
                  <a:gd name="connsiteY5" fmla="*/ 0 h 118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7904" h="1186249">
                    <a:moveTo>
                      <a:pt x="0" y="0"/>
                    </a:moveTo>
                    <a:lnTo>
                      <a:pt x="3408243" y="0"/>
                    </a:lnTo>
                    <a:cubicBezTo>
                      <a:pt x="3621028" y="0"/>
                      <a:pt x="3793525" y="172497"/>
                      <a:pt x="3793525" y="385282"/>
                    </a:cubicBezTo>
                    <a:cubicBezTo>
                      <a:pt x="3814914" y="652271"/>
                      <a:pt x="3804221" y="1031555"/>
                      <a:pt x="3937904" y="1186249"/>
                    </a:cubicBezTo>
                    <a:lnTo>
                      <a:pt x="0" y="1186249"/>
                    </a:lnTo>
                    <a:lnTo>
                      <a:pt x="0" y="0"/>
                    </a:lnTo>
                    <a:close/>
                  </a:path>
                </a:pathLst>
              </a:custGeom>
              <a:gradFill>
                <a:gsLst>
                  <a:gs pos="0">
                    <a:srgbClr val="FFFF21"/>
                  </a:gs>
                  <a:gs pos="99099">
                    <a:srgbClr val="FFFF15"/>
                  </a:gs>
                  <a:gs pos="35000">
                    <a:srgbClr val="FFFFCC"/>
                  </a:gs>
                  <a:gs pos="73000">
                    <a:srgbClr val="FFFFCC"/>
                  </a:gs>
                </a:gsLst>
                <a:lin ang="5400000" scaled="0"/>
              </a:gradFill>
              <a:ln w="12700" cap="flat" cmpd="sng" algn="ctr">
                <a:noFill/>
                <a:prstDash val="solid"/>
                <a:miter lim="800000"/>
              </a:ln>
              <a:effectLst/>
              <a:scene3d>
                <a:camera prst="orthographicFront"/>
                <a:lightRig rig="threePt" dir="t"/>
              </a:scene3d>
              <a:sp3d>
                <a:extrusionClr>
                  <a:srgbClr val="55D2FF"/>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sp>
          <p:nvSpPr>
            <p:cNvPr id="77" name="TextBox 4"/>
            <p:cNvSpPr txBox="1">
              <a:spLocks noChangeArrowheads="1"/>
            </p:cNvSpPr>
            <p:nvPr/>
          </p:nvSpPr>
          <p:spPr bwMode="auto">
            <a:xfrm>
              <a:off x="2960445" y="4077341"/>
              <a:ext cx="546984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hangingPunct="1"/>
              <a:endParaRPr lang="ru-RU" b="1" dirty="0">
                <a:solidFill>
                  <a:prstClr val="black"/>
                </a:solidFill>
                <a:latin typeface="Times New Roman" pitchFamily="18" charset="0"/>
                <a:cs typeface="Times New Roman" pitchFamily="18" charset="0"/>
              </a:endParaRPr>
            </a:p>
          </p:txBody>
        </p:sp>
      </p:grpSp>
      <p:sp>
        <p:nvSpPr>
          <p:cNvPr id="83" name="Прямоугольник 82"/>
          <p:cNvSpPr/>
          <p:nvPr/>
        </p:nvSpPr>
        <p:spPr>
          <a:xfrm>
            <a:off x="746085" y="5774355"/>
            <a:ext cx="8210834" cy="808856"/>
          </a:xfrm>
          <a:prstGeom prst="rect">
            <a:avLst/>
          </a:prstGeom>
          <a:gradFill rotWithShape="1">
            <a:gsLst>
              <a:gs pos="833">
                <a:srgbClr val="FFCCFF"/>
              </a:gs>
              <a:gs pos="7000">
                <a:srgbClr val="FFF3FF"/>
              </a:gs>
              <a:gs pos="97917">
                <a:srgbClr val="FFCCFF"/>
              </a:gs>
              <a:gs pos="92000">
                <a:srgbClr val="FFDDFF"/>
              </a:gs>
            </a:gsLst>
            <a:lin ang="5400000" scaled="0"/>
          </a:gradFill>
          <a:ln w="9525" cap="flat" cmpd="sng" algn="ctr">
            <a:noFill/>
            <a:prstDash val="solid"/>
          </a:ln>
          <a:effectLst>
            <a:outerShdw blurRad="40005" dist="22984" dir="5400000" rotWithShape="0">
              <a:srgbClr val="000000">
                <a:alpha val="45000"/>
              </a:srgbClr>
            </a:outerShdw>
          </a:effectLst>
          <a:scene3d>
            <a:camera prst="orthographicFront">
              <a:rot lat="0" lon="0" rev="0"/>
            </a:camera>
            <a:lightRig rig="balanced" dir="tr"/>
          </a:scene3d>
          <a:sp3d prstMaterial="matte"/>
        </p:spPr>
        <p:txBody>
          <a:bodyPr anchor="ctr"/>
          <a:lstStyle>
            <a:defPPr>
              <a:defRPr lang="ru-RU"/>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sz="120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Расходы на жилищно-коммунальное хозяйство  в расчете на одного жителя по итогам реализации программы составили:</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sz="120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в 2024 году – 8 018,62 рублей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sz="120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в 2025 году – </a:t>
            </a:r>
            <a:r>
              <a:rPr kumimoji="0" lang="ru-RU" sz="1200" b="1"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22 973,55 </a:t>
            </a:r>
            <a:r>
              <a:rPr kumimoji="0" lang="ru-RU" sz="120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рублей</a:t>
            </a:r>
          </a:p>
        </p:txBody>
      </p:sp>
      <p:sp>
        <p:nvSpPr>
          <p:cNvPr id="84" name="TextBox 4"/>
          <p:cNvSpPr txBox="1">
            <a:spLocks noChangeArrowheads="1"/>
          </p:cNvSpPr>
          <p:nvPr/>
        </p:nvSpPr>
        <p:spPr bwMode="auto">
          <a:xfrm>
            <a:off x="1697071" y="3681432"/>
            <a:ext cx="7572428"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hangingPunct="1"/>
            <a:r>
              <a:rPr lang="ru-RU" sz="1300" b="1" dirty="0">
                <a:solidFill>
                  <a:prstClr val="black"/>
                </a:solidFill>
                <a:latin typeface="Times New Roman" pitchFamily="18" charset="0"/>
                <a:cs typeface="Times New Roman" pitchFamily="18" charset="0"/>
              </a:rPr>
              <a:t>Благоустройство населенных пунктов</a:t>
            </a:r>
          </a:p>
        </p:txBody>
      </p:sp>
      <p:sp>
        <p:nvSpPr>
          <p:cNvPr id="9" name="TextBox 8"/>
          <p:cNvSpPr txBox="1"/>
          <p:nvPr/>
        </p:nvSpPr>
        <p:spPr>
          <a:xfrm>
            <a:off x="245451" y="1679530"/>
            <a:ext cx="441146" cy="338554"/>
          </a:xfrm>
          <a:prstGeom prst="rect">
            <a:avLst/>
          </a:prstGeom>
          <a:noFill/>
        </p:spPr>
        <p:txBody>
          <a:bodyPr wrap="none" rtlCol="0">
            <a:spAutoFit/>
          </a:bodyPr>
          <a:lstStyle/>
          <a:p>
            <a:r>
              <a:rPr lang="ru-RU" sz="1600" b="1" dirty="0">
                <a:latin typeface="Times New Roman" pitchFamily="18" charset="0"/>
                <a:cs typeface="Times New Roman" pitchFamily="18" charset="0"/>
              </a:rPr>
              <a:t>3,6</a:t>
            </a:r>
          </a:p>
        </p:txBody>
      </p:sp>
      <p:sp>
        <p:nvSpPr>
          <p:cNvPr id="86" name="TextBox 85"/>
          <p:cNvSpPr txBox="1"/>
          <p:nvPr/>
        </p:nvSpPr>
        <p:spPr>
          <a:xfrm>
            <a:off x="235495" y="2168154"/>
            <a:ext cx="441146" cy="338554"/>
          </a:xfrm>
          <a:prstGeom prst="rect">
            <a:avLst/>
          </a:prstGeom>
          <a:noFill/>
        </p:spPr>
        <p:txBody>
          <a:bodyPr wrap="none" rtlCol="0">
            <a:spAutoFit/>
          </a:bodyPr>
          <a:lstStyle/>
          <a:p>
            <a:r>
              <a:rPr lang="ru-RU" sz="1600" b="1" dirty="0">
                <a:latin typeface="Times New Roman" pitchFamily="18" charset="0"/>
                <a:cs typeface="Times New Roman" pitchFamily="18" charset="0"/>
              </a:rPr>
              <a:t>3,4</a:t>
            </a:r>
          </a:p>
        </p:txBody>
      </p:sp>
      <p:sp>
        <p:nvSpPr>
          <p:cNvPr id="87" name="TextBox 86"/>
          <p:cNvSpPr txBox="1"/>
          <p:nvPr/>
        </p:nvSpPr>
        <p:spPr>
          <a:xfrm>
            <a:off x="254758" y="2672292"/>
            <a:ext cx="441146" cy="338554"/>
          </a:xfrm>
          <a:prstGeom prst="rect">
            <a:avLst/>
          </a:prstGeom>
          <a:noFill/>
        </p:spPr>
        <p:txBody>
          <a:bodyPr wrap="none" rtlCol="0">
            <a:spAutoFit/>
          </a:bodyPr>
          <a:lstStyle/>
          <a:p>
            <a:r>
              <a:rPr lang="ru-RU" sz="1600" b="1" dirty="0">
                <a:latin typeface="Times New Roman" pitchFamily="18" charset="0"/>
                <a:cs typeface="Times New Roman" pitchFamily="18" charset="0"/>
              </a:rPr>
              <a:t>1,9</a:t>
            </a:r>
          </a:p>
        </p:txBody>
      </p:sp>
      <p:sp>
        <p:nvSpPr>
          <p:cNvPr id="88" name="TextBox 87"/>
          <p:cNvSpPr txBox="1"/>
          <p:nvPr/>
        </p:nvSpPr>
        <p:spPr>
          <a:xfrm>
            <a:off x="246158" y="3174139"/>
            <a:ext cx="543739" cy="338554"/>
          </a:xfrm>
          <a:prstGeom prst="rect">
            <a:avLst/>
          </a:prstGeom>
          <a:noFill/>
        </p:spPr>
        <p:txBody>
          <a:bodyPr wrap="none" rtlCol="0">
            <a:spAutoFit/>
          </a:bodyPr>
          <a:lstStyle/>
          <a:p>
            <a:r>
              <a:rPr lang="ru-RU" sz="1600" b="1" dirty="0">
                <a:latin typeface="Times New Roman" pitchFamily="18" charset="0"/>
                <a:cs typeface="Times New Roman" pitchFamily="18" charset="0"/>
              </a:rPr>
              <a:t>14,5</a:t>
            </a:r>
          </a:p>
        </p:txBody>
      </p:sp>
      <p:sp>
        <p:nvSpPr>
          <p:cNvPr id="89" name="TextBox 88"/>
          <p:cNvSpPr txBox="1"/>
          <p:nvPr/>
        </p:nvSpPr>
        <p:spPr>
          <a:xfrm>
            <a:off x="226399" y="3668687"/>
            <a:ext cx="543739" cy="338554"/>
          </a:xfrm>
          <a:prstGeom prst="rect">
            <a:avLst/>
          </a:prstGeom>
          <a:noFill/>
        </p:spPr>
        <p:txBody>
          <a:bodyPr wrap="none" rtlCol="0">
            <a:spAutoFit/>
          </a:bodyPr>
          <a:lstStyle/>
          <a:p>
            <a:r>
              <a:rPr lang="ru-RU" sz="1600" b="1" dirty="0">
                <a:latin typeface="Times New Roman" pitchFamily="18" charset="0"/>
                <a:cs typeface="Times New Roman" pitchFamily="18" charset="0"/>
              </a:rPr>
              <a:t>73,3</a:t>
            </a:r>
          </a:p>
        </p:txBody>
      </p:sp>
      <p:sp>
        <p:nvSpPr>
          <p:cNvPr id="90" name="TextBox 89"/>
          <p:cNvSpPr txBox="1"/>
          <p:nvPr/>
        </p:nvSpPr>
        <p:spPr>
          <a:xfrm>
            <a:off x="245451" y="4213367"/>
            <a:ext cx="543739" cy="338554"/>
          </a:xfrm>
          <a:prstGeom prst="rect">
            <a:avLst/>
          </a:prstGeom>
          <a:noFill/>
        </p:spPr>
        <p:txBody>
          <a:bodyPr wrap="none" rtlCol="0">
            <a:spAutoFit/>
          </a:bodyPr>
          <a:lstStyle/>
          <a:p>
            <a:r>
              <a:rPr lang="ru-RU" sz="1600" b="1" dirty="0">
                <a:latin typeface="Times New Roman" pitchFamily="18" charset="0"/>
                <a:cs typeface="Times New Roman" pitchFamily="18" charset="0"/>
              </a:rPr>
              <a:t>17,5</a:t>
            </a:r>
          </a:p>
        </p:txBody>
      </p:sp>
      <p:sp>
        <p:nvSpPr>
          <p:cNvPr id="91" name="TextBox 90"/>
          <p:cNvSpPr txBox="1"/>
          <p:nvPr/>
        </p:nvSpPr>
        <p:spPr>
          <a:xfrm>
            <a:off x="197577" y="4729673"/>
            <a:ext cx="543739" cy="338554"/>
          </a:xfrm>
          <a:prstGeom prst="rect">
            <a:avLst/>
          </a:prstGeom>
          <a:noFill/>
        </p:spPr>
        <p:txBody>
          <a:bodyPr wrap="none" rtlCol="0">
            <a:spAutoFit/>
          </a:bodyPr>
          <a:lstStyle/>
          <a:p>
            <a:r>
              <a:rPr lang="ru-RU" sz="1600" b="1" dirty="0">
                <a:latin typeface="Times New Roman" pitchFamily="18" charset="0"/>
                <a:cs typeface="Times New Roman" pitchFamily="18" charset="0"/>
              </a:rPr>
              <a:t>21,9</a:t>
            </a:r>
          </a:p>
        </p:txBody>
      </p:sp>
      <p:sp>
        <p:nvSpPr>
          <p:cNvPr id="92" name="TextBox 91"/>
          <p:cNvSpPr txBox="1"/>
          <p:nvPr/>
        </p:nvSpPr>
        <p:spPr>
          <a:xfrm>
            <a:off x="1255925" y="1669965"/>
            <a:ext cx="441146" cy="338554"/>
          </a:xfrm>
          <a:prstGeom prst="rect">
            <a:avLst/>
          </a:prstGeom>
          <a:noFill/>
        </p:spPr>
        <p:txBody>
          <a:bodyPr wrap="none" rtlCol="0">
            <a:spAutoFit/>
          </a:bodyPr>
          <a:lstStyle/>
          <a:p>
            <a:r>
              <a:rPr lang="ru-RU" sz="1600" b="1" dirty="0">
                <a:latin typeface="Times New Roman" pitchFamily="18" charset="0"/>
                <a:cs typeface="Times New Roman" pitchFamily="18" charset="0"/>
              </a:rPr>
              <a:t>2,2</a:t>
            </a:r>
          </a:p>
        </p:txBody>
      </p:sp>
      <p:sp>
        <p:nvSpPr>
          <p:cNvPr id="94" name="TextBox 93"/>
          <p:cNvSpPr txBox="1"/>
          <p:nvPr/>
        </p:nvSpPr>
        <p:spPr>
          <a:xfrm>
            <a:off x="1245969" y="2158589"/>
            <a:ext cx="441146" cy="338554"/>
          </a:xfrm>
          <a:prstGeom prst="rect">
            <a:avLst/>
          </a:prstGeom>
          <a:noFill/>
        </p:spPr>
        <p:txBody>
          <a:bodyPr wrap="none" rtlCol="0">
            <a:spAutoFit/>
          </a:bodyPr>
          <a:lstStyle/>
          <a:p>
            <a:r>
              <a:rPr lang="ru-RU" sz="1600" b="1" dirty="0">
                <a:latin typeface="Times New Roman" pitchFamily="18" charset="0"/>
                <a:cs typeface="Times New Roman" pitchFamily="18" charset="0"/>
              </a:rPr>
              <a:t>1,0</a:t>
            </a:r>
          </a:p>
        </p:txBody>
      </p:sp>
      <p:sp>
        <p:nvSpPr>
          <p:cNvPr id="95" name="TextBox 94"/>
          <p:cNvSpPr txBox="1"/>
          <p:nvPr/>
        </p:nvSpPr>
        <p:spPr>
          <a:xfrm>
            <a:off x="1265232" y="2662727"/>
            <a:ext cx="441146" cy="338554"/>
          </a:xfrm>
          <a:prstGeom prst="rect">
            <a:avLst/>
          </a:prstGeom>
          <a:noFill/>
        </p:spPr>
        <p:txBody>
          <a:bodyPr wrap="none" rtlCol="0">
            <a:spAutoFit/>
          </a:bodyPr>
          <a:lstStyle/>
          <a:p>
            <a:r>
              <a:rPr lang="ru-RU" sz="1600" b="1" dirty="0">
                <a:latin typeface="Times New Roman" pitchFamily="18" charset="0"/>
                <a:cs typeface="Times New Roman" pitchFamily="18" charset="0"/>
              </a:rPr>
              <a:t>2,7</a:t>
            </a:r>
          </a:p>
        </p:txBody>
      </p:sp>
      <p:sp>
        <p:nvSpPr>
          <p:cNvPr id="96" name="TextBox 95"/>
          <p:cNvSpPr txBox="1"/>
          <p:nvPr/>
        </p:nvSpPr>
        <p:spPr>
          <a:xfrm>
            <a:off x="1237582" y="3174099"/>
            <a:ext cx="441146" cy="338554"/>
          </a:xfrm>
          <a:prstGeom prst="rect">
            <a:avLst/>
          </a:prstGeom>
          <a:noFill/>
        </p:spPr>
        <p:txBody>
          <a:bodyPr wrap="none" rtlCol="0">
            <a:spAutoFit/>
          </a:bodyPr>
          <a:lstStyle/>
          <a:p>
            <a:r>
              <a:rPr lang="ru-RU" sz="1600" b="1" dirty="0">
                <a:latin typeface="Times New Roman" pitchFamily="18" charset="0"/>
                <a:cs typeface="Times New Roman" pitchFamily="18" charset="0"/>
              </a:rPr>
              <a:t>5,8</a:t>
            </a:r>
          </a:p>
        </p:txBody>
      </p:sp>
      <p:sp>
        <p:nvSpPr>
          <p:cNvPr id="97" name="TextBox 96"/>
          <p:cNvSpPr txBox="1"/>
          <p:nvPr/>
        </p:nvSpPr>
        <p:spPr>
          <a:xfrm>
            <a:off x="1236873" y="3659122"/>
            <a:ext cx="543739" cy="338554"/>
          </a:xfrm>
          <a:prstGeom prst="rect">
            <a:avLst/>
          </a:prstGeom>
          <a:noFill/>
        </p:spPr>
        <p:txBody>
          <a:bodyPr wrap="none" rtlCol="0">
            <a:spAutoFit/>
          </a:bodyPr>
          <a:lstStyle/>
          <a:p>
            <a:r>
              <a:rPr lang="ru-RU" sz="1600" b="1" dirty="0">
                <a:latin typeface="Times New Roman" pitchFamily="18" charset="0"/>
                <a:cs typeface="Times New Roman" pitchFamily="18" charset="0"/>
              </a:rPr>
              <a:t>77,2</a:t>
            </a:r>
          </a:p>
        </p:txBody>
      </p:sp>
      <p:sp>
        <p:nvSpPr>
          <p:cNvPr id="98" name="TextBox 97"/>
          <p:cNvSpPr txBox="1"/>
          <p:nvPr/>
        </p:nvSpPr>
        <p:spPr>
          <a:xfrm>
            <a:off x="1255925" y="4203802"/>
            <a:ext cx="532390" cy="338554"/>
          </a:xfrm>
          <a:prstGeom prst="rect">
            <a:avLst/>
          </a:prstGeom>
          <a:noFill/>
        </p:spPr>
        <p:txBody>
          <a:bodyPr wrap="none" rtlCol="0">
            <a:spAutoFit/>
          </a:bodyPr>
          <a:lstStyle/>
          <a:p>
            <a:r>
              <a:rPr lang="ru-RU" sz="1600" b="1" dirty="0">
                <a:latin typeface="Times New Roman" pitchFamily="18" charset="0"/>
                <a:cs typeface="Times New Roman" pitchFamily="18" charset="0"/>
              </a:rPr>
              <a:t>11,8</a:t>
            </a:r>
          </a:p>
        </p:txBody>
      </p:sp>
      <p:sp>
        <p:nvSpPr>
          <p:cNvPr id="99" name="TextBox 98"/>
          <p:cNvSpPr txBox="1"/>
          <p:nvPr/>
        </p:nvSpPr>
        <p:spPr>
          <a:xfrm>
            <a:off x="1227101" y="4729633"/>
            <a:ext cx="646331" cy="338554"/>
          </a:xfrm>
          <a:prstGeom prst="rect">
            <a:avLst/>
          </a:prstGeom>
          <a:noFill/>
        </p:spPr>
        <p:txBody>
          <a:bodyPr wrap="none" rtlCol="0">
            <a:spAutoFit/>
          </a:bodyPr>
          <a:lstStyle/>
          <a:p>
            <a:r>
              <a:rPr lang="ru-RU" sz="1600" b="1" dirty="0">
                <a:latin typeface="Times New Roman" pitchFamily="18" charset="0"/>
                <a:cs typeface="Times New Roman" pitchFamily="18" charset="0"/>
              </a:rPr>
              <a:t>278,8</a:t>
            </a:r>
          </a:p>
        </p:txBody>
      </p:sp>
      <p:sp>
        <p:nvSpPr>
          <p:cNvPr id="100" name="Oval 13"/>
          <p:cNvSpPr>
            <a:spLocks noChangeArrowheads="1"/>
          </p:cNvSpPr>
          <p:nvPr/>
        </p:nvSpPr>
        <p:spPr bwMode="auto">
          <a:xfrm>
            <a:off x="8353425" y="6508170"/>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57</a:t>
            </a:r>
          </a:p>
        </p:txBody>
      </p:sp>
      <p:grpSp>
        <p:nvGrpSpPr>
          <p:cNvPr id="101" name="Группа 100"/>
          <p:cNvGrpSpPr/>
          <p:nvPr/>
        </p:nvGrpSpPr>
        <p:grpSpPr>
          <a:xfrm>
            <a:off x="174420" y="5209391"/>
            <a:ext cx="8922415" cy="421008"/>
            <a:chOff x="168638" y="4056046"/>
            <a:chExt cx="8922415" cy="421008"/>
          </a:xfrm>
        </p:grpSpPr>
        <p:grpSp>
          <p:nvGrpSpPr>
            <p:cNvPr id="102" name="Группа 101"/>
            <p:cNvGrpSpPr/>
            <p:nvPr/>
          </p:nvGrpSpPr>
          <p:grpSpPr>
            <a:xfrm>
              <a:off x="168638" y="4056046"/>
              <a:ext cx="8922415" cy="421008"/>
              <a:chOff x="140063" y="3141646"/>
              <a:chExt cx="8922415" cy="421008"/>
            </a:xfrm>
          </p:grpSpPr>
          <p:pic>
            <p:nvPicPr>
              <p:cNvPr id="104" name="Picture 43" descr="light_shadow"/>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94000" contrast="-78000"/>
                        </a14:imgEffect>
                      </a14:imgLayer>
                    </a14:imgProps>
                  </a:ext>
                </a:extLst>
              </a:blip>
              <a:srcRect/>
              <a:stretch>
                <a:fillRect/>
              </a:stretch>
            </p:blipFill>
            <p:spPr bwMode="gray">
              <a:xfrm rot="21350478">
                <a:off x="140063" y="3447547"/>
                <a:ext cx="2844977" cy="115107"/>
              </a:xfrm>
              <a:prstGeom prst="rect">
                <a:avLst/>
              </a:prstGeom>
              <a:noFill/>
              <a:ln w="9525">
                <a:noFill/>
                <a:miter lim="800000"/>
                <a:headEnd/>
                <a:tailEnd/>
              </a:ln>
            </p:spPr>
          </p:pic>
          <p:sp>
            <p:nvSpPr>
              <p:cNvPr id="105" name="矩形 8"/>
              <p:cNvSpPr/>
              <p:nvPr/>
            </p:nvSpPr>
            <p:spPr>
              <a:xfrm>
                <a:off x="176216" y="3141654"/>
                <a:ext cx="8886262" cy="370826"/>
              </a:xfrm>
              <a:prstGeom prst="rect">
                <a:avLst/>
              </a:prstGeom>
              <a:solidFill>
                <a:sysClr val="window" lastClr="FFFFFF"/>
              </a:solidFill>
              <a:ln w="12700" cap="flat" cmpd="sng" algn="ctr">
                <a:noFill/>
                <a:prstDash val="solid"/>
                <a:miter lim="800000"/>
              </a:ln>
              <a:effectLst/>
              <a:scene3d>
                <a:camera prst="orthographicFront"/>
                <a:lightRig rig="threePt" dir="t"/>
              </a:scene3d>
              <a:sp3d>
                <a:extrusionClr>
                  <a:srgbClr val="55D2FF"/>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06" name="单圆角矩形 3"/>
              <p:cNvSpPr/>
              <p:nvPr/>
            </p:nvSpPr>
            <p:spPr>
              <a:xfrm flipH="1" flipV="1">
                <a:off x="1719659" y="3141646"/>
                <a:ext cx="7342816" cy="370833"/>
              </a:xfrm>
              <a:custGeom>
                <a:avLst/>
                <a:gdLst>
                  <a:gd name="connsiteX0" fmla="*/ 0 w 3793525"/>
                  <a:gd name="connsiteY0" fmla="*/ 0 h 1186249"/>
                  <a:gd name="connsiteX1" fmla="*/ 3408243 w 3793525"/>
                  <a:gd name="connsiteY1" fmla="*/ 0 h 1186249"/>
                  <a:gd name="connsiteX2" fmla="*/ 3793525 w 3793525"/>
                  <a:gd name="connsiteY2" fmla="*/ 385282 h 1186249"/>
                  <a:gd name="connsiteX3" fmla="*/ 3793525 w 3793525"/>
                  <a:gd name="connsiteY3" fmla="*/ 1186249 h 1186249"/>
                  <a:gd name="connsiteX4" fmla="*/ 0 w 3793525"/>
                  <a:gd name="connsiteY4" fmla="*/ 1186249 h 1186249"/>
                  <a:gd name="connsiteX5" fmla="*/ 0 w 3793525"/>
                  <a:gd name="connsiteY5" fmla="*/ 0 h 1186249"/>
                  <a:gd name="connsiteX0" fmla="*/ 0 w 3857693"/>
                  <a:gd name="connsiteY0" fmla="*/ 0 h 1186249"/>
                  <a:gd name="connsiteX1" fmla="*/ 3408243 w 3857693"/>
                  <a:gd name="connsiteY1" fmla="*/ 0 h 1186249"/>
                  <a:gd name="connsiteX2" fmla="*/ 3793525 w 3857693"/>
                  <a:gd name="connsiteY2" fmla="*/ 385282 h 1186249"/>
                  <a:gd name="connsiteX3" fmla="*/ 3857693 w 3857693"/>
                  <a:gd name="connsiteY3" fmla="*/ 1186249 h 1186249"/>
                  <a:gd name="connsiteX4" fmla="*/ 0 w 3857693"/>
                  <a:gd name="connsiteY4" fmla="*/ 1186249 h 1186249"/>
                  <a:gd name="connsiteX5" fmla="*/ 0 w 3857693"/>
                  <a:gd name="connsiteY5" fmla="*/ 0 h 1186249"/>
                  <a:gd name="connsiteX0" fmla="*/ 0 w 3857693"/>
                  <a:gd name="connsiteY0" fmla="*/ 0 h 1186249"/>
                  <a:gd name="connsiteX1" fmla="*/ 3408243 w 3857693"/>
                  <a:gd name="connsiteY1" fmla="*/ 0 h 1186249"/>
                  <a:gd name="connsiteX2" fmla="*/ 3793525 w 3857693"/>
                  <a:gd name="connsiteY2" fmla="*/ 385282 h 1186249"/>
                  <a:gd name="connsiteX3" fmla="*/ 3857693 w 3857693"/>
                  <a:gd name="connsiteY3" fmla="*/ 1186249 h 1186249"/>
                  <a:gd name="connsiteX4" fmla="*/ 0 w 3857693"/>
                  <a:gd name="connsiteY4" fmla="*/ 1186249 h 1186249"/>
                  <a:gd name="connsiteX5" fmla="*/ 0 w 3857693"/>
                  <a:gd name="connsiteY5" fmla="*/ 0 h 1186249"/>
                  <a:gd name="connsiteX0" fmla="*/ 0 w 3937904"/>
                  <a:gd name="connsiteY0" fmla="*/ 0 h 1186249"/>
                  <a:gd name="connsiteX1" fmla="*/ 3408243 w 3937904"/>
                  <a:gd name="connsiteY1" fmla="*/ 0 h 1186249"/>
                  <a:gd name="connsiteX2" fmla="*/ 3793525 w 3937904"/>
                  <a:gd name="connsiteY2" fmla="*/ 385282 h 1186249"/>
                  <a:gd name="connsiteX3" fmla="*/ 3937904 w 3937904"/>
                  <a:gd name="connsiteY3" fmla="*/ 1186249 h 1186249"/>
                  <a:gd name="connsiteX4" fmla="*/ 0 w 3937904"/>
                  <a:gd name="connsiteY4" fmla="*/ 1186249 h 1186249"/>
                  <a:gd name="connsiteX5" fmla="*/ 0 w 3937904"/>
                  <a:gd name="connsiteY5" fmla="*/ 0 h 1186249"/>
                  <a:gd name="connsiteX0" fmla="*/ 0 w 3937904"/>
                  <a:gd name="connsiteY0" fmla="*/ 0 h 1186249"/>
                  <a:gd name="connsiteX1" fmla="*/ 3408243 w 3937904"/>
                  <a:gd name="connsiteY1" fmla="*/ 0 h 1186249"/>
                  <a:gd name="connsiteX2" fmla="*/ 3793525 w 3937904"/>
                  <a:gd name="connsiteY2" fmla="*/ 385282 h 1186249"/>
                  <a:gd name="connsiteX3" fmla="*/ 3937904 w 3937904"/>
                  <a:gd name="connsiteY3" fmla="*/ 1186249 h 1186249"/>
                  <a:gd name="connsiteX4" fmla="*/ 0 w 3937904"/>
                  <a:gd name="connsiteY4" fmla="*/ 1186249 h 1186249"/>
                  <a:gd name="connsiteX5" fmla="*/ 0 w 3937904"/>
                  <a:gd name="connsiteY5" fmla="*/ 0 h 118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7904" h="1186249">
                    <a:moveTo>
                      <a:pt x="0" y="0"/>
                    </a:moveTo>
                    <a:lnTo>
                      <a:pt x="3408243" y="0"/>
                    </a:lnTo>
                    <a:cubicBezTo>
                      <a:pt x="3621028" y="0"/>
                      <a:pt x="3793525" y="172497"/>
                      <a:pt x="3793525" y="385282"/>
                    </a:cubicBezTo>
                    <a:cubicBezTo>
                      <a:pt x="3814914" y="652271"/>
                      <a:pt x="3804221" y="1031555"/>
                      <a:pt x="3937904" y="1186249"/>
                    </a:cubicBezTo>
                    <a:lnTo>
                      <a:pt x="0" y="1186249"/>
                    </a:lnTo>
                    <a:lnTo>
                      <a:pt x="0" y="0"/>
                    </a:lnTo>
                    <a:close/>
                  </a:path>
                </a:pathLst>
              </a:custGeom>
              <a:gradFill>
                <a:gsLst>
                  <a:gs pos="0">
                    <a:srgbClr val="FFFF21"/>
                  </a:gs>
                  <a:gs pos="99099">
                    <a:srgbClr val="FFFF15"/>
                  </a:gs>
                  <a:gs pos="35000">
                    <a:srgbClr val="FFFFCC"/>
                  </a:gs>
                  <a:gs pos="73000">
                    <a:srgbClr val="FFFFCC"/>
                  </a:gs>
                </a:gsLst>
                <a:lin ang="5400000" scaled="0"/>
              </a:gradFill>
              <a:ln w="12700" cap="flat" cmpd="sng" algn="ctr">
                <a:noFill/>
                <a:prstDash val="solid"/>
                <a:miter lim="800000"/>
              </a:ln>
              <a:effectLst/>
              <a:scene3d>
                <a:camera prst="orthographicFront"/>
                <a:lightRig rig="threePt" dir="t"/>
              </a:scene3d>
              <a:sp3d>
                <a:extrusionClr>
                  <a:srgbClr val="55D2FF"/>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sp>
          <p:nvSpPr>
            <p:cNvPr id="103" name="TextBox 4"/>
            <p:cNvSpPr txBox="1">
              <a:spLocks noChangeArrowheads="1"/>
            </p:cNvSpPr>
            <p:nvPr/>
          </p:nvSpPr>
          <p:spPr bwMode="auto">
            <a:xfrm>
              <a:off x="2960445" y="4077341"/>
              <a:ext cx="546984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hangingPunct="1"/>
              <a:r>
                <a:rPr lang="ru-RU" b="1" dirty="0">
                  <a:solidFill>
                    <a:prstClr val="black"/>
                  </a:solidFill>
                  <a:latin typeface="Times New Roman" pitchFamily="18" charset="0"/>
                  <a:cs typeface="Times New Roman" pitchFamily="18" charset="0"/>
                </a:rPr>
                <a:t>Всего расходов  по программе</a:t>
              </a:r>
            </a:p>
          </p:txBody>
        </p:sp>
      </p:grpSp>
      <p:sp>
        <p:nvSpPr>
          <p:cNvPr id="107" name="TextBox 106"/>
          <p:cNvSpPr txBox="1"/>
          <p:nvPr/>
        </p:nvSpPr>
        <p:spPr>
          <a:xfrm>
            <a:off x="190482" y="5221742"/>
            <a:ext cx="646331" cy="338554"/>
          </a:xfrm>
          <a:prstGeom prst="rect">
            <a:avLst/>
          </a:prstGeom>
          <a:noFill/>
        </p:spPr>
        <p:txBody>
          <a:bodyPr wrap="none" rtlCol="0">
            <a:spAutoFit/>
          </a:bodyPr>
          <a:lstStyle/>
          <a:p>
            <a:r>
              <a:rPr lang="ru-RU" sz="1600" b="1" dirty="0">
                <a:latin typeface="Times New Roman" pitchFamily="18" charset="0"/>
                <a:cs typeface="Times New Roman" pitchFamily="18" charset="0"/>
              </a:rPr>
              <a:t>136,1</a:t>
            </a:r>
          </a:p>
        </p:txBody>
      </p:sp>
      <p:sp>
        <p:nvSpPr>
          <p:cNvPr id="108" name="TextBox 107"/>
          <p:cNvSpPr txBox="1"/>
          <p:nvPr/>
        </p:nvSpPr>
        <p:spPr>
          <a:xfrm>
            <a:off x="1264415" y="5232375"/>
            <a:ext cx="646331" cy="338554"/>
          </a:xfrm>
          <a:prstGeom prst="rect">
            <a:avLst/>
          </a:prstGeom>
          <a:noFill/>
        </p:spPr>
        <p:txBody>
          <a:bodyPr wrap="none" rtlCol="0">
            <a:spAutoFit/>
          </a:bodyPr>
          <a:lstStyle/>
          <a:p>
            <a:r>
              <a:rPr lang="ru-RU" sz="1600" b="1" dirty="0">
                <a:latin typeface="Times New Roman" pitchFamily="18" charset="0"/>
                <a:cs typeface="Times New Roman" pitchFamily="18" charset="0"/>
              </a:rPr>
              <a:t>379,5</a:t>
            </a:r>
          </a:p>
        </p:txBody>
      </p:sp>
      <p:sp>
        <p:nvSpPr>
          <p:cNvPr id="109" name="TextBox 4"/>
          <p:cNvSpPr txBox="1">
            <a:spLocks noChangeArrowheads="1"/>
          </p:cNvSpPr>
          <p:nvPr/>
        </p:nvSpPr>
        <p:spPr bwMode="auto">
          <a:xfrm>
            <a:off x="1728843" y="4646923"/>
            <a:ext cx="76438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hangingPunct="1"/>
            <a:r>
              <a:rPr lang="ru-RU" sz="1200" b="1" dirty="0">
                <a:solidFill>
                  <a:prstClr val="black"/>
                </a:solidFill>
                <a:latin typeface="Times New Roman" pitchFamily="18" charset="0"/>
                <a:cs typeface="Times New Roman" pitchFamily="18" charset="0"/>
              </a:rPr>
              <a:t>Модернизация коммунальной инфраструктуры городского округа город Первомайск Нижегородской области</a:t>
            </a:r>
          </a:p>
        </p:txBody>
      </p:sp>
    </p:spTree>
    <p:extLst>
      <p:ext uri="{BB962C8B-B14F-4D97-AF65-F5344CB8AC3E}">
        <p14:creationId xmlns:p14="http://schemas.microsoft.com/office/powerpoint/2010/main" val="146576916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8044"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9" name="Таблица 8"/>
          <p:cNvGraphicFramePr>
            <a:graphicFrameLocks noGrp="1"/>
          </p:cNvGraphicFramePr>
          <p:nvPr>
            <p:extLst>
              <p:ext uri="{D42A27DB-BD31-4B8C-83A1-F6EECF244321}">
                <p14:modId xmlns:p14="http://schemas.microsoft.com/office/powerpoint/2010/main" val="3545839366"/>
              </p:ext>
            </p:extLst>
          </p:nvPr>
        </p:nvGraphicFramePr>
        <p:xfrm>
          <a:off x="104775" y="1895475"/>
          <a:ext cx="8953500" cy="4644523"/>
        </p:xfrm>
        <a:graphic>
          <a:graphicData uri="http://schemas.openxmlformats.org/drawingml/2006/table">
            <a:tbl>
              <a:tblPr firstRow="1" bandRow="1"/>
              <a:tblGrid>
                <a:gridCol w="3952875">
                  <a:extLst>
                    <a:ext uri="{9D8B030D-6E8A-4147-A177-3AD203B41FA5}">
                      <a16:colId xmlns:a16="http://schemas.microsoft.com/office/drawing/2014/main" xmlns="" val="20000"/>
                    </a:ext>
                  </a:extLst>
                </a:gridCol>
                <a:gridCol w="923925">
                  <a:extLst>
                    <a:ext uri="{9D8B030D-6E8A-4147-A177-3AD203B41FA5}">
                      <a16:colId xmlns:a16="http://schemas.microsoft.com/office/drawing/2014/main" xmlns="" val="20001"/>
                    </a:ext>
                  </a:extLst>
                </a:gridCol>
                <a:gridCol w="1076325">
                  <a:extLst>
                    <a:ext uri="{9D8B030D-6E8A-4147-A177-3AD203B41FA5}">
                      <a16:colId xmlns:a16="http://schemas.microsoft.com/office/drawing/2014/main" xmlns="" val="20002"/>
                    </a:ext>
                  </a:extLst>
                </a:gridCol>
                <a:gridCol w="933450">
                  <a:extLst>
                    <a:ext uri="{9D8B030D-6E8A-4147-A177-3AD203B41FA5}">
                      <a16:colId xmlns:a16="http://schemas.microsoft.com/office/drawing/2014/main" xmlns="" val="20003"/>
                    </a:ext>
                  </a:extLst>
                </a:gridCol>
                <a:gridCol w="1123950">
                  <a:extLst>
                    <a:ext uri="{9D8B030D-6E8A-4147-A177-3AD203B41FA5}">
                      <a16:colId xmlns:a16="http://schemas.microsoft.com/office/drawing/2014/main" xmlns="" val="20004"/>
                    </a:ext>
                  </a:extLst>
                </a:gridCol>
                <a:gridCol w="942975">
                  <a:extLst>
                    <a:ext uri="{9D8B030D-6E8A-4147-A177-3AD203B41FA5}">
                      <a16:colId xmlns:a16="http://schemas.microsoft.com/office/drawing/2014/main" xmlns="" val="20005"/>
                    </a:ext>
                  </a:extLst>
                </a:gridCol>
              </a:tblGrid>
              <a:tr h="464953">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latin typeface="Times New Roman" pitchFamily="18" charset="0"/>
                          <a:cs typeface="Times New Roman" pitchFamily="18" charset="0"/>
                        </a:rPr>
                        <a:t>Наименование индикатора муниципальной программы</a:t>
                      </a: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28000">
                          <a:srgbClr val="D5D5FF"/>
                        </a:gs>
                        <a:gs pos="100000">
                          <a:srgbClr val="B9B9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latin typeface="Times New Roman" pitchFamily="18" charset="0"/>
                          <a:cs typeface="Times New Roman" pitchFamily="18" charset="0"/>
                        </a:rPr>
                        <a:t>Ед.изм.</a:t>
                      </a: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28000">
                          <a:srgbClr val="D5D5FF"/>
                        </a:gs>
                        <a:gs pos="100000">
                          <a:srgbClr val="B9B9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latin typeface="Times New Roman" pitchFamily="18" charset="0"/>
                          <a:cs typeface="Times New Roman" pitchFamily="18" charset="0"/>
                        </a:rPr>
                        <a:t>2023 год</a:t>
                      </a: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28000">
                          <a:srgbClr val="D5D5FF"/>
                        </a:gs>
                        <a:gs pos="100000">
                          <a:srgbClr val="B9B9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latin typeface="Times New Roman" pitchFamily="18" charset="0"/>
                          <a:cs typeface="Times New Roman" pitchFamily="18" charset="0"/>
                        </a:rPr>
                        <a:t>2024</a:t>
                      </a:r>
                      <a:r>
                        <a:rPr lang="ru-RU" sz="1200" baseline="0" dirty="0">
                          <a:latin typeface="Times New Roman" pitchFamily="18" charset="0"/>
                          <a:cs typeface="Times New Roman" pitchFamily="18" charset="0"/>
                        </a:rPr>
                        <a:t> </a:t>
                      </a:r>
                      <a:r>
                        <a:rPr lang="ru-RU" sz="1200" dirty="0">
                          <a:latin typeface="Times New Roman" pitchFamily="18" charset="0"/>
                          <a:cs typeface="Times New Roman" pitchFamily="18" charset="0"/>
                        </a:rPr>
                        <a:t>год</a:t>
                      </a: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28000">
                          <a:srgbClr val="D5D5FF"/>
                        </a:gs>
                        <a:gs pos="100000">
                          <a:srgbClr val="B9B9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latin typeface="Times New Roman" pitchFamily="18" charset="0"/>
                          <a:cs typeface="Times New Roman" pitchFamily="18" charset="0"/>
                        </a:rPr>
                        <a:t>2025 год</a:t>
                      </a:r>
                    </a:p>
                    <a:p>
                      <a:pPr algn="ctr"/>
                      <a:r>
                        <a:rPr lang="ru-RU" sz="1200" dirty="0">
                          <a:latin typeface="Times New Roman" pitchFamily="18" charset="0"/>
                          <a:cs typeface="Times New Roman" pitchFamily="18" charset="0"/>
                        </a:rPr>
                        <a:t>план</a:t>
                      </a: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28000">
                          <a:srgbClr val="D5D5FF"/>
                        </a:gs>
                        <a:gs pos="100000">
                          <a:srgbClr val="B9B9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latin typeface="Times New Roman" pitchFamily="18" charset="0"/>
                          <a:cs typeface="Times New Roman" pitchFamily="18" charset="0"/>
                        </a:rPr>
                        <a:t>2025</a:t>
                      </a:r>
                      <a:r>
                        <a:rPr lang="ru-RU" sz="1200" baseline="0" dirty="0">
                          <a:latin typeface="Times New Roman" pitchFamily="18" charset="0"/>
                          <a:cs typeface="Times New Roman" pitchFamily="18" charset="0"/>
                        </a:rPr>
                        <a:t> год</a:t>
                      </a:r>
                    </a:p>
                    <a:p>
                      <a:pPr algn="ctr"/>
                      <a:r>
                        <a:rPr lang="ru-RU" sz="1200" baseline="0" dirty="0">
                          <a:latin typeface="Times New Roman" pitchFamily="18" charset="0"/>
                          <a:cs typeface="Times New Roman" pitchFamily="18" charset="0"/>
                        </a:rPr>
                        <a:t>факт</a:t>
                      </a:r>
                      <a:endParaRPr lang="ru-RU" sz="1200" dirty="0">
                        <a:latin typeface="Times New Roman" pitchFamily="18" charset="0"/>
                        <a:cs typeface="Times New Roman" pitchFamily="18" charset="0"/>
                      </a:endParaRP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28000">
                          <a:srgbClr val="D5D5FF"/>
                        </a:gs>
                        <a:gs pos="100000">
                          <a:srgbClr val="B9B9FF"/>
                        </a:gs>
                      </a:gsLst>
                      <a:lin ang="5400000" scaled="0"/>
                    </a:gradFill>
                  </a:tcPr>
                </a:tc>
                <a:extLst>
                  <a:ext uri="{0D108BD9-81ED-4DB2-BD59-A6C34878D82A}">
                    <a16:rowId xmlns:a16="http://schemas.microsoft.com/office/drawing/2014/main" xmlns="" val="10000"/>
                  </a:ext>
                </a:extLst>
              </a:tr>
              <a:tr h="390899">
                <a:tc>
                  <a:txBody>
                    <a:bodyPr/>
                    <a:lstStyle/>
                    <a:p>
                      <a:r>
                        <a:rPr lang="ru-RU" sz="1100" dirty="0">
                          <a:latin typeface="Times New Roman" pitchFamily="18" charset="0"/>
                          <a:cs typeface="Times New Roman" pitchFamily="18" charset="0"/>
                        </a:rPr>
                        <a:t>Увеличение стоимости помывок ежегодно не более чем на средний индекс изменения потребительских цен</a:t>
                      </a:r>
                    </a:p>
                  </a:txBody>
                  <a:tcPr>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p>
                      <a:pPr algn="ctr"/>
                      <a:r>
                        <a:rPr lang="ru-RU" sz="1100" dirty="0">
                          <a:latin typeface="Times New Roman" pitchFamily="18" charset="0"/>
                          <a:cs typeface="Times New Roman" pitchFamily="18" charset="0"/>
                        </a:rPr>
                        <a:t>%</a:t>
                      </a: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100" dirty="0">
                          <a:latin typeface="Times New Roman" pitchFamily="18" charset="0"/>
                          <a:cs typeface="Times New Roman" pitchFamily="18" charset="0"/>
                        </a:rPr>
                        <a:t>111,0</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100" dirty="0">
                          <a:latin typeface="Times New Roman" pitchFamily="18" charset="0"/>
                          <a:cs typeface="Times New Roman" pitchFamily="18" charset="0"/>
                        </a:rPr>
                        <a:t>106,6</a:t>
                      </a: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100" dirty="0">
                          <a:latin typeface="Times New Roman" pitchFamily="18" charset="0"/>
                          <a:cs typeface="Times New Roman" pitchFamily="18" charset="0"/>
                        </a:rPr>
                        <a:t>104,5</a:t>
                      </a: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100" dirty="0">
                          <a:latin typeface="Times New Roman" pitchFamily="18" charset="0"/>
                          <a:cs typeface="Times New Roman" pitchFamily="18" charset="0"/>
                        </a:rPr>
                        <a:t>104,5</a:t>
                      </a:r>
                    </a:p>
                  </a:txBody>
                  <a:tcPr>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xmlns="" val="10001"/>
                  </a:ext>
                </a:extLst>
              </a:tr>
              <a:tr h="561975">
                <a:tc>
                  <a:txBody>
                    <a:bodyPr/>
                    <a:lstStyle/>
                    <a:p>
                      <a:r>
                        <a:rPr lang="ru-RU" sz="1100" dirty="0">
                          <a:latin typeface="Times New Roman" pitchFamily="18" charset="0"/>
                          <a:cs typeface="Times New Roman" pitchFamily="18" charset="0"/>
                        </a:rPr>
                        <a:t>Сокращение среднего времени реагирования на аварийные ситуации и происшествия служб жилищно-коммунального хозяйства</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7FF"/>
                    </a:solidFill>
                  </a:tcP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Ед.</a:t>
                      </a: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7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27</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7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0</a:t>
                      </a: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7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5 650</a:t>
                      </a: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7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5 650</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7FF"/>
                    </a:solidFill>
                  </a:tcPr>
                </a:tc>
                <a:extLst>
                  <a:ext uri="{0D108BD9-81ED-4DB2-BD59-A6C34878D82A}">
                    <a16:rowId xmlns:a16="http://schemas.microsoft.com/office/drawing/2014/main" xmlns="" val="10002"/>
                  </a:ext>
                </a:extLst>
              </a:tr>
              <a:tr h="390544">
                <a:tc>
                  <a:txBody>
                    <a:bodyPr/>
                    <a:lstStyle/>
                    <a:p>
                      <a:r>
                        <a:rPr lang="ru-RU" sz="1100" dirty="0">
                          <a:latin typeface="Times New Roman" pitchFamily="18" charset="0"/>
                          <a:cs typeface="Times New Roman" pitchFamily="18" charset="0"/>
                        </a:rPr>
                        <a:t>Возмещение затрат, связанных с содержанием мест захоронения</a:t>
                      </a: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1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a:t>
                      </a:r>
                    </a:p>
                    <a:p>
                      <a:pPr algn="ctr"/>
                      <a:endParaRPr lang="ru-RU" sz="1100" dirty="0">
                        <a:latin typeface="Times New Roman" pitchFamily="18" charset="0"/>
                        <a:cs typeface="Times New Roman" pitchFamily="18" charset="0"/>
                      </a:endParaRP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xmlns="" val="10003"/>
                  </a:ext>
                </a:extLst>
              </a:tr>
              <a:tr h="379095">
                <a:tc>
                  <a:txBody>
                    <a:bodyPr/>
                    <a:lstStyle/>
                    <a:p>
                      <a:r>
                        <a:rPr lang="ru-RU" sz="1100" dirty="0">
                          <a:latin typeface="Times New Roman" pitchFamily="18" charset="0"/>
                          <a:cs typeface="Times New Roman" pitchFamily="18" charset="0"/>
                        </a:rPr>
                        <a:t>Увеличение благоустроенной территории муниципальных кладбищ</a:t>
                      </a: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7E7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1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a:t>
                      </a:r>
                    </a:p>
                    <a:p>
                      <a:pPr algn="ctr"/>
                      <a:endParaRPr lang="ru-RU" sz="1100" dirty="0">
                        <a:latin typeface="Times New Roman" pitchFamily="18" charset="0"/>
                        <a:cs typeface="Times New Roman" pitchFamily="18" charset="0"/>
                      </a:endParaRP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7E7FF"/>
                    </a:solidFill>
                  </a:tcPr>
                </a:tc>
                <a:tc>
                  <a:txBody>
                    <a:bodyPr/>
                    <a:lstStyle/>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7E7FF"/>
                    </a:solidFill>
                  </a:tcPr>
                </a:tc>
                <a:tc>
                  <a:txBody>
                    <a:bodyPr/>
                    <a:lstStyle/>
                    <a:p>
                      <a:pPr algn="ctr"/>
                      <a:r>
                        <a:rPr lang="ru-RU" sz="1100" dirty="0">
                          <a:latin typeface="Times New Roman" pitchFamily="18" charset="0"/>
                          <a:cs typeface="Times New Roman" pitchFamily="18" charset="0"/>
                        </a:rPr>
                        <a:t>-</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7E7FF"/>
                    </a:solidFill>
                  </a:tcPr>
                </a:tc>
                <a:tc>
                  <a:txBody>
                    <a:bodyPr/>
                    <a:lstStyle/>
                    <a:p>
                      <a:pPr algn="ctr"/>
                      <a:r>
                        <a:rPr lang="ru-RU" sz="1100" dirty="0">
                          <a:latin typeface="Times New Roman" pitchFamily="18" charset="0"/>
                          <a:cs typeface="Times New Roman" pitchFamily="18" charset="0"/>
                        </a:rPr>
                        <a:t>-</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7E7FF"/>
                    </a:solidFill>
                  </a:tcPr>
                </a:tc>
                <a:tc>
                  <a:txBody>
                    <a:bodyPr/>
                    <a:lstStyle/>
                    <a:p>
                      <a:pPr algn="ctr"/>
                      <a:r>
                        <a:rPr lang="ru-RU" sz="1100" dirty="0">
                          <a:latin typeface="Times New Roman" pitchFamily="18" charset="0"/>
                          <a:cs typeface="Times New Roman" pitchFamily="18" charset="0"/>
                        </a:rPr>
                        <a:t>-</a:t>
                      </a: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7E7FF"/>
                    </a:solidFill>
                  </a:tcPr>
                </a:tc>
                <a:extLst>
                  <a:ext uri="{0D108BD9-81ED-4DB2-BD59-A6C34878D82A}">
                    <a16:rowId xmlns:a16="http://schemas.microsoft.com/office/drawing/2014/main" xmlns="" val="10004"/>
                  </a:ext>
                </a:extLst>
              </a:tr>
              <a:tr h="933450">
                <a:tc>
                  <a:txBody>
                    <a:bodyPr/>
                    <a:lstStyle/>
                    <a:p>
                      <a:r>
                        <a:rPr lang="ru-RU" sz="1100" dirty="0">
                          <a:latin typeface="Times New Roman" pitchFamily="18" charset="0"/>
                          <a:cs typeface="Times New Roman" pitchFamily="18" charset="0"/>
                        </a:rPr>
                        <a:t>Достижение планируемых показателей выполнения государственной региональной адресной программы по проведению капитального ремонта общего имущества в многоквартирных домах, расположенных на территории Нижегородской области</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a:t>
                      </a: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100,0</a:t>
                      </a:r>
                    </a:p>
                  </a:txBody>
                  <a:tcPr>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xmlns="" val="10005"/>
                  </a:ext>
                </a:extLst>
              </a:tr>
              <a:tr h="2535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latin typeface="Times New Roman" pitchFamily="18" charset="0"/>
                          <a:cs typeface="Times New Roman" pitchFamily="18" charset="0"/>
                        </a:rPr>
                        <a:t>Содержание</a:t>
                      </a:r>
                      <a:r>
                        <a:rPr lang="ru-RU" sz="1100" baseline="0" dirty="0">
                          <a:latin typeface="Times New Roman" pitchFamily="18" charset="0"/>
                          <a:cs typeface="Times New Roman" pitchFamily="18" charset="0"/>
                        </a:rPr>
                        <a:t> </a:t>
                      </a:r>
                      <a:r>
                        <a:rPr lang="ru-RU" sz="1100" dirty="0">
                          <a:latin typeface="Times New Roman" pitchFamily="18" charset="0"/>
                          <a:cs typeface="Times New Roman" pitchFamily="18" charset="0"/>
                        </a:rPr>
                        <a:t> уличного</a:t>
                      </a:r>
                      <a:r>
                        <a:rPr lang="ru-RU" sz="1100" baseline="0" dirty="0">
                          <a:latin typeface="Times New Roman" pitchFamily="18" charset="0"/>
                          <a:cs typeface="Times New Roman" pitchFamily="18" charset="0"/>
                        </a:rPr>
                        <a:t> освещения</a:t>
                      </a:r>
                      <a:endParaRPr lang="ru-RU" sz="1100" dirty="0">
                        <a:latin typeface="Times New Roman" pitchFamily="18" charset="0"/>
                        <a:cs typeface="Times New Roman" pitchFamily="18" charset="0"/>
                      </a:endParaRP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E7E7FF"/>
                    </a:solidFill>
                  </a:tcPr>
                </a:tc>
                <a:tc>
                  <a:txBody>
                    <a:bodyPr/>
                    <a:lstStyle/>
                    <a:p>
                      <a:pPr algn="ctr"/>
                      <a:r>
                        <a:rPr lang="ru-RU" sz="1100" dirty="0">
                          <a:latin typeface="Times New Roman" pitchFamily="18" charset="0"/>
                          <a:cs typeface="Times New Roman" pitchFamily="18" charset="0"/>
                        </a:rPr>
                        <a:t>%</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E7E7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E7E7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E7E7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E7E7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E7E7FF"/>
                    </a:solidFill>
                  </a:tcPr>
                </a:tc>
                <a:extLst>
                  <a:ext uri="{0D108BD9-81ED-4DB2-BD59-A6C34878D82A}">
                    <a16:rowId xmlns:a16="http://schemas.microsoft.com/office/drawing/2014/main" xmlns="" val="10006"/>
                  </a:ext>
                </a:extLst>
              </a:tr>
              <a:tr h="253596">
                <a:tc>
                  <a:txBody>
                    <a:bodyPr/>
                    <a:lstStyle/>
                    <a:p>
                      <a:r>
                        <a:rPr lang="ru-RU" sz="1100" dirty="0">
                          <a:latin typeface="Times New Roman" pitchFamily="18" charset="0"/>
                          <a:cs typeface="Times New Roman" pitchFamily="18" charset="0"/>
                        </a:rPr>
                        <a:t>Осуществление мероприятий по санитарному состоянию и благоустройству территории городского округа</a:t>
                      </a: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1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a:t>
                      </a:r>
                    </a:p>
                    <a:p>
                      <a:pPr algn="ctr"/>
                      <a:endParaRPr lang="ru-RU" sz="1100" dirty="0">
                        <a:latin typeface="Times New Roman" pitchFamily="18" charset="0"/>
                        <a:cs typeface="Times New Roman" pitchFamily="18" charset="0"/>
                      </a:endParaRP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xmlns="" val="10007"/>
                  </a:ext>
                </a:extLst>
              </a:tr>
              <a:tr h="235752">
                <a:tc>
                  <a:txBody>
                    <a:bodyPr/>
                    <a:lstStyle/>
                    <a:p>
                      <a:r>
                        <a:rPr lang="ru-RU" sz="1100" dirty="0">
                          <a:latin typeface="Times New Roman" pitchFamily="18" charset="0"/>
                          <a:cs typeface="Times New Roman" pitchFamily="18" charset="0"/>
                        </a:rPr>
                        <a:t>Доля модернизированных детских игровых площадок</a:t>
                      </a: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7E7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1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7E7FF"/>
                    </a:solidFill>
                  </a:tcPr>
                </a:tc>
                <a:tc>
                  <a:txBody>
                    <a:bodyPr/>
                    <a:lstStyle/>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7E7FF"/>
                    </a:solidFill>
                  </a:tcPr>
                </a:tc>
                <a:tc>
                  <a:txBody>
                    <a:bodyPr/>
                    <a:lstStyle/>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7E7FF"/>
                    </a:solidFill>
                  </a:tcPr>
                </a:tc>
                <a:tc>
                  <a:txBody>
                    <a:bodyPr/>
                    <a:lstStyle/>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7E7FF"/>
                    </a:solidFill>
                  </a:tcPr>
                </a:tc>
                <a:tc>
                  <a:txBody>
                    <a:bodyPr/>
                    <a:lstStyle/>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7E7FF"/>
                    </a:solidFill>
                  </a:tcPr>
                </a:tc>
                <a:extLst>
                  <a:ext uri="{0D108BD9-81ED-4DB2-BD59-A6C34878D82A}">
                    <a16:rowId xmlns:a16="http://schemas.microsoft.com/office/drawing/2014/main" xmlns="" val="10008"/>
                  </a:ext>
                </a:extLst>
              </a:tr>
              <a:tr h="253596">
                <a:tc>
                  <a:txBody>
                    <a:bodyPr/>
                    <a:lstStyle/>
                    <a:p>
                      <a:r>
                        <a:rPr lang="ru-RU" sz="1100" dirty="0">
                          <a:latin typeface="Times New Roman" pitchFamily="18" charset="0"/>
                          <a:cs typeface="Times New Roman" pitchFamily="18" charset="0"/>
                        </a:rPr>
                        <a:t>Доля отремонтированных</a:t>
                      </a:r>
                      <a:r>
                        <a:rPr lang="ru-RU" sz="1100" baseline="0" dirty="0">
                          <a:latin typeface="Times New Roman" pitchFamily="18" charset="0"/>
                          <a:cs typeface="Times New Roman" pitchFamily="18" charset="0"/>
                        </a:rPr>
                        <a:t> общественных территорий общего пользования на территории городского округа</a:t>
                      </a:r>
                      <a:endParaRPr lang="ru-RU" sz="1100" dirty="0">
                        <a:latin typeface="Times New Roman" pitchFamily="18" charset="0"/>
                        <a:cs typeface="Times New Roman" pitchFamily="18" charset="0"/>
                      </a:endParaRP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1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a:t>
                      </a:r>
                    </a:p>
                    <a:p>
                      <a:pPr algn="ctr"/>
                      <a:endParaRPr lang="ru-RU" sz="1100" dirty="0">
                        <a:latin typeface="Times New Roman" pitchFamily="18" charset="0"/>
                        <a:cs typeface="Times New Roman" pitchFamily="18" charset="0"/>
                      </a:endParaRP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xmlns="" val="10009"/>
                  </a:ext>
                </a:extLst>
              </a:tr>
            </a:tbl>
          </a:graphicData>
        </a:graphic>
      </p:graphicFrame>
      <p:sp>
        <p:nvSpPr>
          <p:cNvPr id="10" name="Прямоугольник 9"/>
          <p:cNvSpPr/>
          <p:nvPr/>
        </p:nvSpPr>
        <p:spPr>
          <a:xfrm>
            <a:off x="47178" y="-38100"/>
            <a:ext cx="9037674" cy="969496"/>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defRPr/>
            </a:pPr>
            <a:r>
              <a:rPr lang="ru-RU" sz="19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МП «Обеспечение населения городского округа город Первомайск Нижегородской области качественными услугами в сфере жилищно-коммунального хозяйства»</a:t>
            </a:r>
          </a:p>
        </p:txBody>
      </p:sp>
      <p:sp>
        <p:nvSpPr>
          <p:cNvPr id="14" name="Скругленный прямоугольник 13"/>
          <p:cNvSpPr/>
          <p:nvPr/>
        </p:nvSpPr>
        <p:spPr>
          <a:xfrm>
            <a:off x="75237" y="916882"/>
            <a:ext cx="9009615" cy="362565"/>
          </a:xfrm>
          <a:prstGeom prst="roundRect">
            <a:avLst/>
          </a:prstGeom>
          <a:gradFill rotWithShape="1">
            <a:gsLst>
              <a:gs pos="28000">
                <a:srgbClr val="D5D5FF"/>
              </a:gs>
              <a:gs pos="100000">
                <a:srgbClr val="B9B9FF"/>
              </a:gs>
            </a:gsLst>
            <a:lin ang="5400000" scaled="0"/>
          </a:gradFill>
          <a:ln w="9525" cap="flat" cmpd="sng" algn="ctr">
            <a:noFill/>
            <a:prstDash val="solid"/>
          </a:ln>
          <a:effectLst>
            <a:outerShdw blurRad="63500" dist="50800" dir="5400000" sx="98000" sy="98000" rotWithShape="0">
              <a:srgbClr val="000000">
                <a:alpha val="20000"/>
              </a:srgbClr>
            </a:outerShdw>
          </a:effectLst>
          <a:scene3d>
            <a:camera prst="orthographicFront"/>
            <a:lightRig rig="threePt" dir="t"/>
          </a:scene3d>
          <a:sp3d>
            <a:bevelT prst="convex"/>
          </a:sp3d>
        </p:spPr>
        <p:txBody>
          <a:bodyPr lIns="57148" tIns="28574" rIns="57148" bIns="28574" anchor="ctr"/>
          <a:lstStyle/>
          <a:p>
            <a:pPr lvl="0" algn="ctr" defTabSz="914400" fontAlgn="base">
              <a:spcBef>
                <a:spcPct val="0"/>
              </a:spcBef>
              <a:spcAft>
                <a:spcPct val="0"/>
              </a:spcAft>
              <a:defRPr/>
            </a:pPr>
            <a:r>
              <a:rPr lang="ru-RU" sz="1700" b="1" kern="0" dirty="0">
                <a:solidFill>
                  <a:prstClr val="black"/>
                </a:solidFill>
                <a:latin typeface="Times New Roman" pitchFamily="18" charset="0"/>
                <a:cs typeface="Times New Roman" pitchFamily="18" charset="0"/>
              </a:rPr>
              <a:t>Достигнутые результаты муниципальной программы</a:t>
            </a:r>
          </a:p>
        </p:txBody>
      </p:sp>
      <p:sp>
        <p:nvSpPr>
          <p:cNvPr id="15" name="Двойная стрелка вверх/вниз 14"/>
          <p:cNvSpPr/>
          <p:nvPr/>
        </p:nvSpPr>
        <p:spPr>
          <a:xfrm>
            <a:off x="4436219" y="1311345"/>
            <a:ext cx="450106" cy="498405"/>
          </a:xfrm>
          <a:prstGeom prst="upDownArrow">
            <a:avLst/>
          </a:prstGeom>
          <a:gradFill rotWithShape="1">
            <a:gsLst>
              <a:gs pos="28000">
                <a:srgbClr val="D5D5FF"/>
              </a:gs>
              <a:gs pos="100000">
                <a:srgbClr val="B9B9FF"/>
              </a:gs>
            </a:gsLst>
            <a:lin ang="5400000" scaled="0"/>
          </a:gradFill>
          <a:ln w="9525" cap="flat" cmpd="sng" algn="ctr">
            <a:noFill/>
            <a:prstDash val="solid"/>
          </a:ln>
          <a:effectLst>
            <a:outerShdw blurRad="63500" dist="50800" dir="5400000" sx="98000" sy="98000" rotWithShape="0">
              <a:srgbClr val="000000">
                <a:alpha val="20000"/>
              </a:srgbClr>
            </a:outerShdw>
          </a:effectLst>
        </p:spPr>
        <p:txBody>
          <a:bodyPr lIns="57148" tIns="28574" rIns="57148" bIns="28574" anchor="ctr"/>
          <a:lstStyle/>
          <a:p>
            <a:pPr algn="ctr" defTabSz="914400" fontAlgn="base">
              <a:spcBef>
                <a:spcPct val="0"/>
              </a:spcBef>
              <a:spcAft>
                <a:spcPct val="0"/>
              </a:spcAft>
            </a:pPr>
            <a:endParaRPr lang="ru-RU" sz="1700" b="1" dirty="0">
              <a:solidFill>
                <a:prstClr val="black"/>
              </a:solidFill>
              <a:latin typeface="Times New Roman" pitchFamily="18" charset="0"/>
              <a:cs typeface="Times New Roman" pitchFamily="18" charset="0"/>
            </a:endParaRPr>
          </a:p>
        </p:txBody>
      </p:sp>
      <p:sp>
        <p:nvSpPr>
          <p:cNvPr id="11"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58</a:t>
            </a:r>
          </a:p>
        </p:txBody>
      </p:sp>
    </p:spTree>
    <p:extLst>
      <p:ext uri="{BB962C8B-B14F-4D97-AF65-F5344CB8AC3E}">
        <p14:creationId xmlns:p14="http://schemas.microsoft.com/office/powerpoint/2010/main" val="259901776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8" name="Таблица 7"/>
          <p:cNvGraphicFramePr>
            <a:graphicFrameLocks noGrp="1"/>
          </p:cNvGraphicFramePr>
          <p:nvPr>
            <p:extLst>
              <p:ext uri="{D42A27DB-BD31-4B8C-83A1-F6EECF244321}">
                <p14:modId xmlns:p14="http://schemas.microsoft.com/office/powerpoint/2010/main" val="1462955681"/>
              </p:ext>
            </p:extLst>
          </p:nvPr>
        </p:nvGraphicFramePr>
        <p:xfrm>
          <a:off x="85725" y="2228086"/>
          <a:ext cx="8953500" cy="1543050"/>
        </p:xfrm>
        <a:graphic>
          <a:graphicData uri="http://schemas.openxmlformats.org/drawingml/2006/table">
            <a:tbl>
              <a:tblPr firstRow="1" bandRow="1"/>
              <a:tblGrid>
                <a:gridCol w="3952875">
                  <a:extLst>
                    <a:ext uri="{9D8B030D-6E8A-4147-A177-3AD203B41FA5}">
                      <a16:colId xmlns:a16="http://schemas.microsoft.com/office/drawing/2014/main" xmlns="" val="20000"/>
                    </a:ext>
                  </a:extLst>
                </a:gridCol>
                <a:gridCol w="923925">
                  <a:extLst>
                    <a:ext uri="{9D8B030D-6E8A-4147-A177-3AD203B41FA5}">
                      <a16:colId xmlns:a16="http://schemas.microsoft.com/office/drawing/2014/main" xmlns="" val="20001"/>
                    </a:ext>
                  </a:extLst>
                </a:gridCol>
                <a:gridCol w="1076325">
                  <a:extLst>
                    <a:ext uri="{9D8B030D-6E8A-4147-A177-3AD203B41FA5}">
                      <a16:colId xmlns:a16="http://schemas.microsoft.com/office/drawing/2014/main" xmlns="" val="20002"/>
                    </a:ext>
                  </a:extLst>
                </a:gridCol>
                <a:gridCol w="933450">
                  <a:extLst>
                    <a:ext uri="{9D8B030D-6E8A-4147-A177-3AD203B41FA5}">
                      <a16:colId xmlns:a16="http://schemas.microsoft.com/office/drawing/2014/main" xmlns="" val="20003"/>
                    </a:ext>
                  </a:extLst>
                </a:gridCol>
                <a:gridCol w="1123950">
                  <a:extLst>
                    <a:ext uri="{9D8B030D-6E8A-4147-A177-3AD203B41FA5}">
                      <a16:colId xmlns:a16="http://schemas.microsoft.com/office/drawing/2014/main" xmlns="" val="20004"/>
                    </a:ext>
                  </a:extLst>
                </a:gridCol>
                <a:gridCol w="942975">
                  <a:extLst>
                    <a:ext uri="{9D8B030D-6E8A-4147-A177-3AD203B41FA5}">
                      <a16:colId xmlns:a16="http://schemas.microsoft.com/office/drawing/2014/main" xmlns="" val="20005"/>
                    </a:ext>
                  </a:extLst>
                </a:gridCol>
              </a:tblGrid>
              <a:tr h="531254">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latin typeface="Times New Roman" pitchFamily="18" charset="0"/>
                          <a:cs typeface="Times New Roman" pitchFamily="18" charset="0"/>
                        </a:rPr>
                        <a:t>Наименование индикатора муниципальной программы</a:t>
                      </a: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28000">
                          <a:srgbClr val="D5D5FF"/>
                        </a:gs>
                        <a:gs pos="100000">
                          <a:srgbClr val="B9B9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latin typeface="Times New Roman" pitchFamily="18" charset="0"/>
                          <a:cs typeface="Times New Roman" pitchFamily="18" charset="0"/>
                        </a:rPr>
                        <a:t>Ед.изм.</a:t>
                      </a: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28000">
                          <a:srgbClr val="D5D5FF"/>
                        </a:gs>
                        <a:gs pos="100000">
                          <a:srgbClr val="B9B9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latin typeface="Times New Roman" pitchFamily="18" charset="0"/>
                          <a:cs typeface="Times New Roman" pitchFamily="18" charset="0"/>
                        </a:rPr>
                        <a:t>2023 год</a:t>
                      </a: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28000">
                          <a:srgbClr val="D5D5FF"/>
                        </a:gs>
                        <a:gs pos="100000">
                          <a:srgbClr val="B9B9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latin typeface="Times New Roman" pitchFamily="18" charset="0"/>
                          <a:cs typeface="Times New Roman" pitchFamily="18" charset="0"/>
                        </a:rPr>
                        <a:t>2024</a:t>
                      </a:r>
                      <a:r>
                        <a:rPr lang="ru-RU" sz="1200" baseline="0" dirty="0">
                          <a:latin typeface="Times New Roman" pitchFamily="18" charset="0"/>
                          <a:cs typeface="Times New Roman" pitchFamily="18" charset="0"/>
                        </a:rPr>
                        <a:t> </a:t>
                      </a:r>
                      <a:r>
                        <a:rPr lang="ru-RU" sz="1200" dirty="0">
                          <a:latin typeface="Times New Roman" pitchFamily="18" charset="0"/>
                          <a:cs typeface="Times New Roman" pitchFamily="18" charset="0"/>
                        </a:rPr>
                        <a:t>год</a:t>
                      </a: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28000">
                          <a:srgbClr val="D5D5FF"/>
                        </a:gs>
                        <a:gs pos="100000">
                          <a:srgbClr val="B9B9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latin typeface="Times New Roman" pitchFamily="18" charset="0"/>
                          <a:cs typeface="Times New Roman" pitchFamily="18" charset="0"/>
                        </a:rPr>
                        <a:t>2025 год</a:t>
                      </a:r>
                    </a:p>
                    <a:p>
                      <a:pPr algn="ctr"/>
                      <a:r>
                        <a:rPr lang="ru-RU" sz="1200" dirty="0">
                          <a:latin typeface="Times New Roman" pitchFamily="18" charset="0"/>
                          <a:cs typeface="Times New Roman" pitchFamily="18" charset="0"/>
                        </a:rPr>
                        <a:t>план</a:t>
                      </a: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28000">
                          <a:srgbClr val="D5D5FF"/>
                        </a:gs>
                        <a:gs pos="100000">
                          <a:srgbClr val="B9B9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latin typeface="Times New Roman" pitchFamily="18" charset="0"/>
                          <a:cs typeface="Times New Roman" pitchFamily="18" charset="0"/>
                        </a:rPr>
                        <a:t>2025</a:t>
                      </a:r>
                      <a:r>
                        <a:rPr lang="ru-RU" sz="1200" baseline="0" dirty="0">
                          <a:latin typeface="Times New Roman" pitchFamily="18" charset="0"/>
                          <a:cs typeface="Times New Roman" pitchFamily="18" charset="0"/>
                        </a:rPr>
                        <a:t> год</a:t>
                      </a:r>
                    </a:p>
                    <a:p>
                      <a:pPr algn="ctr"/>
                      <a:r>
                        <a:rPr lang="ru-RU" sz="1200" baseline="0" dirty="0">
                          <a:latin typeface="Times New Roman" pitchFamily="18" charset="0"/>
                          <a:cs typeface="Times New Roman" pitchFamily="18" charset="0"/>
                        </a:rPr>
                        <a:t>факт</a:t>
                      </a:r>
                      <a:endParaRPr lang="ru-RU" sz="1200" dirty="0">
                        <a:latin typeface="Times New Roman" pitchFamily="18" charset="0"/>
                        <a:cs typeface="Times New Roman" pitchFamily="18" charset="0"/>
                      </a:endParaRP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28000">
                          <a:srgbClr val="D5D5FF"/>
                        </a:gs>
                        <a:gs pos="100000">
                          <a:srgbClr val="B9B9FF"/>
                        </a:gs>
                      </a:gsLst>
                      <a:lin ang="5400000" scaled="0"/>
                    </a:gradFill>
                  </a:tcPr>
                </a:tc>
                <a:extLst>
                  <a:ext uri="{0D108BD9-81ED-4DB2-BD59-A6C34878D82A}">
                    <a16:rowId xmlns:a16="http://schemas.microsoft.com/office/drawing/2014/main" xmlns="" val="10000"/>
                  </a:ext>
                </a:extLst>
              </a:tr>
              <a:tr h="449821">
                <a:tc>
                  <a:txBody>
                    <a:bodyPr/>
                    <a:lstStyle/>
                    <a:p>
                      <a:r>
                        <a:rPr lang="ru-RU" sz="1100" dirty="0">
                          <a:latin typeface="Times New Roman" pitchFamily="18" charset="0"/>
                          <a:cs typeface="Times New Roman" pitchFamily="18" charset="0"/>
                        </a:rPr>
                        <a:t>Уровень собираемости по плате за наем муниципального</a:t>
                      </a:r>
                      <a:r>
                        <a:rPr lang="ru-RU" sz="1100" baseline="0" dirty="0">
                          <a:latin typeface="Times New Roman" pitchFamily="18" charset="0"/>
                          <a:cs typeface="Times New Roman" pitchFamily="18" charset="0"/>
                        </a:rPr>
                        <a:t> жилищного фонда городского округа</a:t>
                      </a:r>
                      <a:endParaRPr lang="ru-RU" sz="1100" dirty="0">
                        <a:latin typeface="Times New Roman" pitchFamily="18" charset="0"/>
                        <a:cs typeface="Times New Roman" pitchFamily="18" charset="0"/>
                      </a:endParaRPr>
                    </a:p>
                  </a:txBody>
                  <a:tcPr>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p>
                      <a:pPr algn="ctr"/>
                      <a:r>
                        <a:rPr lang="ru-RU" sz="1100" dirty="0">
                          <a:latin typeface="Times New Roman" pitchFamily="18" charset="0"/>
                          <a:cs typeface="Times New Roman" pitchFamily="18" charset="0"/>
                        </a:rPr>
                        <a:t>%</a:t>
                      </a: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100" dirty="0">
                          <a:latin typeface="Times New Roman" pitchFamily="18" charset="0"/>
                          <a:cs typeface="Times New Roman" pitchFamily="18" charset="0"/>
                        </a:rPr>
                        <a:t>87,9</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100" dirty="0">
                          <a:latin typeface="Times New Roman" pitchFamily="18" charset="0"/>
                          <a:cs typeface="Times New Roman" pitchFamily="18" charset="0"/>
                        </a:rPr>
                        <a:t>99,6</a:t>
                      </a: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100" dirty="0">
                          <a:latin typeface="Times New Roman" pitchFamily="18" charset="0"/>
                          <a:cs typeface="Times New Roman" pitchFamily="18" charset="0"/>
                        </a:rPr>
                        <a:t>99,6</a:t>
                      </a: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100" dirty="0">
                          <a:latin typeface="Times New Roman" pitchFamily="18" charset="0"/>
                          <a:cs typeface="Times New Roman" pitchFamily="18" charset="0"/>
                        </a:rPr>
                        <a:t>99,6</a:t>
                      </a:r>
                    </a:p>
                  </a:txBody>
                  <a:tcPr>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xmlns="" val="10001"/>
                  </a:ext>
                </a:extLst>
              </a:tr>
              <a:tr h="561975">
                <a:tc>
                  <a:txBody>
                    <a:bodyPr/>
                    <a:lstStyle/>
                    <a:p>
                      <a:r>
                        <a:rPr lang="ru-RU" sz="1100" dirty="0">
                          <a:latin typeface="Times New Roman" pitchFamily="18" charset="0"/>
                          <a:cs typeface="Times New Roman" pitchFamily="18" charset="0"/>
                        </a:rPr>
                        <a:t>Снижение объема отводимых в реку Волга загрязненных сточных вод</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7FF"/>
                    </a:solidFill>
                  </a:tcPr>
                </a:tc>
                <a:tc>
                  <a:txBody>
                    <a:bodyPr/>
                    <a:lstStyle/>
                    <a:p>
                      <a:pPr algn="ctr"/>
                      <a:r>
                        <a:rPr lang="ru-RU" sz="600" dirty="0">
                          <a:latin typeface="Times New Roman" pitchFamily="18" charset="0"/>
                          <a:cs typeface="Times New Roman" pitchFamily="18" charset="0"/>
                        </a:rPr>
                        <a:t> 3</a:t>
                      </a:r>
                    </a:p>
                    <a:p>
                      <a:pPr algn="just"/>
                      <a:r>
                        <a:rPr lang="ru-RU" sz="800" baseline="0" dirty="0">
                          <a:latin typeface="Times New Roman" pitchFamily="18" charset="0"/>
                          <a:cs typeface="Times New Roman" pitchFamily="18" charset="0"/>
                        </a:rPr>
                        <a:t>       </a:t>
                      </a:r>
                      <a:r>
                        <a:rPr lang="ru-RU" sz="1100" dirty="0">
                          <a:latin typeface="Times New Roman" pitchFamily="18" charset="0"/>
                          <a:cs typeface="Times New Roman" pitchFamily="18" charset="0"/>
                        </a:rPr>
                        <a:t>Км  в год</a:t>
                      </a: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7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100" dirty="0">
                          <a:latin typeface="Times New Roman" pitchFamily="18" charset="0"/>
                          <a:cs typeface="Times New Roman" pitchFamily="18" charset="0"/>
                        </a:rPr>
                        <a:t>0,004</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7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100" dirty="0">
                          <a:latin typeface="Times New Roman" pitchFamily="18" charset="0"/>
                          <a:cs typeface="Times New Roman" pitchFamily="18" charset="0"/>
                        </a:rPr>
                        <a:t>0,004</a:t>
                      </a: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7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100" dirty="0">
                          <a:latin typeface="Times New Roman" pitchFamily="18" charset="0"/>
                          <a:cs typeface="Times New Roman" pitchFamily="18" charset="0"/>
                        </a:rPr>
                        <a:t>0,004</a:t>
                      </a: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7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100" dirty="0">
                          <a:latin typeface="Times New Roman" pitchFamily="18" charset="0"/>
                          <a:cs typeface="Times New Roman" pitchFamily="18" charset="0"/>
                        </a:rPr>
                        <a:t>0,004</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7FF"/>
                    </a:solidFill>
                  </a:tcPr>
                </a:tc>
                <a:extLst>
                  <a:ext uri="{0D108BD9-81ED-4DB2-BD59-A6C34878D82A}">
                    <a16:rowId xmlns:a16="http://schemas.microsoft.com/office/drawing/2014/main" xmlns="" val="10002"/>
                  </a:ext>
                </a:extLst>
              </a:tr>
            </a:tbl>
          </a:graphicData>
        </a:graphic>
      </p:graphicFrame>
      <p:sp>
        <p:nvSpPr>
          <p:cNvPr id="9" name="Прямоугольник 8"/>
          <p:cNvSpPr/>
          <p:nvPr/>
        </p:nvSpPr>
        <p:spPr>
          <a:xfrm>
            <a:off x="47178" y="-16834"/>
            <a:ext cx="9037674" cy="969496"/>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defRPr/>
            </a:pPr>
            <a:r>
              <a:rPr lang="ru-RU" sz="19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МП «Обеспечение населения городского округа город Первомайск Нижегородской области качественными услугами в сфере жилищно-коммунального хозяйства»</a:t>
            </a:r>
          </a:p>
        </p:txBody>
      </p:sp>
      <p:sp>
        <p:nvSpPr>
          <p:cNvPr id="10" name="Скругленный прямоугольник 9"/>
          <p:cNvSpPr/>
          <p:nvPr/>
        </p:nvSpPr>
        <p:spPr>
          <a:xfrm>
            <a:off x="56187" y="1249493"/>
            <a:ext cx="9009615" cy="362565"/>
          </a:xfrm>
          <a:prstGeom prst="roundRect">
            <a:avLst/>
          </a:prstGeom>
          <a:gradFill rotWithShape="1">
            <a:gsLst>
              <a:gs pos="28000">
                <a:srgbClr val="D5D5FF"/>
              </a:gs>
              <a:gs pos="100000">
                <a:srgbClr val="B9B9FF"/>
              </a:gs>
            </a:gsLst>
            <a:lin ang="5400000" scaled="0"/>
          </a:gradFill>
          <a:ln w="9525" cap="flat" cmpd="sng" algn="ctr">
            <a:noFill/>
            <a:prstDash val="solid"/>
          </a:ln>
          <a:effectLst>
            <a:outerShdw blurRad="63500" dist="50800" dir="5400000" sx="98000" sy="98000" rotWithShape="0">
              <a:srgbClr val="000000">
                <a:alpha val="20000"/>
              </a:srgbClr>
            </a:outerShdw>
          </a:effectLst>
          <a:scene3d>
            <a:camera prst="orthographicFront"/>
            <a:lightRig rig="threePt" dir="t"/>
          </a:scene3d>
          <a:sp3d>
            <a:bevelT prst="convex"/>
          </a:sp3d>
        </p:spPr>
        <p:txBody>
          <a:bodyPr lIns="57148" tIns="28574" rIns="57148" bIns="28574" anchor="ctr"/>
          <a:lstStyle/>
          <a:p>
            <a:pPr lvl="0" algn="ctr" defTabSz="914400" fontAlgn="base">
              <a:spcBef>
                <a:spcPct val="0"/>
              </a:spcBef>
              <a:spcAft>
                <a:spcPct val="0"/>
              </a:spcAft>
              <a:defRPr/>
            </a:pPr>
            <a:r>
              <a:rPr lang="ru-RU" sz="1700" b="1" kern="0" dirty="0">
                <a:solidFill>
                  <a:prstClr val="black"/>
                </a:solidFill>
                <a:latin typeface="Times New Roman" pitchFamily="18" charset="0"/>
                <a:cs typeface="Times New Roman" pitchFamily="18" charset="0"/>
              </a:rPr>
              <a:t>Достигнутые результаты муниципальной программы</a:t>
            </a:r>
          </a:p>
        </p:txBody>
      </p:sp>
      <p:sp>
        <p:nvSpPr>
          <p:cNvPr id="11" name="Двойная стрелка вверх/вниз 10"/>
          <p:cNvSpPr/>
          <p:nvPr/>
        </p:nvSpPr>
        <p:spPr>
          <a:xfrm>
            <a:off x="4417169" y="1653481"/>
            <a:ext cx="450106" cy="498405"/>
          </a:xfrm>
          <a:prstGeom prst="upDownArrow">
            <a:avLst/>
          </a:prstGeom>
          <a:gradFill rotWithShape="1">
            <a:gsLst>
              <a:gs pos="28000">
                <a:srgbClr val="D5D5FF"/>
              </a:gs>
              <a:gs pos="100000">
                <a:srgbClr val="B9B9FF"/>
              </a:gs>
            </a:gsLst>
            <a:lin ang="5400000" scaled="0"/>
          </a:gradFill>
          <a:ln w="9525" cap="flat" cmpd="sng" algn="ctr">
            <a:noFill/>
            <a:prstDash val="solid"/>
          </a:ln>
          <a:effectLst>
            <a:outerShdw blurRad="63500" dist="50800" dir="5400000" sx="98000" sy="98000" rotWithShape="0">
              <a:srgbClr val="000000">
                <a:alpha val="20000"/>
              </a:srgbClr>
            </a:outerShdw>
          </a:effectLst>
        </p:spPr>
        <p:txBody>
          <a:bodyPr lIns="57148" tIns="28574" rIns="57148" bIns="28574" anchor="ctr"/>
          <a:lstStyle/>
          <a:p>
            <a:pPr algn="ctr" defTabSz="914400" fontAlgn="base">
              <a:spcBef>
                <a:spcPct val="0"/>
              </a:spcBef>
              <a:spcAft>
                <a:spcPct val="0"/>
              </a:spcAft>
            </a:pPr>
            <a:endParaRPr lang="ru-RU" sz="1700" b="1" dirty="0">
              <a:solidFill>
                <a:prstClr val="black"/>
              </a:solidFill>
              <a:latin typeface="Times New Roman" pitchFamily="18" charset="0"/>
              <a:cs typeface="Times New Roman" pitchFamily="18" charset="0"/>
            </a:endParaRPr>
          </a:p>
        </p:txBody>
      </p:sp>
      <p:sp>
        <p:nvSpPr>
          <p:cNvPr id="13" name="六边形 34"/>
          <p:cNvSpPr/>
          <p:nvPr/>
        </p:nvSpPr>
        <p:spPr>
          <a:xfrm>
            <a:off x="1280594" y="4895086"/>
            <a:ext cx="1757470" cy="1331013"/>
          </a:xfrm>
          <a:prstGeom prst="hexagon">
            <a:avLst/>
          </a:prstGeom>
          <a:solidFill>
            <a:srgbClr val="00AAC3"/>
          </a:solidFill>
          <a:ln w="12700" cap="flat" cmpd="sng" algn="ctr">
            <a:gradFill>
              <a:gsLst>
                <a:gs pos="89000">
                  <a:sysClr val="window" lastClr="FFFFFF">
                    <a:lumMod val="85000"/>
                  </a:sysClr>
                </a:gs>
                <a:gs pos="0">
                  <a:sysClr val="window" lastClr="FFFFFF"/>
                </a:gs>
              </a:gsLst>
              <a:lin ang="7200000" scaled="0"/>
            </a:gradFill>
            <a:prstDash val="solid"/>
            <a:miter lim="800000"/>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16" name="六边形 37"/>
          <p:cNvSpPr/>
          <p:nvPr/>
        </p:nvSpPr>
        <p:spPr>
          <a:xfrm>
            <a:off x="5995880" y="4895086"/>
            <a:ext cx="1757470" cy="1331013"/>
          </a:xfrm>
          <a:prstGeom prst="hexagon">
            <a:avLst/>
          </a:prstGeom>
          <a:solidFill>
            <a:srgbClr val="00AAC3"/>
          </a:solidFill>
          <a:ln w="12700" cap="flat" cmpd="sng" algn="ctr">
            <a:gradFill>
              <a:gsLst>
                <a:gs pos="89000">
                  <a:sysClr val="window" lastClr="FFFFFF">
                    <a:lumMod val="85000"/>
                  </a:sysClr>
                </a:gs>
                <a:gs pos="0">
                  <a:sysClr val="window" lastClr="FFFFFF"/>
                </a:gs>
              </a:gsLst>
              <a:lin ang="7200000" scaled="0"/>
            </a:gradFill>
            <a:prstDash val="solid"/>
            <a:miter lim="800000"/>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27" name="Шестиугольник 26"/>
          <p:cNvSpPr/>
          <p:nvPr/>
        </p:nvSpPr>
        <p:spPr>
          <a:xfrm flipH="1">
            <a:off x="6043509" y="4930522"/>
            <a:ext cx="1662211" cy="1260139"/>
          </a:xfrm>
          <a:prstGeom prst="hexagon">
            <a:avLst/>
          </a:prstGeom>
          <a:blipFill>
            <a:blip r:embed="rId4"/>
            <a:srcRect/>
            <a:stretch>
              <a:fillRect/>
            </a:stretch>
          </a:blip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2" name="六边形 43"/>
          <p:cNvSpPr/>
          <p:nvPr/>
        </p:nvSpPr>
        <p:spPr bwMode="auto">
          <a:xfrm>
            <a:off x="4814387" y="4273711"/>
            <a:ext cx="1757470" cy="1331013"/>
          </a:xfrm>
          <a:prstGeom prst="hexagon">
            <a:avLst/>
          </a:prstGeom>
          <a:gradFill flip="none" rotWithShape="1">
            <a:gsLst>
              <a:gs pos="100000">
                <a:srgbClr val="FCFCFC"/>
              </a:gs>
              <a:gs pos="0">
                <a:srgbClr val="CCCCCC"/>
              </a:gs>
            </a:gsLst>
            <a:lin ang="7200000" scaled="0"/>
            <a:tileRect/>
          </a:gradFill>
          <a:ln w="12700" cap="flat" cmpd="sng" algn="ctr">
            <a:gradFill>
              <a:gsLst>
                <a:gs pos="89000">
                  <a:sysClr val="window" lastClr="FFFFFF">
                    <a:lumMod val="85000"/>
                  </a:sysClr>
                </a:gs>
                <a:gs pos="0">
                  <a:sysClr val="window" lastClr="FFFFFF"/>
                </a:gs>
              </a:gsLst>
              <a:lin ang="7200000" scaled="0"/>
            </a:gradFill>
            <a:prstDash val="solid"/>
            <a:miter lim="800000"/>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696"/>
              </a:solidFill>
              <a:effectLst/>
              <a:uLnTx/>
              <a:uFillTx/>
              <a:latin typeface="微软雅黑" pitchFamily="34" charset="-122"/>
              <a:ea typeface="微软雅黑" pitchFamily="34" charset="-122"/>
            </a:endParaRPr>
          </a:p>
        </p:txBody>
      </p:sp>
      <p:sp>
        <p:nvSpPr>
          <p:cNvPr id="2" name="AutoShape 2" descr="http://exchange.1maysk.ru/img/glavnay/%D0%91%D0%B0%D0%BD%D1%8F%20-%20%D0%BA%D0%BE%D0%BF%D0%B8%D1%8F.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dirty="0"/>
          </a:p>
        </p:txBody>
      </p:sp>
      <p:pic>
        <p:nvPicPr>
          <p:cNvPr id="10243" name="Picture 3" descr="C:\Users\fu7\Desktop\images.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19913" y="4940047"/>
            <a:ext cx="1680051" cy="1262860"/>
          </a:xfrm>
          <a:prstGeom prst="hexagon">
            <a:avLst/>
          </a:prstGeom>
          <a:blipFill>
            <a:blip r:embed="rId4"/>
            <a:srcRect/>
            <a:stretch>
              <a:fillRect/>
            </a:stretch>
          </a:blipFill>
          <a:ln>
            <a:solidFill>
              <a:schemeClr val="accent3">
                <a:lumMod val="50000"/>
              </a:schemeClr>
            </a:solidFill>
          </a:ln>
        </p:spPr>
      </p:pic>
      <p:sp>
        <p:nvSpPr>
          <p:cNvPr id="19" name="六边形 40"/>
          <p:cNvSpPr/>
          <p:nvPr/>
        </p:nvSpPr>
        <p:spPr bwMode="auto">
          <a:xfrm>
            <a:off x="2457791" y="4312640"/>
            <a:ext cx="1757470" cy="1331013"/>
          </a:xfrm>
          <a:prstGeom prst="hexagon">
            <a:avLst/>
          </a:prstGeom>
          <a:gradFill flip="none" rotWithShape="1">
            <a:gsLst>
              <a:gs pos="100000">
                <a:srgbClr val="FCFCFC"/>
              </a:gs>
              <a:gs pos="0">
                <a:srgbClr val="CCCCCC"/>
              </a:gs>
            </a:gsLst>
            <a:lin ang="7200000" scaled="0"/>
            <a:tileRect/>
          </a:gradFill>
          <a:ln w="12700" cap="flat" cmpd="sng" algn="ctr">
            <a:gradFill>
              <a:gsLst>
                <a:gs pos="89000">
                  <a:sysClr val="window" lastClr="FFFFFF">
                    <a:lumMod val="85000"/>
                  </a:sysClr>
                </a:gs>
                <a:gs pos="0">
                  <a:sysClr val="window" lastClr="FFFFFF"/>
                </a:gs>
              </a:gsLst>
              <a:lin ang="7200000" scaled="0"/>
            </a:gradFill>
            <a:prstDash val="solid"/>
            <a:miter lim="800000"/>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696"/>
              </a:solidFill>
              <a:effectLst/>
              <a:uLnTx/>
              <a:uFillTx/>
              <a:latin typeface="微软雅黑" pitchFamily="34" charset="-122"/>
              <a:ea typeface="微软雅黑" pitchFamily="34" charset="-122"/>
            </a:endParaRPr>
          </a:p>
        </p:txBody>
      </p:sp>
      <p:pic>
        <p:nvPicPr>
          <p:cNvPr id="28"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490610" y="4347248"/>
            <a:ext cx="1688879" cy="1286880"/>
          </a:xfrm>
          <a:prstGeom prst="hexagon">
            <a:avLst/>
          </a:prstGeom>
          <a:blipFill>
            <a:blip r:embed="rId4"/>
            <a:srcRect/>
            <a:stretch>
              <a:fillRect/>
            </a:stretch>
          </a:blipFill>
          <a:ln>
            <a:solidFill>
              <a:schemeClr val="accent3">
                <a:lumMod val="50000"/>
              </a:schemeClr>
            </a:solidFill>
          </a:ln>
        </p:spPr>
      </p:pic>
      <p:sp>
        <p:nvSpPr>
          <p:cNvPr id="3" name="AutoShape 5" descr="C:\Users\fu7\Desktop\i (1).webp"/>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dirty="0"/>
          </a:p>
        </p:txBody>
      </p:sp>
      <p:sp>
        <p:nvSpPr>
          <p:cNvPr id="29" name="AutoShape 7" descr="C:\Users\fu7\Desktop\i (1).webp"/>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dirty="0"/>
          </a:p>
        </p:txBody>
      </p:sp>
      <p:sp>
        <p:nvSpPr>
          <p:cNvPr id="30" name="AutoShape 9" descr="C:\Users\fu7\Desktop\i (1).webp"/>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dirty="0"/>
          </a:p>
        </p:txBody>
      </p:sp>
      <p:pic>
        <p:nvPicPr>
          <p:cNvPr id="10251" name="Picture 11" descr="C:\Users\fu7\Desktop\Баня - копия.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838700" y="4303115"/>
            <a:ext cx="1704582" cy="1292083"/>
          </a:xfrm>
          <a:prstGeom prst="hexagon">
            <a:avLst/>
          </a:prstGeom>
          <a:noFill/>
          <a:extLst>
            <a:ext uri="{909E8E84-426E-40DD-AFC4-6F175D3DCCD1}">
              <a14:hiddenFill xmlns:a14="http://schemas.microsoft.com/office/drawing/2010/main">
                <a:solidFill>
                  <a:srgbClr val="FFFFFF"/>
                </a:solidFill>
              </a14:hiddenFill>
            </a:ext>
          </a:extLst>
        </p:spPr>
      </p:pic>
      <p:grpSp>
        <p:nvGrpSpPr>
          <p:cNvPr id="10241" name="Группа 10240"/>
          <p:cNvGrpSpPr/>
          <p:nvPr/>
        </p:nvGrpSpPr>
        <p:grpSpPr>
          <a:xfrm>
            <a:off x="3636456" y="4895086"/>
            <a:ext cx="1787335" cy="1331013"/>
            <a:chOff x="3655506" y="4562475"/>
            <a:chExt cx="1787335" cy="1331013"/>
          </a:xfrm>
        </p:grpSpPr>
        <p:sp>
          <p:nvSpPr>
            <p:cNvPr id="25" name="六边形 46"/>
            <p:cNvSpPr/>
            <p:nvPr/>
          </p:nvSpPr>
          <p:spPr bwMode="auto">
            <a:xfrm>
              <a:off x="3655506" y="4562475"/>
              <a:ext cx="1787335" cy="1331013"/>
            </a:xfrm>
            <a:prstGeom prst="hexagon">
              <a:avLst/>
            </a:prstGeom>
            <a:gradFill flip="none" rotWithShape="1">
              <a:gsLst>
                <a:gs pos="100000">
                  <a:srgbClr val="FCFCFC"/>
                </a:gs>
                <a:gs pos="0">
                  <a:srgbClr val="CCCCCC"/>
                </a:gs>
              </a:gsLst>
              <a:lin ang="7200000" scaled="0"/>
              <a:tileRect/>
            </a:gradFill>
            <a:ln w="12700" cap="flat" cmpd="sng" algn="ctr">
              <a:gradFill>
                <a:gsLst>
                  <a:gs pos="89000">
                    <a:sysClr val="window" lastClr="FFFFFF">
                      <a:lumMod val="85000"/>
                    </a:sysClr>
                  </a:gs>
                  <a:gs pos="0">
                    <a:sysClr val="window" lastClr="FFFFFF"/>
                  </a:gs>
                </a:gsLst>
                <a:lin ang="7200000" scaled="0"/>
              </a:gradFill>
              <a:prstDash val="solid"/>
              <a:miter lim="800000"/>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696"/>
                </a:solidFill>
                <a:effectLst/>
                <a:uLnTx/>
                <a:uFillTx/>
                <a:latin typeface="微软雅黑" pitchFamily="34" charset="-122"/>
                <a:ea typeface="微软雅黑" pitchFamily="34" charset="-122"/>
              </a:endParaRPr>
            </a:p>
          </p:txBody>
        </p:sp>
        <p:pic>
          <p:nvPicPr>
            <p:cNvPr id="10250" name="Picture 10"/>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689189" y="4594229"/>
              <a:ext cx="1734602" cy="1279567"/>
            </a:xfrm>
            <a:prstGeom prst="hexagon">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4"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58.1</a:t>
            </a:r>
          </a:p>
        </p:txBody>
      </p:sp>
    </p:spTree>
    <p:extLst>
      <p:ext uri="{BB962C8B-B14F-4D97-AF65-F5344CB8AC3E}">
        <p14:creationId xmlns:p14="http://schemas.microsoft.com/office/powerpoint/2010/main" val="9122593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266786" y="1387854"/>
            <a:ext cx="4859129" cy="4243467"/>
          </a:xfrm>
          <a:prstGeom prst="rect">
            <a:avLst/>
          </a:prstGeom>
        </p:spPr>
        <p:txBody>
          <a:bodyPr wrap="square" lIns="57148" tIns="28574" rIns="57148" bIns="28574">
            <a:spAutoFit/>
          </a:bodyPr>
          <a:lstStyle/>
          <a:p>
            <a:pPr algn="just" hangingPunct="0"/>
            <a:r>
              <a:rPr lang="ru-RU" sz="1600" dirty="0">
                <a:latin typeface="Times New Roman" pitchFamily="18" charset="0"/>
                <a:cs typeface="Times New Roman" pitchFamily="18" charset="0"/>
              </a:rPr>
              <a:t>         Городской округ город Первомайск Нижегородской области образован в соответствии с Законом Нижегородской области от 03.07.2012 № 82-З «О преобразовании муниципальных образований Первомайского муниципального района Нижегородской области», путем объединения поселений Первомайского района, образованного в 1929 году. Он расположен в южной части Нижегородской области, административным центром является г. Первомайск. Связь с областным центром осуществляется по железной дороге Нижний Новгород – Первомайск и автомагистралью Нижний Новгород – Первомайск. Первомайск – самый южный город области. Первомайск как город существует с 18 апреля 1951 года. В этот день Президиум Верховного Совета РСФСР своим указом преобразовал рабочий поселок Ташино в город Первомайск.</a:t>
            </a:r>
          </a:p>
        </p:txBody>
      </p:sp>
      <p:pic>
        <p:nvPicPr>
          <p:cNvPr id="8" name="Рисунок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72513" y="1594349"/>
            <a:ext cx="3390487" cy="3757423"/>
          </a:xfrm>
          <a:prstGeom prst="rect">
            <a:avLst/>
          </a:prstGeom>
        </p:spPr>
      </p:pic>
      <p:sp>
        <p:nvSpPr>
          <p:cNvPr id="9" name="TextBox 8"/>
          <p:cNvSpPr txBox="1"/>
          <p:nvPr/>
        </p:nvSpPr>
        <p:spPr>
          <a:xfrm>
            <a:off x="589093" y="47698"/>
            <a:ext cx="7455875" cy="473204"/>
          </a:xfrm>
          <a:prstGeom prst="rect">
            <a:avLst/>
          </a:prstGeom>
          <a:noFill/>
        </p:spPr>
        <p:txBody>
          <a:bodyPr wrap="square" lIns="57148" tIns="28574" rIns="57148" bIns="28574"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Характеристика городского округа</a:t>
            </a:r>
          </a:p>
        </p:txBody>
      </p:sp>
      <p:sp>
        <p:nvSpPr>
          <p:cNvPr id="10" name="Скругленный прямоугольник 9"/>
          <p:cNvSpPr/>
          <p:nvPr/>
        </p:nvSpPr>
        <p:spPr>
          <a:xfrm>
            <a:off x="6378360" y="4726507"/>
            <a:ext cx="605861" cy="155796"/>
          </a:xfrm>
          <a:prstGeom prst="roundRect">
            <a:avLst/>
          </a:prstGeom>
          <a:noFill/>
          <a:ln w="28575" cap="flat" cmpd="sng" algn="ctr">
            <a:solidFill>
              <a:srgbClr val="FF33CC"/>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1" name="Oval 13"/>
          <p:cNvSpPr>
            <a:spLocks noChangeArrowheads="1"/>
          </p:cNvSpPr>
          <p:nvPr/>
        </p:nvSpPr>
        <p:spPr bwMode="auto">
          <a:xfrm>
            <a:off x="8172450" y="6453188"/>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7</a:t>
            </a:r>
          </a:p>
        </p:txBody>
      </p:sp>
    </p:spTree>
    <p:extLst>
      <p:ext uri="{BB962C8B-B14F-4D97-AF65-F5344CB8AC3E}">
        <p14:creationId xmlns:p14="http://schemas.microsoft.com/office/powerpoint/2010/main" val="15329144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9524"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1" y="516"/>
            <a:ext cx="8947109" cy="830997"/>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Общественно – значимые проекты, реализованные в 2025 году</a:t>
            </a:r>
          </a:p>
        </p:txBody>
      </p:sp>
      <p:graphicFrame>
        <p:nvGraphicFramePr>
          <p:cNvPr id="9" name="Таблица 8"/>
          <p:cNvGraphicFramePr>
            <a:graphicFrameLocks noGrp="1"/>
          </p:cNvGraphicFramePr>
          <p:nvPr>
            <p:extLst>
              <p:ext uri="{D42A27DB-BD31-4B8C-83A1-F6EECF244321}">
                <p14:modId xmlns:p14="http://schemas.microsoft.com/office/powerpoint/2010/main" val="2480397367"/>
              </p:ext>
            </p:extLst>
          </p:nvPr>
        </p:nvGraphicFramePr>
        <p:xfrm>
          <a:off x="209550" y="4257477"/>
          <a:ext cx="8534400" cy="1877403"/>
        </p:xfrm>
        <a:graphic>
          <a:graphicData uri="http://schemas.openxmlformats.org/drawingml/2006/table">
            <a:tbl>
              <a:tblPr firstRow="1" bandRow="1">
                <a:tableStyleId>{5C22544A-7EE6-4342-B048-85BDC9FD1C3A}</a:tableStyleId>
              </a:tblPr>
              <a:tblGrid>
                <a:gridCol w="3143250">
                  <a:extLst>
                    <a:ext uri="{9D8B030D-6E8A-4147-A177-3AD203B41FA5}">
                      <a16:colId xmlns:a16="http://schemas.microsoft.com/office/drawing/2014/main" xmlns="" val="20000"/>
                    </a:ext>
                  </a:extLst>
                </a:gridCol>
                <a:gridCol w="1866900">
                  <a:extLst>
                    <a:ext uri="{9D8B030D-6E8A-4147-A177-3AD203B41FA5}">
                      <a16:colId xmlns:a16="http://schemas.microsoft.com/office/drawing/2014/main" xmlns="" val="20001"/>
                    </a:ext>
                  </a:extLst>
                </a:gridCol>
                <a:gridCol w="1790700">
                  <a:extLst>
                    <a:ext uri="{9D8B030D-6E8A-4147-A177-3AD203B41FA5}">
                      <a16:colId xmlns:a16="http://schemas.microsoft.com/office/drawing/2014/main" xmlns="" val="20002"/>
                    </a:ext>
                  </a:extLst>
                </a:gridCol>
                <a:gridCol w="1733550">
                  <a:extLst>
                    <a:ext uri="{9D8B030D-6E8A-4147-A177-3AD203B41FA5}">
                      <a16:colId xmlns:a16="http://schemas.microsoft.com/office/drawing/2014/main" xmlns="" val="20003"/>
                    </a:ext>
                  </a:extLst>
                </a:gridCol>
              </a:tblGrid>
              <a:tr h="365760">
                <a:tc>
                  <a:txBody>
                    <a:bodyPr/>
                    <a:lstStyle/>
                    <a:p>
                      <a:pPr algn="ctr"/>
                      <a:endParaRPr lang="ru-RU" sz="1200" dirty="0">
                        <a:latin typeface="Times New Roman" pitchFamily="18" charset="0"/>
                        <a:cs typeface="Times New Roman" pitchFamily="18" charset="0"/>
                      </a:endParaRP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План</a:t>
                      </a: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Факт</a:t>
                      </a: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 исполнения</a:t>
                      </a:r>
                    </a:p>
                  </a:txBody>
                  <a:tcPr marL="91422" marR="91422">
                    <a:gradFill>
                      <a:gsLst>
                        <a:gs pos="28000">
                          <a:srgbClr val="8BBAFF"/>
                        </a:gs>
                        <a:gs pos="100000">
                          <a:srgbClr val="9797FF"/>
                        </a:gs>
                      </a:gsLst>
                      <a:lin ang="5400000" scaled="0"/>
                    </a:gradFill>
                  </a:tcPr>
                </a:tc>
                <a:extLst>
                  <a:ext uri="{0D108BD9-81ED-4DB2-BD59-A6C34878D82A}">
                    <a16:rowId xmlns:a16="http://schemas.microsoft.com/office/drawing/2014/main" xmlns="" val="10000"/>
                  </a:ext>
                </a:extLst>
              </a:tr>
              <a:tr h="399123">
                <a:tc>
                  <a:txBody>
                    <a:bodyPr/>
                    <a:lstStyle/>
                    <a:p>
                      <a:pPr algn="ctr"/>
                      <a:r>
                        <a:rPr lang="ru-RU" sz="1400" b="1" dirty="0">
                          <a:latin typeface="Times New Roman" pitchFamily="18" charset="0"/>
                          <a:cs typeface="Times New Roman" pitchFamily="18" charset="0"/>
                        </a:rPr>
                        <a:t>Объем финансирования</a:t>
                      </a:r>
                    </a:p>
                  </a:txBody>
                  <a:tcPr marL="91422" marR="91422"/>
                </a:tc>
                <a:tc>
                  <a:txBody>
                    <a:bodyPr/>
                    <a:lstStyle/>
                    <a:p>
                      <a:pPr algn="ctr"/>
                      <a:r>
                        <a:rPr lang="ru-RU" sz="1400" b="1" dirty="0">
                          <a:latin typeface="Times New Roman" pitchFamily="18" charset="0"/>
                          <a:cs typeface="Times New Roman" pitchFamily="18" charset="0"/>
                        </a:rPr>
                        <a:t>33,5</a:t>
                      </a:r>
                    </a:p>
                  </a:txBody>
                  <a:tcPr marL="91422" marR="91422"/>
                </a:tc>
                <a:tc>
                  <a:txBody>
                    <a:bodyPr/>
                    <a:lstStyle/>
                    <a:p>
                      <a:pPr algn="ctr"/>
                      <a:r>
                        <a:rPr lang="ru-RU" sz="1400" b="1" dirty="0">
                          <a:latin typeface="Times New Roman" pitchFamily="18" charset="0"/>
                          <a:cs typeface="Times New Roman" pitchFamily="18" charset="0"/>
                        </a:rPr>
                        <a:t>33,5</a:t>
                      </a:r>
                    </a:p>
                  </a:txBody>
                  <a:tcPr marL="91422" marR="91422"/>
                </a:tc>
                <a:tc>
                  <a:txBody>
                    <a:bodyPr/>
                    <a:lstStyle/>
                    <a:p>
                      <a:pPr algn="ctr"/>
                      <a:r>
                        <a:rPr lang="ru-RU" sz="1400" b="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xmlns="" val="10001"/>
                  </a:ext>
                </a:extLst>
              </a:tr>
              <a:tr h="370840">
                <a:tc>
                  <a:txBody>
                    <a:bodyPr/>
                    <a:lstStyle/>
                    <a:p>
                      <a:pPr algn="ctr"/>
                      <a:r>
                        <a:rPr lang="ru-RU" sz="1400" i="1" dirty="0">
                          <a:latin typeface="Times New Roman" pitchFamily="18" charset="0"/>
                          <a:cs typeface="Times New Roman" pitchFamily="18" charset="0"/>
                        </a:rPr>
                        <a:t>Областной бюджет</a:t>
                      </a:r>
                    </a:p>
                  </a:txBody>
                  <a:tcPr marL="91422" marR="91422"/>
                </a:tc>
                <a:tc>
                  <a:txBody>
                    <a:bodyPr/>
                    <a:lstStyle/>
                    <a:p>
                      <a:pPr algn="ctr"/>
                      <a:r>
                        <a:rPr lang="ru-RU" sz="1400" i="1" dirty="0">
                          <a:latin typeface="Times New Roman" pitchFamily="18" charset="0"/>
                          <a:cs typeface="Times New Roman" pitchFamily="18" charset="0"/>
                        </a:rPr>
                        <a:t>19,9</a:t>
                      </a:r>
                    </a:p>
                  </a:txBody>
                  <a:tcPr marL="91422" marR="91422"/>
                </a:tc>
                <a:tc>
                  <a:txBody>
                    <a:bodyPr/>
                    <a:lstStyle/>
                    <a:p>
                      <a:pPr algn="ctr"/>
                      <a:r>
                        <a:rPr lang="ru-RU" sz="1400" i="1" dirty="0">
                          <a:latin typeface="Times New Roman" pitchFamily="18" charset="0"/>
                          <a:cs typeface="Times New Roman" pitchFamily="18" charset="0"/>
                        </a:rPr>
                        <a:t>19,9</a:t>
                      </a: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xmlns="" val="10002"/>
                  </a:ext>
                </a:extLst>
              </a:tr>
              <a:tr h="370840">
                <a:tc>
                  <a:txBody>
                    <a:bodyPr/>
                    <a:lstStyle/>
                    <a:p>
                      <a:pPr algn="ctr"/>
                      <a:r>
                        <a:rPr lang="ru-RU" sz="1400" i="1" dirty="0">
                          <a:latin typeface="Times New Roman" pitchFamily="18" charset="0"/>
                          <a:cs typeface="Times New Roman" pitchFamily="18" charset="0"/>
                        </a:rPr>
                        <a:t>Бюджет городского округа</a:t>
                      </a:r>
                    </a:p>
                  </a:txBody>
                  <a:tcPr marL="91422" marR="91422"/>
                </a:tc>
                <a:tc>
                  <a:txBody>
                    <a:bodyPr/>
                    <a:lstStyle/>
                    <a:p>
                      <a:pPr algn="ctr"/>
                      <a:r>
                        <a:rPr lang="ru-RU" sz="1400" i="1" dirty="0">
                          <a:latin typeface="Times New Roman" pitchFamily="18" charset="0"/>
                          <a:cs typeface="Times New Roman" pitchFamily="18" charset="0"/>
                        </a:rPr>
                        <a:t>12,0</a:t>
                      </a:r>
                    </a:p>
                  </a:txBody>
                  <a:tcPr marL="91422" marR="91422"/>
                </a:tc>
                <a:tc>
                  <a:txBody>
                    <a:bodyPr/>
                    <a:lstStyle/>
                    <a:p>
                      <a:pPr algn="ctr"/>
                      <a:r>
                        <a:rPr lang="ru-RU" sz="1400" i="1" dirty="0">
                          <a:latin typeface="Times New Roman" pitchFamily="18" charset="0"/>
                          <a:cs typeface="Times New Roman" pitchFamily="18" charset="0"/>
                        </a:rPr>
                        <a:t>12,0</a:t>
                      </a: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xmlns="" val="10003"/>
                  </a:ext>
                </a:extLst>
              </a:tr>
              <a:tr h="370840">
                <a:tc>
                  <a:txBody>
                    <a:bodyPr/>
                    <a:lstStyle/>
                    <a:p>
                      <a:pPr algn="ctr"/>
                      <a:r>
                        <a:rPr lang="ru-RU" sz="1400" i="1" dirty="0">
                          <a:latin typeface="Times New Roman" pitchFamily="18" charset="0"/>
                          <a:cs typeface="Times New Roman" pitchFamily="18" charset="0"/>
                        </a:rPr>
                        <a:t>Инициативный платеж</a:t>
                      </a:r>
                    </a:p>
                  </a:txBody>
                  <a:tcPr marL="91422" marR="91422"/>
                </a:tc>
                <a:tc>
                  <a:txBody>
                    <a:bodyPr/>
                    <a:lstStyle/>
                    <a:p>
                      <a:pPr algn="ctr"/>
                      <a:r>
                        <a:rPr lang="ru-RU" sz="1400" i="1" dirty="0">
                          <a:latin typeface="Times New Roman" pitchFamily="18" charset="0"/>
                          <a:cs typeface="Times New Roman" pitchFamily="18" charset="0"/>
                        </a:rPr>
                        <a:t>1,6</a:t>
                      </a:r>
                    </a:p>
                  </a:txBody>
                  <a:tcPr marL="91422" marR="91422"/>
                </a:tc>
                <a:tc>
                  <a:txBody>
                    <a:bodyPr/>
                    <a:lstStyle/>
                    <a:p>
                      <a:pPr algn="ctr"/>
                      <a:r>
                        <a:rPr lang="ru-RU" sz="1400" i="1" dirty="0">
                          <a:latin typeface="Times New Roman" pitchFamily="18" charset="0"/>
                          <a:cs typeface="Times New Roman" pitchFamily="18" charset="0"/>
                        </a:rPr>
                        <a:t>1,6</a:t>
                      </a: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xmlns="" val="10004"/>
                  </a:ext>
                </a:extLst>
              </a:tr>
            </a:tbl>
          </a:graphicData>
        </a:graphic>
      </p:graphicFrame>
      <p:sp>
        <p:nvSpPr>
          <p:cNvPr id="10" name="Прямоугольник 5"/>
          <p:cNvSpPr>
            <a:spLocks noChangeArrowheads="1"/>
          </p:cNvSpPr>
          <p:nvPr/>
        </p:nvSpPr>
        <p:spPr bwMode="auto">
          <a:xfrm>
            <a:off x="7589837" y="3939926"/>
            <a:ext cx="934611" cy="257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300" b="1" i="1" dirty="0">
                <a:solidFill>
                  <a:prstClr val="black"/>
                </a:solidFill>
                <a:latin typeface="Times New Roman" pitchFamily="18" charset="0"/>
                <a:cs typeface="Times New Roman" pitchFamily="18" charset="0"/>
              </a:rPr>
              <a:t>млн.рублей</a:t>
            </a:r>
          </a:p>
        </p:txBody>
      </p:sp>
      <p:pic>
        <p:nvPicPr>
          <p:cNvPr id="11" name="Рисунок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37" y="1088994"/>
            <a:ext cx="3599335" cy="2636912"/>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12" name="TextBox 11"/>
          <p:cNvSpPr txBox="1"/>
          <p:nvPr/>
        </p:nvSpPr>
        <p:spPr>
          <a:xfrm>
            <a:off x="4137969" y="1560283"/>
            <a:ext cx="4522688" cy="135421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200" b="1" i="1" u="none" strike="noStrike" kern="0" cap="none" spc="0" normalizeH="0" baseline="0" noProof="0" dirty="0">
                <a:ln>
                  <a:noFill/>
                </a:ln>
                <a:solidFill>
                  <a:srgbClr val="0044CC"/>
                </a:solidFill>
                <a:effectLst/>
                <a:uLnTx/>
                <a:uFillTx/>
              </a:rPr>
              <a:t>В 2025 году было реализовано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200" b="1" i="1" u="none" strike="noStrike" kern="0" cap="none" spc="0" normalizeH="0" baseline="0" noProof="0" dirty="0">
                <a:ln>
                  <a:noFill/>
                </a:ln>
                <a:solidFill>
                  <a:srgbClr val="0044CC"/>
                </a:solidFill>
                <a:effectLst/>
                <a:uLnTx/>
                <a:uFillTx/>
              </a:rPr>
              <a:t>7 проектов, общей стоимостью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200" b="1" i="1" u="none" strike="noStrike" kern="0" cap="none" spc="0" normalizeH="0" baseline="0" noProof="0" dirty="0">
                <a:ln>
                  <a:noFill/>
                </a:ln>
                <a:solidFill>
                  <a:srgbClr val="0044CC"/>
                </a:solidFill>
                <a:effectLst/>
                <a:uLnTx/>
                <a:uFillTx/>
              </a:rPr>
              <a:t>33,5 млн.рублей.</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600" b="1" i="1" u="none" strike="noStrike" kern="0" cap="none" spc="0" normalizeH="0" baseline="0" noProof="0" dirty="0">
              <a:ln>
                <a:noFill/>
              </a:ln>
              <a:solidFill>
                <a:schemeClr val="accent5">
                  <a:lumMod val="50000"/>
                </a:schemeClr>
              </a:solidFill>
              <a:effectLst/>
              <a:uLnTx/>
              <a:uFillTx/>
            </a:endParaRPr>
          </a:p>
        </p:txBody>
      </p:sp>
      <p:sp>
        <p:nvSpPr>
          <p:cNvPr id="13"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59</a:t>
            </a:r>
          </a:p>
        </p:txBody>
      </p:sp>
    </p:spTree>
    <p:extLst>
      <p:ext uri="{BB962C8B-B14F-4D97-AF65-F5344CB8AC3E}">
        <p14:creationId xmlns:p14="http://schemas.microsoft.com/office/powerpoint/2010/main" val="184306751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9525"/>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1" y="516"/>
            <a:ext cx="8947109" cy="830997"/>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Общественно – значимые проекты, реализованные в 2025 году</a:t>
            </a:r>
          </a:p>
        </p:txBody>
      </p:sp>
      <p:sp>
        <p:nvSpPr>
          <p:cNvPr id="8" name="Скругленный прямоугольник 7"/>
          <p:cNvSpPr/>
          <p:nvPr/>
        </p:nvSpPr>
        <p:spPr>
          <a:xfrm>
            <a:off x="75237" y="831818"/>
            <a:ext cx="9009615" cy="362565"/>
          </a:xfrm>
          <a:prstGeom prst="roundRect">
            <a:avLst/>
          </a:prstGeom>
          <a:gradFill rotWithShape="1">
            <a:gsLst>
              <a:gs pos="28000">
                <a:srgbClr val="D5D5FF"/>
              </a:gs>
              <a:gs pos="100000">
                <a:srgbClr val="B9B9FF"/>
              </a:gs>
            </a:gsLst>
            <a:lin ang="5400000" scaled="0"/>
          </a:gradFill>
          <a:ln w="9525" cap="flat" cmpd="sng" algn="ctr">
            <a:noFill/>
            <a:prstDash val="solid"/>
          </a:ln>
          <a:effectLst>
            <a:outerShdw blurRad="63500" dist="50800" dir="5400000" sx="98000" sy="98000" rotWithShape="0">
              <a:srgbClr val="000000">
                <a:alpha val="20000"/>
              </a:srgbClr>
            </a:outerShdw>
          </a:effectLst>
        </p:spPr>
        <p:txBody>
          <a:bodyPr lIns="57148" tIns="28574" rIns="57148" bIns="28574" anchor="ctr"/>
          <a:lstStyle/>
          <a:p>
            <a:pPr lvl="0" algn="ctr" defTabSz="914400" fontAlgn="base">
              <a:spcBef>
                <a:spcPct val="0"/>
              </a:spcBef>
              <a:spcAft>
                <a:spcPct val="0"/>
              </a:spcAft>
              <a:defRPr/>
            </a:pPr>
            <a:r>
              <a:rPr lang="ru-RU" sz="1700" b="1" kern="0" dirty="0">
                <a:solidFill>
                  <a:prstClr val="black"/>
                </a:solidFill>
                <a:latin typeface="Times New Roman" pitchFamily="18" charset="0"/>
                <a:cs typeface="Times New Roman" pitchFamily="18" charset="0"/>
              </a:rPr>
              <a:t>Проект инициативного бюджетирования «Вам решать!»</a:t>
            </a:r>
          </a:p>
        </p:txBody>
      </p:sp>
      <p:graphicFrame>
        <p:nvGraphicFramePr>
          <p:cNvPr id="9" name="Таблица 8"/>
          <p:cNvGraphicFramePr>
            <a:graphicFrameLocks noGrp="1"/>
          </p:cNvGraphicFramePr>
          <p:nvPr>
            <p:extLst>
              <p:ext uri="{D42A27DB-BD31-4B8C-83A1-F6EECF244321}">
                <p14:modId xmlns:p14="http://schemas.microsoft.com/office/powerpoint/2010/main" val="800924783"/>
              </p:ext>
            </p:extLst>
          </p:nvPr>
        </p:nvGraphicFramePr>
        <p:xfrm>
          <a:off x="229708" y="4529717"/>
          <a:ext cx="8534400" cy="1880418"/>
        </p:xfrm>
        <a:graphic>
          <a:graphicData uri="http://schemas.openxmlformats.org/drawingml/2006/table">
            <a:tbl>
              <a:tblPr firstRow="1" bandRow="1">
                <a:tableStyleId>{5C22544A-7EE6-4342-B048-85BDC9FD1C3A}</a:tableStyleId>
              </a:tblPr>
              <a:tblGrid>
                <a:gridCol w="3143250">
                  <a:extLst>
                    <a:ext uri="{9D8B030D-6E8A-4147-A177-3AD203B41FA5}">
                      <a16:colId xmlns:a16="http://schemas.microsoft.com/office/drawing/2014/main" xmlns="" val="20000"/>
                    </a:ext>
                  </a:extLst>
                </a:gridCol>
                <a:gridCol w="1866900">
                  <a:extLst>
                    <a:ext uri="{9D8B030D-6E8A-4147-A177-3AD203B41FA5}">
                      <a16:colId xmlns:a16="http://schemas.microsoft.com/office/drawing/2014/main" xmlns="" val="20001"/>
                    </a:ext>
                  </a:extLst>
                </a:gridCol>
                <a:gridCol w="1790700">
                  <a:extLst>
                    <a:ext uri="{9D8B030D-6E8A-4147-A177-3AD203B41FA5}">
                      <a16:colId xmlns:a16="http://schemas.microsoft.com/office/drawing/2014/main" xmlns="" val="20002"/>
                    </a:ext>
                  </a:extLst>
                </a:gridCol>
                <a:gridCol w="1733550">
                  <a:extLst>
                    <a:ext uri="{9D8B030D-6E8A-4147-A177-3AD203B41FA5}">
                      <a16:colId xmlns:a16="http://schemas.microsoft.com/office/drawing/2014/main" xmlns="" val="20003"/>
                    </a:ext>
                  </a:extLst>
                </a:gridCol>
              </a:tblGrid>
              <a:tr h="365760">
                <a:tc>
                  <a:txBody>
                    <a:bodyPr/>
                    <a:lstStyle/>
                    <a:p>
                      <a:pPr algn="ctr"/>
                      <a:endParaRPr lang="ru-RU" sz="1200" dirty="0">
                        <a:latin typeface="Times New Roman" pitchFamily="18" charset="0"/>
                        <a:cs typeface="Times New Roman" pitchFamily="18" charset="0"/>
                      </a:endParaRP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План</a:t>
                      </a: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Факт</a:t>
                      </a: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 исполнения</a:t>
                      </a:r>
                    </a:p>
                  </a:txBody>
                  <a:tcPr marL="91422" marR="91422">
                    <a:gradFill>
                      <a:gsLst>
                        <a:gs pos="28000">
                          <a:srgbClr val="8BBAFF"/>
                        </a:gs>
                        <a:gs pos="100000">
                          <a:srgbClr val="9797FF"/>
                        </a:gs>
                      </a:gsLst>
                      <a:lin ang="5400000" scaled="0"/>
                    </a:gradFill>
                  </a:tcPr>
                </a:tc>
                <a:extLst>
                  <a:ext uri="{0D108BD9-81ED-4DB2-BD59-A6C34878D82A}">
                    <a16:rowId xmlns:a16="http://schemas.microsoft.com/office/drawing/2014/main" xmlns="" val="10000"/>
                  </a:ext>
                </a:extLst>
              </a:tr>
              <a:tr h="399123">
                <a:tc>
                  <a:txBody>
                    <a:bodyPr/>
                    <a:lstStyle/>
                    <a:p>
                      <a:pPr algn="ctr"/>
                      <a:r>
                        <a:rPr lang="ru-RU" sz="1400" b="1" dirty="0">
                          <a:latin typeface="Times New Roman" pitchFamily="18" charset="0"/>
                          <a:cs typeface="Times New Roman" pitchFamily="18" charset="0"/>
                        </a:rPr>
                        <a:t>Объем финансирования</a:t>
                      </a:r>
                    </a:p>
                  </a:txBody>
                  <a:tcPr marL="91422" marR="91422"/>
                </a:tc>
                <a:tc>
                  <a:txBody>
                    <a:bodyPr/>
                    <a:lstStyle/>
                    <a:p>
                      <a:pPr algn="ctr"/>
                      <a:r>
                        <a:rPr lang="ru-RU" sz="1400" b="1" dirty="0">
                          <a:latin typeface="Times New Roman" pitchFamily="18" charset="0"/>
                          <a:cs typeface="Times New Roman" pitchFamily="18" charset="0"/>
                        </a:rPr>
                        <a:t>4,5</a:t>
                      </a:r>
                    </a:p>
                  </a:txBody>
                  <a:tcPr marL="91422" marR="91422"/>
                </a:tc>
                <a:tc>
                  <a:txBody>
                    <a:bodyPr/>
                    <a:lstStyle/>
                    <a:p>
                      <a:pPr algn="ctr"/>
                      <a:r>
                        <a:rPr lang="ru-RU" sz="1400" b="1" dirty="0">
                          <a:latin typeface="Times New Roman" pitchFamily="18" charset="0"/>
                          <a:cs typeface="Times New Roman" pitchFamily="18" charset="0"/>
                        </a:rPr>
                        <a:t>4,5</a:t>
                      </a:r>
                    </a:p>
                  </a:txBody>
                  <a:tcPr marL="91422" marR="91422"/>
                </a:tc>
                <a:tc>
                  <a:txBody>
                    <a:bodyPr/>
                    <a:lstStyle/>
                    <a:p>
                      <a:pPr algn="ctr"/>
                      <a:r>
                        <a:rPr lang="ru-RU" sz="1400" b="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xmlns="" val="10001"/>
                  </a:ext>
                </a:extLst>
              </a:tr>
              <a:tr h="370840">
                <a:tc>
                  <a:txBody>
                    <a:bodyPr/>
                    <a:lstStyle/>
                    <a:p>
                      <a:pPr algn="ctr"/>
                      <a:r>
                        <a:rPr lang="ru-RU" sz="1400" i="1" dirty="0">
                          <a:latin typeface="Times New Roman" pitchFamily="18" charset="0"/>
                          <a:cs typeface="Times New Roman" pitchFamily="18" charset="0"/>
                        </a:rPr>
                        <a:t>Областной бюджет</a:t>
                      </a:r>
                    </a:p>
                  </a:txBody>
                  <a:tcPr marL="91422" marR="91422"/>
                </a:tc>
                <a:tc>
                  <a:txBody>
                    <a:bodyPr/>
                    <a:lstStyle/>
                    <a:p>
                      <a:pPr algn="ctr"/>
                      <a:r>
                        <a:rPr lang="ru-RU" sz="1400" i="1" dirty="0">
                          <a:latin typeface="Times New Roman" pitchFamily="18" charset="0"/>
                          <a:cs typeface="Times New Roman" pitchFamily="18" charset="0"/>
                        </a:rPr>
                        <a:t>2,9</a:t>
                      </a:r>
                    </a:p>
                  </a:txBody>
                  <a:tcPr marL="91422" marR="91422"/>
                </a:tc>
                <a:tc>
                  <a:txBody>
                    <a:bodyPr/>
                    <a:lstStyle/>
                    <a:p>
                      <a:pPr algn="ctr"/>
                      <a:r>
                        <a:rPr lang="ru-RU" sz="1400" i="1" dirty="0">
                          <a:latin typeface="Times New Roman" pitchFamily="18" charset="0"/>
                          <a:cs typeface="Times New Roman" pitchFamily="18" charset="0"/>
                        </a:rPr>
                        <a:t>2,9</a:t>
                      </a: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xmlns="" val="10002"/>
                  </a:ext>
                </a:extLst>
              </a:tr>
              <a:tr h="373855">
                <a:tc>
                  <a:txBody>
                    <a:bodyPr/>
                    <a:lstStyle/>
                    <a:p>
                      <a:pPr algn="ctr"/>
                      <a:r>
                        <a:rPr lang="ru-RU" sz="1400" i="1" dirty="0">
                          <a:latin typeface="Times New Roman" pitchFamily="18" charset="0"/>
                          <a:cs typeface="Times New Roman" pitchFamily="18" charset="0"/>
                        </a:rPr>
                        <a:t>Бюджет городского округа</a:t>
                      </a:r>
                    </a:p>
                  </a:txBody>
                  <a:tcPr marL="91422" marR="91422"/>
                </a:tc>
                <a:tc>
                  <a:txBody>
                    <a:bodyPr/>
                    <a:lstStyle/>
                    <a:p>
                      <a:pPr algn="ctr"/>
                      <a:r>
                        <a:rPr lang="ru-RU" sz="1400" i="1" dirty="0">
                          <a:latin typeface="Times New Roman" pitchFamily="18" charset="0"/>
                          <a:cs typeface="Times New Roman" pitchFamily="18" charset="0"/>
                        </a:rPr>
                        <a:t>1,4</a:t>
                      </a:r>
                    </a:p>
                  </a:txBody>
                  <a:tcPr marL="91422" marR="91422"/>
                </a:tc>
                <a:tc>
                  <a:txBody>
                    <a:bodyPr/>
                    <a:lstStyle/>
                    <a:p>
                      <a:pPr algn="ctr"/>
                      <a:r>
                        <a:rPr lang="ru-RU" sz="1400" i="1" dirty="0">
                          <a:latin typeface="Times New Roman" pitchFamily="18" charset="0"/>
                          <a:cs typeface="Times New Roman" pitchFamily="18" charset="0"/>
                        </a:rPr>
                        <a:t>1,4</a:t>
                      </a: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xmlns="" val="10003"/>
                  </a:ext>
                </a:extLst>
              </a:tr>
              <a:tr h="370840">
                <a:tc>
                  <a:txBody>
                    <a:bodyPr/>
                    <a:lstStyle/>
                    <a:p>
                      <a:pPr algn="ctr"/>
                      <a:r>
                        <a:rPr lang="ru-RU" sz="1400" i="1" dirty="0">
                          <a:latin typeface="Times New Roman" pitchFamily="18" charset="0"/>
                          <a:cs typeface="Times New Roman" pitchFamily="18" charset="0"/>
                        </a:rPr>
                        <a:t>Инициативный платеж</a:t>
                      </a:r>
                    </a:p>
                  </a:txBody>
                  <a:tcPr marL="91422" marR="91422"/>
                </a:tc>
                <a:tc>
                  <a:txBody>
                    <a:bodyPr/>
                    <a:lstStyle/>
                    <a:p>
                      <a:pPr algn="ctr"/>
                      <a:r>
                        <a:rPr lang="ru-RU" sz="1400" i="1" dirty="0">
                          <a:latin typeface="Times New Roman" pitchFamily="18" charset="0"/>
                          <a:cs typeface="Times New Roman" pitchFamily="18" charset="0"/>
                        </a:rPr>
                        <a:t>0,2</a:t>
                      </a:r>
                    </a:p>
                  </a:txBody>
                  <a:tcPr marL="91422" marR="91422"/>
                </a:tc>
                <a:tc>
                  <a:txBody>
                    <a:bodyPr/>
                    <a:lstStyle/>
                    <a:p>
                      <a:pPr algn="ctr"/>
                      <a:r>
                        <a:rPr lang="ru-RU" sz="1400" i="1" dirty="0">
                          <a:latin typeface="Times New Roman" pitchFamily="18" charset="0"/>
                          <a:cs typeface="Times New Roman" pitchFamily="18" charset="0"/>
                        </a:rPr>
                        <a:t>0,2</a:t>
                      </a: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xmlns="" val="10004"/>
                  </a:ext>
                </a:extLst>
              </a:tr>
            </a:tbl>
          </a:graphicData>
        </a:graphic>
      </p:graphicFrame>
      <p:sp>
        <p:nvSpPr>
          <p:cNvPr id="10" name="Прямоугольник 5"/>
          <p:cNvSpPr>
            <a:spLocks noChangeArrowheads="1"/>
          </p:cNvSpPr>
          <p:nvPr/>
        </p:nvSpPr>
        <p:spPr bwMode="auto">
          <a:xfrm>
            <a:off x="7599362" y="4222799"/>
            <a:ext cx="934611" cy="257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300" b="1" i="1" dirty="0">
                <a:solidFill>
                  <a:prstClr val="black"/>
                </a:solidFill>
                <a:latin typeface="Times New Roman" pitchFamily="18" charset="0"/>
                <a:cs typeface="Times New Roman" pitchFamily="18" charset="0"/>
              </a:rPr>
              <a:t>млн.рублей</a:t>
            </a:r>
          </a:p>
        </p:txBody>
      </p:sp>
      <p:grpSp>
        <p:nvGrpSpPr>
          <p:cNvPr id="11" name="Группа 10"/>
          <p:cNvGrpSpPr/>
          <p:nvPr/>
        </p:nvGrpSpPr>
        <p:grpSpPr>
          <a:xfrm>
            <a:off x="4591051" y="1863744"/>
            <a:ext cx="4356057" cy="1362075"/>
            <a:chOff x="3924301" y="2178069"/>
            <a:chExt cx="4356057" cy="1362075"/>
          </a:xfrm>
        </p:grpSpPr>
        <p:sp>
          <p:nvSpPr>
            <p:cNvPr id="3" name="Прямоугольник с двумя скругленными противолежащими углами 2"/>
            <p:cNvSpPr/>
            <p:nvPr/>
          </p:nvSpPr>
          <p:spPr>
            <a:xfrm>
              <a:off x="3924301" y="2178069"/>
              <a:ext cx="4305299" cy="1362075"/>
            </a:xfrm>
            <a:prstGeom prst="round2DiagRect">
              <a:avLst>
                <a:gd name="adj1" fmla="val 32052"/>
                <a:gd name="adj2" fmla="val 0"/>
              </a:avLst>
            </a:prstGeom>
            <a:gradFill>
              <a:gsLst>
                <a:gs pos="28000">
                  <a:srgbClr val="8BBAFF">
                    <a:alpha val="58000"/>
                  </a:srgbClr>
                </a:gs>
                <a:gs pos="100000">
                  <a:srgbClr val="9797FF">
                    <a:alpha val="65000"/>
                  </a:srgbClr>
                </a:gs>
              </a:gsLst>
              <a:lin ang="5400000" scaled="0"/>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 name="TextBox 1"/>
            <p:cNvSpPr txBox="1"/>
            <p:nvPr/>
          </p:nvSpPr>
          <p:spPr>
            <a:xfrm>
              <a:off x="3984584" y="2551895"/>
              <a:ext cx="4295774" cy="523220"/>
            </a:xfrm>
            <a:prstGeom prst="rect">
              <a:avLst/>
            </a:prstGeom>
            <a:noFill/>
          </p:spPr>
          <p:txBody>
            <a:bodyPr wrap="square" rtlCol="0">
              <a:spAutoFit/>
            </a:bodyPr>
            <a:lstStyle/>
            <a:p>
              <a:pPr algn="ctr"/>
              <a:r>
                <a:rPr lang="ru-RU" sz="1400" b="1" dirty="0">
                  <a:solidFill>
                    <a:srgbClr val="002060"/>
                  </a:solidFill>
                  <a:latin typeface="Times New Roman" pitchFamily="18" charset="0"/>
                  <a:cs typeface="Times New Roman" pitchFamily="18" charset="0"/>
                </a:rPr>
                <a:t>Благоустройство территорий МАДОУ «Сказка» в г. Первомайск Нижегородской области</a:t>
              </a:r>
            </a:p>
          </p:txBody>
        </p:sp>
      </p:grpSp>
      <p:sp>
        <p:nvSpPr>
          <p:cNvPr id="14"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59.1</a:t>
            </a:r>
          </a:p>
        </p:txBody>
      </p:sp>
      <p:pic>
        <p:nvPicPr>
          <p:cNvPr id="15" name="Рисунок 14">
            <a:extLst>
              <a:ext uri="{FF2B5EF4-FFF2-40B4-BE49-F238E27FC236}">
                <a16:creationId xmlns:a16="http://schemas.microsoft.com/office/drawing/2014/main" xmlns="" id="{291E3F02-2546-C0B3-217C-25C0F81A0D2B}"/>
              </a:ext>
            </a:extLst>
          </p:cNvPr>
          <p:cNvPicPr>
            <a:picLocks noChangeAspect="1"/>
          </p:cNvPicPr>
          <p:nvPr/>
        </p:nvPicPr>
        <p:blipFill>
          <a:blip r:embed="rId4"/>
          <a:stretch>
            <a:fillRect/>
          </a:stretch>
        </p:blipFill>
        <p:spPr>
          <a:xfrm>
            <a:off x="196892" y="1321724"/>
            <a:ext cx="2797978" cy="1718435"/>
          </a:xfrm>
          <a:prstGeom prst="rect">
            <a:avLst/>
          </a:prstGeom>
          <a:noFill/>
          <a:effectLst>
            <a:outerShdw blurRad="50800" dist="38100" dir="13500000" sx="102000" sy="102000" algn="br" rotWithShape="0">
              <a:prstClr val="black">
                <a:alpha val="40000"/>
              </a:prstClr>
            </a:outerShdw>
          </a:effectLst>
        </p:spPr>
      </p:pic>
      <p:pic>
        <p:nvPicPr>
          <p:cNvPr id="13" name="Рисунок 12">
            <a:extLst>
              <a:ext uri="{FF2B5EF4-FFF2-40B4-BE49-F238E27FC236}">
                <a16:creationId xmlns:a16="http://schemas.microsoft.com/office/drawing/2014/main" xmlns="" id="{10D3B428-B38D-8DDC-697D-CCEC0B16AFF9}"/>
              </a:ext>
            </a:extLst>
          </p:cNvPr>
          <p:cNvPicPr>
            <a:picLocks noChangeAspect="1"/>
          </p:cNvPicPr>
          <p:nvPr/>
        </p:nvPicPr>
        <p:blipFill>
          <a:blip r:embed="rId5" cstate="print">
            <a:extLst>
              <a:ext uri="{28A0092B-C50C-407E-A947-70E740481C1C}">
                <a14:useLocalDpi xmlns:a14="http://schemas.microsoft.com/office/drawing/2010/main" val="0"/>
              </a:ext>
            </a:extLst>
          </a:blip>
          <a:srcRect b="29340"/>
          <a:stretch>
            <a:fillRect/>
          </a:stretch>
        </p:blipFill>
        <p:spPr>
          <a:xfrm>
            <a:off x="986917" y="2585725"/>
            <a:ext cx="3407242" cy="1805669"/>
          </a:xfrm>
          <a:prstGeom prst="rect">
            <a:avLst/>
          </a:prstGeom>
          <a:noFill/>
          <a:effectLst>
            <a:outerShdw blurRad="50800" dist="38100" dir="2700000" sx="102000" sy="102000" algn="tl" rotWithShape="0">
              <a:prstClr val="black">
                <a:alpha val="40000"/>
              </a:prstClr>
            </a:outerShdw>
          </a:effectLst>
        </p:spPr>
      </p:pic>
    </p:spTree>
    <p:extLst>
      <p:ext uri="{BB962C8B-B14F-4D97-AF65-F5344CB8AC3E}">
        <p14:creationId xmlns:p14="http://schemas.microsoft.com/office/powerpoint/2010/main" val="132527702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1" y="516"/>
            <a:ext cx="8947109" cy="830997"/>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Общественно – значимые проекты, реализованные в 2025 году</a:t>
            </a:r>
          </a:p>
        </p:txBody>
      </p:sp>
      <p:sp>
        <p:nvSpPr>
          <p:cNvPr id="8" name="Скругленный прямоугольник 7"/>
          <p:cNvSpPr/>
          <p:nvPr/>
        </p:nvSpPr>
        <p:spPr>
          <a:xfrm>
            <a:off x="75237" y="863717"/>
            <a:ext cx="9009615" cy="362565"/>
          </a:xfrm>
          <a:prstGeom prst="roundRect">
            <a:avLst/>
          </a:prstGeom>
          <a:gradFill rotWithShape="1">
            <a:gsLst>
              <a:gs pos="28000">
                <a:srgbClr val="D5D5FF"/>
              </a:gs>
              <a:gs pos="100000">
                <a:srgbClr val="B9B9FF"/>
              </a:gs>
            </a:gsLst>
            <a:lin ang="5400000" scaled="0"/>
          </a:gradFill>
          <a:ln w="9525" cap="flat" cmpd="sng" algn="ctr">
            <a:noFill/>
            <a:prstDash val="solid"/>
          </a:ln>
          <a:effectLst>
            <a:outerShdw blurRad="63500" dist="50800" dir="5400000" sx="98000" sy="98000" rotWithShape="0">
              <a:srgbClr val="000000">
                <a:alpha val="20000"/>
              </a:srgbClr>
            </a:outerShdw>
          </a:effectLst>
        </p:spPr>
        <p:txBody>
          <a:bodyPr lIns="57148" tIns="28574" rIns="57148" bIns="28574" anchor="ctr"/>
          <a:lstStyle/>
          <a:p>
            <a:pPr lvl="0" algn="ctr" defTabSz="914400" fontAlgn="base">
              <a:spcBef>
                <a:spcPct val="0"/>
              </a:spcBef>
              <a:spcAft>
                <a:spcPct val="0"/>
              </a:spcAft>
              <a:defRPr/>
            </a:pPr>
            <a:r>
              <a:rPr lang="ru-RU" sz="1700" b="1" kern="0" dirty="0">
                <a:solidFill>
                  <a:prstClr val="black"/>
                </a:solidFill>
                <a:latin typeface="Times New Roman" pitchFamily="18" charset="0"/>
                <a:cs typeface="Times New Roman" pitchFamily="18" charset="0"/>
              </a:rPr>
              <a:t>Проект инициативного бюджетирования «Вам решать!»</a:t>
            </a:r>
          </a:p>
        </p:txBody>
      </p:sp>
      <p:graphicFrame>
        <p:nvGraphicFramePr>
          <p:cNvPr id="9" name="Таблица 8"/>
          <p:cNvGraphicFramePr>
            <a:graphicFrameLocks noGrp="1"/>
          </p:cNvGraphicFramePr>
          <p:nvPr>
            <p:extLst>
              <p:ext uri="{D42A27DB-BD31-4B8C-83A1-F6EECF244321}">
                <p14:modId xmlns:p14="http://schemas.microsoft.com/office/powerpoint/2010/main" val="3181039643"/>
              </p:ext>
            </p:extLst>
          </p:nvPr>
        </p:nvGraphicFramePr>
        <p:xfrm>
          <a:off x="219075" y="4540103"/>
          <a:ext cx="8534400" cy="1873218"/>
        </p:xfrm>
        <a:graphic>
          <a:graphicData uri="http://schemas.openxmlformats.org/drawingml/2006/table">
            <a:tbl>
              <a:tblPr firstRow="1" bandRow="1">
                <a:tableStyleId>{5C22544A-7EE6-4342-B048-85BDC9FD1C3A}</a:tableStyleId>
              </a:tblPr>
              <a:tblGrid>
                <a:gridCol w="3143250">
                  <a:extLst>
                    <a:ext uri="{9D8B030D-6E8A-4147-A177-3AD203B41FA5}">
                      <a16:colId xmlns:a16="http://schemas.microsoft.com/office/drawing/2014/main" xmlns="" val="20000"/>
                    </a:ext>
                  </a:extLst>
                </a:gridCol>
                <a:gridCol w="1866900">
                  <a:extLst>
                    <a:ext uri="{9D8B030D-6E8A-4147-A177-3AD203B41FA5}">
                      <a16:colId xmlns:a16="http://schemas.microsoft.com/office/drawing/2014/main" xmlns="" val="20001"/>
                    </a:ext>
                  </a:extLst>
                </a:gridCol>
                <a:gridCol w="1790700">
                  <a:extLst>
                    <a:ext uri="{9D8B030D-6E8A-4147-A177-3AD203B41FA5}">
                      <a16:colId xmlns:a16="http://schemas.microsoft.com/office/drawing/2014/main" xmlns="" val="20002"/>
                    </a:ext>
                  </a:extLst>
                </a:gridCol>
                <a:gridCol w="1733550">
                  <a:extLst>
                    <a:ext uri="{9D8B030D-6E8A-4147-A177-3AD203B41FA5}">
                      <a16:colId xmlns:a16="http://schemas.microsoft.com/office/drawing/2014/main" xmlns="" val="20003"/>
                    </a:ext>
                  </a:extLst>
                </a:gridCol>
              </a:tblGrid>
              <a:tr h="361575">
                <a:tc>
                  <a:txBody>
                    <a:bodyPr/>
                    <a:lstStyle/>
                    <a:p>
                      <a:pPr algn="ctr"/>
                      <a:endParaRPr lang="ru-RU" sz="1200" dirty="0">
                        <a:latin typeface="Times New Roman" pitchFamily="18" charset="0"/>
                        <a:cs typeface="Times New Roman" pitchFamily="18" charset="0"/>
                      </a:endParaRP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План</a:t>
                      </a: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Факт</a:t>
                      </a: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 исполнения</a:t>
                      </a:r>
                    </a:p>
                  </a:txBody>
                  <a:tcPr marL="91422" marR="91422">
                    <a:gradFill>
                      <a:gsLst>
                        <a:gs pos="28000">
                          <a:srgbClr val="8BBAFF"/>
                        </a:gs>
                        <a:gs pos="100000">
                          <a:srgbClr val="9797FF"/>
                        </a:gs>
                      </a:gsLst>
                      <a:lin ang="5400000" scaled="0"/>
                    </a:gradFill>
                  </a:tcPr>
                </a:tc>
                <a:extLst>
                  <a:ext uri="{0D108BD9-81ED-4DB2-BD59-A6C34878D82A}">
                    <a16:rowId xmlns:a16="http://schemas.microsoft.com/office/drawing/2014/main" xmlns="" val="10000"/>
                  </a:ext>
                </a:extLst>
              </a:tr>
              <a:tr h="399123">
                <a:tc>
                  <a:txBody>
                    <a:bodyPr/>
                    <a:lstStyle/>
                    <a:p>
                      <a:pPr algn="ctr"/>
                      <a:r>
                        <a:rPr lang="ru-RU" sz="1400" b="1" dirty="0">
                          <a:latin typeface="Times New Roman" pitchFamily="18" charset="0"/>
                          <a:cs typeface="Times New Roman" pitchFamily="18" charset="0"/>
                        </a:rPr>
                        <a:t>Объем финансирования</a:t>
                      </a:r>
                    </a:p>
                  </a:txBody>
                  <a:tcPr marL="91422" marR="91422"/>
                </a:tc>
                <a:tc>
                  <a:txBody>
                    <a:bodyPr/>
                    <a:lstStyle/>
                    <a:p>
                      <a:pPr algn="ctr"/>
                      <a:r>
                        <a:rPr lang="ru-RU" sz="1400" b="1" dirty="0">
                          <a:latin typeface="Times New Roman" pitchFamily="18" charset="0"/>
                          <a:cs typeface="Times New Roman" pitchFamily="18" charset="0"/>
                        </a:rPr>
                        <a:t>3,7</a:t>
                      </a:r>
                    </a:p>
                  </a:txBody>
                  <a:tcPr marL="91422" marR="91422"/>
                </a:tc>
                <a:tc>
                  <a:txBody>
                    <a:bodyPr/>
                    <a:lstStyle/>
                    <a:p>
                      <a:pPr algn="ctr"/>
                      <a:r>
                        <a:rPr lang="ru-RU" sz="1400" b="1" dirty="0">
                          <a:latin typeface="Times New Roman" pitchFamily="18" charset="0"/>
                          <a:cs typeface="Times New Roman" pitchFamily="18" charset="0"/>
                        </a:rPr>
                        <a:t>3,7</a:t>
                      </a:r>
                    </a:p>
                  </a:txBody>
                  <a:tcPr marL="91422" marR="91422"/>
                </a:tc>
                <a:tc>
                  <a:txBody>
                    <a:bodyPr/>
                    <a:lstStyle/>
                    <a:p>
                      <a:pPr algn="ctr"/>
                      <a:r>
                        <a:rPr lang="ru-RU" sz="1400" b="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xmlns="" val="10001"/>
                  </a:ext>
                </a:extLst>
              </a:tr>
              <a:tr h="370840">
                <a:tc>
                  <a:txBody>
                    <a:bodyPr/>
                    <a:lstStyle/>
                    <a:p>
                      <a:pPr algn="ctr"/>
                      <a:r>
                        <a:rPr lang="ru-RU" sz="1400" i="1" dirty="0">
                          <a:latin typeface="Times New Roman" pitchFamily="18" charset="0"/>
                          <a:cs typeface="Times New Roman" pitchFamily="18" charset="0"/>
                        </a:rPr>
                        <a:t>Областной бюджет</a:t>
                      </a:r>
                    </a:p>
                  </a:txBody>
                  <a:tcPr marL="91422" marR="91422"/>
                </a:tc>
                <a:tc>
                  <a:txBody>
                    <a:bodyPr/>
                    <a:lstStyle/>
                    <a:p>
                      <a:pPr algn="ctr"/>
                      <a:r>
                        <a:rPr lang="ru-RU" sz="1400" i="1" dirty="0">
                          <a:latin typeface="Times New Roman" pitchFamily="18" charset="0"/>
                          <a:cs typeface="Times New Roman" pitchFamily="18" charset="0"/>
                        </a:rPr>
                        <a:t>2,0</a:t>
                      </a:r>
                    </a:p>
                  </a:txBody>
                  <a:tcPr marL="91422" marR="91422"/>
                </a:tc>
                <a:tc>
                  <a:txBody>
                    <a:bodyPr/>
                    <a:lstStyle/>
                    <a:p>
                      <a:pPr algn="ctr"/>
                      <a:r>
                        <a:rPr lang="ru-RU" sz="1400" i="1" dirty="0">
                          <a:latin typeface="Times New Roman" pitchFamily="18" charset="0"/>
                          <a:cs typeface="Times New Roman" pitchFamily="18" charset="0"/>
                        </a:rPr>
                        <a:t>2,0</a:t>
                      </a: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xmlns="" val="10002"/>
                  </a:ext>
                </a:extLst>
              </a:tr>
              <a:tr h="370840">
                <a:tc>
                  <a:txBody>
                    <a:bodyPr/>
                    <a:lstStyle/>
                    <a:p>
                      <a:pPr algn="ctr"/>
                      <a:r>
                        <a:rPr lang="ru-RU" sz="1400" i="1" dirty="0">
                          <a:latin typeface="Times New Roman" pitchFamily="18" charset="0"/>
                          <a:cs typeface="Times New Roman" pitchFamily="18" charset="0"/>
                        </a:rPr>
                        <a:t>Бюджет городского округа</a:t>
                      </a:r>
                    </a:p>
                  </a:txBody>
                  <a:tcPr marL="91422" marR="91422"/>
                </a:tc>
                <a:tc>
                  <a:txBody>
                    <a:bodyPr/>
                    <a:lstStyle/>
                    <a:p>
                      <a:pPr algn="ctr"/>
                      <a:r>
                        <a:rPr lang="ru-RU" sz="1400" i="1" dirty="0">
                          <a:latin typeface="Times New Roman" pitchFamily="18" charset="0"/>
                          <a:cs typeface="Times New Roman" pitchFamily="18" charset="0"/>
                        </a:rPr>
                        <a:t>1,5</a:t>
                      </a:r>
                    </a:p>
                  </a:txBody>
                  <a:tcPr marL="91422" marR="91422"/>
                </a:tc>
                <a:tc>
                  <a:txBody>
                    <a:bodyPr/>
                    <a:lstStyle/>
                    <a:p>
                      <a:pPr algn="ctr"/>
                      <a:r>
                        <a:rPr lang="ru-RU" sz="1400" i="1" dirty="0">
                          <a:latin typeface="Times New Roman" pitchFamily="18" charset="0"/>
                          <a:cs typeface="Times New Roman" pitchFamily="18" charset="0"/>
                        </a:rPr>
                        <a:t>1,5</a:t>
                      </a: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xmlns="" val="10003"/>
                  </a:ext>
                </a:extLst>
              </a:tr>
              <a:tr h="370840">
                <a:tc>
                  <a:txBody>
                    <a:bodyPr/>
                    <a:lstStyle/>
                    <a:p>
                      <a:pPr algn="ctr"/>
                      <a:r>
                        <a:rPr lang="ru-RU" sz="1400" i="1" dirty="0">
                          <a:latin typeface="Times New Roman" pitchFamily="18" charset="0"/>
                          <a:cs typeface="Times New Roman" pitchFamily="18" charset="0"/>
                        </a:rPr>
                        <a:t>Инициативный платеж</a:t>
                      </a:r>
                    </a:p>
                  </a:txBody>
                  <a:tcPr marL="91422" marR="91422"/>
                </a:tc>
                <a:tc>
                  <a:txBody>
                    <a:bodyPr/>
                    <a:lstStyle/>
                    <a:p>
                      <a:pPr algn="ctr"/>
                      <a:r>
                        <a:rPr lang="ru-RU" sz="1400" i="1" dirty="0">
                          <a:latin typeface="Times New Roman" pitchFamily="18" charset="0"/>
                          <a:cs typeface="Times New Roman" pitchFamily="18" charset="0"/>
                        </a:rPr>
                        <a:t>0,2</a:t>
                      </a:r>
                    </a:p>
                  </a:txBody>
                  <a:tcPr marL="91422" marR="91422"/>
                </a:tc>
                <a:tc>
                  <a:txBody>
                    <a:bodyPr/>
                    <a:lstStyle/>
                    <a:p>
                      <a:pPr algn="ctr"/>
                      <a:r>
                        <a:rPr lang="ru-RU" sz="1400" i="1" dirty="0">
                          <a:latin typeface="Times New Roman" pitchFamily="18" charset="0"/>
                          <a:cs typeface="Times New Roman" pitchFamily="18" charset="0"/>
                        </a:rPr>
                        <a:t>0,2</a:t>
                      </a: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xmlns="" val="10004"/>
                  </a:ext>
                </a:extLst>
              </a:tr>
            </a:tbl>
          </a:graphicData>
        </a:graphic>
      </p:graphicFrame>
      <p:sp>
        <p:nvSpPr>
          <p:cNvPr id="10" name="Прямоугольник 5"/>
          <p:cNvSpPr>
            <a:spLocks noChangeArrowheads="1"/>
          </p:cNvSpPr>
          <p:nvPr/>
        </p:nvSpPr>
        <p:spPr bwMode="auto">
          <a:xfrm>
            <a:off x="7599362" y="4197101"/>
            <a:ext cx="934611" cy="257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300" b="1" i="1" dirty="0">
                <a:solidFill>
                  <a:prstClr val="black"/>
                </a:solidFill>
                <a:latin typeface="Times New Roman" pitchFamily="18" charset="0"/>
                <a:cs typeface="Times New Roman" pitchFamily="18" charset="0"/>
              </a:rPr>
              <a:t>млн.рублей</a:t>
            </a:r>
          </a:p>
        </p:txBody>
      </p:sp>
      <p:grpSp>
        <p:nvGrpSpPr>
          <p:cNvPr id="11" name="Группа 10"/>
          <p:cNvGrpSpPr/>
          <p:nvPr/>
        </p:nvGrpSpPr>
        <p:grpSpPr>
          <a:xfrm>
            <a:off x="4591051" y="1863744"/>
            <a:ext cx="4345424" cy="1362075"/>
            <a:chOff x="3924301" y="2178069"/>
            <a:chExt cx="4345424" cy="1362075"/>
          </a:xfrm>
        </p:grpSpPr>
        <p:sp>
          <p:nvSpPr>
            <p:cNvPr id="12" name="Прямоугольник с двумя скругленными противолежащими углами 11"/>
            <p:cNvSpPr/>
            <p:nvPr/>
          </p:nvSpPr>
          <p:spPr>
            <a:xfrm>
              <a:off x="3924301" y="2178069"/>
              <a:ext cx="4305299" cy="1362075"/>
            </a:xfrm>
            <a:prstGeom prst="round2DiagRect">
              <a:avLst>
                <a:gd name="adj1" fmla="val 32052"/>
                <a:gd name="adj2" fmla="val 0"/>
              </a:avLst>
            </a:prstGeom>
            <a:gradFill>
              <a:gsLst>
                <a:gs pos="28000">
                  <a:srgbClr val="8BBAFF">
                    <a:alpha val="58000"/>
                  </a:srgbClr>
                </a:gs>
                <a:gs pos="100000">
                  <a:srgbClr val="9797FF">
                    <a:alpha val="65000"/>
                  </a:srgbClr>
                </a:gs>
              </a:gsLst>
              <a:lin ang="5400000" scaled="0"/>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3" name="TextBox 12"/>
            <p:cNvSpPr txBox="1"/>
            <p:nvPr/>
          </p:nvSpPr>
          <p:spPr>
            <a:xfrm>
              <a:off x="3973951" y="2384127"/>
              <a:ext cx="4295774" cy="738664"/>
            </a:xfrm>
            <a:prstGeom prst="rect">
              <a:avLst/>
            </a:prstGeom>
            <a:noFill/>
          </p:spPr>
          <p:txBody>
            <a:bodyPr wrap="square" rtlCol="0">
              <a:spAutoFit/>
            </a:bodyPr>
            <a:lstStyle/>
            <a:p>
              <a:pPr algn="ctr"/>
              <a:r>
                <a:rPr lang="ru-RU" sz="1400" b="1" dirty="0">
                  <a:solidFill>
                    <a:srgbClr val="002060"/>
                  </a:solidFill>
                  <a:latin typeface="Times New Roman" pitchFamily="18" charset="0"/>
                  <a:cs typeface="Times New Roman" pitchFamily="18" charset="0"/>
                </a:rPr>
                <a:t>Ремонт сетей уличного освещения по ул.Мочалина в г.Первомайск Нижегородской области</a:t>
              </a:r>
            </a:p>
          </p:txBody>
        </p:sp>
      </p:grpSp>
      <p:sp>
        <p:nvSpPr>
          <p:cNvPr id="14"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59.2</a:t>
            </a:r>
          </a:p>
        </p:txBody>
      </p:sp>
      <p:pic>
        <p:nvPicPr>
          <p:cNvPr id="3" name="Рисунок 2">
            <a:extLst>
              <a:ext uri="{FF2B5EF4-FFF2-40B4-BE49-F238E27FC236}">
                <a16:creationId xmlns:a16="http://schemas.microsoft.com/office/drawing/2014/main" xmlns="" id="{065DB8E6-D68B-6B12-CFE6-7D696E09319A}"/>
              </a:ext>
            </a:extLst>
          </p:cNvPr>
          <p:cNvPicPr>
            <a:picLocks noChangeAspect="1"/>
          </p:cNvPicPr>
          <p:nvPr/>
        </p:nvPicPr>
        <p:blipFill>
          <a:blip r:embed="rId4">
            <a:extLst>
              <a:ext uri="{28A0092B-C50C-407E-A947-70E740481C1C}">
                <a14:useLocalDpi xmlns:a14="http://schemas.microsoft.com/office/drawing/2010/main" val="0"/>
              </a:ext>
            </a:extLst>
          </a:blip>
          <a:srcRect t="28522" b="28440"/>
          <a:stretch>
            <a:fillRect/>
          </a:stretch>
        </p:blipFill>
        <p:spPr>
          <a:xfrm>
            <a:off x="172900" y="1366303"/>
            <a:ext cx="2682730" cy="1629973"/>
          </a:xfrm>
          <a:prstGeom prst="rect">
            <a:avLst/>
          </a:prstGeom>
          <a:noFill/>
          <a:effectLst>
            <a:outerShdw blurRad="50800" dist="38100" dir="13500000" sx="102000" sy="102000" algn="br" rotWithShape="0">
              <a:prstClr val="black">
                <a:alpha val="40000"/>
              </a:prstClr>
            </a:outerShdw>
          </a:effectLst>
        </p:spPr>
      </p:pic>
      <p:pic>
        <p:nvPicPr>
          <p:cNvPr id="16" name="Рисунок 15">
            <a:extLst>
              <a:ext uri="{FF2B5EF4-FFF2-40B4-BE49-F238E27FC236}">
                <a16:creationId xmlns:a16="http://schemas.microsoft.com/office/drawing/2014/main" xmlns="" id="{DF4C81A0-66C4-1E66-6764-FEF8F6837B58}"/>
              </a:ext>
            </a:extLst>
          </p:cNvPr>
          <p:cNvPicPr>
            <a:picLocks noChangeAspect="1"/>
          </p:cNvPicPr>
          <p:nvPr/>
        </p:nvPicPr>
        <p:blipFill>
          <a:blip r:embed="rId5" cstate="print">
            <a:extLst>
              <a:ext uri="{28A0092B-C50C-407E-A947-70E740481C1C}">
                <a14:useLocalDpi xmlns:a14="http://schemas.microsoft.com/office/drawing/2010/main" val="0"/>
              </a:ext>
            </a:extLst>
          </a:blip>
          <a:srcRect l="1244" t="29292" r="-1244" b="7202"/>
          <a:stretch>
            <a:fillRect/>
          </a:stretch>
        </p:blipFill>
        <p:spPr>
          <a:xfrm>
            <a:off x="938065" y="2656946"/>
            <a:ext cx="3559198" cy="1756409"/>
          </a:xfrm>
          <a:prstGeom prst="rect">
            <a:avLst/>
          </a:prstGeom>
          <a:noFill/>
          <a:effectLst>
            <a:outerShdw blurRad="50800" dist="38100" dir="2700000" sx="102000" sy="102000" algn="tl" rotWithShape="0">
              <a:prstClr val="black">
                <a:alpha val="40000"/>
              </a:prstClr>
            </a:outerShdw>
          </a:effectLst>
        </p:spPr>
      </p:pic>
    </p:spTree>
    <p:extLst>
      <p:ext uri="{BB962C8B-B14F-4D97-AF65-F5344CB8AC3E}">
        <p14:creationId xmlns:p14="http://schemas.microsoft.com/office/powerpoint/2010/main" val="137455652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1" y="516"/>
            <a:ext cx="8947109" cy="830997"/>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Общественно – значимые проекты, реализованные в 2025 году</a:t>
            </a:r>
          </a:p>
        </p:txBody>
      </p:sp>
      <p:sp>
        <p:nvSpPr>
          <p:cNvPr id="8" name="Скругленный прямоугольник 7"/>
          <p:cNvSpPr/>
          <p:nvPr/>
        </p:nvSpPr>
        <p:spPr>
          <a:xfrm>
            <a:off x="75237" y="916882"/>
            <a:ext cx="9009615" cy="362565"/>
          </a:xfrm>
          <a:prstGeom prst="roundRect">
            <a:avLst/>
          </a:prstGeom>
          <a:gradFill rotWithShape="1">
            <a:gsLst>
              <a:gs pos="28000">
                <a:srgbClr val="D5D5FF"/>
              </a:gs>
              <a:gs pos="100000">
                <a:srgbClr val="B9B9FF"/>
              </a:gs>
            </a:gsLst>
            <a:lin ang="5400000" scaled="0"/>
          </a:gradFill>
          <a:ln w="9525" cap="flat" cmpd="sng" algn="ctr">
            <a:noFill/>
            <a:prstDash val="solid"/>
          </a:ln>
          <a:effectLst>
            <a:outerShdw blurRad="63500" dist="50800" dir="5400000" sx="98000" sy="98000" rotWithShape="0">
              <a:srgbClr val="000000">
                <a:alpha val="20000"/>
              </a:srgbClr>
            </a:outerShdw>
          </a:effectLst>
        </p:spPr>
        <p:txBody>
          <a:bodyPr lIns="57148" tIns="28574" rIns="57148" bIns="28574" anchor="ctr"/>
          <a:lstStyle/>
          <a:p>
            <a:pPr lvl="0" algn="ctr" defTabSz="914400" fontAlgn="base">
              <a:spcBef>
                <a:spcPct val="0"/>
              </a:spcBef>
              <a:spcAft>
                <a:spcPct val="0"/>
              </a:spcAft>
              <a:defRPr/>
            </a:pPr>
            <a:r>
              <a:rPr lang="ru-RU" sz="1700" b="1" kern="0" dirty="0">
                <a:solidFill>
                  <a:prstClr val="black"/>
                </a:solidFill>
                <a:latin typeface="Times New Roman" pitchFamily="18" charset="0"/>
                <a:cs typeface="Times New Roman" pitchFamily="18" charset="0"/>
              </a:rPr>
              <a:t>Проект инициативного бюджетирования «Вам решать!»</a:t>
            </a:r>
          </a:p>
        </p:txBody>
      </p:sp>
      <p:graphicFrame>
        <p:nvGraphicFramePr>
          <p:cNvPr id="9" name="Таблица 8"/>
          <p:cNvGraphicFramePr>
            <a:graphicFrameLocks noGrp="1"/>
          </p:cNvGraphicFramePr>
          <p:nvPr>
            <p:extLst>
              <p:ext uri="{D42A27DB-BD31-4B8C-83A1-F6EECF244321}">
                <p14:modId xmlns:p14="http://schemas.microsoft.com/office/powerpoint/2010/main" val="801322145"/>
              </p:ext>
            </p:extLst>
          </p:nvPr>
        </p:nvGraphicFramePr>
        <p:xfrm>
          <a:off x="219075" y="4543227"/>
          <a:ext cx="8534400" cy="1886498"/>
        </p:xfrm>
        <a:graphic>
          <a:graphicData uri="http://schemas.openxmlformats.org/drawingml/2006/table">
            <a:tbl>
              <a:tblPr firstRow="1" bandRow="1">
                <a:tableStyleId>{5C22544A-7EE6-4342-B048-85BDC9FD1C3A}</a:tableStyleId>
              </a:tblPr>
              <a:tblGrid>
                <a:gridCol w="3143250">
                  <a:extLst>
                    <a:ext uri="{9D8B030D-6E8A-4147-A177-3AD203B41FA5}">
                      <a16:colId xmlns:a16="http://schemas.microsoft.com/office/drawing/2014/main" xmlns="" val="20000"/>
                    </a:ext>
                  </a:extLst>
                </a:gridCol>
                <a:gridCol w="1866900">
                  <a:extLst>
                    <a:ext uri="{9D8B030D-6E8A-4147-A177-3AD203B41FA5}">
                      <a16:colId xmlns:a16="http://schemas.microsoft.com/office/drawing/2014/main" xmlns="" val="20001"/>
                    </a:ext>
                  </a:extLst>
                </a:gridCol>
                <a:gridCol w="1790700">
                  <a:extLst>
                    <a:ext uri="{9D8B030D-6E8A-4147-A177-3AD203B41FA5}">
                      <a16:colId xmlns:a16="http://schemas.microsoft.com/office/drawing/2014/main" xmlns="" val="20002"/>
                    </a:ext>
                  </a:extLst>
                </a:gridCol>
                <a:gridCol w="1733550">
                  <a:extLst>
                    <a:ext uri="{9D8B030D-6E8A-4147-A177-3AD203B41FA5}">
                      <a16:colId xmlns:a16="http://schemas.microsoft.com/office/drawing/2014/main" xmlns="" val="20003"/>
                    </a:ext>
                  </a:extLst>
                </a:gridCol>
              </a:tblGrid>
              <a:tr h="365760">
                <a:tc>
                  <a:txBody>
                    <a:bodyPr/>
                    <a:lstStyle/>
                    <a:p>
                      <a:pPr algn="ctr"/>
                      <a:endParaRPr lang="ru-RU" sz="1200" dirty="0">
                        <a:latin typeface="Times New Roman" pitchFamily="18" charset="0"/>
                        <a:cs typeface="Times New Roman" pitchFamily="18" charset="0"/>
                      </a:endParaRP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План</a:t>
                      </a: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Факт</a:t>
                      </a: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 исполнения</a:t>
                      </a:r>
                    </a:p>
                  </a:txBody>
                  <a:tcPr marL="91422" marR="91422">
                    <a:gradFill>
                      <a:gsLst>
                        <a:gs pos="28000">
                          <a:srgbClr val="8BBAFF"/>
                        </a:gs>
                        <a:gs pos="100000">
                          <a:srgbClr val="9797FF"/>
                        </a:gs>
                      </a:gsLst>
                      <a:lin ang="5400000" scaled="0"/>
                    </a:gradFill>
                  </a:tcPr>
                </a:tc>
                <a:extLst>
                  <a:ext uri="{0D108BD9-81ED-4DB2-BD59-A6C34878D82A}">
                    <a16:rowId xmlns:a16="http://schemas.microsoft.com/office/drawing/2014/main" xmlns="" val="10000"/>
                  </a:ext>
                </a:extLst>
              </a:tr>
              <a:tr h="409633">
                <a:tc>
                  <a:txBody>
                    <a:bodyPr/>
                    <a:lstStyle/>
                    <a:p>
                      <a:pPr algn="ctr"/>
                      <a:r>
                        <a:rPr lang="ru-RU" sz="1400" b="1" dirty="0">
                          <a:latin typeface="Times New Roman" pitchFamily="18" charset="0"/>
                          <a:cs typeface="Times New Roman" pitchFamily="18" charset="0"/>
                        </a:rPr>
                        <a:t>Объем финансирования</a:t>
                      </a:r>
                    </a:p>
                  </a:txBody>
                  <a:tcPr marL="91422" marR="91422"/>
                </a:tc>
                <a:tc>
                  <a:txBody>
                    <a:bodyPr/>
                    <a:lstStyle/>
                    <a:p>
                      <a:pPr algn="ctr"/>
                      <a:r>
                        <a:rPr lang="ru-RU" sz="1400" b="1" dirty="0">
                          <a:latin typeface="Times New Roman" pitchFamily="18" charset="0"/>
                          <a:cs typeface="Times New Roman" pitchFamily="18" charset="0"/>
                        </a:rPr>
                        <a:t>4,8</a:t>
                      </a:r>
                    </a:p>
                  </a:txBody>
                  <a:tcPr marL="91422" marR="91422"/>
                </a:tc>
                <a:tc>
                  <a:txBody>
                    <a:bodyPr/>
                    <a:lstStyle/>
                    <a:p>
                      <a:pPr algn="ctr"/>
                      <a:r>
                        <a:rPr lang="ru-RU" sz="1400" b="1" dirty="0">
                          <a:latin typeface="Times New Roman" pitchFamily="18" charset="0"/>
                          <a:cs typeface="Times New Roman" pitchFamily="18" charset="0"/>
                        </a:rPr>
                        <a:t>4,8</a:t>
                      </a:r>
                    </a:p>
                  </a:txBody>
                  <a:tcPr marL="91422" marR="91422"/>
                </a:tc>
                <a:tc>
                  <a:txBody>
                    <a:bodyPr/>
                    <a:lstStyle/>
                    <a:p>
                      <a:pPr algn="ctr"/>
                      <a:r>
                        <a:rPr lang="ru-RU" sz="1400" b="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xmlns="" val="10001"/>
                  </a:ext>
                </a:extLst>
              </a:tr>
              <a:tr h="370840">
                <a:tc>
                  <a:txBody>
                    <a:bodyPr/>
                    <a:lstStyle/>
                    <a:p>
                      <a:pPr algn="ctr"/>
                      <a:r>
                        <a:rPr lang="ru-RU" sz="1400" i="1" dirty="0">
                          <a:latin typeface="Times New Roman" pitchFamily="18" charset="0"/>
                          <a:cs typeface="Times New Roman" pitchFamily="18" charset="0"/>
                        </a:rPr>
                        <a:t>Областной бюджет</a:t>
                      </a:r>
                    </a:p>
                  </a:txBody>
                  <a:tcPr marL="91422" marR="91422"/>
                </a:tc>
                <a:tc>
                  <a:txBody>
                    <a:bodyPr/>
                    <a:lstStyle/>
                    <a:p>
                      <a:pPr algn="ctr"/>
                      <a:r>
                        <a:rPr lang="ru-RU" sz="1400" i="1" dirty="0">
                          <a:latin typeface="Times New Roman" pitchFamily="18" charset="0"/>
                          <a:cs typeface="Times New Roman" pitchFamily="18" charset="0"/>
                        </a:rPr>
                        <a:t>3,0</a:t>
                      </a:r>
                    </a:p>
                  </a:txBody>
                  <a:tcPr marL="91422" marR="91422"/>
                </a:tc>
                <a:tc>
                  <a:txBody>
                    <a:bodyPr/>
                    <a:lstStyle/>
                    <a:p>
                      <a:pPr algn="ctr"/>
                      <a:r>
                        <a:rPr lang="ru-RU" sz="1400" i="1" dirty="0">
                          <a:latin typeface="Times New Roman" pitchFamily="18" charset="0"/>
                          <a:cs typeface="Times New Roman" pitchFamily="18" charset="0"/>
                        </a:rPr>
                        <a:t>3,0</a:t>
                      </a: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xmlns="" val="10002"/>
                  </a:ext>
                </a:extLst>
              </a:tr>
              <a:tr h="369425">
                <a:tc>
                  <a:txBody>
                    <a:bodyPr/>
                    <a:lstStyle/>
                    <a:p>
                      <a:pPr algn="ctr"/>
                      <a:r>
                        <a:rPr lang="ru-RU" sz="1400" i="1" dirty="0">
                          <a:latin typeface="Times New Roman" pitchFamily="18" charset="0"/>
                          <a:cs typeface="Times New Roman" pitchFamily="18" charset="0"/>
                        </a:rPr>
                        <a:t>Бюджет городского округа</a:t>
                      </a:r>
                    </a:p>
                  </a:txBody>
                  <a:tcPr marL="91422" marR="91422"/>
                </a:tc>
                <a:tc>
                  <a:txBody>
                    <a:bodyPr/>
                    <a:lstStyle/>
                    <a:p>
                      <a:pPr algn="ctr"/>
                      <a:r>
                        <a:rPr lang="ru-RU" sz="1400" i="1" dirty="0">
                          <a:latin typeface="Times New Roman" pitchFamily="18" charset="0"/>
                          <a:cs typeface="Times New Roman" pitchFamily="18" charset="0"/>
                        </a:rPr>
                        <a:t>1,5</a:t>
                      </a:r>
                    </a:p>
                  </a:txBody>
                  <a:tcPr marL="91422" marR="91422"/>
                </a:tc>
                <a:tc>
                  <a:txBody>
                    <a:bodyPr/>
                    <a:lstStyle/>
                    <a:p>
                      <a:pPr algn="ctr"/>
                      <a:r>
                        <a:rPr lang="ru-RU" sz="1400" i="1" dirty="0">
                          <a:latin typeface="Times New Roman" pitchFamily="18" charset="0"/>
                          <a:cs typeface="Times New Roman" pitchFamily="18" charset="0"/>
                        </a:rPr>
                        <a:t>1,5</a:t>
                      </a: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xmlns="" val="10003"/>
                  </a:ext>
                </a:extLst>
              </a:tr>
              <a:tr h="370840">
                <a:tc>
                  <a:txBody>
                    <a:bodyPr/>
                    <a:lstStyle/>
                    <a:p>
                      <a:pPr algn="ctr"/>
                      <a:r>
                        <a:rPr lang="ru-RU" sz="1400" i="1" dirty="0">
                          <a:latin typeface="Times New Roman" pitchFamily="18" charset="0"/>
                          <a:cs typeface="Times New Roman" pitchFamily="18" charset="0"/>
                        </a:rPr>
                        <a:t>Инициативный платеж</a:t>
                      </a:r>
                    </a:p>
                  </a:txBody>
                  <a:tcPr marL="91422" marR="91422"/>
                </a:tc>
                <a:tc>
                  <a:txBody>
                    <a:bodyPr/>
                    <a:lstStyle/>
                    <a:p>
                      <a:pPr algn="ctr"/>
                      <a:r>
                        <a:rPr lang="ru-RU" sz="1400" i="1" dirty="0">
                          <a:latin typeface="Times New Roman" pitchFamily="18" charset="0"/>
                          <a:cs typeface="Times New Roman" pitchFamily="18" charset="0"/>
                        </a:rPr>
                        <a:t>0,3</a:t>
                      </a:r>
                    </a:p>
                  </a:txBody>
                  <a:tcPr marL="91422" marR="91422"/>
                </a:tc>
                <a:tc>
                  <a:txBody>
                    <a:bodyPr/>
                    <a:lstStyle/>
                    <a:p>
                      <a:pPr algn="ctr"/>
                      <a:r>
                        <a:rPr lang="ru-RU" sz="1400" i="1" dirty="0">
                          <a:latin typeface="Times New Roman" pitchFamily="18" charset="0"/>
                          <a:cs typeface="Times New Roman" pitchFamily="18" charset="0"/>
                        </a:rPr>
                        <a:t>0,3</a:t>
                      </a: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xmlns="" val="10004"/>
                  </a:ext>
                </a:extLst>
              </a:tr>
            </a:tbl>
          </a:graphicData>
        </a:graphic>
      </p:graphicFrame>
      <p:sp>
        <p:nvSpPr>
          <p:cNvPr id="10" name="Прямоугольник 5"/>
          <p:cNvSpPr>
            <a:spLocks noChangeArrowheads="1"/>
          </p:cNvSpPr>
          <p:nvPr/>
        </p:nvSpPr>
        <p:spPr bwMode="auto">
          <a:xfrm>
            <a:off x="7599362" y="4225676"/>
            <a:ext cx="934611" cy="257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300" b="1" i="1" dirty="0">
                <a:solidFill>
                  <a:prstClr val="black"/>
                </a:solidFill>
                <a:latin typeface="Times New Roman" pitchFamily="18" charset="0"/>
                <a:cs typeface="Times New Roman" pitchFamily="18" charset="0"/>
              </a:rPr>
              <a:t>млн.рублей</a:t>
            </a:r>
          </a:p>
        </p:txBody>
      </p:sp>
      <p:grpSp>
        <p:nvGrpSpPr>
          <p:cNvPr id="11" name="Группа 10"/>
          <p:cNvGrpSpPr/>
          <p:nvPr/>
        </p:nvGrpSpPr>
        <p:grpSpPr>
          <a:xfrm>
            <a:off x="4591051" y="1863744"/>
            <a:ext cx="4356057" cy="1362075"/>
            <a:chOff x="3924301" y="2178069"/>
            <a:chExt cx="4356057" cy="1362075"/>
          </a:xfrm>
        </p:grpSpPr>
        <p:sp>
          <p:nvSpPr>
            <p:cNvPr id="12" name="Прямоугольник с двумя скругленными противолежащими углами 11"/>
            <p:cNvSpPr/>
            <p:nvPr/>
          </p:nvSpPr>
          <p:spPr>
            <a:xfrm>
              <a:off x="3924301" y="2178069"/>
              <a:ext cx="4305299" cy="1362075"/>
            </a:xfrm>
            <a:prstGeom prst="round2DiagRect">
              <a:avLst>
                <a:gd name="adj1" fmla="val 32052"/>
                <a:gd name="adj2" fmla="val 0"/>
              </a:avLst>
            </a:prstGeom>
            <a:gradFill>
              <a:gsLst>
                <a:gs pos="28000">
                  <a:srgbClr val="8BBAFF">
                    <a:alpha val="58000"/>
                  </a:srgbClr>
                </a:gs>
                <a:gs pos="100000">
                  <a:srgbClr val="9797FF">
                    <a:alpha val="65000"/>
                  </a:srgbClr>
                </a:gs>
              </a:gsLst>
              <a:lin ang="5400000" scaled="0"/>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3" name="TextBox 12"/>
            <p:cNvSpPr txBox="1"/>
            <p:nvPr/>
          </p:nvSpPr>
          <p:spPr>
            <a:xfrm>
              <a:off x="3984584" y="2447925"/>
              <a:ext cx="4295774" cy="523220"/>
            </a:xfrm>
            <a:prstGeom prst="rect">
              <a:avLst/>
            </a:prstGeom>
            <a:noFill/>
          </p:spPr>
          <p:txBody>
            <a:bodyPr wrap="square" rtlCol="0">
              <a:spAutoFit/>
            </a:bodyPr>
            <a:lstStyle/>
            <a:p>
              <a:pPr algn="ctr"/>
              <a:r>
                <a:rPr lang="ru-RU" sz="1400" b="1" dirty="0">
                  <a:solidFill>
                    <a:srgbClr val="002060"/>
                  </a:solidFill>
                  <a:latin typeface="Times New Roman" pitchFamily="18" charset="0"/>
                  <a:cs typeface="Times New Roman" pitchFamily="18" charset="0"/>
                </a:rPr>
                <a:t>Обустройство футбольного поля МАУ «ФОК в г.Первомайск Нижегородской»</a:t>
              </a:r>
            </a:p>
          </p:txBody>
        </p:sp>
      </p:grpSp>
      <p:sp>
        <p:nvSpPr>
          <p:cNvPr id="14"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59.3</a:t>
            </a:r>
          </a:p>
        </p:txBody>
      </p:sp>
      <p:pic>
        <p:nvPicPr>
          <p:cNvPr id="2" name="Рисунок 1">
            <a:extLst>
              <a:ext uri="{FF2B5EF4-FFF2-40B4-BE49-F238E27FC236}">
                <a16:creationId xmlns:a16="http://schemas.microsoft.com/office/drawing/2014/main" xmlns="" id="{9F19863B-CB81-0CB4-DEA2-2F03AB173891}"/>
              </a:ext>
            </a:extLst>
          </p:cNvPr>
          <p:cNvPicPr>
            <a:picLocks noChangeAspect="1"/>
          </p:cNvPicPr>
          <p:nvPr/>
        </p:nvPicPr>
        <p:blipFill>
          <a:blip r:embed="rId4"/>
          <a:stretch>
            <a:fillRect/>
          </a:stretch>
        </p:blipFill>
        <p:spPr>
          <a:xfrm>
            <a:off x="150069" y="1402581"/>
            <a:ext cx="2753958" cy="1744580"/>
          </a:xfrm>
          <a:prstGeom prst="rect">
            <a:avLst/>
          </a:prstGeom>
          <a:noFill/>
          <a:effectLst>
            <a:outerShdw blurRad="50800" dist="38100" dir="13500000" sx="102000" sy="102000" algn="br" rotWithShape="0">
              <a:prstClr val="black">
                <a:alpha val="40000"/>
              </a:prstClr>
            </a:outerShdw>
          </a:effectLst>
        </p:spPr>
      </p:pic>
      <p:pic>
        <p:nvPicPr>
          <p:cNvPr id="3" name="Рисунок 2">
            <a:extLst>
              <a:ext uri="{FF2B5EF4-FFF2-40B4-BE49-F238E27FC236}">
                <a16:creationId xmlns:a16="http://schemas.microsoft.com/office/drawing/2014/main" xmlns="" id="{FDEFFEAD-403C-6A63-2047-10AA81E86274}"/>
              </a:ext>
            </a:extLst>
          </p:cNvPr>
          <p:cNvPicPr>
            <a:picLocks noChangeAspect="1"/>
          </p:cNvPicPr>
          <p:nvPr/>
        </p:nvPicPr>
        <p:blipFill>
          <a:blip r:embed="rId5"/>
          <a:srcRect t="13734" b="19904"/>
          <a:stretch>
            <a:fillRect/>
          </a:stretch>
        </p:blipFill>
        <p:spPr>
          <a:xfrm>
            <a:off x="1063395" y="2641932"/>
            <a:ext cx="3340438" cy="1822637"/>
          </a:xfrm>
          <a:prstGeom prst="rect">
            <a:avLst/>
          </a:prstGeom>
          <a:noFill/>
          <a:effectLst>
            <a:outerShdw blurRad="50800" dist="38100" dir="2700000" sx="102000" sy="102000" algn="tl" rotWithShape="0">
              <a:prstClr val="black">
                <a:alpha val="40000"/>
              </a:prstClr>
            </a:outerShdw>
          </a:effectLst>
        </p:spPr>
      </p:pic>
    </p:spTree>
    <p:extLst>
      <p:ext uri="{BB962C8B-B14F-4D97-AF65-F5344CB8AC3E}">
        <p14:creationId xmlns:p14="http://schemas.microsoft.com/office/powerpoint/2010/main" val="357830458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9525"/>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1" y="516"/>
            <a:ext cx="8947109" cy="830997"/>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Общественно – значимые проекты, реализованные в 2025 году</a:t>
            </a:r>
          </a:p>
        </p:txBody>
      </p:sp>
      <p:sp>
        <p:nvSpPr>
          <p:cNvPr id="8" name="Скругленный прямоугольник 7"/>
          <p:cNvSpPr/>
          <p:nvPr/>
        </p:nvSpPr>
        <p:spPr>
          <a:xfrm>
            <a:off x="75237" y="916882"/>
            <a:ext cx="9009615" cy="362565"/>
          </a:xfrm>
          <a:prstGeom prst="roundRect">
            <a:avLst/>
          </a:prstGeom>
          <a:gradFill rotWithShape="1">
            <a:gsLst>
              <a:gs pos="28000">
                <a:srgbClr val="D5D5FF"/>
              </a:gs>
              <a:gs pos="100000">
                <a:srgbClr val="B9B9FF"/>
              </a:gs>
            </a:gsLst>
            <a:lin ang="5400000" scaled="0"/>
          </a:gradFill>
          <a:ln w="9525" cap="flat" cmpd="sng" algn="ctr">
            <a:noFill/>
            <a:prstDash val="solid"/>
          </a:ln>
          <a:effectLst>
            <a:outerShdw blurRad="63500" dist="50800" dir="5400000" sx="98000" sy="98000" rotWithShape="0">
              <a:srgbClr val="000000">
                <a:alpha val="20000"/>
              </a:srgbClr>
            </a:outerShdw>
          </a:effectLst>
        </p:spPr>
        <p:txBody>
          <a:bodyPr lIns="57148" tIns="28574" rIns="57148" bIns="28574" anchor="ctr"/>
          <a:lstStyle/>
          <a:p>
            <a:pPr lvl="0" algn="ctr" defTabSz="914400" fontAlgn="base">
              <a:spcBef>
                <a:spcPct val="0"/>
              </a:spcBef>
              <a:spcAft>
                <a:spcPct val="0"/>
              </a:spcAft>
              <a:defRPr/>
            </a:pPr>
            <a:r>
              <a:rPr lang="ru-RU" sz="1700" b="1" kern="0" dirty="0">
                <a:solidFill>
                  <a:prstClr val="black"/>
                </a:solidFill>
                <a:latin typeface="Times New Roman" pitchFamily="18" charset="0"/>
                <a:cs typeface="Times New Roman" pitchFamily="18" charset="0"/>
              </a:rPr>
              <a:t>Проект инициативного бюджетирования «Вам решать!»</a:t>
            </a:r>
          </a:p>
        </p:txBody>
      </p:sp>
      <p:graphicFrame>
        <p:nvGraphicFramePr>
          <p:cNvPr id="9" name="Таблица 8"/>
          <p:cNvGraphicFramePr>
            <a:graphicFrameLocks noGrp="1"/>
          </p:cNvGraphicFramePr>
          <p:nvPr>
            <p:extLst>
              <p:ext uri="{D42A27DB-BD31-4B8C-83A1-F6EECF244321}">
                <p14:modId xmlns:p14="http://schemas.microsoft.com/office/powerpoint/2010/main" val="2321780382"/>
              </p:ext>
            </p:extLst>
          </p:nvPr>
        </p:nvGraphicFramePr>
        <p:xfrm>
          <a:off x="219075" y="4675916"/>
          <a:ext cx="8534400" cy="1827315"/>
        </p:xfrm>
        <a:graphic>
          <a:graphicData uri="http://schemas.openxmlformats.org/drawingml/2006/table">
            <a:tbl>
              <a:tblPr firstRow="1" bandRow="1">
                <a:tableStyleId>{5C22544A-7EE6-4342-B048-85BDC9FD1C3A}</a:tableStyleId>
              </a:tblPr>
              <a:tblGrid>
                <a:gridCol w="3143250">
                  <a:extLst>
                    <a:ext uri="{9D8B030D-6E8A-4147-A177-3AD203B41FA5}">
                      <a16:colId xmlns:a16="http://schemas.microsoft.com/office/drawing/2014/main" xmlns="" val="20000"/>
                    </a:ext>
                  </a:extLst>
                </a:gridCol>
                <a:gridCol w="1866900">
                  <a:extLst>
                    <a:ext uri="{9D8B030D-6E8A-4147-A177-3AD203B41FA5}">
                      <a16:colId xmlns:a16="http://schemas.microsoft.com/office/drawing/2014/main" xmlns="" val="20001"/>
                    </a:ext>
                  </a:extLst>
                </a:gridCol>
                <a:gridCol w="1790700">
                  <a:extLst>
                    <a:ext uri="{9D8B030D-6E8A-4147-A177-3AD203B41FA5}">
                      <a16:colId xmlns:a16="http://schemas.microsoft.com/office/drawing/2014/main" xmlns="" val="20002"/>
                    </a:ext>
                  </a:extLst>
                </a:gridCol>
                <a:gridCol w="1733550">
                  <a:extLst>
                    <a:ext uri="{9D8B030D-6E8A-4147-A177-3AD203B41FA5}">
                      <a16:colId xmlns:a16="http://schemas.microsoft.com/office/drawing/2014/main" xmlns="" val="20003"/>
                    </a:ext>
                  </a:extLst>
                </a:gridCol>
              </a:tblGrid>
              <a:tr h="365760">
                <a:tc>
                  <a:txBody>
                    <a:bodyPr/>
                    <a:lstStyle/>
                    <a:p>
                      <a:pPr algn="ctr"/>
                      <a:endParaRPr lang="ru-RU" sz="1200" dirty="0">
                        <a:latin typeface="Times New Roman" pitchFamily="18" charset="0"/>
                        <a:cs typeface="Times New Roman" pitchFamily="18" charset="0"/>
                      </a:endParaRP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План</a:t>
                      </a: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Факт</a:t>
                      </a: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 исполнения</a:t>
                      </a:r>
                    </a:p>
                  </a:txBody>
                  <a:tcPr marL="91422" marR="91422">
                    <a:gradFill>
                      <a:gsLst>
                        <a:gs pos="28000">
                          <a:srgbClr val="8BBAFF"/>
                        </a:gs>
                        <a:gs pos="100000">
                          <a:srgbClr val="9797FF"/>
                        </a:gs>
                      </a:gsLst>
                      <a:lin ang="5400000" scaled="0"/>
                    </a:gradFill>
                  </a:tcPr>
                </a:tc>
                <a:extLst>
                  <a:ext uri="{0D108BD9-81ED-4DB2-BD59-A6C34878D82A}">
                    <a16:rowId xmlns:a16="http://schemas.microsoft.com/office/drawing/2014/main" xmlns="" val="10000"/>
                  </a:ext>
                </a:extLst>
              </a:tr>
              <a:tr h="349035">
                <a:tc>
                  <a:txBody>
                    <a:bodyPr/>
                    <a:lstStyle/>
                    <a:p>
                      <a:pPr algn="ctr"/>
                      <a:r>
                        <a:rPr lang="ru-RU" sz="1400" b="1" dirty="0">
                          <a:latin typeface="Times New Roman" pitchFamily="18" charset="0"/>
                          <a:cs typeface="Times New Roman" pitchFamily="18" charset="0"/>
                        </a:rPr>
                        <a:t>Объем финансирования</a:t>
                      </a:r>
                    </a:p>
                  </a:txBody>
                  <a:tcPr marL="91422" marR="91422"/>
                </a:tc>
                <a:tc>
                  <a:txBody>
                    <a:bodyPr/>
                    <a:lstStyle/>
                    <a:p>
                      <a:pPr algn="ctr"/>
                      <a:r>
                        <a:rPr lang="ru-RU" sz="1400" b="1" dirty="0">
                          <a:latin typeface="Times New Roman" pitchFamily="18" charset="0"/>
                          <a:cs typeface="Times New Roman" pitchFamily="18" charset="0"/>
                        </a:rPr>
                        <a:t>5,4</a:t>
                      </a:r>
                    </a:p>
                  </a:txBody>
                  <a:tcPr marL="91422" marR="91422"/>
                </a:tc>
                <a:tc>
                  <a:txBody>
                    <a:bodyPr/>
                    <a:lstStyle/>
                    <a:p>
                      <a:pPr algn="ctr"/>
                      <a:r>
                        <a:rPr lang="ru-RU" sz="1400" b="1" dirty="0">
                          <a:latin typeface="Times New Roman" pitchFamily="18" charset="0"/>
                          <a:cs typeface="Times New Roman" pitchFamily="18" charset="0"/>
                        </a:rPr>
                        <a:t>5,4</a:t>
                      </a:r>
                    </a:p>
                  </a:txBody>
                  <a:tcPr marL="91422" marR="91422"/>
                </a:tc>
                <a:tc>
                  <a:txBody>
                    <a:bodyPr/>
                    <a:lstStyle/>
                    <a:p>
                      <a:pPr algn="ctr"/>
                      <a:r>
                        <a:rPr lang="ru-RU" sz="1400" b="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xmlns="" val="10001"/>
                  </a:ext>
                </a:extLst>
              </a:tr>
              <a:tr h="370840">
                <a:tc>
                  <a:txBody>
                    <a:bodyPr/>
                    <a:lstStyle/>
                    <a:p>
                      <a:pPr algn="ctr"/>
                      <a:r>
                        <a:rPr lang="ru-RU" sz="1400" i="1" dirty="0">
                          <a:latin typeface="Times New Roman" pitchFamily="18" charset="0"/>
                          <a:cs typeface="Times New Roman" pitchFamily="18" charset="0"/>
                        </a:rPr>
                        <a:t>Областной бюджет</a:t>
                      </a:r>
                    </a:p>
                  </a:txBody>
                  <a:tcPr marL="91422" marR="91422"/>
                </a:tc>
                <a:tc>
                  <a:txBody>
                    <a:bodyPr/>
                    <a:lstStyle/>
                    <a:p>
                      <a:pPr algn="ctr"/>
                      <a:r>
                        <a:rPr lang="ru-RU" sz="1400" i="1" dirty="0">
                          <a:latin typeface="Times New Roman" pitchFamily="18" charset="0"/>
                          <a:cs typeface="Times New Roman" pitchFamily="18" charset="0"/>
                        </a:rPr>
                        <a:t>3,0</a:t>
                      </a:r>
                    </a:p>
                  </a:txBody>
                  <a:tcPr marL="91422" marR="91422"/>
                </a:tc>
                <a:tc>
                  <a:txBody>
                    <a:bodyPr/>
                    <a:lstStyle/>
                    <a:p>
                      <a:pPr algn="ctr"/>
                      <a:r>
                        <a:rPr lang="ru-RU" sz="1400" i="1" dirty="0">
                          <a:latin typeface="Times New Roman" pitchFamily="18" charset="0"/>
                          <a:cs typeface="Times New Roman" pitchFamily="18" charset="0"/>
                        </a:rPr>
                        <a:t>3,0</a:t>
                      </a: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xmlns="" val="10002"/>
                  </a:ext>
                </a:extLst>
              </a:tr>
              <a:tr h="370840">
                <a:tc>
                  <a:txBody>
                    <a:bodyPr/>
                    <a:lstStyle/>
                    <a:p>
                      <a:pPr algn="ctr"/>
                      <a:r>
                        <a:rPr lang="ru-RU" sz="1400" i="1" dirty="0">
                          <a:latin typeface="Times New Roman" pitchFamily="18" charset="0"/>
                          <a:cs typeface="Times New Roman" pitchFamily="18" charset="0"/>
                        </a:rPr>
                        <a:t>Бюджет городского округа</a:t>
                      </a:r>
                    </a:p>
                  </a:txBody>
                  <a:tcPr marL="91422" marR="91422"/>
                </a:tc>
                <a:tc>
                  <a:txBody>
                    <a:bodyPr/>
                    <a:lstStyle/>
                    <a:p>
                      <a:pPr algn="ctr"/>
                      <a:r>
                        <a:rPr lang="ru-RU" sz="1400" i="1" dirty="0">
                          <a:latin typeface="Times New Roman" pitchFamily="18" charset="0"/>
                          <a:cs typeface="Times New Roman" pitchFamily="18" charset="0"/>
                        </a:rPr>
                        <a:t>2,1</a:t>
                      </a:r>
                    </a:p>
                  </a:txBody>
                  <a:tcPr marL="91422" marR="91422"/>
                </a:tc>
                <a:tc>
                  <a:txBody>
                    <a:bodyPr/>
                    <a:lstStyle/>
                    <a:p>
                      <a:pPr algn="ctr"/>
                      <a:r>
                        <a:rPr lang="ru-RU" sz="1400" i="1" dirty="0">
                          <a:latin typeface="Times New Roman" pitchFamily="18" charset="0"/>
                          <a:cs typeface="Times New Roman" pitchFamily="18" charset="0"/>
                        </a:rPr>
                        <a:t>2,1</a:t>
                      </a: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xmlns="" val="10003"/>
                  </a:ext>
                </a:extLst>
              </a:tr>
              <a:tr h="370840">
                <a:tc>
                  <a:txBody>
                    <a:bodyPr/>
                    <a:lstStyle/>
                    <a:p>
                      <a:pPr algn="ctr"/>
                      <a:r>
                        <a:rPr lang="ru-RU" sz="1400" i="1" dirty="0">
                          <a:latin typeface="Times New Roman" pitchFamily="18" charset="0"/>
                          <a:cs typeface="Times New Roman" pitchFamily="18" charset="0"/>
                        </a:rPr>
                        <a:t>Инициативный платеж</a:t>
                      </a:r>
                    </a:p>
                  </a:txBody>
                  <a:tcPr marL="91422" marR="91422"/>
                </a:tc>
                <a:tc>
                  <a:txBody>
                    <a:bodyPr/>
                    <a:lstStyle/>
                    <a:p>
                      <a:pPr algn="ctr"/>
                      <a:r>
                        <a:rPr lang="ru-RU" sz="1400" i="1" dirty="0">
                          <a:latin typeface="Times New Roman" pitchFamily="18" charset="0"/>
                          <a:cs typeface="Times New Roman" pitchFamily="18" charset="0"/>
                        </a:rPr>
                        <a:t>0,3</a:t>
                      </a:r>
                    </a:p>
                  </a:txBody>
                  <a:tcPr marL="91422" marR="91422"/>
                </a:tc>
                <a:tc>
                  <a:txBody>
                    <a:bodyPr/>
                    <a:lstStyle/>
                    <a:p>
                      <a:pPr algn="ctr"/>
                      <a:r>
                        <a:rPr lang="ru-RU" sz="1400" i="1" dirty="0">
                          <a:latin typeface="Times New Roman" pitchFamily="18" charset="0"/>
                          <a:cs typeface="Times New Roman" pitchFamily="18" charset="0"/>
                        </a:rPr>
                        <a:t>0,3</a:t>
                      </a: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xmlns="" val="10004"/>
                  </a:ext>
                </a:extLst>
              </a:tr>
            </a:tbl>
          </a:graphicData>
        </a:graphic>
      </p:graphicFrame>
      <p:sp>
        <p:nvSpPr>
          <p:cNvPr id="10" name="Прямоугольник 5"/>
          <p:cNvSpPr>
            <a:spLocks noChangeArrowheads="1"/>
          </p:cNvSpPr>
          <p:nvPr/>
        </p:nvSpPr>
        <p:spPr bwMode="auto">
          <a:xfrm>
            <a:off x="7609995" y="4358365"/>
            <a:ext cx="934611" cy="257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300" b="1" i="1" dirty="0">
                <a:solidFill>
                  <a:prstClr val="black"/>
                </a:solidFill>
                <a:latin typeface="Times New Roman" pitchFamily="18" charset="0"/>
                <a:cs typeface="Times New Roman" pitchFamily="18" charset="0"/>
              </a:rPr>
              <a:t>млн.рублей</a:t>
            </a:r>
          </a:p>
        </p:txBody>
      </p:sp>
      <p:grpSp>
        <p:nvGrpSpPr>
          <p:cNvPr id="11" name="Группа 10"/>
          <p:cNvGrpSpPr/>
          <p:nvPr/>
        </p:nvGrpSpPr>
        <p:grpSpPr>
          <a:xfrm>
            <a:off x="4591051" y="1863744"/>
            <a:ext cx="4305299" cy="1362075"/>
            <a:chOff x="3924301" y="2178069"/>
            <a:chExt cx="4305299" cy="1362075"/>
          </a:xfrm>
        </p:grpSpPr>
        <p:sp>
          <p:nvSpPr>
            <p:cNvPr id="12" name="Прямоугольник с двумя скругленными противолежащими углами 11"/>
            <p:cNvSpPr/>
            <p:nvPr/>
          </p:nvSpPr>
          <p:spPr>
            <a:xfrm>
              <a:off x="3924301" y="2178069"/>
              <a:ext cx="4305299" cy="1362075"/>
            </a:xfrm>
            <a:prstGeom prst="round2DiagRect">
              <a:avLst>
                <a:gd name="adj1" fmla="val 32052"/>
                <a:gd name="adj2" fmla="val 0"/>
              </a:avLst>
            </a:prstGeom>
            <a:gradFill>
              <a:gsLst>
                <a:gs pos="28000">
                  <a:srgbClr val="8BBAFF">
                    <a:alpha val="58000"/>
                  </a:srgbClr>
                </a:gs>
                <a:gs pos="100000">
                  <a:srgbClr val="9797FF">
                    <a:alpha val="65000"/>
                  </a:srgbClr>
                </a:gs>
              </a:gsLst>
              <a:lin ang="5400000" scaled="0"/>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3" name="TextBox 12"/>
            <p:cNvSpPr txBox="1"/>
            <p:nvPr/>
          </p:nvSpPr>
          <p:spPr>
            <a:xfrm>
              <a:off x="3927434" y="2533650"/>
              <a:ext cx="4295774" cy="738664"/>
            </a:xfrm>
            <a:prstGeom prst="rect">
              <a:avLst/>
            </a:prstGeom>
            <a:noFill/>
          </p:spPr>
          <p:txBody>
            <a:bodyPr wrap="square" rtlCol="0">
              <a:spAutoFit/>
            </a:bodyPr>
            <a:lstStyle/>
            <a:p>
              <a:pPr algn="ctr"/>
              <a:r>
                <a:rPr lang="ru-RU" sz="1400" b="1" dirty="0">
                  <a:solidFill>
                    <a:srgbClr val="002060"/>
                  </a:solidFill>
                  <a:latin typeface="Times New Roman" pitchFamily="18" charset="0"/>
                  <a:cs typeface="Times New Roman" pitchFamily="18" charset="0"/>
                </a:rPr>
                <a:t>Ремонт автомобильной дороги от перекрестка по пер. Пушкина до д.7Д ул.Октябрьская в г.Первомайск Нижегородской области</a:t>
              </a:r>
            </a:p>
          </p:txBody>
        </p:sp>
      </p:grpSp>
      <p:sp>
        <p:nvSpPr>
          <p:cNvPr id="14"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59.4</a:t>
            </a:r>
          </a:p>
        </p:txBody>
      </p:sp>
      <p:pic>
        <p:nvPicPr>
          <p:cNvPr id="3" name="Рисунок 2">
            <a:extLst>
              <a:ext uri="{FF2B5EF4-FFF2-40B4-BE49-F238E27FC236}">
                <a16:creationId xmlns:a16="http://schemas.microsoft.com/office/drawing/2014/main" xmlns="" id="{B9C30F99-AE02-05F1-264D-A058460C1D8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5146" y="1390496"/>
            <a:ext cx="2694041" cy="1621275"/>
          </a:xfrm>
          <a:prstGeom prst="rect">
            <a:avLst/>
          </a:prstGeom>
          <a:noFill/>
          <a:effectLst>
            <a:outerShdw blurRad="50800" dist="38100" dir="13500000" sx="102000" sy="102000" algn="br" rotWithShape="0">
              <a:prstClr val="black">
                <a:alpha val="40000"/>
              </a:prstClr>
            </a:outerShdw>
          </a:effectLst>
        </p:spPr>
      </p:pic>
      <p:pic>
        <p:nvPicPr>
          <p:cNvPr id="15" name="Рисунок 14">
            <a:extLst>
              <a:ext uri="{FF2B5EF4-FFF2-40B4-BE49-F238E27FC236}">
                <a16:creationId xmlns:a16="http://schemas.microsoft.com/office/drawing/2014/main" xmlns="" id="{9CAB2B30-128D-DC79-8A68-C48433B5C3F5}"/>
              </a:ext>
            </a:extLst>
          </p:cNvPr>
          <p:cNvPicPr>
            <a:picLocks noChangeAspect="1"/>
          </p:cNvPicPr>
          <p:nvPr/>
        </p:nvPicPr>
        <p:blipFill>
          <a:blip r:embed="rId5"/>
          <a:srcRect t="9981" b="17008"/>
          <a:stretch>
            <a:fillRect/>
          </a:stretch>
        </p:blipFill>
        <p:spPr>
          <a:xfrm>
            <a:off x="876527" y="2646660"/>
            <a:ext cx="3466874" cy="1898400"/>
          </a:xfrm>
          <a:prstGeom prst="rect">
            <a:avLst/>
          </a:prstGeom>
          <a:noFill/>
          <a:effectLst>
            <a:outerShdw blurRad="50800" dist="38100" dir="2700000" sx="102000" sy="102000" algn="tl" rotWithShape="0">
              <a:prstClr val="black">
                <a:alpha val="40000"/>
              </a:prstClr>
            </a:outerShdw>
          </a:effectLst>
        </p:spPr>
      </p:pic>
    </p:spTree>
    <p:extLst>
      <p:ext uri="{BB962C8B-B14F-4D97-AF65-F5344CB8AC3E}">
        <p14:creationId xmlns:p14="http://schemas.microsoft.com/office/powerpoint/2010/main" val="17177051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1" y="516"/>
            <a:ext cx="8947109" cy="830997"/>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Общественно – значимые проекты, реализованные в 2025 году</a:t>
            </a:r>
          </a:p>
        </p:txBody>
      </p:sp>
      <p:sp>
        <p:nvSpPr>
          <p:cNvPr id="8" name="Скругленный прямоугольник 7"/>
          <p:cNvSpPr/>
          <p:nvPr/>
        </p:nvSpPr>
        <p:spPr>
          <a:xfrm>
            <a:off x="75237" y="916882"/>
            <a:ext cx="9009615" cy="362565"/>
          </a:xfrm>
          <a:prstGeom prst="roundRect">
            <a:avLst/>
          </a:prstGeom>
          <a:gradFill rotWithShape="1">
            <a:gsLst>
              <a:gs pos="28000">
                <a:srgbClr val="D5D5FF"/>
              </a:gs>
              <a:gs pos="100000">
                <a:srgbClr val="B9B9FF"/>
              </a:gs>
            </a:gsLst>
            <a:lin ang="5400000" scaled="0"/>
          </a:gradFill>
          <a:ln w="9525" cap="flat" cmpd="sng" algn="ctr">
            <a:noFill/>
            <a:prstDash val="solid"/>
          </a:ln>
          <a:effectLst>
            <a:outerShdw blurRad="63500" dist="50800" dir="5400000" sx="98000" sy="98000" rotWithShape="0">
              <a:srgbClr val="000000">
                <a:alpha val="20000"/>
              </a:srgbClr>
            </a:outerShdw>
          </a:effectLst>
        </p:spPr>
        <p:txBody>
          <a:bodyPr lIns="57148" tIns="28574" rIns="57148" bIns="28574" anchor="ctr"/>
          <a:lstStyle/>
          <a:p>
            <a:pPr lvl="0" algn="ctr" defTabSz="914400" fontAlgn="base">
              <a:spcBef>
                <a:spcPct val="0"/>
              </a:spcBef>
              <a:spcAft>
                <a:spcPct val="0"/>
              </a:spcAft>
              <a:defRPr/>
            </a:pPr>
            <a:r>
              <a:rPr lang="ru-RU" sz="1700" b="1" kern="0" dirty="0">
                <a:solidFill>
                  <a:prstClr val="black"/>
                </a:solidFill>
                <a:latin typeface="Times New Roman" pitchFamily="18" charset="0"/>
                <a:cs typeface="Times New Roman" pitchFamily="18" charset="0"/>
              </a:rPr>
              <a:t>Проект инициативного бюджетирования «Вам решать!»</a:t>
            </a:r>
          </a:p>
        </p:txBody>
      </p:sp>
      <p:graphicFrame>
        <p:nvGraphicFramePr>
          <p:cNvPr id="9" name="Таблица 8"/>
          <p:cNvGraphicFramePr>
            <a:graphicFrameLocks noGrp="1"/>
          </p:cNvGraphicFramePr>
          <p:nvPr>
            <p:extLst>
              <p:ext uri="{D42A27DB-BD31-4B8C-83A1-F6EECF244321}">
                <p14:modId xmlns:p14="http://schemas.microsoft.com/office/powerpoint/2010/main" val="2847080837"/>
              </p:ext>
            </p:extLst>
          </p:nvPr>
        </p:nvGraphicFramePr>
        <p:xfrm>
          <a:off x="219075" y="4654650"/>
          <a:ext cx="8534400" cy="1877403"/>
        </p:xfrm>
        <a:graphic>
          <a:graphicData uri="http://schemas.openxmlformats.org/drawingml/2006/table">
            <a:tbl>
              <a:tblPr firstRow="1" bandRow="1">
                <a:tableStyleId>{5C22544A-7EE6-4342-B048-85BDC9FD1C3A}</a:tableStyleId>
              </a:tblPr>
              <a:tblGrid>
                <a:gridCol w="3143250">
                  <a:extLst>
                    <a:ext uri="{9D8B030D-6E8A-4147-A177-3AD203B41FA5}">
                      <a16:colId xmlns:a16="http://schemas.microsoft.com/office/drawing/2014/main" xmlns="" val="20000"/>
                    </a:ext>
                  </a:extLst>
                </a:gridCol>
                <a:gridCol w="1866900">
                  <a:extLst>
                    <a:ext uri="{9D8B030D-6E8A-4147-A177-3AD203B41FA5}">
                      <a16:colId xmlns:a16="http://schemas.microsoft.com/office/drawing/2014/main" xmlns="" val="20001"/>
                    </a:ext>
                  </a:extLst>
                </a:gridCol>
                <a:gridCol w="1790700">
                  <a:extLst>
                    <a:ext uri="{9D8B030D-6E8A-4147-A177-3AD203B41FA5}">
                      <a16:colId xmlns:a16="http://schemas.microsoft.com/office/drawing/2014/main" xmlns="" val="20002"/>
                    </a:ext>
                  </a:extLst>
                </a:gridCol>
                <a:gridCol w="1733550">
                  <a:extLst>
                    <a:ext uri="{9D8B030D-6E8A-4147-A177-3AD203B41FA5}">
                      <a16:colId xmlns:a16="http://schemas.microsoft.com/office/drawing/2014/main" xmlns="" val="20003"/>
                    </a:ext>
                  </a:extLst>
                </a:gridCol>
              </a:tblGrid>
              <a:tr h="365760">
                <a:tc>
                  <a:txBody>
                    <a:bodyPr/>
                    <a:lstStyle/>
                    <a:p>
                      <a:pPr algn="ctr"/>
                      <a:endParaRPr lang="ru-RU" sz="1200" dirty="0">
                        <a:latin typeface="Times New Roman" pitchFamily="18" charset="0"/>
                        <a:cs typeface="Times New Roman" pitchFamily="18" charset="0"/>
                      </a:endParaRP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План</a:t>
                      </a: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Факт</a:t>
                      </a: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 исполнения</a:t>
                      </a:r>
                    </a:p>
                  </a:txBody>
                  <a:tcPr marL="91422" marR="91422">
                    <a:gradFill>
                      <a:gsLst>
                        <a:gs pos="28000">
                          <a:srgbClr val="8BBAFF"/>
                        </a:gs>
                        <a:gs pos="100000">
                          <a:srgbClr val="9797FF"/>
                        </a:gs>
                      </a:gsLst>
                      <a:lin ang="5400000" scaled="0"/>
                    </a:gradFill>
                  </a:tcPr>
                </a:tc>
                <a:extLst>
                  <a:ext uri="{0D108BD9-81ED-4DB2-BD59-A6C34878D82A}">
                    <a16:rowId xmlns:a16="http://schemas.microsoft.com/office/drawing/2014/main" xmlns="" val="10000"/>
                  </a:ext>
                </a:extLst>
              </a:tr>
              <a:tr h="399123">
                <a:tc>
                  <a:txBody>
                    <a:bodyPr/>
                    <a:lstStyle/>
                    <a:p>
                      <a:pPr algn="ctr"/>
                      <a:r>
                        <a:rPr lang="ru-RU" sz="1400" b="1" dirty="0">
                          <a:latin typeface="Times New Roman" pitchFamily="18" charset="0"/>
                          <a:cs typeface="Times New Roman" pitchFamily="18" charset="0"/>
                        </a:rPr>
                        <a:t>Объем финансирования</a:t>
                      </a:r>
                    </a:p>
                  </a:txBody>
                  <a:tcPr marL="91422" marR="91422"/>
                </a:tc>
                <a:tc>
                  <a:txBody>
                    <a:bodyPr/>
                    <a:lstStyle/>
                    <a:p>
                      <a:pPr algn="ctr"/>
                      <a:r>
                        <a:rPr lang="ru-RU" sz="1400" b="1" dirty="0">
                          <a:latin typeface="Times New Roman" pitchFamily="18" charset="0"/>
                          <a:cs typeface="Times New Roman" pitchFamily="18" charset="0"/>
                        </a:rPr>
                        <a:t>5,</a:t>
                      </a:r>
                      <a:r>
                        <a:rPr lang="en-US" sz="1400" b="1" dirty="0">
                          <a:latin typeface="Times New Roman" pitchFamily="18" charset="0"/>
                          <a:cs typeface="Times New Roman" pitchFamily="18" charset="0"/>
                        </a:rPr>
                        <a:t>2</a:t>
                      </a:r>
                      <a:endParaRPr lang="ru-RU" sz="1400" b="1" dirty="0">
                        <a:latin typeface="Times New Roman" pitchFamily="18" charset="0"/>
                        <a:cs typeface="Times New Roman" pitchFamily="18" charset="0"/>
                      </a:endParaRPr>
                    </a:p>
                  </a:txBody>
                  <a:tcPr marL="91422" marR="91422"/>
                </a:tc>
                <a:tc>
                  <a:txBody>
                    <a:bodyPr/>
                    <a:lstStyle/>
                    <a:p>
                      <a:pPr algn="ctr"/>
                      <a:r>
                        <a:rPr lang="ru-RU" sz="1400" b="1" dirty="0">
                          <a:latin typeface="Times New Roman" pitchFamily="18" charset="0"/>
                          <a:cs typeface="Times New Roman" pitchFamily="18" charset="0"/>
                        </a:rPr>
                        <a:t>5,</a:t>
                      </a:r>
                      <a:r>
                        <a:rPr lang="en-US" sz="1400" b="1" dirty="0">
                          <a:latin typeface="Times New Roman" pitchFamily="18" charset="0"/>
                          <a:cs typeface="Times New Roman" pitchFamily="18" charset="0"/>
                        </a:rPr>
                        <a:t>2</a:t>
                      </a:r>
                      <a:endParaRPr lang="ru-RU" sz="1400" b="1" dirty="0">
                        <a:latin typeface="Times New Roman" pitchFamily="18" charset="0"/>
                        <a:cs typeface="Times New Roman" pitchFamily="18" charset="0"/>
                      </a:endParaRPr>
                    </a:p>
                  </a:txBody>
                  <a:tcPr marL="91422" marR="91422"/>
                </a:tc>
                <a:tc>
                  <a:txBody>
                    <a:bodyPr/>
                    <a:lstStyle/>
                    <a:p>
                      <a:pPr algn="ctr"/>
                      <a:r>
                        <a:rPr lang="ru-RU" sz="1400" b="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xmlns="" val="10001"/>
                  </a:ext>
                </a:extLst>
              </a:tr>
              <a:tr h="370840">
                <a:tc>
                  <a:txBody>
                    <a:bodyPr/>
                    <a:lstStyle/>
                    <a:p>
                      <a:pPr algn="ctr"/>
                      <a:r>
                        <a:rPr lang="ru-RU" sz="1400" i="1" dirty="0">
                          <a:latin typeface="Times New Roman" pitchFamily="18" charset="0"/>
                          <a:cs typeface="Times New Roman" pitchFamily="18" charset="0"/>
                        </a:rPr>
                        <a:t>Областной бюджет</a:t>
                      </a:r>
                    </a:p>
                  </a:txBody>
                  <a:tcPr marL="91422" marR="91422"/>
                </a:tc>
                <a:tc>
                  <a:txBody>
                    <a:bodyPr/>
                    <a:lstStyle/>
                    <a:p>
                      <a:pPr algn="ctr"/>
                      <a:r>
                        <a:rPr lang="ru-RU" sz="1400" i="1" dirty="0">
                          <a:latin typeface="Times New Roman" pitchFamily="18" charset="0"/>
                          <a:cs typeface="Times New Roman" pitchFamily="18" charset="0"/>
                        </a:rPr>
                        <a:t>3,0</a:t>
                      </a:r>
                    </a:p>
                  </a:txBody>
                  <a:tcPr marL="91422" marR="91422"/>
                </a:tc>
                <a:tc>
                  <a:txBody>
                    <a:bodyPr/>
                    <a:lstStyle/>
                    <a:p>
                      <a:pPr algn="ctr"/>
                      <a:r>
                        <a:rPr lang="ru-RU" sz="1400" i="1" dirty="0">
                          <a:latin typeface="Times New Roman" pitchFamily="18" charset="0"/>
                          <a:cs typeface="Times New Roman" pitchFamily="18" charset="0"/>
                        </a:rPr>
                        <a:t>3,0</a:t>
                      </a: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xmlns="" val="10002"/>
                  </a:ext>
                </a:extLst>
              </a:tr>
              <a:tr h="370840">
                <a:tc>
                  <a:txBody>
                    <a:bodyPr/>
                    <a:lstStyle/>
                    <a:p>
                      <a:pPr algn="ctr"/>
                      <a:r>
                        <a:rPr lang="ru-RU" sz="1400" i="1" dirty="0">
                          <a:latin typeface="Times New Roman" pitchFamily="18" charset="0"/>
                          <a:cs typeface="Times New Roman" pitchFamily="18" charset="0"/>
                        </a:rPr>
                        <a:t>Бюджет городского округа</a:t>
                      </a:r>
                    </a:p>
                  </a:txBody>
                  <a:tcPr marL="91422" marR="91422"/>
                </a:tc>
                <a:tc>
                  <a:txBody>
                    <a:bodyPr/>
                    <a:lstStyle/>
                    <a:p>
                      <a:pPr algn="ctr"/>
                      <a:r>
                        <a:rPr lang="ru-RU" sz="1400" i="1" dirty="0">
                          <a:latin typeface="Times New Roman" pitchFamily="18" charset="0"/>
                          <a:cs typeface="Times New Roman" pitchFamily="18" charset="0"/>
                        </a:rPr>
                        <a:t>2,0</a:t>
                      </a:r>
                    </a:p>
                  </a:txBody>
                  <a:tcPr marL="91422" marR="91422"/>
                </a:tc>
                <a:tc>
                  <a:txBody>
                    <a:bodyPr/>
                    <a:lstStyle/>
                    <a:p>
                      <a:pPr algn="ctr"/>
                      <a:r>
                        <a:rPr lang="ru-RU" sz="1400" i="1" dirty="0">
                          <a:latin typeface="Times New Roman" pitchFamily="18" charset="0"/>
                          <a:cs typeface="Times New Roman" pitchFamily="18" charset="0"/>
                        </a:rPr>
                        <a:t>2,0</a:t>
                      </a: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xmlns="" val="10003"/>
                  </a:ext>
                </a:extLst>
              </a:tr>
              <a:tr h="370840">
                <a:tc>
                  <a:txBody>
                    <a:bodyPr/>
                    <a:lstStyle/>
                    <a:p>
                      <a:pPr algn="ctr"/>
                      <a:r>
                        <a:rPr lang="ru-RU" sz="1400" i="1" dirty="0">
                          <a:latin typeface="Times New Roman" pitchFamily="18" charset="0"/>
                          <a:cs typeface="Times New Roman" pitchFamily="18" charset="0"/>
                        </a:rPr>
                        <a:t>Инициативный платеж</a:t>
                      </a:r>
                    </a:p>
                  </a:txBody>
                  <a:tcPr marL="91422" marR="91422"/>
                </a:tc>
                <a:tc>
                  <a:txBody>
                    <a:bodyPr/>
                    <a:lstStyle/>
                    <a:p>
                      <a:pPr algn="ctr"/>
                      <a:r>
                        <a:rPr lang="ru-RU" sz="1400" i="1" dirty="0">
                          <a:latin typeface="Times New Roman" pitchFamily="18" charset="0"/>
                          <a:cs typeface="Times New Roman" pitchFamily="18" charset="0"/>
                        </a:rPr>
                        <a:t>0,</a:t>
                      </a:r>
                      <a:r>
                        <a:rPr lang="en-US" sz="1400" i="1" dirty="0">
                          <a:latin typeface="Times New Roman" pitchFamily="18" charset="0"/>
                          <a:cs typeface="Times New Roman" pitchFamily="18" charset="0"/>
                        </a:rPr>
                        <a:t>2</a:t>
                      </a:r>
                      <a:endParaRPr lang="ru-RU" sz="1400" i="1" dirty="0">
                        <a:latin typeface="Times New Roman" pitchFamily="18" charset="0"/>
                        <a:cs typeface="Times New Roman" pitchFamily="18" charset="0"/>
                      </a:endParaRPr>
                    </a:p>
                  </a:txBody>
                  <a:tcPr marL="91422" marR="91422"/>
                </a:tc>
                <a:tc>
                  <a:txBody>
                    <a:bodyPr/>
                    <a:lstStyle/>
                    <a:p>
                      <a:pPr algn="ctr"/>
                      <a:r>
                        <a:rPr lang="ru-RU" sz="1400" i="1" dirty="0">
                          <a:latin typeface="Times New Roman" pitchFamily="18" charset="0"/>
                          <a:cs typeface="Times New Roman" pitchFamily="18" charset="0"/>
                        </a:rPr>
                        <a:t>0,</a:t>
                      </a:r>
                      <a:r>
                        <a:rPr lang="en-US" sz="1400" i="1" dirty="0">
                          <a:latin typeface="Times New Roman" pitchFamily="18" charset="0"/>
                          <a:cs typeface="Times New Roman" pitchFamily="18" charset="0"/>
                        </a:rPr>
                        <a:t>2</a:t>
                      </a:r>
                      <a:endParaRPr lang="ru-RU" sz="1400" i="1" dirty="0">
                        <a:latin typeface="Times New Roman" pitchFamily="18" charset="0"/>
                        <a:cs typeface="Times New Roman" pitchFamily="18" charset="0"/>
                      </a:endParaRP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xmlns="" val="10004"/>
                  </a:ext>
                </a:extLst>
              </a:tr>
            </a:tbl>
          </a:graphicData>
        </a:graphic>
      </p:graphicFrame>
      <p:sp>
        <p:nvSpPr>
          <p:cNvPr id="10" name="Прямоугольник 5"/>
          <p:cNvSpPr>
            <a:spLocks noChangeArrowheads="1"/>
          </p:cNvSpPr>
          <p:nvPr/>
        </p:nvSpPr>
        <p:spPr bwMode="auto">
          <a:xfrm>
            <a:off x="7599362" y="4273301"/>
            <a:ext cx="934611" cy="257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300" b="1" i="1" dirty="0">
                <a:solidFill>
                  <a:prstClr val="black"/>
                </a:solidFill>
                <a:latin typeface="Times New Roman" pitchFamily="18" charset="0"/>
                <a:cs typeface="Times New Roman" pitchFamily="18" charset="0"/>
              </a:rPr>
              <a:t>млн.рублей</a:t>
            </a:r>
          </a:p>
        </p:txBody>
      </p:sp>
      <p:grpSp>
        <p:nvGrpSpPr>
          <p:cNvPr id="11" name="Группа 10"/>
          <p:cNvGrpSpPr/>
          <p:nvPr/>
        </p:nvGrpSpPr>
        <p:grpSpPr>
          <a:xfrm>
            <a:off x="4562476" y="1863744"/>
            <a:ext cx="4305299" cy="1362075"/>
            <a:chOff x="3924301" y="2178069"/>
            <a:chExt cx="4305299" cy="1362075"/>
          </a:xfrm>
        </p:grpSpPr>
        <p:sp>
          <p:nvSpPr>
            <p:cNvPr id="12" name="Прямоугольник с двумя скругленными противолежащими углами 11"/>
            <p:cNvSpPr/>
            <p:nvPr/>
          </p:nvSpPr>
          <p:spPr>
            <a:xfrm>
              <a:off x="3924301" y="2178069"/>
              <a:ext cx="4305299" cy="1362075"/>
            </a:xfrm>
            <a:prstGeom prst="round2DiagRect">
              <a:avLst>
                <a:gd name="adj1" fmla="val 32052"/>
                <a:gd name="adj2" fmla="val 0"/>
              </a:avLst>
            </a:prstGeom>
            <a:gradFill>
              <a:gsLst>
                <a:gs pos="28000">
                  <a:srgbClr val="8BBAFF">
                    <a:alpha val="58000"/>
                  </a:srgbClr>
                </a:gs>
                <a:gs pos="100000">
                  <a:srgbClr val="9797FF">
                    <a:alpha val="65000"/>
                  </a:srgbClr>
                </a:gs>
              </a:gsLst>
              <a:lin ang="5400000" scaled="0"/>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3" name="TextBox 12"/>
            <p:cNvSpPr txBox="1"/>
            <p:nvPr/>
          </p:nvSpPr>
          <p:spPr>
            <a:xfrm>
              <a:off x="3927434" y="2533650"/>
              <a:ext cx="4295774" cy="738664"/>
            </a:xfrm>
            <a:prstGeom prst="rect">
              <a:avLst/>
            </a:prstGeom>
            <a:noFill/>
          </p:spPr>
          <p:txBody>
            <a:bodyPr wrap="square" rtlCol="0">
              <a:spAutoFit/>
            </a:bodyPr>
            <a:lstStyle/>
            <a:p>
              <a:pPr algn="ctr"/>
              <a:r>
                <a:rPr lang="ru-RU" sz="1400" b="1" dirty="0">
                  <a:solidFill>
                    <a:srgbClr val="002060"/>
                  </a:solidFill>
                  <a:latin typeface="Times New Roman" pitchFamily="18" charset="0"/>
                  <a:cs typeface="Times New Roman" pitchFamily="18" charset="0"/>
                </a:rPr>
                <a:t>Ремонт автомобильной дороги  от д.7Д до железнодорожного переезда по ул. Октябрьская в г.Первомайск  Нижегородской области</a:t>
              </a:r>
            </a:p>
          </p:txBody>
        </p:sp>
      </p:grpSp>
      <p:sp>
        <p:nvSpPr>
          <p:cNvPr id="14"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59.5</a:t>
            </a:r>
          </a:p>
        </p:txBody>
      </p:sp>
      <p:pic>
        <p:nvPicPr>
          <p:cNvPr id="5122" name="Picture 2" descr="D:\2024 год\Исполнение за 2024 год\Фото для бюджета для граждан\Первомайск Нижегородская область ВАм решать\Первомайск дороги\Первомайск Ремонт автомобильной дороги от д.15 по ул.Суворова до д.18 по ул.Профсоюзная\WhatsApp Image 2024-07-17 at 09.16.52.jpe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6860" b="38808"/>
          <a:stretch/>
        </p:blipFill>
        <p:spPr bwMode="auto">
          <a:xfrm>
            <a:off x="202019" y="1391314"/>
            <a:ext cx="2668771" cy="1656021"/>
          </a:xfrm>
          <a:prstGeom prst="rect">
            <a:avLst/>
          </a:prstGeom>
          <a:noFill/>
          <a:effectLst>
            <a:outerShdw blurRad="50800" dist="38100" dir="13500000" sx="102000" sy="102000" algn="b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123" name="Picture 3" descr="D:\2024 год\Исполнение за 2024 год\Фото для бюджета для граждан\Первомайск Нижегородская область ВАм решать\Первомайск дороги\Первомайск Ремонт автомобильной дороги от д.15 по ул.Суворова до д.18 по ул.Профсоюзная\photo_5188661321154029596_y.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959" t="2261" r="-959" b="8021"/>
          <a:stretch/>
        </p:blipFill>
        <p:spPr bwMode="auto">
          <a:xfrm>
            <a:off x="2179674" y="2249294"/>
            <a:ext cx="2211432" cy="2281768"/>
          </a:xfrm>
          <a:prstGeom prst="rect">
            <a:avLst/>
          </a:prstGeom>
          <a:noFill/>
          <a:effectLst>
            <a:outerShdw blurRad="508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897233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1" y="516"/>
            <a:ext cx="8947109" cy="830997"/>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Общественно – значимые проекты, реализованные в 2025 году</a:t>
            </a:r>
          </a:p>
        </p:txBody>
      </p:sp>
      <p:sp>
        <p:nvSpPr>
          <p:cNvPr id="8" name="Скругленный прямоугольник 7"/>
          <p:cNvSpPr/>
          <p:nvPr/>
        </p:nvSpPr>
        <p:spPr>
          <a:xfrm>
            <a:off x="75237" y="916882"/>
            <a:ext cx="9009615" cy="362565"/>
          </a:xfrm>
          <a:prstGeom prst="roundRect">
            <a:avLst/>
          </a:prstGeom>
          <a:gradFill rotWithShape="1">
            <a:gsLst>
              <a:gs pos="28000">
                <a:srgbClr val="D5D5FF"/>
              </a:gs>
              <a:gs pos="100000">
                <a:srgbClr val="B9B9FF"/>
              </a:gs>
            </a:gsLst>
            <a:lin ang="5400000" scaled="0"/>
          </a:gradFill>
          <a:ln w="9525" cap="flat" cmpd="sng" algn="ctr">
            <a:noFill/>
            <a:prstDash val="solid"/>
          </a:ln>
          <a:effectLst>
            <a:outerShdw blurRad="63500" dist="50800" dir="5400000" sx="98000" sy="98000" rotWithShape="0">
              <a:srgbClr val="000000">
                <a:alpha val="20000"/>
              </a:srgbClr>
            </a:outerShdw>
          </a:effectLst>
        </p:spPr>
        <p:txBody>
          <a:bodyPr lIns="57148" tIns="28574" rIns="57148" bIns="28574" anchor="ctr"/>
          <a:lstStyle/>
          <a:p>
            <a:pPr lvl="0" algn="ctr" defTabSz="914400" fontAlgn="base">
              <a:spcBef>
                <a:spcPct val="0"/>
              </a:spcBef>
              <a:spcAft>
                <a:spcPct val="0"/>
              </a:spcAft>
              <a:defRPr/>
            </a:pPr>
            <a:r>
              <a:rPr lang="ru-RU" sz="1700" b="1" kern="0" dirty="0">
                <a:solidFill>
                  <a:prstClr val="black"/>
                </a:solidFill>
                <a:latin typeface="Times New Roman" pitchFamily="18" charset="0"/>
                <a:cs typeface="Times New Roman" pitchFamily="18" charset="0"/>
              </a:rPr>
              <a:t>Проект инициативного бюджетирования «Вам решать!»</a:t>
            </a:r>
          </a:p>
        </p:txBody>
      </p:sp>
      <p:graphicFrame>
        <p:nvGraphicFramePr>
          <p:cNvPr id="9" name="Таблица 8"/>
          <p:cNvGraphicFramePr>
            <a:graphicFrameLocks noGrp="1"/>
          </p:cNvGraphicFramePr>
          <p:nvPr>
            <p:extLst>
              <p:ext uri="{D42A27DB-BD31-4B8C-83A1-F6EECF244321}">
                <p14:modId xmlns:p14="http://schemas.microsoft.com/office/powerpoint/2010/main" val="2729358685"/>
              </p:ext>
            </p:extLst>
          </p:nvPr>
        </p:nvGraphicFramePr>
        <p:xfrm>
          <a:off x="219075" y="4590852"/>
          <a:ext cx="8534400" cy="1877403"/>
        </p:xfrm>
        <a:graphic>
          <a:graphicData uri="http://schemas.openxmlformats.org/drawingml/2006/table">
            <a:tbl>
              <a:tblPr firstRow="1" bandRow="1">
                <a:tableStyleId>{5C22544A-7EE6-4342-B048-85BDC9FD1C3A}</a:tableStyleId>
              </a:tblPr>
              <a:tblGrid>
                <a:gridCol w="3143250">
                  <a:extLst>
                    <a:ext uri="{9D8B030D-6E8A-4147-A177-3AD203B41FA5}">
                      <a16:colId xmlns:a16="http://schemas.microsoft.com/office/drawing/2014/main" xmlns="" val="20000"/>
                    </a:ext>
                  </a:extLst>
                </a:gridCol>
                <a:gridCol w="1866900">
                  <a:extLst>
                    <a:ext uri="{9D8B030D-6E8A-4147-A177-3AD203B41FA5}">
                      <a16:colId xmlns:a16="http://schemas.microsoft.com/office/drawing/2014/main" xmlns="" val="20001"/>
                    </a:ext>
                  </a:extLst>
                </a:gridCol>
                <a:gridCol w="1790700">
                  <a:extLst>
                    <a:ext uri="{9D8B030D-6E8A-4147-A177-3AD203B41FA5}">
                      <a16:colId xmlns:a16="http://schemas.microsoft.com/office/drawing/2014/main" xmlns="" val="20002"/>
                    </a:ext>
                  </a:extLst>
                </a:gridCol>
                <a:gridCol w="1733550">
                  <a:extLst>
                    <a:ext uri="{9D8B030D-6E8A-4147-A177-3AD203B41FA5}">
                      <a16:colId xmlns:a16="http://schemas.microsoft.com/office/drawing/2014/main" xmlns="" val="20003"/>
                    </a:ext>
                  </a:extLst>
                </a:gridCol>
              </a:tblGrid>
              <a:tr h="365760">
                <a:tc>
                  <a:txBody>
                    <a:bodyPr/>
                    <a:lstStyle/>
                    <a:p>
                      <a:pPr algn="ctr"/>
                      <a:endParaRPr lang="ru-RU" sz="1200" dirty="0">
                        <a:latin typeface="Times New Roman" pitchFamily="18" charset="0"/>
                        <a:cs typeface="Times New Roman" pitchFamily="18" charset="0"/>
                      </a:endParaRP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План</a:t>
                      </a: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Факт</a:t>
                      </a: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 исполнения</a:t>
                      </a:r>
                    </a:p>
                  </a:txBody>
                  <a:tcPr marL="91422" marR="91422">
                    <a:gradFill>
                      <a:gsLst>
                        <a:gs pos="28000">
                          <a:srgbClr val="8BBAFF"/>
                        </a:gs>
                        <a:gs pos="100000">
                          <a:srgbClr val="9797FF"/>
                        </a:gs>
                      </a:gsLst>
                      <a:lin ang="5400000" scaled="0"/>
                    </a:gradFill>
                  </a:tcPr>
                </a:tc>
                <a:extLst>
                  <a:ext uri="{0D108BD9-81ED-4DB2-BD59-A6C34878D82A}">
                    <a16:rowId xmlns:a16="http://schemas.microsoft.com/office/drawing/2014/main" xmlns="" val="10000"/>
                  </a:ext>
                </a:extLst>
              </a:tr>
              <a:tr h="399123">
                <a:tc>
                  <a:txBody>
                    <a:bodyPr/>
                    <a:lstStyle/>
                    <a:p>
                      <a:pPr algn="ctr"/>
                      <a:r>
                        <a:rPr lang="ru-RU" sz="1400" b="1" dirty="0">
                          <a:latin typeface="Times New Roman" pitchFamily="18" charset="0"/>
                          <a:cs typeface="Times New Roman" pitchFamily="18" charset="0"/>
                        </a:rPr>
                        <a:t>Объем финансирования</a:t>
                      </a:r>
                    </a:p>
                  </a:txBody>
                  <a:tcPr marL="91422" marR="91422"/>
                </a:tc>
                <a:tc>
                  <a:txBody>
                    <a:bodyPr/>
                    <a:lstStyle/>
                    <a:p>
                      <a:pPr algn="ctr"/>
                      <a:r>
                        <a:rPr lang="ru-RU" sz="1400" b="1" dirty="0">
                          <a:latin typeface="Times New Roman" pitchFamily="18" charset="0"/>
                          <a:cs typeface="Times New Roman" pitchFamily="18" charset="0"/>
                        </a:rPr>
                        <a:t>4,</a:t>
                      </a:r>
                      <a:r>
                        <a:rPr lang="en-US" sz="1400" b="1" dirty="0">
                          <a:latin typeface="Times New Roman" pitchFamily="18" charset="0"/>
                          <a:cs typeface="Times New Roman" pitchFamily="18" charset="0"/>
                        </a:rPr>
                        <a:t>6</a:t>
                      </a:r>
                      <a:endParaRPr lang="ru-RU" sz="1400" b="1" dirty="0">
                        <a:latin typeface="Times New Roman" pitchFamily="18" charset="0"/>
                        <a:cs typeface="Times New Roman" pitchFamily="18" charset="0"/>
                      </a:endParaRPr>
                    </a:p>
                  </a:txBody>
                  <a:tcPr marL="91422" marR="91422"/>
                </a:tc>
                <a:tc>
                  <a:txBody>
                    <a:bodyPr/>
                    <a:lstStyle/>
                    <a:p>
                      <a:pPr algn="ctr"/>
                      <a:r>
                        <a:rPr lang="ru-RU" sz="1400" b="1" dirty="0">
                          <a:latin typeface="Times New Roman" pitchFamily="18" charset="0"/>
                          <a:cs typeface="Times New Roman" pitchFamily="18" charset="0"/>
                        </a:rPr>
                        <a:t>4,</a:t>
                      </a:r>
                      <a:r>
                        <a:rPr lang="en-US" sz="1400" b="1" dirty="0">
                          <a:latin typeface="Times New Roman" pitchFamily="18" charset="0"/>
                          <a:cs typeface="Times New Roman" pitchFamily="18" charset="0"/>
                        </a:rPr>
                        <a:t>6</a:t>
                      </a:r>
                      <a:endParaRPr lang="ru-RU" sz="1400" b="1" dirty="0">
                        <a:latin typeface="Times New Roman" pitchFamily="18" charset="0"/>
                        <a:cs typeface="Times New Roman" pitchFamily="18" charset="0"/>
                      </a:endParaRPr>
                    </a:p>
                  </a:txBody>
                  <a:tcPr marL="91422" marR="91422"/>
                </a:tc>
                <a:tc>
                  <a:txBody>
                    <a:bodyPr/>
                    <a:lstStyle/>
                    <a:p>
                      <a:pPr algn="ctr"/>
                      <a:r>
                        <a:rPr lang="ru-RU" sz="1400" b="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xmlns="" val="10001"/>
                  </a:ext>
                </a:extLst>
              </a:tr>
              <a:tr h="370840">
                <a:tc>
                  <a:txBody>
                    <a:bodyPr/>
                    <a:lstStyle/>
                    <a:p>
                      <a:pPr algn="ctr"/>
                      <a:r>
                        <a:rPr lang="ru-RU" sz="1400" i="1" dirty="0">
                          <a:latin typeface="Times New Roman" pitchFamily="18" charset="0"/>
                          <a:cs typeface="Times New Roman" pitchFamily="18" charset="0"/>
                        </a:rPr>
                        <a:t>Областной бюджет</a:t>
                      </a:r>
                    </a:p>
                  </a:txBody>
                  <a:tcPr marL="91422" marR="91422"/>
                </a:tc>
                <a:tc>
                  <a:txBody>
                    <a:bodyPr/>
                    <a:lstStyle/>
                    <a:p>
                      <a:pPr algn="ctr"/>
                      <a:r>
                        <a:rPr lang="en-US" sz="1400" i="1" dirty="0">
                          <a:latin typeface="Times New Roman" pitchFamily="18" charset="0"/>
                          <a:cs typeface="Times New Roman" pitchFamily="18" charset="0"/>
                        </a:rPr>
                        <a:t>3,0</a:t>
                      </a:r>
                      <a:endParaRPr lang="ru-RU" sz="1400" i="1" dirty="0">
                        <a:latin typeface="Times New Roman" pitchFamily="18" charset="0"/>
                        <a:cs typeface="Times New Roman" pitchFamily="18" charset="0"/>
                      </a:endParaRPr>
                    </a:p>
                  </a:txBody>
                  <a:tcPr marL="91422" marR="91422"/>
                </a:tc>
                <a:tc>
                  <a:txBody>
                    <a:bodyPr/>
                    <a:lstStyle/>
                    <a:p>
                      <a:pPr algn="ctr"/>
                      <a:r>
                        <a:rPr lang="en-US" sz="1400" i="1" dirty="0">
                          <a:latin typeface="Times New Roman" pitchFamily="18" charset="0"/>
                          <a:cs typeface="Times New Roman" pitchFamily="18" charset="0"/>
                        </a:rPr>
                        <a:t>3,0</a:t>
                      </a:r>
                      <a:endParaRPr lang="ru-RU" sz="1400" i="1" dirty="0">
                        <a:latin typeface="Times New Roman" pitchFamily="18" charset="0"/>
                        <a:cs typeface="Times New Roman" pitchFamily="18" charset="0"/>
                      </a:endParaRP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xmlns="" val="10002"/>
                  </a:ext>
                </a:extLst>
              </a:tr>
              <a:tr h="370840">
                <a:tc>
                  <a:txBody>
                    <a:bodyPr/>
                    <a:lstStyle/>
                    <a:p>
                      <a:pPr algn="ctr"/>
                      <a:r>
                        <a:rPr lang="ru-RU" sz="1400" i="1" dirty="0">
                          <a:latin typeface="Times New Roman" pitchFamily="18" charset="0"/>
                          <a:cs typeface="Times New Roman" pitchFamily="18" charset="0"/>
                        </a:rPr>
                        <a:t>Бюджет городского округа</a:t>
                      </a:r>
                    </a:p>
                  </a:txBody>
                  <a:tcPr marL="91422" marR="91422"/>
                </a:tc>
                <a:tc>
                  <a:txBody>
                    <a:bodyPr/>
                    <a:lstStyle/>
                    <a:p>
                      <a:pPr algn="ctr"/>
                      <a:r>
                        <a:rPr lang="ru-RU" sz="1400" i="1" dirty="0">
                          <a:latin typeface="Times New Roman" pitchFamily="18" charset="0"/>
                          <a:cs typeface="Times New Roman" pitchFamily="18" charset="0"/>
                        </a:rPr>
                        <a:t>1,4</a:t>
                      </a:r>
                    </a:p>
                  </a:txBody>
                  <a:tcPr marL="91422" marR="91422"/>
                </a:tc>
                <a:tc>
                  <a:txBody>
                    <a:bodyPr/>
                    <a:lstStyle/>
                    <a:p>
                      <a:pPr algn="ctr"/>
                      <a:r>
                        <a:rPr lang="ru-RU" sz="1400" i="1" dirty="0">
                          <a:latin typeface="Times New Roman" pitchFamily="18" charset="0"/>
                          <a:cs typeface="Times New Roman" pitchFamily="18" charset="0"/>
                        </a:rPr>
                        <a:t>1,4</a:t>
                      </a: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xmlns="" val="10003"/>
                  </a:ext>
                </a:extLst>
              </a:tr>
              <a:tr h="370840">
                <a:tc>
                  <a:txBody>
                    <a:bodyPr/>
                    <a:lstStyle/>
                    <a:p>
                      <a:pPr algn="ctr"/>
                      <a:r>
                        <a:rPr lang="ru-RU" sz="1400" i="1" dirty="0">
                          <a:latin typeface="Times New Roman" pitchFamily="18" charset="0"/>
                          <a:cs typeface="Times New Roman" pitchFamily="18" charset="0"/>
                        </a:rPr>
                        <a:t>Инициативный платеж</a:t>
                      </a:r>
                    </a:p>
                  </a:txBody>
                  <a:tcPr marL="91422" marR="91422"/>
                </a:tc>
                <a:tc>
                  <a:txBody>
                    <a:bodyPr/>
                    <a:lstStyle/>
                    <a:p>
                      <a:pPr algn="ctr"/>
                      <a:r>
                        <a:rPr lang="ru-RU" sz="1400" i="1" dirty="0">
                          <a:latin typeface="Times New Roman" pitchFamily="18" charset="0"/>
                          <a:cs typeface="Times New Roman" pitchFamily="18" charset="0"/>
                        </a:rPr>
                        <a:t>0,2</a:t>
                      </a:r>
                    </a:p>
                  </a:txBody>
                  <a:tcPr marL="91422" marR="91422"/>
                </a:tc>
                <a:tc>
                  <a:txBody>
                    <a:bodyPr/>
                    <a:lstStyle/>
                    <a:p>
                      <a:pPr algn="ctr"/>
                      <a:r>
                        <a:rPr lang="ru-RU" sz="1400" i="1" dirty="0">
                          <a:latin typeface="Times New Roman" pitchFamily="18" charset="0"/>
                          <a:cs typeface="Times New Roman" pitchFamily="18" charset="0"/>
                        </a:rPr>
                        <a:t>0,2</a:t>
                      </a: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xmlns="" val="10004"/>
                  </a:ext>
                </a:extLst>
              </a:tr>
            </a:tbl>
          </a:graphicData>
        </a:graphic>
      </p:graphicFrame>
      <p:sp>
        <p:nvSpPr>
          <p:cNvPr id="10" name="Прямоугольник 5"/>
          <p:cNvSpPr>
            <a:spLocks noChangeArrowheads="1"/>
          </p:cNvSpPr>
          <p:nvPr/>
        </p:nvSpPr>
        <p:spPr bwMode="auto">
          <a:xfrm>
            <a:off x="7599362" y="4273301"/>
            <a:ext cx="934611" cy="257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300" b="1" i="1" dirty="0">
                <a:solidFill>
                  <a:prstClr val="black"/>
                </a:solidFill>
                <a:latin typeface="Times New Roman" pitchFamily="18" charset="0"/>
                <a:cs typeface="Times New Roman" pitchFamily="18" charset="0"/>
              </a:rPr>
              <a:t>млн.рублей</a:t>
            </a:r>
          </a:p>
        </p:txBody>
      </p:sp>
      <p:grpSp>
        <p:nvGrpSpPr>
          <p:cNvPr id="11" name="Группа 10"/>
          <p:cNvGrpSpPr/>
          <p:nvPr/>
        </p:nvGrpSpPr>
        <p:grpSpPr>
          <a:xfrm>
            <a:off x="4591051" y="1863744"/>
            <a:ext cx="4305299" cy="1362075"/>
            <a:chOff x="3924301" y="2178069"/>
            <a:chExt cx="4305299" cy="1362075"/>
          </a:xfrm>
        </p:grpSpPr>
        <p:sp>
          <p:nvSpPr>
            <p:cNvPr id="12" name="Прямоугольник с двумя скругленными противолежащими углами 11"/>
            <p:cNvSpPr/>
            <p:nvPr/>
          </p:nvSpPr>
          <p:spPr>
            <a:xfrm>
              <a:off x="3924301" y="2178069"/>
              <a:ext cx="4305299" cy="1362075"/>
            </a:xfrm>
            <a:prstGeom prst="round2DiagRect">
              <a:avLst>
                <a:gd name="adj1" fmla="val 32052"/>
                <a:gd name="adj2" fmla="val 0"/>
              </a:avLst>
            </a:prstGeom>
            <a:gradFill>
              <a:gsLst>
                <a:gs pos="28000">
                  <a:srgbClr val="8BBAFF">
                    <a:alpha val="58000"/>
                  </a:srgbClr>
                </a:gs>
                <a:gs pos="100000">
                  <a:srgbClr val="9797FF">
                    <a:alpha val="65000"/>
                  </a:srgbClr>
                </a:gs>
              </a:gsLst>
              <a:lin ang="5400000" scaled="0"/>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3" name="TextBox 12"/>
            <p:cNvSpPr txBox="1"/>
            <p:nvPr/>
          </p:nvSpPr>
          <p:spPr>
            <a:xfrm>
              <a:off x="3927434" y="2533650"/>
              <a:ext cx="4295774" cy="738664"/>
            </a:xfrm>
            <a:prstGeom prst="rect">
              <a:avLst/>
            </a:prstGeom>
            <a:noFill/>
          </p:spPr>
          <p:txBody>
            <a:bodyPr wrap="square" rtlCol="0">
              <a:spAutoFit/>
            </a:bodyPr>
            <a:lstStyle/>
            <a:p>
              <a:pPr algn="ctr"/>
              <a:r>
                <a:rPr lang="ru-RU" sz="1400" b="1" dirty="0">
                  <a:solidFill>
                    <a:srgbClr val="002060"/>
                  </a:solidFill>
                  <a:latin typeface="Times New Roman" pitchFamily="18" charset="0"/>
                  <a:cs typeface="Times New Roman" pitchFamily="18" charset="0"/>
                </a:rPr>
                <a:t>Ремонт автомобильной дороги от пожарной части № 137 до поворота на пер. Димитрова в г.Первомайск Нижегородской области</a:t>
              </a:r>
            </a:p>
          </p:txBody>
        </p:sp>
      </p:grpSp>
      <p:sp>
        <p:nvSpPr>
          <p:cNvPr id="14"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59.6</a:t>
            </a:r>
          </a:p>
        </p:txBody>
      </p:sp>
      <p:pic>
        <p:nvPicPr>
          <p:cNvPr id="2" name="Рисунок 1">
            <a:extLst>
              <a:ext uri="{FF2B5EF4-FFF2-40B4-BE49-F238E27FC236}">
                <a16:creationId xmlns:a16="http://schemas.microsoft.com/office/drawing/2014/main" xmlns="" id="{3F2C751B-9B49-F854-E37C-BFA379F856D6}"/>
              </a:ext>
            </a:extLst>
          </p:cNvPr>
          <p:cNvPicPr>
            <a:picLocks noChangeAspect="1"/>
          </p:cNvPicPr>
          <p:nvPr/>
        </p:nvPicPr>
        <p:blipFill>
          <a:blip r:embed="rId4"/>
          <a:srcRect t="16479" b="15889"/>
          <a:stretch>
            <a:fillRect/>
          </a:stretch>
        </p:blipFill>
        <p:spPr>
          <a:xfrm>
            <a:off x="219075" y="1424075"/>
            <a:ext cx="3011648" cy="1613787"/>
          </a:xfrm>
          <a:prstGeom prst="rect">
            <a:avLst/>
          </a:prstGeom>
          <a:noFill/>
          <a:effectLst>
            <a:outerShdw blurRad="50800" dist="38100" dir="13500000" sx="102000" sy="102000" algn="br" rotWithShape="0">
              <a:prstClr val="black">
                <a:alpha val="40000"/>
              </a:prstClr>
            </a:outerShdw>
          </a:effectLst>
        </p:spPr>
      </p:pic>
      <p:pic>
        <p:nvPicPr>
          <p:cNvPr id="15" name="Рисунок 14">
            <a:extLst>
              <a:ext uri="{FF2B5EF4-FFF2-40B4-BE49-F238E27FC236}">
                <a16:creationId xmlns:a16="http://schemas.microsoft.com/office/drawing/2014/main" xmlns="" id="{5049018E-56F8-21A7-AC8B-9A378E7E4EF9}"/>
              </a:ext>
            </a:extLst>
          </p:cNvPr>
          <p:cNvPicPr>
            <a:picLocks noChangeAspect="1"/>
          </p:cNvPicPr>
          <p:nvPr/>
        </p:nvPicPr>
        <p:blipFill>
          <a:blip r:embed="rId5" cstate="print">
            <a:extLst>
              <a:ext uri="{28A0092B-C50C-407E-A947-70E740481C1C}">
                <a14:useLocalDpi xmlns:a14="http://schemas.microsoft.com/office/drawing/2010/main" val="0"/>
              </a:ext>
            </a:extLst>
          </a:blip>
          <a:srcRect t="12718" b="12696"/>
          <a:stretch>
            <a:fillRect/>
          </a:stretch>
        </p:blipFill>
        <p:spPr>
          <a:xfrm>
            <a:off x="1013815" y="2544781"/>
            <a:ext cx="3472460" cy="1942459"/>
          </a:xfrm>
          <a:prstGeom prst="rect">
            <a:avLst/>
          </a:prstGeom>
          <a:noFill/>
          <a:effectLst>
            <a:outerShdw blurRad="50800" dist="38100" dir="2700000" sx="102000" sy="102000" algn="tl" rotWithShape="0">
              <a:prstClr val="black">
                <a:alpha val="40000"/>
              </a:prstClr>
            </a:outerShdw>
          </a:effectLst>
        </p:spPr>
      </p:pic>
    </p:spTree>
    <p:extLst>
      <p:ext uri="{BB962C8B-B14F-4D97-AF65-F5344CB8AC3E}">
        <p14:creationId xmlns:p14="http://schemas.microsoft.com/office/powerpoint/2010/main" val="253617631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1" y="516"/>
            <a:ext cx="8947109" cy="830997"/>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Общественно – значимые проекты, реализованные в 2025 году</a:t>
            </a:r>
          </a:p>
        </p:txBody>
      </p:sp>
      <p:sp>
        <p:nvSpPr>
          <p:cNvPr id="8" name="Скругленный прямоугольник 7"/>
          <p:cNvSpPr/>
          <p:nvPr/>
        </p:nvSpPr>
        <p:spPr>
          <a:xfrm>
            <a:off x="75237" y="916882"/>
            <a:ext cx="9009615" cy="362565"/>
          </a:xfrm>
          <a:prstGeom prst="roundRect">
            <a:avLst/>
          </a:prstGeom>
          <a:gradFill rotWithShape="1">
            <a:gsLst>
              <a:gs pos="28000">
                <a:srgbClr val="D5D5FF"/>
              </a:gs>
              <a:gs pos="100000">
                <a:srgbClr val="B9B9FF"/>
              </a:gs>
            </a:gsLst>
            <a:lin ang="5400000" scaled="0"/>
          </a:gradFill>
          <a:ln w="9525" cap="flat" cmpd="sng" algn="ctr">
            <a:noFill/>
            <a:prstDash val="solid"/>
          </a:ln>
          <a:effectLst>
            <a:outerShdw blurRad="63500" dist="50800" dir="5400000" sx="98000" sy="98000" rotWithShape="0">
              <a:srgbClr val="000000">
                <a:alpha val="20000"/>
              </a:srgbClr>
            </a:outerShdw>
          </a:effectLst>
        </p:spPr>
        <p:txBody>
          <a:bodyPr lIns="57148" tIns="28574" rIns="57148" bIns="28574" anchor="ctr"/>
          <a:lstStyle/>
          <a:p>
            <a:pPr lvl="0" algn="ctr" defTabSz="914400" fontAlgn="base">
              <a:spcBef>
                <a:spcPct val="0"/>
              </a:spcBef>
              <a:spcAft>
                <a:spcPct val="0"/>
              </a:spcAft>
              <a:defRPr/>
            </a:pPr>
            <a:r>
              <a:rPr lang="ru-RU" sz="1700" b="1" kern="0" dirty="0">
                <a:solidFill>
                  <a:prstClr val="black"/>
                </a:solidFill>
                <a:latin typeface="Times New Roman" pitchFamily="18" charset="0"/>
                <a:cs typeface="Times New Roman" pitchFamily="18" charset="0"/>
              </a:rPr>
              <a:t>Проект инициативного бюджетирования «Вам решать!»</a:t>
            </a:r>
          </a:p>
        </p:txBody>
      </p:sp>
      <p:graphicFrame>
        <p:nvGraphicFramePr>
          <p:cNvPr id="9" name="Таблица 8"/>
          <p:cNvGraphicFramePr>
            <a:graphicFrameLocks noGrp="1"/>
          </p:cNvGraphicFramePr>
          <p:nvPr>
            <p:extLst>
              <p:ext uri="{D42A27DB-BD31-4B8C-83A1-F6EECF244321}">
                <p14:modId xmlns:p14="http://schemas.microsoft.com/office/powerpoint/2010/main" val="1349856971"/>
              </p:ext>
            </p:extLst>
          </p:nvPr>
        </p:nvGraphicFramePr>
        <p:xfrm>
          <a:off x="219075" y="4632797"/>
          <a:ext cx="8534400" cy="1877403"/>
        </p:xfrm>
        <a:graphic>
          <a:graphicData uri="http://schemas.openxmlformats.org/drawingml/2006/table">
            <a:tbl>
              <a:tblPr firstRow="1" bandRow="1">
                <a:tableStyleId>{5C22544A-7EE6-4342-B048-85BDC9FD1C3A}</a:tableStyleId>
              </a:tblPr>
              <a:tblGrid>
                <a:gridCol w="3143250">
                  <a:extLst>
                    <a:ext uri="{9D8B030D-6E8A-4147-A177-3AD203B41FA5}">
                      <a16:colId xmlns:a16="http://schemas.microsoft.com/office/drawing/2014/main" xmlns="" val="20000"/>
                    </a:ext>
                  </a:extLst>
                </a:gridCol>
                <a:gridCol w="1866900">
                  <a:extLst>
                    <a:ext uri="{9D8B030D-6E8A-4147-A177-3AD203B41FA5}">
                      <a16:colId xmlns:a16="http://schemas.microsoft.com/office/drawing/2014/main" xmlns="" val="20001"/>
                    </a:ext>
                  </a:extLst>
                </a:gridCol>
                <a:gridCol w="1790700">
                  <a:extLst>
                    <a:ext uri="{9D8B030D-6E8A-4147-A177-3AD203B41FA5}">
                      <a16:colId xmlns:a16="http://schemas.microsoft.com/office/drawing/2014/main" xmlns="" val="20002"/>
                    </a:ext>
                  </a:extLst>
                </a:gridCol>
                <a:gridCol w="1733550">
                  <a:extLst>
                    <a:ext uri="{9D8B030D-6E8A-4147-A177-3AD203B41FA5}">
                      <a16:colId xmlns:a16="http://schemas.microsoft.com/office/drawing/2014/main" xmlns="" val="20003"/>
                    </a:ext>
                  </a:extLst>
                </a:gridCol>
              </a:tblGrid>
              <a:tr h="365760">
                <a:tc>
                  <a:txBody>
                    <a:bodyPr/>
                    <a:lstStyle/>
                    <a:p>
                      <a:pPr algn="ctr"/>
                      <a:endParaRPr lang="ru-RU" sz="1200" dirty="0">
                        <a:latin typeface="Times New Roman" pitchFamily="18" charset="0"/>
                        <a:cs typeface="Times New Roman" pitchFamily="18" charset="0"/>
                      </a:endParaRP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План</a:t>
                      </a: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Факт</a:t>
                      </a: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 исполнения</a:t>
                      </a:r>
                    </a:p>
                  </a:txBody>
                  <a:tcPr marL="91422" marR="91422">
                    <a:gradFill>
                      <a:gsLst>
                        <a:gs pos="28000">
                          <a:srgbClr val="8BBAFF"/>
                        </a:gs>
                        <a:gs pos="100000">
                          <a:srgbClr val="9797FF"/>
                        </a:gs>
                      </a:gsLst>
                      <a:lin ang="5400000" scaled="0"/>
                    </a:gradFill>
                  </a:tcPr>
                </a:tc>
                <a:extLst>
                  <a:ext uri="{0D108BD9-81ED-4DB2-BD59-A6C34878D82A}">
                    <a16:rowId xmlns:a16="http://schemas.microsoft.com/office/drawing/2014/main" xmlns="" val="10000"/>
                  </a:ext>
                </a:extLst>
              </a:tr>
              <a:tr h="399123">
                <a:tc>
                  <a:txBody>
                    <a:bodyPr/>
                    <a:lstStyle/>
                    <a:p>
                      <a:pPr algn="ctr"/>
                      <a:r>
                        <a:rPr lang="ru-RU" sz="1400" b="1" dirty="0">
                          <a:latin typeface="Times New Roman" pitchFamily="18" charset="0"/>
                          <a:cs typeface="Times New Roman" pitchFamily="18" charset="0"/>
                        </a:rPr>
                        <a:t>Объем финансирования</a:t>
                      </a:r>
                    </a:p>
                  </a:txBody>
                  <a:tcPr marL="91422" marR="91422"/>
                </a:tc>
                <a:tc>
                  <a:txBody>
                    <a:bodyPr/>
                    <a:lstStyle/>
                    <a:p>
                      <a:pPr algn="ctr"/>
                      <a:r>
                        <a:rPr lang="ru-RU" sz="1400" b="1" dirty="0">
                          <a:latin typeface="Times New Roman" pitchFamily="18" charset="0"/>
                          <a:cs typeface="Times New Roman" pitchFamily="18" charset="0"/>
                        </a:rPr>
                        <a:t>5,3</a:t>
                      </a:r>
                    </a:p>
                  </a:txBody>
                  <a:tcPr marL="91422" marR="91422"/>
                </a:tc>
                <a:tc>
                  <a:txBody>
                    <a:bodyPr/>
                    <a:lstStyle/>
                    <a:p>
                      <a:pPr algn="ctr"/>
                      <a:r>
                        <a:rPr lang="ru-RU" sz="1400" b="1" dirty="0">
                          <a:latin typeface="Times New Roman" pitchFamily="18" charset="0"/>
                          <a:cs typeface="Times New Roman" pitchFamily="18" charset="0"/>
                        </a:rPr>
                        <a:t>5,3</a:t>
                      </a:r>
                    </a:p>
                  </a:txBody>
                  <a:tcPr marL="91422" marR="91422"/>
                </a:tc>
                <a:tc>
                  <a:txBody>
                    <a:bodyPr/>
                    <a:lstStyle/>
                    <a:p>
                      <a:pPr algn="ctr"/>
                      <a:r>
                        <a:rPr lang="ru-RU" sz="1400" b="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xmlns="" val="10001"/>
                  </a:ext>
                </a:extLst>
              </a:tr>
              <a:tr h="370840">
                <a:tc>
                  <a:txBody>
                    <a:bodyPr/>
                    <a:lstStyle/>
                    <a:p>
                      <a:pPr algn="ctr"/>
                      <a:r>
                        <a:rPr lang="ru-RU" sz="1400" i="1" dirty="0">
                          <a:latin typeface="Times New Roman" pitchFamily="18" charset="0"/>
                          <a:cs typeface="Times New Roman" pitchFamily="18" charset="0"/>
                        </a:rPr>
                        <a:t>Областной бюджет</a:t>
                      </a:r>
                    </a:p>
                  </a:txBody>
                  <a:tcPr marL="91422" marR="91422"/>
                </a:tc>
                <a:tc>
                  <a:txBody>
                    <a:bodyPr/>
                    <a:lstStyle/>
                    <a:p>
                      <a:pPr algn="ctr"/>
                      <a:r>
                        <a:rPr lang="ru-RU" sz="1400" i="1" dirty="0">
                          <a:latin typeface="Times New Roman" pitchFamily="18" charset="0"/>
                          <a:cs typeface="Times New Roman" pitchFamily="18" charset="0"/>
                        </a:rPr>
                        <a:t>3,0</a:t>
                      </a:r>
                    </a:p>
                  </a:txBody>
                  <a:tcPr marL="91422" marR="91422"/>
                </a:tc>
                <a:tc>
                  <a:txBody>
                    <a:bodyPr/>
                    <a:lstStyle/>
                    <a:p>
                      <a:pPr algn="ctr"/>
                      <a:r>
                        <a:rPr lang="ru-RU" sz="1400" i="1" dirty="0">
                          <a:latin typeface="Times New Roman" pitchFamily="18" charset="0"/>
                          <a:cs typeface="Times New Roman" pitchFamily="18" charset="0"/>
                        </a:rPr>
                        <a:t>3,0</a:t>
                      </a: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xmlns="" val="10002"/>
                  </a:ext>
                </a:extLst>
              </a:tr>
              <a:tr h="370840">
                <a:tc>
                  <a:txBody>
                    <a:bodyPr/>
                    <a:lstStyle/>
                    <a:p>
                      <a:pPr algn="ctr"/>
                      <a:r>
                        <a:rPr lang="ru-RU" sz="1400" i="1" dirty="0">
                          <a:latin typeface="Times New Roman" pitchFamily="18" charset="0"/>
                          <a:cs typeface="Times New Roman" pitchFamily="18" charset="0"/>
                        </a:rPr>
                        <a:t>Бюджет городского округа</a:t>
                      </a:r>
                    </a:p>
                  </a:txBody>
                  <a:tcPr marL="91422" marR="91422"/>
                </a:tc>
                <a:tc>
                  <a:txBody>
                    <a:bodyPr/>
                    <a:lstStyle/>
                    <a:p>
                      <a:pPr algn="ctr"/>
                      <a:r>
                        <a:rPr lang="ru-RU" sz="1400" i="1" dirty="0">
                          <a:latin typeface="Times New Roman" pitchFamily="18" charset="0"/>
                          <a:cs typeface="Times New Roman" pitchFamily="18" charset="0"/>
                        </a:rPr>
                        <a:t>2,1</a:t>
                      </a:r>
                    </a:p>
                  </a:txBody>
                  <a:tcPr marL="91422" marR="91422"/>
                </a:tc>
                <a:tc>
                  <a:txBody>
                    <a:bodyPr/>
                    <a:lstStyle/>
                    <a:p>
                      <a:pPr algn="ctr"/>
                      <a:r>
                        <a:rPr lang="ru-RU" sz="1400" i="1" dirty="0">
                          <a:latin typeface="Times New Roman" pitchFamily="18" charset="0"/>
                          <a:cs typeface="Times New Roman" pitchFamily="18" charset="0"/>
                        </a:rPr>
                        <a:t>2,1</a:t>
                      </a: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xmlns="" val="10003"/>
                  </a:ext>
                </a:extLst>
              </a:tr>
              <a:tr h="370840">
                <a:tc>
                  <a:txBody>
                    <a:bodyPr/>
                    <a:lstStyle/>
                    <a:p>
                      <a:pPr algn="ctr"/>
                      <a:r>
                        <a:rPr lang="ru-RU" sz="1400" i="1" dirty="0">
                          <a:latin typeface="Times New Roman" pitchFamily="18" charset="0"/>
                          <a:cs typeface="Times New Roman" pitchFamily="18" charset="0"/>
                        </a:rPr>
                        <a:t>Инициативный платеж</a:t>
                      </a:r>
                    </a:p>
                  </a:txBody>
                  <a:tcPr marL="91422" marR="91422"/>
                </a:tc>
                <a:tc>
                  <a:txBody>
                    <a:bodyPr/>
                    <a:lstStyle/>
                    <a:p>
                      <a:pPr algn="ctr"/>
                      <a:r>
                        <a:rPr lang="ru-RU" sz="1400" i="1" dirty="0">
                          <a:latin typeface="Times New Roman" pitchFamily="18" charset="0"/>
                          <a:cs typeface="Times New Roman" pitchFamily="18" charset="0"/>
                        </a:rPr>
                        <a:t>0,2</a:t>
                      </a:r>
                    </a:p>
                  </a:txBody>
                  <a:tcPr marL="91422" marR="91422"/>
                </a:tc>
                <a:tc>
                  <a:txBody>
                    <a:bodyPr/>
                    <a:lstStyle/>
                    <a:p>
                      <a:pPr algn="ctr"/>
                      <a:r>
                        <a:rPr lang="ru-RU" sz="1400" i="1" dirty="0">
                          <a:latin typeface="Times New Roman" pitchFamily="18" charset="0"/>
                          <a:cs typeface="Times New Roman" pitchFamily="18" charset="0"/>
                        </a:rPr>
                        <a:t>0,2</a:t>
                      </a: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xmlns="" val="10004"/>
                  </a:ext>
                </a:extLst>
              </a:tr>
            </a:tbl>
          </a:graphicData>
        </a:graphic>
      </p:graphicFrame>
      <p:sp>
        <p:nvSpPr>
          <p:cNvPr id="10" name="Прямоугольник 5"/>
          <p:cNvSpPr>
            <a:spLocks noChangeArrowheads="1"/>
          </p:cNvSpPr>
          <p:nvPr/>
        </p:nvSpPr>
        <p:spPr bwMode="auto">
          <a:xfrm>
            <a:off x="7674863" y="4375035"/>
            <a:ext cx="934611" cy="257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300" b="1" i="1" dirty="0">
                <a:solidFill>
                  <a:prstClr val="black"/>
                </a:solidFill>
                <a:latin typeface="Times New Roman" pitchFamily="18" charset="0"/>
                <a:cs typeface="Times New Roman" pitchFamily="18" charset="0"/>
              </a:rPr>
              <a:t>млн.рублей</a:t>
            </a:r>
          </a:p>
        </p:txBody>
      </p:sp>
      <p:grpSp>
        <p:nvGrpSpPr>
          <p:cNvPr id="11" name="Группа 10"/>
          <p:cNvGrpSpPr/>
          <p:nvPr/>
        </p:nvGrpSpPr>
        <p:grpSpPr>
          <a:xfrm>
            <a:off x="4591051" y="1863744"/>
            <a:ext cx="4356057" cy="1362075"/>
            <a:chOff x="3924301" y="2178069"/>
            <a:chExt cx="4356057" cy="1362075"/>
          </a:xfrm>
        </p:grpSpPr>
        <p:sp>
          <p:nvSpPr>
            <p:cNvPr id="12" name="Прямоугольник с двумя скругленными противолежащими углами 11"/>
            <p:cNvSpPr/>
            <p:nvPr/>
          </p:nvSpPr>
          <p:spPr>
            <a:xfrm>
              <a:off x="3924301" y="2178069"/>
              <a:ext cx="4305299" cy="1362075"/>
            </a:xfrm>
            <a:prstGeom prst="round2DiagRect">
              <a:avLst>
                <a:gd name="adj1" fmla="val 32052"/>
                <a:gd name="adj2" fmla="val 0"/>
              </a:avLst>
            </a:prstGeom>
            <a:gradFill>
              <a:gsLst>
                <a:gs pos="28000">
                  <a:srgbClr val="8BBAFF">
                    <a:alpha val="58000"/>
                  </a:srgbClr>
                </a:gs>
                <a:gs pos="100000">
                  <a:srgbClr val="9797FF">
                    <a:alpha val="65000"/>
                  </a:srgbClr>
                </a:gs>
              </a:gsLst>
              <a:lin ang="5400000" scaled="0"/>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3" name="TextBox 12"/>
            <p:cNvSpPr txBox="1"/>
            <p:nvPr/>
          </p:nvSpPr>
          <p:spPr>
            <a:xfrm>
              <a:off x="3984584" y="2533650"/>
              <a:ext cx="4295774" cy="738664"/>
            </a:xfrm>
            <a:prstGeom prst="rect">
              <a:avLst/>
            </a:prstGeom>
            <a:noFill/>
          </p:spPr>
          <p:txBody>
            <a:bodyPr wrap="square" rtlCol="0">
              <a:spAutoFit/>
            </a:bodyPr>
            <a:lstStyle/>
            <a:p>
              <a:pPr algn="ctr"/>
              <a:r>
                <a:rPr lang="ru-RU" sz="1400" b="1" dirty="0">
                  <a:solidFill>
                    <a:srgbClr val="002060"/>
                  </a:solidFill>
                  <a:latin typeface="Times New Roman" pitchFamily="18" charset="0"/>
                  <a:cs typeface="Times New Roman" pitchFamily="18" charset="0"/>
                </a:rPr>
                <a:t>Ремонт автомобильной дороги от поворота по ул. Димитрова до д. 2А ул. Мочалина в г.Первомайск Нижегородской области</a:t>
              </a:r>
            </a:p>
          </p:txBody>
        </p:sp>
      </p:grpSp>
      <p:sp>
        <p:nvSpPr>
          <p:cNvPr id="14"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59.7</a:t>
            </a:r>
          </a:p>
        </p:txBody>
      </p:sp>
      <p:pic>
        <p:nvPicPr>
          <p:cNvPr id="2" name="Рисунок 1">
            <a:extLst>
              <a:ext uri="{FF2B5EF4-FFF2-40B4-BE49-F238E27FC236}">
                <a16:creationId xmlns:a16="http://schemas.microsoft.com/office/drawing/2014/main" xmlns="" id="{7B38F6A0-96D4-581C-EFE9-82FFD3127CC0}"/>
              </a:ext>
            </a:extLst>
          </p:cNvPr>
          <p:cNvPicPr>
            <a:picLocks noChangeAspect="1"/>
          </p:cNvPicPr>
          <p:nvPr/>
        </p:nvPicPr>
        <p:blipFill>
          <a:blip r:embed="rId4"/>
          <a:stretch>
            <a:fillRect/>
          </a:stretch>
        </p:blipFill>
        <p:spPr>
          <a:xfrm>
            <a:off x="150391" y="1435147"/>
            <a:ext cx="3256598" cy="1829292"/>
          </a:xfrm>
          <a:prstGeom prst="rect">
            <a:avLst/>
          </a:prstGeom>
          <a:noFill/>
          <a:effectLst>
            <a:outerShdw blurRad="50800" dist="38100" dir="13500000" sx="102000" sy="102000" algn="br" rotWithShape="0">
              <a:prstClr val="black">
                <a:alpha val="40000"/>
              </a:prstClr>
            </a:outerShdw>
          </a:effectLst>
        </p:spPr>
      </p:pic>
      <p:pic>
        <p:nvPicPr>
          <p:cNvPr id="3" name="Рисунок 2">
            <a:extLst>
              <a:ext uri="{FF2B5EF4-FFF2-40B4-BE49-F238E27FC236}">
                <a16:creationId xmlns:a16="http://schemas.microsoft.com/office/drawing/2014/main" xmlns="" id="{B3F06203-C6D0-54D7-CD81-A9BCDD8A8AC6}"/>
              </a:ext>
            </a:extLst>
          </p:cNvPr>
          <p:cNvPicPr>
            <a:picLocks noChangeAspect="1"/>
          </p:cNvPicPr>
          <p:nvPr/>
        </p:nvPicPr>
        <p:blipFill>
          <a:blip r:embed="rId5"/>
          <a:stretch>
            <a:fillRect/>
          </a:stretch>
        </p:blipFill>
        <p:spPr>
          <a:xfrm>
            <a:off x="1347962" y="2539877"/>
            <a:ext cx="3106480" cy="1979161"/>
          </a:xfrm>
          <a:prstGeom prst="rect">
            <a:avLst/>
          </a:prstGeom>
          <a:noFill/>
          <a:effectLst>
            <a:outerShdw blurRad="50800" dist="38100" dir="2700000" sx="102000" sy="102000" algn="tl" rotWithShape="0">
              <a:prstClr val="black">
                <a:alpha val="40000"/>
              </a:prstClr>
            </a:outerShdw>
          </a:effectLst>
        </p:spPr>
      </p:pic>
    </p:spTree>
    <p:extLst>
      <p:ext uri="{BB962C8B-B14F-4D97-AF65-F5344CB8AC3E}">
        <p14:creationId xmlns:p14="http://schemas.microsoft.com/office/powerpoint/2010/main" val="307476986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Группа 2"/>
          <p:cNvGrpSpPr/>
          <p:nvPr/>
        </p:nvGrpSpPr>
        <p:grpSpPr>
          <a:xfrm>
            <a:off x="0" y="0"/>
            <a:ext cx="9144000" cy="6858000"/>
            <a:chOff x="0" y="0"/>
            <a:chExt cx="9144000" cy="6858000"/>
          </a:xfrm>
        </p:grpSpPr>
        <p:pic>
          <p:nvPicPr>
            <p:cNvPr id="4"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7" name="Таблица 6"/>
          <p:cNvGraphicFramePr>
            <a:graphicFrameLocks noGrp="1"/>
          </p:cNvGraphicFramePr>
          <p:nvPr>
            <p:extLst>
              <p:ext uri="{D42A27DB-BD31-4B8C-83A1-F6EECF244321}">
                <p14:modId xmlns:p14="http://schemas.microsoft.com/office/powerpoint/2010/main" val="3472581943"/>
              </p:ext>
            </p:extLst>
          </p:nvPr>
        </p:nvGraphicFramePr>
        <p:xfrm>
          <a:off x="101069" y="942976"/>
          <a:ext cx="8937290" cy="2704124"/>
        </p:xfrm>
        <a:graphic>
          <a:graphicData uri="http://schemas.openxmlformats.org/drawingml/2006/table">
            <a:tbl>
              <a:tblPr firstRow="1" bandRow="1">
                <a:tableStyleId>{5C22544A-7EE6-4342-B048-85BDC9FD1C3A}</a:tableStyleId>
              </a:tblPr>
              <a:tblGrid>
                <a:gridCol w="482841">
                  <a:extLst>
                    <a:ext uri="{9D8B030D-6E8A-4147-A177-3AD203B41FA5}">
                      <a16:colId xmlns:a16="http://schemas.microsoft.com/office/drawing/2014/main" xmlns="" val="20004"/>
                    </a:ext>
                  </a:extLst>
                </a:gridCol>
                <a:gridCol w="3725339">
                  <a:extLst>
                    <a:ext uri="{9D8B030D-6E8A-4147-A177-3AD203B41FA5}">
                      <a16:colId xmlns:a16="http://schemas.microsoft.com/office/drawing/2014/main" xmlns="" val="20000"/>
                    </a:ext>
                  </a:extLst>
                </a:gridCol>
                <a:gridCol w="801394">
                  <a:extLst>
                    <a:ext uri="{9D8B030D-6E8A-4147-A177-3AD203B41FA5}">
                      <a16:colId xmlns:a16="http://schemas.microsoft.com/office/drawing/2014/main" xmlns="" val="20001"/>
                    </a:ext>
                  </a:extLst>
                </a:gridCol>
                <a:gridCol w="636159">
                  <a:extLst>
                    <a:ext uri="{9D8B030D-6E8A-4147-A177-3AD203B41FA5}">
                      <a16:colId xmlns:a16="http://schemas.microsoft.com/office/drawing/2014/main" xmlns="" val="20002"/>
                    </a:ext>
                  </a:extLst>
                </a:gridCol>
                <a:gridCol w="1049247">
                  <a:extLst>
                    <a:ext uri="{9D8B030D-6E8A-4147-A177-3AD203B41FA5}">
                      <a16:colId xmlns:a16="http://schemas.microsoft.com/office/drawing/2014/main" xmlns="" val="20003"/>
                    </a:ext>
                  </a:extLst>
                </a:gridCol>
                <a:gridCol w="1263218">
                  <a:extLst>
                    <a:ext uri="{9D8B030D-6E8A-4147-A177-3AD203B41FA5}">
                      <a16:colId xmlns:a16="http://schemas.microsoft.com/office/drawing/2014/main" xmlns="" val="20005"/>
                    </a:ext>
                  </a:extLst>
                </a:gridCol>
                <a:gridCol w="979092">
                  <a:extLst>
                    <a:ext uri="{9D8B030D-6E8A-4147-A177-3AD203B41FA5}">
                      <a16:colId xmlns:a16="http://schemas.microsoft.com/office/drawing/2014/main" xmlns="" val="20006"/>
                    </a:ext>
                  </a:extLst>
                </a:gridCol>
              </a:tblGrid>
              <a:tr h="621525">
                <a:tc rowSpan="2">
                  <a:txBody>
                    <a:bodyPr/>
                    <a:lstStyle/>
                    <a:p>
                      <a:pPr algn="ctr"/>
                      <a:endParaRPr lang="ru-RU" sz="1200" dirty="0">
                        <a:solidFill>
                          <a:schemeClr val="tx1"/>
                        </a:solidFill>
                        <a:latin typeface="Times New Roman" pitchFamily="18" charset="0"/>
                        <a:cs typeface="Times New Roman" pitchFamily="18" charset="0"/>
                      </a:endParaRPr>
                    </a:p>
                    <a:p>
                      <a:pPr algn="ctr"/>
                      <a:r>
                        <a:rPr lang="ru-RU" sz="1200" dirty="0">
                          <a:solidFill>
                            <a:schemeClr val="tx1"/>
                          </a:solidFill>
                          <a:latin typeface="Times New Roman" pitchFamily="18" charset="0"/>
                          <a:cs typeface="Times New Roman" pitchFamily="18" charset="0"/>
                        </a:rPr>
                        <a:t>№ п/п</a:t>
                      </a:r>
                    </a:p>
                  </a:txBody>
                  <a:tcPr marL="91422" marR="91422">
                    <a:gradFill>
                      <a:gsLst>
                        <a:gs pos="28000">
                          <a:srgbClr val="8BBAFF"/>
                        </a:gs>
                        <a:gs pos="100000">
                          <a:srgbClr val="9797FF"/>
                        </a:gs>
                      </a:gsLst>
                      <a:lin ang="5400000" scaled="0"/>
                    </a:gradFill>
                  </a:tcPr>
                </a:tc>
                <a:tc rowSpan="2">
                  <a:txBody>
                    <a:bodyPr/>
                    <a:lstStyle/>
                    <a:p>
                      <a:pPr algn="ctr"/>
                      <a:endParaRPr lang="ru-RU" sz="1200" dirty="0">
                        <a:solidFill>
                          <a:schemeClr val="tx1"/>
                        </a:solidFill>
                        <a:latin typeface="Times New Roman" pitchFamily="18" charset="0"/>
                        <a:cs typeface="Times New Roman" pitchFamily="18" charset="0"/>
                      </a:endParaRPr>
                    </a:p>
                    <a:p>
                      <a:pPr algn="ctr"/>
                      <a:r>
                        <a:rPr lang="ru-RU" sz="1200" dirty="0">
                          <a:solidFill>
                            <a:schemeClr val="tx1"/>
                          </a:solidFill>
                          <a:latin typeface="Times New Roman" pitchFamily="18" charset="0"/>
                          <a:cs typeface="Times New Roman" pitchFamily="18" charset="0"/>
                        </a:rPr>
                        <a:t>Наименование показателя</a:t>
                      </a:r>
                    </a:p>
                  </a:txBody>
                  <a:tcPr marL="91422" marR="91422">
                    <a:gradFill>
                      <a:gsLst>
                        <a:gs pos="28000">
                          <a:srgbClr val="8BBAFF"/>
                        </a:gs>
                        <a:gs pos="100000">
                          <a:srgbClr val="9797FF"/>
                        </a:gs>
                      </a:gsLst>
                      <a:lin ang="5400000" scaled="0"/>
                    </a:gradFill>
                  </a:tcPr>
                </a:tc>
                <a:tc gridSpan="2">
                  <a:txBody>
                    <a:bodyPr/>
                    <a:lstStyle/>
                    <a:p>
                      <a:pPr algn="ctr"/>
                      <a:r>
                        <a:rPr lang="ru-RU" sz="1200" dirty="0">
                          <a:solidFill>
                            <a:schemeClr val="tx1"/>
                          </a:solidFill>
                          <a:latin typeface="Times New Roman" pitchFamily="18" charset="0"/>
                          <a:cs typeface="Times New Roman" pitchFamily="18" charset="0"/>
                        </a:rPr>
                        <a:t>Единица измерения по ОКЕИ</a:t>
                      </a:r>
                    </a:p>
                  </a:txBody>
                  <a:tcPr marL="91422" marR="91422">
                    <a:gradFill>
                      <a:gsLst>
                        <a:gs pos="28000">
                          <a:srgbClr val="8BBAFF"/>
                        </a:gs>
                        <a:gs pos="100000">
                          <a:srgbClr val="9797FF"/>
                        </a:gs>
                      </a:gsLst>
                      <a:lin ang="5400000" scaled="0"/>
                    </a:gradFill>
                  </a:tcPr>
                </a:tc>
                <a:tc hMerge="1">
                  <a:txBody>
                    <a:bodyPr/>
                    <a:lstStyle/>
                    <a:p>
                      <a:pPr algn="ctr"/>
                      <a:endParaRPr lang="ru-RU" sz="1400" dirty="0">
                        <a:solidFill>
                          <a:schemeClr val="tx1"/>
                        </a:solidFill>
                        <a:latin typeface="Times New Roman" pitchFamily="18" charset="0"/>
                        <a:cs typeface="Times New Roman" pitchFamily="18" charset="0"/>
                      </a:endParaRPr>
                    </a:p>
                  </a:txBody>
                  <a:tcPr marL="91422" marR="91422">
                    <a:gradFill>
                      <a:gsLst>
                        <a:gs pos="28000">
                          <a:srgbClr val="8BBAFF"/>
                        </a:gs>
                        <a:gs pos="100000">
                          <a:srgbClr val="9797FF"/>
                        </a:gs>
                      </a:gsLst>
                      <a:lin ang="5400000" scaled="0"/>
                    </a:gradFill>
                  </a:tcPr>
                </a:tc>
                <a:tc rowSpan="2">
                  <a:txBody>
                    <a:bodyPr/>
                    <a:lstStyle/>
                    <a:p>
                      <a:pPr algn="ctr"/>
                      <a:endParaRPr lang="ru-RU" sz="1200" dirty="0">
                        <a:solidFill>
                          <a:schemeClr val="tx1"/>
                        </a:solidFill>
                        <a:latin typeface="Times New Roman" pitchFamily="18" charset="0"/>
                        <a:cs typeface="Times New Roman" pitchFamily="18" charset="0"/>
                      </a:endParaRPr>
                    </a:p>
                    <a:p>
                      <a:pPr algn="ctr"/>
                      <a:r>
                        <a:rPr lang="ru-RU" sz="1200" dirty="0">
                          <a:solidFill>
                            <a:schemeClr val="tx1"/>
                          </a:solidFill>
                          <a:latin typeface="Times New Roman" pitchFamily="18" charset="0"/>
                          <a:cs typeface="Times New Roman" pitchFamily="18" charset="0"/>
                        </a:rPr>
                        <a:t>Плановое значение показателя</a:t>
                      </a:r>
                    </a:p>
                  </a:txBody>
                  <a:tcPr marL="91422" marR="91422">
                    <a:gradFill>
                      <a:gsLst>
                        <a:gs pos="28000">
                          <a:srgbClr val="8BBAFF"/>
                        </a:gs>
                        <a:gs pos="100000">
                          <a:srgbClr val="9797FF"/>
                        </a:gs>
                      </a:gsLst>
                      <a:lin ang="5400000" scaled="0"/>
                    </a:gradFill>
                  </a:tcPr>
                </a:tc>
                <a:tc rowSpan="2">
                  <a:txBody>
                    <a:bodyPr/>
                    <a:lstStyle/>
                    <a:p>
                      <a:pPr algn="ctr"/>
                      <a:r>
                        <a:rPr lang="ru-RU" sz="1200" dirty="0">
                          <a:solidFill>
                            <a:schemeClr val="tx1"/>
                          </a:solidFill>
                          <a:latin typeface="Times New Roman" pitchFamily="18" charset="0"/>
                          <a:cs typeface="Times New Roman" pitchFamily="18" charset="0"/>
                        </a:rPr>
                        <a:t>Фактическое значение показателя по состоянию на отчетную дату</a:t>
                      </a:r>
                    </a:p>
                  </a:txBody>
                  <a:tcPr marL="91422" marR="91422">
                    <a:gradFill>
                      <a:gsLst>
                        <a:gs pos="28000">
                          <a:srgbClr val="8BBAFF"/>
                        </a:gs>
                        <a:gs pos="100000">
                          <a:srgbClr val="9797FF"/>
                        </a:gs>
                      </a:gsLst>
                      <a:lin ang="5400000" scaled="0"/>
                    </a:gradFill>
                  </a:tcPr>
                </a:tc>
                <a:tc rowSpan="2">
                  <a:txBody>
                    <a:bodyPr/>
                    <a:lstStyle/>
                    <a:p>
                      <a:pPr algn="ctr"/>
                      <a:endParaRPr lang="ru-RU" sz="1200" dirty="0">
                        <a:solidFill>
                          <a:schemeClr val="tx1"/>
                        </a:solidFill>
                        <a:latin typeface="Times New Roman" pitchFamily="18" charset="0"/>
                        <a:cs typeface="Times New Roman" pitchFamily="18" charset="0"/>
                      </a:endParaRPr>
                    </a:p>
                    <a:p>
                      <a:pPr algn="ctr"/>
                      <a:r>
                        <a:rPr lang="ru-RU" sz="1200" dirty="0">
                          <a:solidFill>
                            <a:schemeClr val="tx1"/>
                          </a:solidFill>
                          <a:latin typeface="Times New Roman" pitchFamily="18" charset="0"/>
                          <a:cs typeface="Times New Roman" pitchFamily="18" charset="0"/>
                        </a:rPr>
                        <a:t>Причина</a:t>
                      </a:r>
                      <a:r>
                        <a:rPr lang="ru-RU" sz="1200" baseline="0" dirty="0">
                          <a:solidFill>
                            <a:schemeClr val="tx1"/>
                          </a:solidFill>
                          <a:latin typeface="Times New Roman" pitchFamily="18" charset="0"/>
                          <a:cs typeface="Times New Roman" pitchFamily="18" charset="0"/>
                        </a:rPr>
                        <a:t> отклонения</a:t>
                      </a:r>
                      <a:endParaRPr lang="ru-RU" sz="1200" dirty="0">
                        <a:solidFill>
                          <a:schemeClr val="tx1"/>
                        </a:solidFill>
                        <a:latin typeface="Times New Roman" pitchFamily="18" charset="0"/>
                        <a:cs typeface="Times New Roman" pitchFamily="18" charset="0"/>
                      </a:endParaRPr>
                    </a:p>
                  </a:txBody>
                  <a:tcPr marL="91422" marR="91422">
                    <a:gradFill>
                      <a:gsLst>
                        <a:gs pos="28000">
                          <a:srgbClr val="8BBAFF"/>
                        </a:gs>
                        <a:gs pos="100000">
                          <a:srgbClr val="9797FF"/>
                        </a:gs>
                      </a:gsLst>
                      <a:lin ang="5400000" scaled="0"/>
                    </a:gradFill>
                  </a:tcPr>
                </a:tc>
                <a:extLst>
                  <a:ext uri="{0D108BD9-81ED-4DB2-BD59-A6C34878D82A}">
                    <a16:rowId xmlns:a16="http://schemas.microsoft.com/office/drawing/2014/main" xmlns="" val="10000"/>
                  </a:ext>
                </a:extLst>
              </a:tr>
              <a:tr h="458745">
                <a:tc vMerge="1">
                  <a:txBody>
                    <a:bodyPr/>
                    <a:lstStyle/>
                    <a:p>
                      <a:pPr algn="ctr"/>
                      <a:endParaRPr lang="ru-RU" sz="1200" dirty="0">
                        <a:latin typeface="Times New Roman" pitchFamily="18" charset="0"/>
                        <a:cs typeface="Times New Roman" pitchFamily="18" charset="0"/>
                      </a:endParaRPr>
                    </a:p>
                  </a:txBody>
                  <a:tcPr marL="91422" marR="91422">
                    <a:gradFill>
                      <a:gsLst>
                        <a:gs pos="28000">
                          <a:srgbClr val="8BBAFF"/>
                        </a:gs>
                        <a:gs pos="100000">
                          <a:srgbClr val="9797FF"/>
                        </a:gs>
                      </a:gsLst>
                      <a:lin ang="5400000" scaled="0"/>
                    </a:gradFill>
                  </a:tcPr>
                </a:tc>
                <a:tc vMerge="1">
                  <a:txBody>
                    <a:bodyPr/>
                    <a:lstStyle/>
                    <a:p>
                      <a:pPr algn="ctr"/>
                      <a:endParaRPr lang="ru-RU" sz="1200" dirty="0">
                        <a:latin typeface="Times New Roman" pitchFamily="18" charset="0"/>
                        <a:cs typeface="Times New Roman" pitchFamily="18" charset="0"/>
                      </a:endParaRPr>
                    </a:p>
                  </a:txBody>
                  <a:tcPr marL="91422" marR="91422">
                    <a:gradFill>
                      <a:gsLst>
                        <a:gs pos="28000">
                          <a:srgbClr val="8BBAFF"/>
                        </a:gs>
                        <a:gs pos="100000">
                          <a:srgbClr val="9797FF"/>
                        </a:gs>
                      </a:gsLst>
                      <a:lin ang="5400000" scaled="0"/>
                    </a:gradFill>
                  </a:tcPr>
                </a:tc>
                <a:tc>
                  <a:txBody>
                    <a:bodyPr/>
                    <a:lstStyle/>
                    <a:p>
                      <a:pPr algn="ctr"/>
                      <a:r>
                        <a:rPr lang="ru-RU" sz="1250" dirty="0">
                          <a:solidFill>
                            <a:schemeClr val="tx1"/>
                          </a:solidFill>
                          <a:latin typeface="Times New Roman" pitchFamily="18" charset="0"/>
                          <a:cs typeface="Times New Roman" pitchFamily="18" charset="0"/>
                        </a:rPr>
                        <a:t>наименование</a:t>
                      </a: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код</a:t>
                      </a:r>
                    </a:p>
                  </a:txBody>
                  <a:tcPr marL="91422" marR="91422">
                    <a:gradFill>
                      <a:gsLst>
                        <a:gs pos="28000">
                          <a:srgbClr val="8BBAFF"/>
                        </a:gs>
                        <a:gs pos="100000">
                          <a:srgbClr val="9797FF"/>
                        </a:gs>
                      </a:gsLst>
                      <a:lin ang="5400000" scaled="0"/>
                    </a:gradFill>
                  </a:tcPr>
                </a:tc>
                <a:tc vMerge="1">
                  <a:txBody>
                    <a:bodyPr/>
                    <a:lstStyle/>
                    <a:p>
                      <a:pPr algn="ctr"/>
                      <a:endParaRPr lang="ru-RU" sz="1400" dirty="0">
                        <a:solidFill>
                          <a:schemeClr val="tx1"/>
                        </a:solidFill>
                        <a:latin typeface="Times New Roman" pitchFamily="18" charset="0"/>
                        <a:cs typeface="Times New Roman" pitchFamily="18" charset="0"/>
                      </a:endParaRPr>
                    </a:p>
                  </a:txBody>
                  <a:tcPr marL="91422" marR="91422">
                    <a:gradFill>
                      <a:gsLst>
                        <a:gs pos="28000">
                          <a:srgbClr val="8BBAFF"/>
                        </a:gs>
                        <a:gs pos="100000">
                          <a:srgbClr val="9797FF"/>
                        </a:gs>
                      </a:gsLst>
                      <a:lin ang="5400000" scaled="0"/>
                    </a:gradFill>
                  </a:tcPr>
                </a:tc>
                <a:tc vMerge="1">
                  <a:txBody>
                    <a:bodyPr/>
                    <a:lstStyle/>
                    <a:p>
                      <a:pPr algn="ctr"/>
                      <a:endParaRPr lang="ru-RU" sz="1400" dirty="0">
                        <a:solidFill>
                          <a:schemeClr val="tx1"/>
                        </a:solidFill>
                        <a:latin typeface="Times New Roman" pitchFamily="18" charset="0"/>
                        <a:cs typeface="Times New Roman" pitchFamily="18" charset="0"/>
                      </a:endParaRPr>
                    </a:p>
                  </a:txBody>
                  <a:tcPr marL="91422" marR="91422">
                    <a:gradFill>
                      <a:gsLst>
                        <a:gs pos="28000">
                          <a:srgbClr val="8BBAFF"/>
                        </a:gs>
                        <a:gs pos="100000">
                          <a:srgbClr val="9797FF"/>
                        </a:gs>
                      </a:gsLst>
                      <a:lin ang="5400000" scaled="0"/>
                    </a:gradFill>
                  </a:tcPr>
                </a:tc>
                <a:tc vMerge="1">
                  <a:txBody>
                    <a:bodyPr/>
                    <a:lstStyle/>
                    <a:p>
                      <a:pPr algn="ctr"/>
                      <a:endParaRPr lang="ru-RU" sz="1400" dirty="0">
                        <a:solidFill>
                          <a:schemeClr val="tx1"/>
                        </a:solidFill>
                        <a:latin typeface="Times New Roman" pitchFamily="18" charset="0"/>
                        <a:cs typeface="Times New Roman" pitchFamily="18" charset="0"/>
                      </a:endParaRPr>
                    </a:p>
                  </a:txBody>
                  <a:tcPr marL="91422" marR="91422">
                    <a:gradFill>
                      <a:gsLst>
                        <a:gs pos="28000">
                          <a:srgbClr val="8BBAFF"/>
                        </a:gs>
                        <a:gs pos="100000">
                          <a:srgbClr val="9797FF"/>
                        </a:gs>
                      </a:gsLst>
                      <a:lin ang="5400000" scaled="0"/>
                    </a:gradFill>
                  </a:tcPr>
                </a:tc>
                <a:extLst>
                  <a:ext uri="{0D108BD9-81ED-4DB2-BD59-A6C34878D82A}">
                    <a16:rowId xmlns:a16="http://schemas.microsoft.com/office/drawing/2014/main" xmlns="" val="10003"/>
                  </a:ext>
                </a:extLst>
              </a:tr>
              <a:tr h="178180">
                <a:tc>
                  <a:txBody>
                    <a:bodyPr/>
                    <a:lstStyle/>
                    <a:p>
                      <a:pPr algn="ctr"/>
                      <a:r>
                        <a:rPr lang="ru-RU" sz="800" b="0" dirty="0">
                          <a:latin typeface="Times New Roman" pitchFamily="18" charset="0"/>
                          <a:cs typeface="Times New Roman" pitchFamily="18" charset="0"/>
                        </a:rPr>
                        <a:t>1</a:t>
                      </a:r>
                    </a:p>
                  </a:txBody>
                  <a:tcPr marL="91422" marR="91422"/>
                </a:tc>
                <a:tc>
                  <a:txBody>
                    <a:bodyPr/>
                    <a:lstStyle/>
                    <a:p>
                      <a:pPr algn="ctr"/>
                      <a:r>
                        <a:rPr lang="ru-RU" sz="800" b="0" dirty="0">
                          <a:latin typeface="Times New Roman" pitchFamily="18" charset="0"/>
                          <a:cs typeface="Times New Roman" pitchFamily="18" charset="0"/>
                        </a:rPr>
                        <a:t>2</a:t>
                      </a:r>
                    </a:p>
                  </a:txBody>
                  <a:tcPr marL="91422" marR="91422"/>
                </a:tc>
                <a:tc>
                  <a:txBody>
                    <a:bodyPr/>
                    <a:lstStyle/>
                    <a:p>
                      <a:pPr algn="ctr"/>
                      <a:r>
                        <a:rPr lang="ru-RU" sz="800" b="0" dirty="0">
                          <a:latin typeface="Times New Roman" pitchFamily="18" charset="0"/>
                          <a:cs typeface="Times New Roman" pitchFamily="18" charset="0"/>
                        </a:rPr>
                        <a:t>3</a:t>
                      </a:r>
                    </a:p>
                  </a:txBody>
                  <a:tcPr marL="91422" marR="91422"/>
                </a:tc>
                <a:tc>
                  <a:txBody>
                    <a:bodyPr/>
                    <a:lstStyle/>
                    <a:p>
                      <a:pPr algn="ctr"/>
                      <a:r>
                        <a:rPr lang="ru-RU" sz="800" b="0" dirty="0">
                          <a:latin typeface="Times New Roman" pitchFamily="18" charset="0"/>
                          <a:cs typeface="Times New Roman" pitchFamily="18" charset="0"/>
                        </a:rPr>
                        <a:t>4</a:t>
                      </a:r>
                    </a:p>
                  </a:txBody>
                  <a:tcPr marL="91422" marR="91422"/>
                </a:tc>
                <a:tc>
                  <a:txBody>
                    <a:bodyPr/>
                    <a:lstStyle/>
                    <a:p>
                      <a:pPr algn="ctr"/>
                      <a:r>
                        <a:rPr lang="ru-RU" sz="800" b="0" dirty="0">
                          <a:latin typeface="Times New Roman" pitchFamily="18" charset="0"/>
                          <a:cs typeface="Times New Roman" pitchFamily="18" charset="0"/>
                        </a:rPr>
                        <a:t>5</a:t>
                      </a:r>
                    </a:p>
                  </a:txBody>
                  <a:tcPr marL="91422" marR="91422"/>
                </a:tc>
                <a:tc>
                  <a:txBody>
                    <a:bodyPr/>
                    <a:lstStyle/>
                    <a:p>
                      <a:pPr algn="ctr"/>
                      <a:r>
                        <a:rPr lang="ru-RU" sz="800" b="0" dirty="0">
                          <a:latin typeface="Times New Roman" pitchFamily="18" charset="0"/>
                          <a:cs typeface="Times New Roman" pitchFamily="18" charset="0"/>
                        </a:rPr>
                        <a:t>6</a:t>
                      </a:r>
                    </a:p>
                  </a:txBody>
                  <a:tcPr marL="91422" marR="91422"/>
                </a:tc>
                <a:tc>
                  <a:txBody>
                    <a:bodyPr/>
                    <a:lstStyle/>
                    <a:p>
                      <a:pPr algn="ctr"/>
                      <a:r>
                        <a:rPr lang="ru-RU" sz="800" b="0" dirty="0">
                          <a:latin typeface="Times New Roman" pitchFamily="18" charset="0"/>
                          <a:cs typeface="Times New Roman" pitchFamily="18" charset="0"/>
                        </a:rPr>
                        <a:t>7</a:t>
                      </a:r>
                    </a:p>
                  </a:txBody>
                  <a:tcPr marL="91422" marR="91422"/>
                </a:tc>
                <a:extLst>
                  <a:ext uri="{0D108BD9-81ED-4DB2-BD59-A6C34878D82A}">
                    <a16:rowId xmlns:a16="http://schemas.microsoft.com/office/drawing/2014/main" xmlns="" val="10001"/>
                  </a:ext>
                </a:extLst>
              </a:tr>
              <a:tr h="1378244">
                <a:tc>
                  <a:txBody>
                    <a:bodyPr/>
                    <a:lstStyle/>
                    <a:p>
                      <a:pPr algn="ctr"/>
                      <a:endParaRPr lang="ru-RU" sz="1400" i="0" dirty="0">
                        <a:latin typeface="Times New Roman" pitchFamily="18" charset="0"/>
                        <a:cs typeface="Times New Roman" pitchFamily="18" charset="0"/>
                      </a:endParaRPr>
                    </a:p>
                    <a:p>
                      <a:pPr algn="ctr"/>
                      <a:r>
                        <a:rPr lang="ru-RU" sz="1400" i="0" dirty="0">
                          <a:latin typeface="Times New Roman" pitchFamily="18" charset="0"/>
                          <a:cs typeface="Times New Roman" pitchFamily="18" charset="0"/>
                        </a:rPr>
                        <a:t>1</a:t>
                      </a:r>
                    </a:p>
                  </a:txBody>
                  <a:tcPr marL="91422" marR="91422"/>
                </a:tc>
                <a:tc>
                  <a:txBody>
                    <a:bodyPr/>
                    <a:lstStyle/>
                    <a:p>
                      <a:pPr algn="just"/>
                      <a:r>
                        <a:rPr lang="ru-RU" sz="1400" i="0" dirty="0">
                          <a:latin typeface="Times New Roman" pitchFamily="18" charset="0"/>
                          <a:cs typeface="Times New Roman" pitchFamily="18" charset="0"/>
                        </a:rPr>
                        <a:t>Строительство,</a:t>
                      </a:r>
                      <a:r>
                        <a:rPr lang="ru-RU" sz="1400" i="0" baseline="0" dirty="0">
                          <a:latin typeface="Times New Roman" pitchFamily="18" charset="0"/>
                          <a:cs typeface="Times New Roman" pitchFamily="18" charset="0"/>
                        </a:rPr>
                        <a:t> реконструкция, капитальный ремонт, ремонт, благоустройство и покупка объектов общественной инфраструктуры, расположенных на территории муниципальных образований Нижегородской области</a:t>
                      </a:r>
                      <a:endParaRPr lang="ru-RU" sz="1400" i="0" dirty="0">
                        <a:latin typeface="Times New Roman" pitchFamily="18" charset="0"/>
                        <a:cs typeface="Times New Roman" pitchFamily="18" charset="0"/>
                      </a:endParaRPr>
                    </a:p>
                  </a:txBody>
                  <a:tcPr marL="91422" marR="91422"/>
                </a:tc>
                <a:tc>
                  <a:txBody>
                    <a:bodyPr/>
                    <a:lstStyle/>
                    <a:p>
                      <a:pPr algn="ctr"/>
                      <a:endParaRPr lang="ru-RU" sz="1400" i="0" dirty="0">
                        <a:latin typeface="Times New Roman" pitchFamily="18" charset="0"/>
                        <a:cs typeface="Times New Roman" pitchFamily="18" charset="0"/>
                      </a:endParaRPr>
                    </a:p>
                    <a:p>
                      <a:pPr algn="ctr"/>
                      <a:r>
                        <a:rPr lang="ru-RU" sz="1400" i="0" dirty="0">
                          <a:latin typeface="Times New Roman" pitchFamily="18" charset="0"/>
                          <a:cs typeface="Times New Roman" pitchFamily="18" charset="0"/>
                        </a:rPr>
                        <a:t>штука</a:t>
                      </a:r>
                    </a:p>
                  </a:txBody>
                  <a:tcPr marL="91422" marR="91422"/>
                </a:tc>
                <a:tc>
                  <a:txBody>
                    <a:bodyPr/>
                    <a:lstStyle/>
                    <a:p>
                      <a:pPr algn="ctr"/>
                      <a:endParaRPr lang="ru-RU" sz="1400" i="0" dirty="0">
                        <a:latin typeface="Times New Roman" pitchFamily="18" charset="0"/>
                        <a:cs typeface="Times New Roman" pitchFamily="18" charset="0"/>
                      </a:endParaRPr>
                    </a:p>
                    <a:p>
                      <a:pPr algn="ctr"/>
                      <a:r>
                        <a:rPr lang="ru-RU" sz="1400" i="0" dirty="0">
                          <a:latin typeface="Times New Roman" pitchFamily="18" charset="0"/>
                          <a:cs typeface="Times New Roman" pitchFamily="18" charset="0"/>
                        </a:rPr>
                        <a:t>796</a:t>
                      </a:r>
                    </a:p>
                  </a:txBody>
                  <a:tcPr marL="91422" marR="91422"/>
                </a:tc>
                <a:tc>
                  <a:txBody>
                    <a:bodyPr/>
                    <a:lstStyle/>
                    <a:p>
                      <a:pPr algn="ctr"/>
                      <a:endParaRPr lang="ru-RU" sz="1400" i="0" dirty="0">
                        <a:latin typeface="Times New Roman" pitchFamily="18" charset="0"/>
                        <a:cs typeface="Times New Roman" pitchFamily="18" charset="0"/>
                      </a:endParaRPr>
                    </a:p>
                    <a:p>
                      <a:pPr algn="ctr"/>
                      <a:r>
                        <a:rPr lang="ru-RU" sz="1400" i="0" dirty="0">
                          <a:latin typeface="Times New Roman" pitchFamily="18" charset="0"/>
                          <a:cs typeface="Times New Roman" pitchFamily="18" charset="0"/>
                        </a:rPr>
                        <a:t>7</a:t>
                      </a:r>
                    </a:p>
                  </a:txBody>
                  <a:tcPr marL="91422" marR="91422"/>
                </a:tc>
                <a:tc>
                  <a:txBody>
                    <a:bodyPr/>
                    <a:lstStyle/>
                    <a:p>
                      <a:pPr algn="ctr"/>
                      <a:endParaRPr lang="ru-RU" sz="1400" i="0" dirty="0">
                        <a:latin typeface="Times New Roman" pitchFamily="18" charset="0"/>
                        <a:cs typeface="Times New Roman" pitchFamily="18" charset="0"/>
                      </a:endParaRPr>
                    </a:p>
                    <a:p>
                      <a:pPr algn="ctr"/>
                      <a:r>
                        <a:rPr lang="ru-RU" sz="1400" i="0" dirty="0">
                          <a:latin typeface="Times New Roman" pitchFamily="18" charset="0"/>
                          <a:cs typeface="Times New Roman" pitchFamily="18" charset="0"/>
                        </a:rPr>
                        <a:t>7</a:t>
                      </a:r>
                    </a:p>
                  </a:txBody>
                  <a:tcPr marL="91422" marR="91422"/>
                </a:tc>
                <a:tc>
                  <a:txBody>
                    <a:bodyPr/>
                    <a:lstStyle/>
                    <a:p>
                      <a:pPr algn="ctr"/>
                      <a:endParaRPr lang="ru-RU" sz="1400" i="0" dirty="0">
                        <a:latin typeface="Times New Roman" pitchFamily="18" charset="0"/>
                        <a:cs typeface="Times New Roman" pitchFamily="18" charset="0"/>
                      </a:endParaRPr>
                    </a:p>
                    <a:p>
                      <a:pPr algn="ctr"/>
                      <a:r>
                        <a:rPr lang="ru-RU" sz="1400" i="0" dirty="0">
                          <a:latin typeface="Times New Roman" pitchFamily="18" charset="0"/>
                          <a:cs typeface="Times New Roman" pitchFamily="18" charset="0"/>
                        </a:rPr>
                        <a:t>-</a:t>
                      </a:r>
                    </a:p>
                  </a:txBody>
                  <a:tcPr marL="91422" marR="91422"/>
                </a:tc>
                <a:extLst>
                  <a:ext uri="{0D108BD9-81ED-4DB2-BD59-A6C34878D82A}">
                    <a16:rowId xmlns:a16="http://schemas.microsoft.com/office/drawing/2014/main" xmlns="" val="10002"/>
                  </a:ext>
                </a:extLst>
              </a:tr>
            </a:tbl>
          </a:graphicData>
        </a:graphic>
      </p:graphicFrame>
      <p:sp>
        <p:nvSpPr>
          <p:cNvPr id="8" name="Прямоугольник 7"/>
          <p:cNvSpPr/>
          <p:nvPr/>
        </p:nvSpPr>
        <p:spPr>
          <a:xfrm>
            <a:off x="95696" y="-69427"/>
            <a:ext cx="8947109" cy="1061829"/>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lvl="0" algn="ctr" defTabSz="914400" fontAlgn="base">
              <a:spcBef>
                <a:spcPct val="0"/>
              </a:spcBef>
              <a:spcAft>
                <a:spcPct val="0"/>
              </a:spcAft>
              <a:defRPr/>
            </a:pPr>
            <a:r>
              <a:rPr lang="ru-RU" sz="21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Информация о достижении значений показателей результативности инициативного бюджетирования </a:t>
            </a:r>
          </a:p>
          <a:p>
            <a:pPr lvl="0" algn="ctr" defTabSz="914400" fontAlgn="base">
              <a:spcBef>
                <a:spcPct val="0"/>
              </a:spcBef>
              <a:spcAft>
                <a:spcPct val="0"/>
              </a:spcAft>
              <a:defRPr/>
            </a:pPr>
            <a:r>
              <a:rPr lang="ru-RU" sz="21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«Вам решать!»</a:t>
            </a:r>
          </a:p>
        </p:txBody>
      </p:sp>
      <p:sp>
        <p:nvSpPr>
          <p:cNvPr id="6"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sz="1650" b="1" dirty="0" smtClean="0">
                <a:solidFill>
                  <a:srgbClr val="002060"/>
                </a:solidFill>
                <a:effectLst>
                  <a:outerShdw blurRad="38100" dist="38100" dir="2700000" algn="tl">
                    <a:srgbClr val="C0C0C0"/>
                  </a:outerShdw>
                </a:effectLst>
                <a:latin typeface="Tahoma" pitchFamily="34" charset="0"/>
              </a:rPr>
              <a:t>59.8</a:t>
            </a:r>
            <a:endParaRPr lang="ru-RU" sz="1650" b="1" dirty="0">
              <a:solidFill>
                <a:srgbClr val="002060"/>
              </a:solidFill>
              <a:effectLst>
                <a:outerShdw blurRad="38100" dist="38100" dir="2700000" algn="tl">
                  <a:srgbClr val="C0C0C0"/>
                </a:outerShdw>
              </a:effectLst>
              <a:latin typeface="Tahoma" pitchFamily="34" charset="0"/>
            </a:endParaRPr>
          </a:p>
        </p:txBody>
      </p:sp>
      <p:grpSp>
        <p:nvGrpSpPr>
          <p:cNvPr id="138" name="Группа 137">
            <a:extLst>
              <a:ext uri="{FF2B5EF4-FFF2-40B4-BE49-F238E27FC236}">
                <a16:creationId xmlns:a16="http://schemas.microsoft.com/office/drawing/2014/main" xmlns="" id="{95AD9D09-ADFE-61F8-1365-DBD1BD5D0CE1}"/>
              </a:ext>
            </a:extLst>
          </p:cNvPr>
          <p:cNvGrpSpPr/>
          <p:nvPr/>
        </p:nvGrpSpPr>
        <p:grpSpPr>
          <a:xfrm>
            <a:off x="509655" y="3700599"/>
            <a:ext cx="8128014" cy="3113209"/>
            <a:chOff x="660157" y="3518806"/>
            <a:chExt cx="8128014" cy="3113209"/>
          </a:xfrm>
        </p:grpSpPr>
        <p:grpSp>
          <p:nvGrpSpPr>
            <p:cNvPr id="139" name="Группа 138">
              <a:extLst>
                <a:ext uri="{FF2B5EF4-FFF2-40B4-BE49-F238E27FC236}">
                  <a16:creationId xmlns:a16="http://schemas.microsoft.com/office/drawing/2014/main" xmlns="" id="{C37D9275-E0CF-78EB-E0DA-62364FE17B93}"/>
                </a:ext>
              </a:extLst>
            </p:cNvPr>
            <p:cNvGrpSpPr/>
            <p:nvPr/>
          </p:nvGrpSpPr>
          <p:grpSpPr>
            <a:xfrm>
              <a:off x="1665059" y="3518806"/>
              <a:ext cx="6058890" cy="1677633"/>
              <a:chOff x="143986" y="3624310"/>
              <a:chExt cx="6058890" cy="1677633"/>
            </a:xfrm>
          </p:grpSpPr>
          <p:grpSp>
            <p:nvGrpSpPr>
              <p:cNvPr id="1041" name="Группа 1040">
                <a:extLst>
                  <a:ext uri="{FF2B5EF4-FFF2-40B4-BE49-F238E27FC236}">
                    <a16:creationId xmlns:a16="http://schemas.microsoft.com/office/drawing/2014/main" xmlns="" id="{CB43C1FD-AD47-51A7-214C-6F6A74F185CE}"/>
                  </a:ext>
                </a:extLst>
              </p:cNvPr>
              <p:cNvGrpSpPr/>
              <p:nvPr/>
            </p:nvGrpSpPr>
            <p:grpSpPr>
              <a:xfrm>
                <a:off x="143986" y="3624310"/>
                <a:ext cx="6058890" cy="1677633"/>
                <a:chOff x="433752" y="3624459"/>
                <a:chExt cx="6058890" cy="1677633"/>
              </a:xfrm>
            </p:grpSpPr>
            <p:grpSp>
              <p:nvGrpSpPr>
                <p:cNvPr id="1045" name="组合 26">
                  <a:extLst>
                    <a:ext uri="{FF2B5EF4-FFF2-40B4-BE49-F238E27FC236}">
                      <a16:creationId xmlns:a16="http://schemas.microsoft.com/office/drawing/2014/main" xmlns="" id="{4CE25CA3-FA17-56F0-1E56-056B22796843}"/>
                    </a:ext>
                  </a:extLst>
                </p:cNvPr>
                <p:cNvGrpSpPr/>
                <p:nvPr/>
              </p:nvGrpSpPr>
              <p:grpSpPr>
                <a:xfrm>
                  <a:off x="433752" y="3624459"/>
                  <a:ext cx="1920642" cy="1673295"/>
                  <a:chOff x="1133799" y="1509819"/>
                  <a:chExt cx="1971503" cy="1770806"/>
                </a:xfrm>
                <a:effectLst>
                  <a:reflection blurRad="6350" stA="34000" endPos="15000" dir="5400000" sy="-100000" algn="bl" rotWithShape="0"/>
                </a:effectLst>
              </p:grpSpPr>
              <p:sp>
                <p:nvSpPr>
                  <p:cNvPr id="1054" name="等腰三角形 47">
                    <a:extLst>
                      <a:ext uri="{FF2B5EF4-FFF2-40B4-BE49-F238E27FC236}">
                        <a16:creationId xmlns:a16="http://schemas.microsoft.com/office/drawing/2014/main" xmlns="" id="{C62E4FA4-CFD8-9FE5-2B53-74219809413C}"/>
                      </a:ext>
                    </a:extLst>
                  </p:cNvPr>
                  <p:cNvSpPr/>
                  <p:nvPr/>
                </p:nvSpPr>
                <p:spPr>
                  <a:xfrm rot="7772360">
                    <a:off x="1284238" y="1459560"/>
                    <a:ext cx="1670626" cy="1971503"/>
                  </a:xfrm>
                  <a:custGeom>
                    <a:avLst/>
                    <a:gdLst/>
                    <a:ahLst/>
                    <a:cxnLst/>
                    <a:rect l="l" t="t" r="r" b="b"/>
                    <a:pathLst>
                      <a:path w="1670626" h="1971503">
                        <a:moveTo>
                          <a:pt x="191148" y="1667943"/>
                        </a:moveTo>
                        <a:cubicBezTo>
                          <a:pt x="-102531" y="1312180"/>
                          <a:pt x="-52202" y="785704"/>
                          <a:pt x="303561" y="492025"/>
                        </a:cubicBezTo>
                        <a:cubicBezTo>
                          <a:pt x="455486" y="366612"/>
                          <a:pt x="638544" y="303934"/>
                          <a:pt x="821369" y="304714"/>
                        </a:cubicBezTo>
                        <a:lnTo>
                          <a:pt x="920985" y="0"/>
                        </a:lnTo>
                        <a:lnTo>
                          <a:pt x="1027727" y="326510"/>
                        </a:lnTo>
                        <a:cubicBezTo>
                          <a:pt x="1199391" y="363974"/>
                          <a:pt x="1359018" y="458512"/>
                          <a:pt x="1479479" y="604438"/>
                        </a:cubicBezTo>
                        <a:cubicBezTo>
                          <a:pt x="1773157" y="960201"/>
                          <a:pt x="1722828" y="1486677"/>
                          <a:pt x="1367066" y="1780356"/>
                        </a:cubicBezTo>
                        <a:cubicBezTo>
                          <a:pt x="1011303" y="2074034"/>
                          <a:pt x="484827" y="2023705"/>
                          <a:pt x="191148" y="1667943"/>
                        </a:cubicBezTo>
                        <a:close/>
                      </a:path>
                    </a:pathLst>
                  </a:custGeom>
                  <a:gradFill flip="none" rotWithShape="1">
                    <a:gsLst>
                      <a:gs pos="2000">
                        <a:srgbClr val="0070C0"/>
                      </a:gs>
                      <a:gs pos="100000">
                        <a:srgbClr val="33CAFF"/>
                      </a:gs>
                    </a:gsLst>
                    <a:lin ang="10800000" scaled="1"/>
                    <a:tileRect/>
                  </a:gradFill>
                  <a:ln w="25400" cap="flat" cmpd="sng" algn="ctr">
                    <a:solidFill>
                      <a:srgbClr val="0070C0"/>
                    </a:solidFill>
                    <a:prstDash val="solid"/>
                  </a:ln>
                  <a:effectLst/>
                  <a:scene3d>
                    <a:camera prst="orthographicFront">
                      <a:rot lat="0" lon="0" rev="0"/>
                    </a:camera>
                    <a:lightRig rig="glow" dir="t">
                      <a:rot lat="0" lon="0" rev="14100000"/>
                    </a:lightRig>
                  </a:scene3d>
                  <a:sp3d prstMaterial="softEdge">
                    <a:bevelT w="1270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55" name="椭圆 48">
                    <a:extLst>
                      <a:ext uri="{FF2B5EF4-FFF2-40B4-BE49-F238E27FC236}">
                        <a16:creationId xmlns:a16="http://schemas.microsoft.com/office/drawing/2014/main" xmlns="" id="{CD12102A-4F56-F382-CB6E-87D965FA1F4B}"/>
                      </a:ext>
                    </a:extLst>
                  </p:cNvPr>
                  <p:cNvSpPr/>
                  <p:nvPr/>
                </p:nvSpPr>
                <p:spPr>
                  <a:xfrm>
                    <a:off x="1295728" y="1630996"/>
                    <a:ext cx="1440160" cy="1429374"/>
                  </a:xfrm>
                  <a:custGeom>
                    <a:avLst/>
                    <a:gdLst/>
                    <a:ahLst/>
                    <a:cxnLst/>
                    <a:rect l="l" t="t" r="r" b="b"/>
                    <a:pathLst>
                      <a:path w="1440160" h="1429374">
                        <a:moveTo>
                          <a:pt x="600143" y="0"/>
                        </a:moveTo>
                        <a:lnTo>
                          <a:pt x="1418911" y="542848"/>
                        </a:lnTo>
                        <a:cubicBezTo>
                          <a:pt x="1433434" y="595976"/>
                          <a:pt x="1440160" y="651849"/>
                          <a:pt x="1440160" y="709294"/>
                        </a:cubicBezTo>
                        <a:cubicBezTo>
                          <a:pt x="1440160" y="1106983"/>
                          <a:pt x="1117769" y="1429374"/>
                          <a:pt x="720080" y="1429374"/>
                        </a:cubicBezTo>
                        <a:cubicBezTo>
                          <a:pt x="322391" y="1429374"/>
                          <a:pt x="0" y="1106983"/>
                          <a:pt x="0" y="709294"/>
                        </a:cubicBezTo>
                        <a:cubicBezTo>
                          <a:pt x="0" y="352516"/>
                          <a:pt x="259472" y="56341"/>
                          <a:pt x="600143" y="0"/>
                        </a:cubicBezTo>
                        <a:close/>
                      </a:path>
                    </a:pathLst>
                  </a:custGeom>
                  <a:solidFill>
                    <a:sysClr val="window" lastClr="FFFFFF"/>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60" name="椭圆 48">
                    <a:extLst>
                      <a:ext uri="{FF2B5EF4-FFF2-40B4-BE49-F238E27FC236}">
                        <a16:creationId xmlns:a16="http://schemas.microsoft.com/office/drawing/2014/main" xmlns="" id="{247EABD8-24B9-9909-A22D-8D7BBDD456B5}"/>
                      </a:ext>
                    </a:extLst>
                  </p:cNvPr>
                  <p:cNvSpPr/>
                  <p:nvPr/>
                </p:nvSpPr>
                <p:spPr>
                  <a:xfrm rot="20473898">
                    <a:off x="1946476" y="1509819"/>
                    <a:ext cx="646585" cy="763578"/>
                  </a:xfrm>
                  <a:custGeom>
                    <a:avLst/>
                    <a:gdLst/>
                    <a:ahLst/>
                    <a:cxnLst/>
                    <a:rect l="l" t="t" r="r" b="b"/>
                    <a:pathLst>
                      <a:path w="865829" h="1022492">
                        <a:moveTo>
                          <a:pt x="69377" y="0"/>
                        </a:moveTo>
                        <a:cubicBezTo>
                          <a:pt x="46542" y="68499"/>
                          <a:pt x="35912" y="141754"/>
                          <a:pt x="35912" y="217490"/>
                        </a:cubicBezTo>
                        <a:cubicBezTo>
                          <a:pt x="35912" y="654948"/>
                          <a:pt x="390542" y="1009578"/>
                          <a:pt x="828000" y="1009578"/>
                        </a:cubicBezTo>
                        <a:cubicBezTo>
                          <a:pt x="840698" y="1009578"/>
                          <a:pt x="853325" y="1009279"/>
                          <a:pt x="865829" y="1007668"/>
                        </a:cubicBezTo>
                        <a:cubicBezTo>
                          <a:pt x="818768" y="1017409"/>
                          <a:pt x="770018" y="1022492"/>
                          <a:pt x="720080" y="1022492"/>
                        </a:cubicBezTo>
                        <a:cubicBezTo>
                          <a:pt x="322391" y="1022492"/>
                          <a:pt x="0" y="700101"/>
                          <a:pt x="0" y="302412"/>
                        </a:cubicBezTo>
                        <a:cubicBezTo>
                          <a:pt x="0" y="193949"/>
                          <a:pt x="23981" y="91087"/>
                          <a:pt x="69377" y="0"/>
                        </a:cubicBezTo>
                        <a:close/>
                      </a:path>
                    </a:pathLst>
                  </a:custGeom>
                  <a:solidFill>
                    <a:srgbClr val="00B0F0"/>
                  </a:solidFill>
                  <a:ln w="25400" cap="flat" cmpd="sng" algn="ctr">
                    <a:noFill/>
                    <a:prstDash val="solid"/>
                  </a:ln>
                  <a:effectLst>
                    <a:outerShdw blurRad="50800" dist="38100" dir="8100000" algn="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046" name="组合 31">
                  <a:extLst>
                    <a:ext uri="{FF2B5EF4-FFF2-40B4-BE49-F238E27FC236}">
                      <a16:creationId xmlns:a16="http://schemas.microsoft.com/office/drawing/2014/main" xmlns="" id="{EF53A199-11FD-1F2A-0FCE-08450DCDAD2B}"/>
                    </a:ext>
                  </a:extLst>
                </p:cNvPr>
                <p:cNvGrpSpPr/>
                <p:nvPr/>
              </p:nvGrpSpPr>
              <p:grpSpPr>
                <a:xfrm>
                  <a:off x="2502876" y="3626628"/>
                  <a:ext cx="1920642" cy="1673295"/>
                  <a:chOff x="1133799" y="1509819"/>
                  <a:chExt cx="1971503" cy="1770806"/>
                </a:xfrm>
                <a:effectLst>
                  <a:reflection blurRad="6350" stA="34000" endPos="15000" dir="5400000" sy="-100000" algn="bl" rotWithShape="0"/>
                </a:effectLst>
              </p:grpSpPr>
              <p:sp>
                <p:nvSpPr>
                  <p:cNvPr id="1051" name="等腰三角形 47">
                    <a:extLst>
                      <a:ext uri="{FF2B5EF4-FFF2-40B4-BE49-F238E27FC236}">
                        <a16:creationId xmlns:a16="http://schemas.microsoft.com/office/drawing/2014/main" xmlns="" id="{CA13F20A-F37A-BDC5-6462-02908719B018}"/>
                      </a:ext>
                    </a:extLst>
                  </p:cNvPr>
                  <p:cNvSpPr/>
                  <p:nvPr/>
                </p:nvSpPr>
                <p:spPr>
                  <a:xfrm rot="7772360">
                    <a:off x="1284238" y="1459560"/>
                    <a:ext cx="1670626" cy="1971503"/>
                  </a:xfrm>
                  <a:custGeom>
                    <a:avLst/>
                    <a:gdLst/>
                    <a:ahLst/>
                    <a:cxnLst/>
                    <a:rect l="l" t="t" r="r" b="b"/>
                    <a:pathLst>
                      <a:path w="1670626" h="1971503">
                        <a:moveTo>
                          <a:pt x="191148" y="1667943"/>
                        </a:moveTo>
                        <a:cubicBezTo>
                          <a:pt x="-102531" y="1312180"/>
                          <a:pt x="-52202" y="785704"/>
                          <a:pt x="303561" y="492025"/>
                        </a:cubicBezTo>
                        <a:cubicBezTo>
                          <a:pt x="455486" y="366612"/>
                          <a:pt x="638544" y="303934"/>
                          <a:pt x="821369" y="304714"/>
                        </a:cubicBezTo>
                        <a:lnTo>
                          <a:pt x="920985" y="0"/>
                        </a:lnTo>
                        <a:lnTo>
                          <a:pt x="1027727" y="326510"/>
                        </a:lnTo>
                        <a:cubicBezTo>
                          <a:pt x="1199391" y="363974"/>
                          <a:pt x="1359018" y="458512"/>
                          <a:pt x="1479479" y="604438"/>
                        </a:cubicBezTo>
                        <a:cubicBezTo>
                          <a:pt x="1773157" y="960201"/>
                          <a:pt x="1722828" y="1486677"/>
                          <a:pt x="1367066" y="1780356"/>
                        </a:cubicBezTo>
                        <a:cubicBezTo>
                          <a:pt x="1011303" y="2074034"/>
                          <a:pt x="484827" y="2023705"/>
                          <a:pt x="191148" y="1667943"/>
                        </a:cubicBezTo>
                        <a:close/>
                      </a:path>
                    </a:pathLst>
                  </a:custGeom>
                  <a:gradFill flip="none" rotWithShape="1">
                    <a:gsLst>
                      <a:gs pos="2000">
                        <a:srgbClr val="0070C0"/>
                      </a:gs>
                      <a:gs pos="100000">
                        <a:srgbClr val="33CAFF"/>
                      </a:gs>
                    </a:gsLst>
                    <a:lin ang="10800000" scaled="1"/>
                    <a:tileRect/>
                  </a:gradFill>
                  <a:ln w="25400" cap="flat" cmpd="sng" algn="ctr">
                    <a:solidFill>
                      <a:srgbClr val="0070C0"/>
                    </a:solidFill>
                    <a:prstDash val="solid"/>
                  </a:ln>
                  <a:effectLst/>
                  <a:scene3d>
                    <a:camera prst="orthographicFront">
                      <a:rot lat="0" lon="0" rev="0"/>
                    </a:camera>
                    <a:lightRig rig="glow" dir="t">
                      <a:rot lat="0" lon="0" rev="14100000"/>
                    </a:lightRig>
                  </a:scene3d>
                  <a:sp3d prstMaterial="softEdge">
                    <a:bevelT w="1270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52" name="椭圆 48">
                    <a:extLst>
                      <a:ext uri="{FF2B5EF4-FFF2-40B4-BE49-F238E27FC236}">
                        <a16:creationId xmlns:a16="http://schemas.microsoft.com/office/drawing/2014/main" xmlns="" id="{8DA58553-B069-43CF-9FAA-8B73EEE2EE8C}"/>
                      </a:ext>
                    </a:extLst>
                  </p:cNvPr>
                  <p:cNvSpPr/>
                  <p:nvPr/>
                </p:nvSpPr>
                <p:spPr>
                  <a:xfrm>
                    <a:off x="1295728" y="1630996"/>
                    <a:ext cx="1440160" cy="1429374"/>
                  </a:xfrm>
                  <a:custGeom>
                    <a:avLst/>
                    <a:gdLst/>
                    <a:ahLst/>
                    <a:cxnLst/>
                    <a:rect l="l" t="t" r="r" b="b"/>
                    <a:pathLst>
                      <a:path w="1440160" h="1429374">
                        <a:moveTo>
                          <a:pt x="600143" y="0"/>
                        </a:moveTo>
                        <a:lnTo>
                          <a:pt x="1418911" y="542848"/>
                        </a:lnTo>
                        <a:cubicBezTo>
                          <a:pt x="1433434" y="595976"/>
                          <a:pt x="1440160" y="651849"/>
                          <a:pt x="1440160" y="709294"/>
                        </a:cubicBezTo>
                        <a:cubicBezTo>
                          <a:pt x="1440160" y="1106983"/>
                          <a:pt x="1117769" y="1429374"/>
                          <a:pt x="720080" y="1429374"/>
                        </a:cubicBezTo>
                        <a:cubicBezTo>
                          <a:pt x="322391" y="1429374"/>
                          <a:pt x="0" y="1106983"/>
                          <a:pt x="0" y="709294"/>
                        </a:cubicBezTo>
                        <a:cubicBezTo>
                          <a:pt x="0" y="352516"/>
                          <a:pt x="259472" y="56341"/>
                          <a:pt x="600143" y="0"/>
                        </a:cubicBezTo>
                        <a:close/>
                      </a:path>
                    </a:pathLst>
                  </a:custGeom>
                  <a:solidFill>
                    <a:sysClr val="window" lastClr="FFFFFF"/>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53" name="椭圆 48">
                    <a:extLst>
                      <a:ext uri="{FF2B5EF4-FFF2-40B4-BE49-F238E27FC236}">
                        <a16:creationId xmlns:a16="http://schemas.microsoft.com/office/drawing/2014/main" xmlns="" id="{A2405BD4-9D88-4CC0-6F94-8F625EE13367}"/>
                      </a:ext>
                    </a:extLst>
                  </p:cNvPr>
                  <p:cNvSpPr/>
                  <p:nvPr/>
                </p:nvSpPr>
                <p:spPr>
                  <a:xfrm rot="20473898">
                    <a:off x="1946476" y="1509819"/>
                    <a:ext cx="646585" cy="763578"/>
                  </a:xfrm>
                  <a:custGeom>
                    <a:avLst/>
                    <a:gdLst/>
                    <a:ahLst/>
                    <a:cxnLst/>
                    <a:rect l="l" t="t" r="r" b="b"/>
                    <a:pathLst>
                      <a:path w="865829" h="1022492">
                        <a:moveTo>
                          <a:pt x="69377" y="0"/>
                        </a:moveTo>
                        <a:cubicBezTo>
                          <a:pt x="46542" y="68499"/>
                          <a:pt x="35912" y="141754"/>
                          <a:pt x="35912" y="217490"/>
                        </a:cubicBezTo>
                        <a:cubicBezTo>
                          <a:pt x="35912" y="654948"/>
                          <a:pt x="390542" y="1009578"/>
                          <a:pt x="828000" y="1009578"/>
                        </a:cubicBezTo>
                        <a:cubicBezTo>
                          <a:pt x="840698" y="1009578"/>
                          <a:pt x="853325" y="1009279"/>
                          <a:pt x="865829" y="1007668"/>
                        </a:cubicBezTo>
                        <a:cubicBezTo>
                          <a:pt x="818768" y="1017409"/>
                          <a:pt x="770018" y="1022492"/>
                          <a:pt x="720080" y="1022492"/>
                        </a:cubicBezTo>
                        <a:cubicBezTo>
                          <a:pt x="322391" y="1022492"/>
                          <a:pt x="0" y="700101"/>
                          <a:pt x="0" y="302412"/>
                        </a:cubicBezTo>
                        <a:cubicBezTo>
                          <a:pt x="0" y="193949"/>
                          <a:pt x="23981" y="91087"/>
                          <a:pt x="69377" y="0"/>
                        </a:cubicBezTo>
                        <a:close/>
                      </a:path>
                    </a:pathLst>
                  </a:custGeom>
                  <a:solidFill>
                    <a:srgbClr val="00B0F0"/>
                  </a:solidFill>
                  <a:ln w="25400" cap="flat" cmpd="sng" algn="ctr">
                    <a:noFill/>
                    <a:prstDash val="solid"/>
                  </a:ln>
                  <a:effectLst>
                    <a:outerShdw blurRad="50800" dist="38100" dir="8100000" algn="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047" name="组合 36">
                  <a:extLst>
                    <a:ext uri="{FF2B5EF4-FFF2-40B4-BE49-F238E27FC236}">
                      <a16:creationId xmlns:a16="http://schemas.microsoft.com/office/drawing/2014/main" xmlns="" id="{92851475-8B94-307F-D028-9EABB04947AD}"/>
                    </a:ext>
                  </a:extLst>
                </p:cNvPr>
                <p:cNvGrpSpPr/>
                <p:nvPr/>
              </p:nvGrpSpPr>
              <p:grpSpPr>
                <a:xfrm>
                  <a:off x="4572000" y="3628797"/>
                  <a:ext cx="1920642" cy="1673295"/>
                  <a:chOff x="1133799" y="1509819"/>
                  <a:chExt cx="1971503" cy="1770806"/>
                </a:xfrm>
                <a:effectLst>
                  <a:reflection blurRad="6350" stA="34000" endPos="15000" dir="5400000" sy="-100000" algn="bl" rotWithShape="0"/>
                </a:effectLst>
              </p:grpSpPr>
              <p:sp>
                <p:nvSpPr>
                  <p:cNvPr id="1048" name="等腰三角形 47">
                    <a:extLst>
                      <a:ext uri="{FF2B5EF4-FFF2-40B4-BE49-F238E27FC236}">
                        <a16:creationId xmlns:a16="http://schemas.microsoft.com/office/drawing/2014/main" xmlns="" id="{27451380-C243-B5CC-CDDF-1E4B525D89F8}"/>
                      </a:ext>
                    </a:extLst>
                  </p:cNvPr>
                  <p:cNvSpPr/>
                  <p:nvPr/>
                </p:nvSpPr>
                <p:spPr>
                  <a:xfrm rot="7772360">
                    <a:off x="1284238" y="1459560"/>
                    <a:ext cx="1670626" cy="1971503"/>
                  </a:xfrm>
                  <a:custGeom>
                    <a:avLst/>
                    <a:gdLst/>
                    <a:ahLst/>
                    <a:cxnLst/>
                    <a:rect l="l" t="t" r="r" b="b"/>
                    <a:pathLst>
                      <a:path w="1670626" h="1971503">
                        <a:moveTo>
                          <a:pt x="191148" y="1667943"/>
                        </a:moveTo>
                        <a:cubicBezTo>
                          <a:pt x="-102531" y="1312180"/>
                          <a:pt x="-52202" y="785704"/>
                          <a:pt x="303561" y="492025"/>
                        </a:cubicBezTo>
                        <a:cubicBezTo>
                          <a:pt x="455486" y="366612"/>
                          <a:pt x="638544" y="303934"/>
                          <a:pt x="821369" y="304714"/>
                        </a:cubicBezTo>
                        <a:lnTo>
                          <a:pt x="920985" y="0"/>
                        </a:lnTo>
                        <a:lnTo>
                          <a:pt x="1027727" y="326510"/>
                        </a:lnTo>
                        <a:cubicBezTo>
                          <a:pt x="1199391" y="363974"/>
                          <a:pt x="1359018" y="458512"/>
                          <a:pt x="1479479" y="604438"/>
                        </a:cubicBezTo>
                        <a:cubicBezTo>
                          <a:pt x="1773157" y="960201"/>
                          <a:pt x="1722828" y="1486677"/>
                          <a:pt x="1367066" y="1780356"/>
                        </a:cubicBezTo>
                        <a:cubicBezTo>
                          <a:pt x="1011303" y="2074034"/>
                          <a:pt x="484827" y="2023705"/>
                          <a:pt x="191148" y="1667943"/>
                        </a:cubicBezTo>
                        <a:close/>
                      </a:path>
                    </a:pathLst>
                  </a:custGeom>
                  <a:gradFill flip="none" rotWithShape="1">
                    <a:gsLst>
                      <a:gs pos="2000">
                        <a:srgbClr val="0070C0"/>
                      </a:gs>
                      <a:gs pos="100000">
                        <a:srgbClr val="33CAFF"/>
                      </a:gs>
                    </a:gsLst>
                    <a:lin ang="10800000" scaled="1"/>
                    <a:tileRect/>
                  </a:gradFill>
                  <a:ln w="25400" cap="flat" cmpd="sng" algn="ctr">
                    <a:solidFill>
                      <a:srgbClr val="0070C0"/>
                    </a:solidFill>
                    <a:prstDash val="solid"/>
                  </a:ln>
                  <a:effectLst/>
                  <a:scene3d>
                    <a:camera prst="orthographicFront">
                      <a:rot lat="0" lon="0" rev="0"/>
                    </a:camera>
                    <a:lightRig rig="glow" dir="t">
                      <a:rot lat="0" lon="0" rev="14100000"/>
                    </a:lightRig>
                  </a:scene3d>
                  <a:sp3d prstMaterial="softEdge">
                    <a:bevelT w="1270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49" name="椭圆 48">
                    <a:extLst>
                      <a:ext uri="{FF2B5EF4-FFF2-40B4-BE49-F238E27FC236}">
                        <a16:creationId xmlns:a16="http://schemas.microsoft.com/office/drawing/2014/main" xmlns="" id="{8F3F8C90-C0E2-FC6B-7B7D-49FD8EF8EFF0}"/>
                      </a:ext>
                    </a:extLst>
                  </p:cNvPr>
                  <p:cNvSpPr/>
                  <p:nvPr/>
                </p:nvSpPr>
                <p:spPr>
                  <a:xfrm>
                    <a:off x="1295728" y="1630996"/>
                    <a:ext cx="1440160" cy="1429374"/>
                  </a:xfrm>
                  <a:custGeom>
                    <a:avLst/>
                    <a:gdLst/>
                    <a:ahLst/>
                    <a:cxnLst/>
                    <a:rect l="l" t="t" r="r" b="b"/>
                    <a:pathLst>
                      <a:path w="1440160" h="1429374">
                        <a:moveTo>
                          <a:pt x="600143" y="0"/>
                        </a:moveTo>
                        <a:lnTo>
                          <a:pt x="1418911" y="542848"/>
                        </a:lnTo>
                        <a:cubicBezTo>
                          <a:pt x="1433434" y="595976"/>
                          <a:pt x="1440160" y="651849"/>
                          <a:pt x="1440160" y="709294"/>
                        </a:cubicBezTo>
                        <a:cubicBezTo>
                          <a:pt x="1440160" y="1106983"/>
                          <a:pt x="1117769" y="1429374"/>
                          <a:pt x="720080" y="1429374"/>
                        </a:cubicBezTo>
                        <a:cubicBezTo>
                          <a:pt x="322391" y="1429374"/>
                          <a:pt x="0" y="1106983"/>
                          <a:pt x="0" y="709294"/>
                        </a:cubicBezTo>
                        <a:cubicBezTo>
                          <a:pt x="0" y="352516"/>
                          <a:pt x="259472" y="56341"/>
                          <a:pt x="600143" y="0"/>
                        </a:cubicBezTo>
                        <a:close/>
                      </a:path>
                    </a:pathLst>
                  </a:custGeom>
                  <a:solidFill>
                    <a:sysClr val="window" lastClr="FFFFFF"/>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1050" name="椭圆 48">
                    <a:extLst>
                      <a:ext uri="{FF2B5EF4-FFF2-40B4-BE49-F238E27FC236}">
                        <a16:creationId xmlns:a16="http://schemas.microsoft.com/office/drawing/2014/main" xmlns="" id="{39D19D19-DEE8-4CCD-12CD-7A20591FC92D}"/>
                      </a:ext>
                    </a:extLst>
                  </p:cNvPr>
                  <p:cNvSpPr/>
                  <p:nvPr/>
                </p:nvSpPr>
                <p:spPr>
                  <a:xfrm rot="20473898">
                    <a:off x="1946476" y="1509819"/>
                    <a:ext cx="646585" cy="763578"/>
                  </a:xfrm>
                  <a:custGeom>
                    <a:avLst/>
                    <a:gdLst/>
                    <a:ahLst/>
                    <a:cxnLst/>
                    <a:rect l="l" t="t" r="r" b="b"/>
                    <a:pathLst>
                      <a:path w="865829" h="1022492">
                        <a:moveTo>
                          <a:pt x="69377" y="0"/>
                        </a:moveTo>
                        <a:cubicBezTo>
                          <a:pt x="46542" y="68499"/>
                          <a:pt x="35912" y="141754"/>
                          <a:pt x="35912" y="217490"/>
                        </a:cubicBezTo>
                        <a:cubicBezTo>
                          <a:pt x="35912" y="654948"/>
                          <a:pt x="390542" y="1009578"/>
                          <a:pt x="828000" y="1009578"/>
                        </a:cubicBezTo>
                        <a:cubicBezTo>
                          <a:pt x="840698" y="1009578"/>
                          <a:pt x="853325" y="1009279"/>
                          <a:pt x="865829" y="1007668"/>
                        </a:cubicBezTo>
                        <a:cubicBezTo>
                          <a:pt x="818768" y="1017409"/>
                          <a:pt x="770018" y="1022492"/>
                          <a:pt x="720080" y="1022492"/>
                        </a:cubicBezTo>
                        <a:cubicBezTo>
                          <a:pt x="322391" y="1022492"/>
                          <a:pt x="0" y="700101"/>
                          <a:pt x="0" y="302412"/>
                        </a:cubicBezTo>
                        <a:cubicBezTo>
                          <a:pt x="0" y="193949"/>
                          <a:pt x="23981" y="91087"/>
                          <a:pt x="69377" y="0"/>
                        </a:cubicBezTo>
                        <a:close/>
                      </a:path>
                    </a:pathLst>
                  </a:custGeom>
                  <a:solidFill>
                    <a:srgbClr val="00B0F0"/>
                  </a:solidFill>
                  <a:ln w="25400" cap="flat" cmpd="sng" algn="ctr">
                    <a:noFill/>
                    <a:prstDash val="solid"/>
                  </a:ln>
                  <a:effectLst>
                    <a:outerShdw blurRad="50800" dist="38100" dir="8100000" algn="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pic>
            <p:nvPicPr>
              <p:cNvPr id="1043" name="Рисунок 1042">
                <a:extLst>
                  <a:ext uri="{FF2B5EF4-FFF2-40B4-BE49-F238E27FC236}">
                    <a16:creationId xmlns:a16="http://schemas.microsoft.com/office/drawing/2014/main" xmlns="" id="{CE299DF0-FF63-07CA-F97C-343E61097241}"/>
                  </a:ext>
                </a:extLst>
              </p:cNvPr>
              <p:cNvPicPr>
                <a:picLocks noChangeAspect="1"/>
              </p:cNvPicPr>
              <p:nvPr/>
            </p:nvPicPr>
            <p:blipFill>
              <a:blip r:embed="rId4" cstate="print">
                <a:extLst>
                  <a:ext uri="{28A0092B-C50C-407E-A947-70E740481C1C}">
                    <a14:useLocalDpi xmlns:a14="http://schemas.microsoft.com/office/drawing/2010/main" val="0"/>
                  </a:ext>
                </a:extLst>
              </a:blip>
              <a:srcRect l="9146" t="19231" r="3299"/>
              <a:stretch>
                <a:fillRect/>
              </a:stretch>
            </p:blipFill>
            <p:spPr>
              <a:xfrm>
                <a:off x="2397344" y="3734360"/>
                <a:ext cx="1357767" cy="1350664"/>
              </a:xfrm>
              <a:prstGeom prst="flowChartConnector">
                <a:avLst/>
              </a:prstGeom>
            </p:spPr>
          </p:pic>
          <p:pic>
            <p:nvPicPr>
              <p:cNvPr id="1044" name="Рисунок 1043">
                <a:extLst>
                  <a:ext uri="{FF2B5EF4-FFF2-40B4-BE49-F238E27FC236}">
                    <a16:creationId xmlns:a16="http://schemas.microsoft.com/office/drawing/2014/main" xmlns="" id="{85F28245-8D51-4840-2C24-5AD77FB89315}"/>
                  </a:ext>
                </a:extLst>
              </p:cNvPr>
              <p:cNvPicPr>
                <a:picLocks noChangeAspect="1"/>
              </p:cNvPicPr>
              <p:nvPr/>
            </p:nvPicPr>
            <p:blipFill>
              <a:blip r:embed="rId5"/>
              <a:stretch>
                <a:fillRect/>
              </a:stretch>
            </p:blipFill>
            <p:spPr>
              <a:xfrm>
                <a:off x="4457676" y="3739458"/>
                <a:ext cx="1369413" cy="1350664"/>
              </a:xfrm>
              <a:prstGeom prst="flowChartConnector">
                <a:avLst/>
              </a:prstGeom>
            </p:spPr>
          </p:pic>
        </p:grpSp>
        <p:grpSp>
          <p:nvGrpSpPr>
            <p:cNvPr id="140" name="Группа 139">
              <a:extLst>
                <a:ext uri="{FF2B5EF4-FFF2-40B4-BE49-F238E27FC236}">
                  <a16:creationId xmlns:a16="http://schemas.microsoft.com/office/drawing/2014/main" xmlns="" id="{2F894B59-A357-A600-8C29-7440FE0A4A14}"/>
                </a:ext>
              </a:extLst>
            </p:cNvPr>
            <p:cNvGrpSpPr/>
            <p:nvPr/>
          </p:nvGrpSpPr>
          <p:grpSpPr>
            <a:xfrm>
              <a:off x="660157" y="4952213"/>
              <a:ext cx="8128014" cy="1679802"/>
              <a:chOff x="1274618" y="5180367"/>
              <a:chExt cx="8128014" cy="1679802"/>
            </a:xfrm>
          </p:grpSpPr>
          <p:grpSp>
            <p:nvGrpSpPr>
              <p:cNvPr id="1024" name="组合 26">
                <a:extLst>
                  <a:ext uri="{FF2B5EF4-FFF2-40B4-BE49-F238E27FC236}">
                    <a16:creationId xmlns:a16="http://schemas.microsoft.com/office/drawing/2014/main" xmlns="" id="{AB13F38F-F745-99F7-7AF3-8645B10C460F}"/>
                  </a:ext>
                </a:extLst>
              </p:cNvPr>
              <p:cNvGrpSpPr/>
              <p:nvPr/>
            </p:nvGrpSpPr>
            <p:grpSpPr>
              <a:xfrm>
                <a:off x="1274618" y="5180367"/>
                <a:ext cx="1920642" cy="1673295"/>
                <a:chOff x="1133799" y="1509819"/>
                <a:chExt cx="1971503" cy="1770806"/>
              </a:xfrm>
              <a:effectLst>
                <a:reflection blurRad="6350" stA="34000" endPos="15000" dir="5400000" sy="-100000" algn="bl" rotWithShape="0"/>
              </a:effectLst>
            </p:grpSpPr>
            <p:sp>
              <p:nvSpPr>
                <p:cNvPr id="1038" name="等腰三角形 47">
                  <a:extLst>
                    <a:ext uri="{FF2B5EF4-FFF2-40B4-BE49-F238E27FC236}">
                      <a16:creationId xmlns:a16="http://schemas.microsoft.com/office/drawing/2014/main" xmlns="" id="{88643C6F-39CB-3D21-37FA-3CDBF226C1DB}"/>
                    </a:ext>
                  </a:extLst>
                </p:cNvPr>
                <p:cNvSpPr/>
                <p:nvPr/>
              </p:nvSpPr>
              <p:spPr>
                <a:xfrm rot="7772360">
                  <a:off x="1284238" y="1459560"/>
                  <a:ext cx="1670626" cy="1971503"/>
                </a:xfrm>
                <a:custGeom>
                  <a:avLst/>
                  <a:gdLst/>
                  <a:ahLst/>
                  <a:cxnLst/>
                  <a:rect l="l" t="t" r="r" b="b"/>
                  <a:pathLst>
                    <a:path w="1670626" h="1971503">
                      <a:moveTo>
                        <a:pt x="191148" y="1667943"/>
                      </a:moveTo>
                      <a:cubicBezTo>
                        <a:pt x="-102531" y="1312180"/>
                        <a:pt x="-52202" y="785704"/>
                        <a:pt x="303561" y="492025"/>
                      </a:cubicBezTo>
                      <a:cubicBezTo>
                        <a:pt x="455486" y="366612"/>
                        <a:pt x="638544" y="303934"/>
                        <a:pt x="821369" y="304714"/>
                      </a:cubicBezTo>
                      <a:lnTo>
                        <a:pt x="920985" y="0"/>
                      </a:lnTo>
                      <a:lnTo>
                        <a:pt x="1027727" y="326510"/>
                      </a:lnTo>
                      <a:cubicBezTo>
                        <a:pt x="1199391" y="363974"/>
                        <a:pt x="1359018" y="458512"/>
                        <a:pt x="1479479" y="604438"/>
                      </a:cubicBezTo>
                      <a:cubicBezTo>
                        <a:pt x="1773157" y="960201"/>
                        <a:pt x="1722828" y="1486677"/>
                        <a:pt x="1367066" y="1780356"/>
                      </a:cubicBezTo>
                      <a:cubicBezTo>
                        <a:pt x="1011303" y="2074034"/>
                        <a:pt x="484827" y="2023705"/>
                        <a:pt x="191148" y="1667943"/>
                      </a:cubicBezTo>
                      <a:close/>
                    </a:path>
                  </a:pathLst>
                </a:custGeom>
                <a:gradFill flip="none" rotWithShape="1">
                  <a:gsLst>
                    <a:gs pos="2000">
                      <a:srgbClr val="0070C0"/>
                    </a:gs>
                    <a:gs pos="100000">
                      <a:srgbClr val="33CAFF"/>
                    </a:gs>
                  </a:gsLst>
                  <a:lin ang="10800000" scaled="1"/>
                  <a:tileRect/>
                </a:gradFill>
                <a:ln w="25400" cap="flat" cmpd="sng" algn="ctr">
                  <a:solidFill>
                    <a:srgbClr val="0070C0"/>
                  </a:solidFill>
                  <a:prstDash val="solid"/>
                </a:ln>
                <a:effectLst/>
                <a:scene3d>
                  <a:camera prst="orthographicFront">
                    <a:rot lat="0" lon="0" rev="0"/>
                  </a:camera>
                  <a:lightRig rig="glow" dir="t">
                    <a:rot lat="0" lon="0" rev="14100000"/>
                  </a:lightRig>
                </a:scene3d>
                <a:sp3d prstMaterial="softEdge">
                  <a:bevelT w="1270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1039" name="椭圆 48">
                  <a:extLst>
                    <a:ext uri="{FF2B5EF4-FFF2-40B4-BE49-F238E27FC236}">
                      <a16:creationId xmlns:a16="http://schemas.microsoft.com/office/drawing/2014/main" xmlns="" id="{6D107FD7-F65E-C35C-3CE9-7BCC55519E14}"/>
                    </a:ext>
                  </a:extLst>
                </p:cNvPr>
                <p:cNvSpPr/>
                <p:nvPr/>
              </p:nvSpPr>
              <p:spPr>
                <a:xfrm>
                  <a:off x="1295728" y="1630996"/>
                  <a:ext cx="1440160" cy="1429374"/>
                </a:xfrm>
                <a:custGeom>
                  <a:avLst/>
                  <a:gdLst/>
                  <a:ahLst/>
                  <a:cxnLst/>
                  <a:rect l="l" t="t" r="r" b="b"/>
                  <a:pathLst>
                    <a:path w="1440160" h="1429374">
                      <a:moveTo>
                        <a:pt x="600143" y="0"/>
                      </a:moveTo>
                      <a:lnTo>
                        <a:pt x="1418911" y="542848"/>
                      </a:lnTo>
                      <a:cubicBezTo>
                        <a:pt x="1433434" y="595976"/>
                        <a:pt x="1440160" y="651849"/>
                        <a:pt x="1440160" y="709294"/>
                      </a:cubicBezTo>
                      <a:cubicBezTo>
                        <a:pt x="1440160" y="1106983"/>
                        <a:pt x="1117769" y="1429374"/>
                        <a:pt x="720080" y="1429374"/>
                      </a:cubicBezTo>
                      <a:cubicBezTo>
                        <a:pt x="322391" y="1429374"/>
                        <a:pt x="0" y="1106983"/>
                        <a:pt x="0" y="709294"/>
                      </a:cubicBezTo>
                      <a:cubicBezTo>
                        <a:pt x="0" y="352516"/>
                        <a:pt x="259472" y="56341"/>
                        <a:pt x="600143" y="0"/>
                      </a:cubicBezTo>
                      <a:close/>
                    </a:path>
                  </a:pathLst>
                </a:custGeom>
                <a:solidFill>
                  <a:sysClr val="window" lastClr="FFFFFF"/>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40" name="椭圆 48">
                  <a:extLst>
                    <a:ext uri="{FF2B5EF4-FFF2-40B4-BE49-F238E27FC236}">
                      <a16:creationId xmlns:a16="http://schemas.microsoft.com/office/drawing/2014/main" xmlns="" id="{3F36C38A-6CD1-5152-C5A6-B74992D0CB86}"/>
                    </a:ext>
                  </a:extLst>
                </p:cNvPr>
                <p:cNvSpPr/>
                <p:nvPr/>
              </p:nvSpPr>
              <p:spPr>
                <a:xfrm rot="20473898">
                  <a:off x="1946476" y="1509819"/>
                  <a:ext cx="646585" cy="763578"/>
                </a:xfrm>
                <a:custGeom>
                  <a:avLst/>
                  <a:gdLst/>
                  <a:ahLst/>
                  <a:cxnLst/>
                  <a:rect l="l" t="t" r="r" b="b"/>
                  <a:pathLst>
                    <a:path w="865829" h="1022492">
                      <a:moveTo>
                        <a:pt x="69377" y="0"/>
                      </a:moveTo>
                      <a:cubicBezTo>
                        <a:pt x="46542" y="68499"/>
                        <a:pt x="35912" y="141754"/>
                        <a:pt x="35912" y="217490"/>
                      </a:cubicBezTo>
                      <a:cubicBezTo>
                        <a:pt x="35912" y="654948"/>
                        <a:pt x="390542" y="1009578"/>
                        <a:pt x="828000" y="1009578"/>
                      </a:cubicBezTo>
                      <a:cubicBezTo>
                        <a:pt x="840698" y="1009578"/>
                        <a:pt x="853325" y="1009279"/>
                        <a:pt x="865829" y="1007668"/>
                      </a:cubicBezTo>
                      <a:cubicBezTo>
                        <a:pt x="818768" y="1017409"/>
                        <a:pt x="770018" y="1022492"/>
                        <a:pt x="720080" y="1022492"/>
                      </a:cubicBezTo>
                      <a:cubicBezTo>
                        <a:pt x="322391" y="1022492"/>
                        <a:pt x="0" y="700101"/>
                        <a:pt x="0" y="302412"/>
                      </a:cubicBezTo>
                      <a:cubicBezTo>
                        <a:pt x="0" y="193949"/>
                        <a:pt x="23981" y="91087"/>
                        <a:pt x="69377" y="0"/>
                      </a:cubicBezTo>
                      <a:close/>
                    </a:path>
                  </a:pathLst>
                </a:custGeom>
                <a:solidFill>
                  <a:srgbClr val="00B0F0"/>
                </a:solidFill>
                <a:ln w="25400" cap="flat" cmpd="sng" algn="ctr">
                  <a:noFill/>
                  <a:prstDash val="solid"/>
                </a:ln>
                <a:effectLst>
                  <a:outerShdw blurRad="50800" dist="38100" dir="8100000" algn="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025" name="组合 31">
                <a:extLst>
                  <a:ext uri="{FF2B5EF4-FFF2-40B4-BE49-F238E27FC236}">
                    <a16:creationId xmlns:a16="http://schemas.microsoft.com/office/drawing/2014/main" xmlns="" id="{673C65E3-E12E-C9BD-14E1-1978F8D40302}"/>
                  </a:ext>
                </a:extLst>
              </p:cNvPr>
              <p:cNvGrpSpPr/>
              <p:nvPr/>
            </p:nvGrpSpPr>
            <p:grpSpPr>
              <a:xfrm>
                <a:off x="3343742" y="5182536"/>
                <a:ext cx="1920642" cy="1673295"/>
                <a:chOff x="1133799" y="1509819"/>
                <a:chExt cx="1971503" cy="1770806"/>
              </a:xfrm>
              <a:effectLst>
                <a:reflection blurRad="6350" stA="34000" endPos="15000" dir="5400000" sy="-100000" algn="bl" rotWithShape="0"/>
              </a:effectLst>
            </p:grpSpPr>
            <p:sp>
              <p:nvSpPr>
                <p:cNvPr id="1035" name="等腰三角形 47">
                  <a:extLst>
                    <a:ext uri="{FF2B5EF4-FFF2-40B4-BE49-F238E27FC236}">
                      <a16:creationId xmlns:a16="http://schemas.microsoft.com/office/drawing/2014/main" xmlns="" id="{005AC86E-9608-781D-8F46-68DF8B2FC043}"/>
                    </a:ext>
                  </a:extLst>
                </p:cNvPr>
                <p:cNvSpPr/>
                <p:nvPr/>
              </p:nvSpPr>
              <p:spPr>
                <a:xfrm rot="7772360">
                  <a:off x="1284238" y="1459560"/>
                  <a:ext cx="1670626" cy="1971503"/>
                </a:xfrm>
                <a:custGeom>
                  <a:avLst/>
                  <a:gdLst/>
                  <a:ahLst/>
                  <a:cxnLst/>
                  <a:rect l="l" t="t" r="r" b="b"/>
                  <a:pathLst>
                    <a:path w="1670626" h="1971503">
                      <a:moveTo>
                        <a:pt x="191148" y="1667943"/>
                      </a:moveTo>
                      <a:cubicBezTo>
                        <a:pt x="-102531" y="1312180"/>
                        <a:pt x="-52202" y="785704"/>
                        <a:pt x="303561" y="492025"/>
                      </a:cubicBezTo>
                      <a:cubicBezTo>
                        <a:pt x="455486" y="366612"/>
                        <a:pt x="638544" y="303934"/>
                        <a:pt x="821369" y="304714"/>
                      </a:cubicBezTo>
                      <a:lnTo>
                        <a:pt x="920985" y="0"/>
                      </a:lnTo>
                      <a:lnTo>
                        <a:pt x="1027727" y="326510"/>
                      </a:lnTo>
                      <a:cubicBezTo>
                        <a:pt x="1199391" y="363974"/>
                        <a:pt x="1359018" y="458512"/>
                        <a:pt x="1479479" y="604438"/>
                      </a:cubicBezTo>
                      <a:cubicBezTo>
                        <a:pt x="1773157" y="960201"/>
                        <a:pt x="1722828" y="1486677"/>
                        <a:pt x="1367066" y="1780356"/>
                      </a:cubicBezTo>
                      <a:cubicBezTo>
                        <a:pt x="1011303" y="2074034"/>
                        <a:pt x="484827" y="2023705"/>
                        <a:pt x="191148" y="1667943"/>
                      </a:cubicBezTo>
                      <a:close/>
                    </a:path>
                  </a:pathLst>
                </a:custGeom>
                <a:gradFill flip="none" rotWithShape="1">
                  <a:gsLst>
                    <a:gs pos="2000">
                      <a:srgbClr val="0070C0"/>
                    </a:gs>
                    <a:gs pos="100000">
                      <a:srgbClr val="33CAFF"/>
                    </a:gs>
                  </a:gsLst>
                  <a:lin ang="10800000" scaled="1"/>
                  <a:tileRect/>
                </a:gradFill>
                <a:ln w="25400" cap="flat" cmpd="sng" algn="ctr">
                  <a:solidFill>
                    <a:srgbClr val="0070C0"/>
                  </a:solidFill>
                  <a:prstDash val="solid"/>
                </a:ln>
                <a:effectLst/>
                <a:scene3d>
                  <a:camera prst="orthographicFront">
                    <a:rot lat="0" lon="0" rev="0"/>
                  </a:camera>
                  <a:lightRig rig="glow" dir="t">
                    <a:rot lat="0" lon="0" rev="14100000"/>
                  </a:lightRig>
                </a:scene3d>
                <a:sp3d prstMaterial="softEdge">
                  <a:bevelT w="1270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36" name="椭圆 48">
                  <a:extLst>
                    <a:ext uri="{FF2B5EF4-FFF2-40B4-BE49-F238E27FC236}">
                      <a16:creationId xmlns:a16="http://schemas.microsoft.com/office/drawing/2014/main" xmlns="" id="{BE4D563C-FE6C-1576-C147-A67C5C79D0D3}"/>
                    </a:ext>
                  </a:extLst>
                </p:cNvPr>
                <p:cNvSpPr/>
                <p:nvPr/>
              </p:nvSpPr>
              <p:spPr>
                <a:xfrm>
                  <a:off x="1295728" y="1630996"/>
                  <a:ext cx="1440160" cy="1429374"/>
                </a:xfrm>
                <a:custGeom>
                  <a:avLst/>
                  <a:gdLst/>
                  <a:ahLst/>
                  <a:cxnLst/>
                  <a:rect l="l" t="t" r="r" b="b"/>
                  <a:pathLst>
                    <a:path w="1440160" h="1429374">
                      <a:moveTo>
                        <a:pt x="600143" y="0"/>
                      </a:moveTo>
                      <a:lnTo>
                        <a:pt x="1418911" y="542848"/>
                      </a:lnTo>
                      <a:cubicBezTo>
                        <a:pt x="1433434" y="595976"/>
                        <a:pt x="1440160" y="651849"/>
                        <a:pt x="1440160" y="709294"/>
                      </a:cubicBezTo>
                      <a:cubicBezTo>
                        <a:pt x="1440160" y="1106983"/>
                        <a:pt x="1117769" y="1429374"/>
                        <a:pt x="720080" y="1429374"/>
                      </a:cubicBezTo>
                      <a:cubicBezTo>
                        <a:pt x="322391" y="1429374"/>
                        <a:pt x="0" y="1106983"/>
                        <a:pt x="0" y="709294"/>
                      </a:cubicBezTo>
                      <a:cubicBezTo>
                        <a:pt x="0" y="352516"/>
                        <a:pt x="259472" y="56341"/>
                        <a:pt x="600143" y="0"/>
                      </a:cubicBezTo>
                      <a:close/>
                    </a:path>
                  </a:pathLst>
                </a:custGeom>
                <a:solidFill>
                  <a:sysClr val="window" lastClr="FFFFFF"/>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37" name="椭圆 48">
                  <a:extLst>
                    <a:ext uri="{FF2B5EF4-FFF2-40B4-BE49-F238E27FC236}">
                      <a16:creationId xmlns:a16="http://schemas.microsoft.com/office/drawing/2014/main" xmlns="" id="{B8EBE0FE-4E79-76C4-898B-C177C37389CB}"/>
                    </a:ext>
                  </a:extLst>
                </p:cNvPr>
                <p:cNvSpPr/>
                <p:nvPr/>
              </p:nvSpPr>
              <p:spPr>
                <a:xfrm rot="20473898">
                  <a:off x="1946476" y="1509819"/>
                  <a:ext cx="646585" cy="763578"/>
                </a:xfrm>
                <a:custGeom>
                  <a:avLst/>
                  <a:gdLst/>
                  <a:ahLst/>
                  <a:cxnLst/>
                  <a:rect l="l" t="t" r="r" b="b"/>
                  <a:pathLst>
                    <a:path w="865829" h="1022492">
                      <a:moveTo>
                        <a:pt x="69377" y="0"/>
                      </a:moveTo>
                      <a:cubicBezTo>
                        <a:pt x="46542" y="68499"/>
                        <a:pt x="35912" y="141754"/>
                        <a:pt x="35912" y="217490"/>
                      </a:cubicBezTo>
                      <a:cubicBezTo>
                        <a:pt x="35912" y="654948"/>
                        <a:pt x="390542" y="1009578"/>
                        <a:pt x="828000" y="1009578"/>
                      </a:cubicBezTo>
                      <a:cubicBezTo>
                        <a:pt x="840698" y="1009578"/>
                        <a:pt x="853325" y="1009279"/>
                        <a:pt x="865829" y="1007668"/>
                      </a:cubicBezTo>
                      <a:cubicBezTo>
                        <a:pt x="818768" y="1017409"/>
                        <a:pt x="770018" y="1022492"/>
                        <a:pt x="720080" y="1022492"/>
                      </a:cubicBezTo>
                      <a:cubicBezTo>
                        <a:pt x="322391" y="1022492"/>
                        <a:pt x="0" y="700101"/>
                        <a:pt x="0" y="302412"/>
                      </a:cubicBezTo>
                      <a:cubicBezTo>
                        <a:pt x="0" y="193949"/>
                        <a:pt x="23981" y="91087"/>
                        <a:pt x="69377" y="0"/>
                      </a:cubicBezTo>
                      <a:close/>
                    </a:path>
                  </a:pathLst>
                </a:custGeom>
                <a:solidFill>
                  <a:srgbClr val="00B0F0"/>
                </a:solidFill>
                <a:ln w="25400" cap="flat" cmpd="sng" algn="ctr">
                  <a:noFill/>
                  <a:prstDash val="solid"/>
                </a:ln>
                <a:effectLst>
                  <a:outerShdw blurRad="50800" dist="38100" dir="8100000" algn="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026" name="组合 36">
                <a:extLst>
                  <a:ext uri="{FF2B5EF4-FFF2-40B4-BE49-F238E27FC236}">
                    <a16:creationId xmlns:a16="http://schemas.microsoft.com/office/drawing/2014/main" xmlns="" id="{4037096A-582B-F957-1582-C034991D9325}"/>
                  </a:ext>
                </a:extLst>
              </p:cNvPr>
              <p:cNvGrpSpPr/>
              <p:nvPr/>
            </p:nvGrpSpPr>
            <p:grpSpPr>
              <a:xfrm>
                <a:off x="5412866" y="5184705"/>
                <a:ext cx="1920642" cy="1673295"/>
                <a:chOff x="1133799" y="1509819"/>
                <a:chExt cx="1971503" cy="1770806"/>
              </a:xfrm>
              <a:effectLst>
                <a:reflection blurRad="6350" stA="34000" endPos="15000" dir="5400000" sy="-100000" algn="bl" rotWithShape="0"/>
              </a:effectLst>
            </p:grpSpPr>
            <p:sp>
              <p:nvSpPr>
                <p:cNvPr id="1032" name="等腰三角形 47">
                  <a:extLst>
                    <a:ext uri="{FF2B5EF4-FFF2-40B4-BE49-F238E27FC236}">
                      <a16:creationId xmlns:a16="http://schemas.microsoft.com/office/drawing/2014/main" xmlns="" id="{63ECB248-D20E-E150-7F77-241E0225A6F5}"/>
                    </a:ext>
                  </a:extLst>
                </p:cNvPr>
                <p:cNvSpPr/>
                <p:nvPr/>
              </p:nvSpPr>
              <p:spPr>
                <a:xfrm rot="7772360">
                  <a:off x="1284238" y="1459560"/>
                  <a:ext cx="1670626" cy="1971503"/>
                </a:xfrm>
                <a:custGeom>
                  <a:avLst/>
                  <a:gdLst/>
                  <a:ahLst/>
                  <a:cxnLst/>
                  <a:rect l="l" t="t" r="r" b="b"/>
                  <a:pathLst>
                    <a:path w="1670626" h="1971503">
                      <a:moveTo>
                        <a:pt x="191148" y="1667943"/>
                      </a:moveTo>
                      <a:cubicBezTo>
                        <a:pt x="-102531" y="1312180"/>
                        <a:pt x="-52202" y="785704"/>
                        <a:pt x="303561" y="492025"/>
                      </a:cubicBezTo>
                      <a:cubicBezTo>
                        <a:pt x="455486" y="366612"/>
                        <a:pt x="638544" y="303934"/>
                        <a:pt x="821369" y="304714"/>
                      </a:cubicBezTo>
                      <a:lnTo>
                        <a:pt x="920985" y="0"/>
                      </a:lnTo>
                      <a:lnTo>
                        <a:pt x="1027727" y="326510"/>
                      </a:lnTo>
                      <a:cubicBezTo>
                        <a:pt x="1199391" y="363974"/>
                        <a:pt x="1359018" y="458512"/>
                        <a:pt x="1479479" y="604438"/>
                      </a:cubicBezTo>
                      <a:cubicBezTo>
                        <a:pt x="1773157" y="960201"/>
                        <a:pt x="1722828" y="1486677"/>
                        <a:pt x="1367066" y="1780356"/>
                      </a:cubicBezTo>
                      <a:cubicBezTo>
                        <a:pt x="1011303" y="2074034"/>
                        <a:pt x="484827" y="2023705"/>
                        <a:pt x="191148" y="1667943"/>
                      </a:cubicBezTo>
                      <a:close/>
                    </a:path>
                  </a:pathLst>
                </a:custGeom>
                <a:gradFill flip="none" rotWithShape="1">
                  <a:gsLst>
                    <a:gs pos="2000">
                      <a:srgbClr val="0070C0"/>
                    </a:gs>
                    <a:gs pos="100000">
                      <a:srgbClr val="33CAFF"/>
                    </a:gs>
                  </a:gsLst>
                  <a:lin ang="10800000" scaled="1"/>
                  <a:tileRect/>
                </a:gradFill>
                <a:ln w="25400" cap="flat" cmpd="sng" algn="ctr">
                  <a:solidFill>
                    <a:srgbClr val="0070C0"/>
                  </a:solidFill>
                  <a:prstDash val="solid"/>
                </a:ln>
                <a:effectLst/>
                <a:scene3d>
                  <a:camera prst="orthographicFront">
                    <a:rot lat="0" lon="0" rev="0"/>
                  </a:camera>
                  <a:lightRig rig="glow" dir="t">
                    <a:rot lat="0" lon="0" rev="14100000"/>
                  </a:lightRig>
                </a:scene3d>
                <a:sp3d prstMaterial="softEdge">
                  <a:bevelT w="1270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33" name="椭圆 48">
                  <a:extLst>
                    <a:ext uri="{FF2B5EF4-FFF2-40B4-BE49-F238E27FC236}">
                      <a16:creationId xmlns:a16="http://schemas.microsoft.com/office/drawing/2014/main" xmlns="" id="{DE1B4270-2D89-A94F-F0AF-E47F8EF8349F}"/>
                    </a:ext>
                  </a:extLst>
                </p:cNvPr>
                <p:cNvSpPr/>
                <p:nvPr/>
              </p:nvSpPr>
              <p:spPr>
                <a:xfrm>
                  <a:off x="1295728" y="1630996"/>
                  <a:ext cx="1440160" cy="1429374"/>
                </a:xfrm>
                <a:custGeom>
                  <a:avLst/>
                  <a:gdLst/>
                  <a:ahLst/>
                  <a:cxnLst/>
                  <a:rect l="l" t="t" r="r" b="b"/>
                  <a:pathLst>
                    <a:path w="1440160" h="1429374">
                      <a:moveTo>
                        <a:pt x="600143" y="0"/>
                      </a:moveTo>
                      <a:lnTo>
                        <a:pt x="1418911" y="542848"/>
                      </a:lnTo>
                      <a:cubicBezTo>
                        <a:pt x="1433434" y="595976"/>
                        <a:pt x="1440160" y="651849"/>
                        <a:pt x="1440160" y="709294"/>
                      </a:cubicBezTo>
                      <a:cubicBezTo>
                        <a:pt x="1440160" y="1106983"/>
                        <a:pt x="1117769" y="1429374"/>
                        <a:pt x="720080" y="1429374"/>
                      </a:cubicBezTo>
                      <a:cubicBezTo>
                        <a:pt x="322391" y="1429374"/>
                        <a:pt x="0" y="1106983"/>
                        <a:pt x="0" y="709294"/>
                      </a:cubicBezTo>
                      <a:cubicBezTo>
                        <a:pt x="0" y="352516"/>
                        <a:pt x="259472" y="56341"/>
                        <a:pt x="600143" y="0"/>
                      </a:cubicBezTo>
                      <a:close/>
                    </a:path>
                  </a:pathLst>
                </a:custGeom>
                <a:solidFill>
                  <a:sysClr val="window" lastClr="FFFFFF"/>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34" name="椭圆 48">
                  <a:extLst>
                    <a:ext uri="{FF2B5EF4-FFF2-40B4-BE49-F238E27FC236}">
                      <a16:creationId xmlns:a16="http://schemas.microsoft.com/office/drawing/2014/main" xmlns="" id="{D82E83F6-FB00-6D04-85E8-F06B35274A1D}"/>
                    </a:ext>
                  </a:extLst>
                </p:cNvPr>
                <p:cNvSpPr/>
                <p:nvPr/>
              </p:nvSpPr>
              <p:spPr>
                <a:xfrm rot="20473898">
                  <a:off x="1946476" y="1509819"/>
                  <a:ext cx="646585" cy="763578"/>
                </a:xfrm>
                <a:custGeom>
                  <a:avLst/>
                  <a:gdLst/>
                  <a:ahLst/>
                  <a:cxnLst/>
                  <a:rect l="l" t="t" r="r" b="b"/>
                  <a:pathLst>
                    <a:path w="865829" h="1022492">
                      <a:moveTo>
                        <a:pt x="69377" y="0"/>
                      </a:moveTo>
                      <a:cubicBezTo>
                        <a:pt x="46542" y="68499"/>
                        <a:pt x="35912" y="141754"/>
                        <a:pt x="35912" y="217490"/>
                      </a:cubicBezTo>
                      <a:cubicBezTo>
                        <a:pt x="35912" y="654948"/>
                        <a:pt x="390542" y="1009578"/>
                        <a:pt x="828000" y="1009578"/>
                      </a:cubicBezTo>
                      <a:cubicBezTo>
                        <a:pt x="840698" y="1009578"/>
                        <a:pt x="853325" y="1009279"/>
                        <a:pt x="865829" y="1007668"/>
                      </a:cubicBezTo>
                      <a:cubicBezTo>
                        <a:pt x="818768" y="1017409"/>
                        <a:pt x="770018" y="1022492"/>
                        <a:pt x="720080" y="1022492"/>
                      </a:cubicBezTo>
                      <a:cubicBezTo>
                        <a:pt x="322391" y="1022492"/>
                        <a:pt x="0" y="700101"/>
                        <a:pt x="0" y="302412"/>
                      </a:cubicBezTo>
                      <a:cubicBezTo>
                        <a:pt x="0" y="193949"/>
                        <a:pt x="23981" y="91087"/>
                        <a:pt x="69377" y="0"/>
                      </a:cubicBezTo>
                      <a:close/>
                    </a:path>
                  </a:pathLst>
                </a:custGeom>
                <a:solidFill>
                  <a:srgbClr val="00B0F0"/>
                </a:solidFill>
                <a:ln w="25400" cap="flat" cmpd="sng" algn="ctr">
                  <a:noFill/>
                  <a:prstDash val="solid"/>
                </a:ln>
                <a:effectLst>
                  <a:outerShdw blurRad="50800" dist="38100" dir="8100000" algn="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grpSp>
          <p:grpSp>
            <p:nvGrpSpPr>
              <p:cNvPr id="1028" name="组合 41">
                <a:extLst>
                  <a:ext uri="{FF2B5EF4-FFF2-40B4-BE49-F238E27FC236}">
                    <a16:creationId xmlns:a16="http://schemas.microsoft.com/office/drawing/2014/main" xmlns="" id="{2AB3B403-03AB-6EE5-C4AF-5C63A378774B}"/>
                  </a:ext>
                </a:extLst>
              </p:cNvPr>
              <p:cNvGrpSpPr/>
              <p:nvPr/>
            </p:nvGrpSpPr>
            <p:grpSpPr>
              <a:xfrm>
                <a:off x="7481990" y="5186874"/>
                <a:ext cx="1920642" cy="1673295"/>
                <a:chOff x="1133799" y="1509819"/>
                <a:chExt cx="1971503" cy="1770806"/>
              </a:xfrm>
              <a:effectLst>
                <a:reflection blurRad="6350" stA="34000" endPos="15000" dir="5400000" sy="-100000" algn="bl" rotWithShape="0"/>
              </a:effectLst>
            </p:grpSpPr>
            <p:sp>
              <p:nvSpPr>
                <p:cNvPr id="1029" name="等腰三角形 47">
                  <a:extLst>
                    <a:ext uri="{FF2B5EF4-FFF2-40B4-BE49-F238E27FC236}">
                      <a16:creationId xmlns:a16="http://schemas.microsoft.com/office/drawing/2014/main" xmlns="" id="{359D4700-6C77-035B-E0AD-9259C95B6A69}"/>
                    </a:ext>
                  </a:extLst>
                </p:cNvPr>
                <p:cNvSpPr/>
                <p:nvPr/>
              </p:nvSpPr>
              <p:spPr>
                <a:xfrm rot="7772360">
                  <a:off x="1284238" y="1459560"/>
                  <a:ext cx="1670626" cy="1971503"/>
                </a:xfrm>
                <a:custGeom>
                  <a:avLst/>
                  <a:gdLst/>
                  <a:ahLst/>
                  <a:cxnLst/>
                  <a:rect l="l" t="t" r="r" b="b"/>
                  <a:pathLst>
                    <a:path w="1670626" h="1971503">
                      <a:moveTo>
                        <a:pt x="191148" y="1667943"/>
                      </a:moveTo>
                      <a:cubicBezTo>
                        <a:pt x="-102531" y="1312180"/>
                        <a:pt x="-52202" y="785704"/>
                        <a:pt x="303561" y="492025"/>
                      </a:cubicBezTo>
                      <a:cubicBezTo>
                        <a:pt x="455486" y="366612"/>
                        <a:pt x="638544" y="303934"/>
                        <a:pt x="821369" y="304714"/>
                      </a:cubicBezTo>
                      <a:lnTo>
                        <a:pt x="920985" y="0"/>
                      </a:lnTo>
                      <a:lnTo>
                        <a:pt x="1027727" y="326510"/>
                      </a:lnTo>
                      <a:cubicBezTo>
                        <a:pt x="1199391" y="363974"/>
                        <a:pt x="1359018" y="458512"/>
                        <a:pt x="1479479" y="604438"/>
                      </a:cubicBezTo>
                      <a:cubicBezTo>
                        <a:pt x="1773157" y="960201"/>
                        <a:pt x="1722828" y="1486677"/>
                        <a:pt x="1367066" y="1780356"/>
                      </a:cubicBezTo>
                      <a:cubicBezTo>
                        <a:pt x="1011303" y="2074034"/>
                        <a:pt x="484827" y="2023705"/>
                        <a:pt x="191148" y="1667943"/>
                      </a:cubicBezTo>
                      <a:close/>
                    </a:path>
                  </a:pathLst>
                </a:custGeom>
                <a:gradFill flip="none" rotWithShape="1">
                  <a:gsLst>
                    <a:gs pos="2000">
                      <a:srgbClr val="0070C0"/>
                    </a:gs>
                    <a:gs pos="100000">
                      <a:srgbClr val="33CAFF"/>
                    </a:gs>
                  </a:gsLst>
                  <a:lin ang="10800000" scaled="1"/>
                  <a:tileRect/>
                </a:gradFill>
                <a:ln w="25400" cap="flat" cmpd="sng" algn="ctr">
                  <a:solidFill>
                    <a:srgbClr val="0070C0"/>
                  </a:solidFill>
                  <a:prstDash val="solid"/>
                </a:ln>
                <a:effectLst/>
                <a:scene3d>
                  <a:camera prst="orthographicFront">
                    <a:rot lat="0" lon="0" rev="0"/>
                  </a:camera>
                  <a:lightRig rig="glow" dir="t">
                    <a:rot lat="0" lon="0" rev="14100000"/>
                  </a:lightRig>
                </a:scene3d>
                <a:sp3d prstMaterial="softEdge">
                  <a:bevelT w="1270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30" name="椭圆 48">
                  <a:extLst>
                    <a:ext uri="{FF2B5EF4-FFF2-40B4-BE49-F238E27FC236}">
                      <a16:creationId xmlns:a16="http://schemas.microsoft.com/office/drawing/2014/main" xmlns="" id="{7F6C76B6-99B8-7052-EFF3-1FD07C9C1055}"/>
                    </a:ext>
                  </a:extLst>
                </p:cNvPr>
                <p:cNvSpPr/>
                <p:nvPr/>
              </p:nvSpPr>
              <p:spPr>
                <a:xfrm>
                  <a:off x="1295728" y="1630996"/>
                  <a:ext cx="1440160" cy="1429374"/>
                </a:xfrm>
                <a:custGeom>
                  <a:avLst/>
                  <a:gdLst/>
                  <a:ahLst/>
                  <a:cxnLst/>
                  <a:rect l="l" t="t" r="r" b="b"/>
                  <a:pathLst>
                    <a:path w="1440160" h="1429374">
                      <a:moveTo>
                        <a:pt x="600143" y="0"/>
                      </a:moveTo>
                      <a:lnTo>
                        <a:pt x="1418911" y="542848"/>
                      </a:lnTo>
                      <a:cubicBezTo>
                        <a:pt x="1433434" y="595976"/>
                        <a:pt x="1440160" y="651849"/>
                        <a:pt x="1440160" y="709294"/>
                      </a:cubicBezTo>
                      <a:cubicBezTo>
                        <a:pt x="1440160" y="1106983"/>
                        <a:pt x="1117769" y="1429374"/>
                        <a:pt x="720080" y="1429374"/>
                      </a:cubicBezTo>
                      <a:cubicBezTo>
                        <a:pt x="322391" y="1429374"/>
                        <a:pt x="0" y="1106983"/>
                        <a:pt x="0" y="709294"/>
                      </a:cubicBezTo>
                      <a:cubicBezTo>
                        <a:pt x="0" y="352516"/>
                        <a:pt x="259472" y="56341"/>
                        <a:pt x="600143" y="0"/>
                      </a:cubicBezTo>
                      <a:close/>
                    </a:path>
                  </a:pathLst>
                </a:custGeom>
                <a:solidFill>
                  <a:sysClr val="window" lastClr="FFFFFF"/>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31" name="椭圆 48">
                  <a:extLst>
                    <a:ext uri="{FF2B5EF4-FFF2-40B4-BE49-F238E27FC236}">
                      <a16:creationId xmlns:a16="http://schemas.microsoft.com/office/drawing/2014/main" xmlns="" id="{D648E32F-55C6-346D-26E3-BD161687DCBB}"/>
                    </a:ext>
                  </a:extLst>
                </p:cNvPr>
                <p:cNvSpPr/>
                <p:nvPr/>
              </p:nvSpPr>
              <p:spPr>
                <a:xfrm rot="20473898">
                  <a:off x="1946476" y="1509819"/>
                  <a:ext cx="646585" cy="763578"/>
                </a:xfrm>
                <a:custGeom>
                  <a:avLst/>
                  <a:gdLst/>
                  <a:ahLst/>
                  <a:cxnLst/>
                  <a:rect l="l" t="t" r="r" b="b"/>
                  <a:pathLst>
                    <a:path w="865829" h="1022492">
                      <a:moveTo>
                        <a:pt x="69377" y="0"/>
                      </a:moveTo>
                      <a:cubicBezTo>
                        <a:pt x="46542" y="68499"/>
                        <a:pt x="35912" y="141754"/>
                        <a:pt x="35912" y="217490"/>
                      </a:cubicBezTo>
                      <a:cubicBezTo>
                        <a:pt x="35912" y="654948"/>
                        <a:pt x="390542" y="1009578"/>
                        <a:pt x="828000" y="1009578"/>
                      </a:cubicBezTo>
                      <a:cubicBezTo>
                        <a:pt x="840698" y="1009578"/>
                        <a:pt x="853325" y="1009279"/>
                        <a:pt x="865829" y="1007668"/>
                      </a:cubicBezTo>
                      <a:cubicBezTo>
                        <a:pt x="818768" y="1017409"/>
                        <a:pt x="770018" y="1022492"/>
                        <a:pt x="720080" y="1022492"/>
                      </a:cubicBezTo>
                      <a:cubicBezTo>
                        <a:pt x="322391" y="1022492"/>
                        <a:pt x="0" y="700101"/>
                        <a:pt x="0" y="302412"/>
                      </a:cubicBezTo>
                      <a:cubicBezTo>
                        <a:pt x="0" y="193949"/>
                        <a:pt x="23981" y="91087"/>
                        <a:pt x="69377" y="0"/>
                      </a:cubicBezTo>
                      <a:close/>
                    </a:path>
                  </a:pathLst>
                </a:custGeom>
                <a:solidFill>
                  <a:srgbClr val="00B0F0"/>
                </a:solidFill>
                <a:ln w="25400" cap="flat" cmpd="sng" algn="ctr">
                  <a:noFill/>
                  <a:prstDash val="solid"/>
                </a:ln>
                <a:effectLst>
                  <a:outerShdw blurRad="50800" dist="38100" dir="8100000" algn="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pic>
          <p:nvPicPr>
            <p:cNvPr id="142" name="Рисунок 141">
              <a:extLst>
                <a:ext uri="{FF2B5EF4-FFF2-40B4-BE49-F238E27FC236}">
                  <a16:creationId xmlns:a16="http://schemas.microsoft.com/office/drawing/2014/main" xmlns="" id="{5B64B090-80C6-2A5B-D407-89277D01D35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4008" y="5079847"/>
              <a:ext cx="1366025" cy="1320951"/>
            </a:xfrm>
            <a:prstGeom prst="flowChartConnector">
              <a:avLst/>
            </a:prstGeom>
          </p:spPr>
        </p:pic>
        <p:pic>
          <p:nvPicPr>
            <p:cNvPr id="143" name="Рисунок 142">
              <a:extLst>
                <a:ext uri="{FF2B5EF4-FFF2-40B4-BE49-F238E27FC236}">
                  <a16:creationId xmlns:a16="http://schemas.microsoft.com/office/drawing/2014/main" xmlns="" id="{DC85157E-33C4-08AE-E15C-07ACEBB7512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904872" y="5079288"/>
              <a:ext cx="1364285" cy="1320951"/>
            </a:xfrm>
            <a:prstGeom prst="flowChartConnector">
              <a:avLst/>
            </a:prstGeom>
          </p:spPr>
        </p:pic>
        <p:pic>
          <p:nvPicPr>
            <p:cNvPr id="144" name="Рисунок 143">
              <a:extLst>
                <a:ext uri="{FF2B5EF4-FFF2-40B4-BE49-F238E27FC236}">
                  <a16:creationId xmlns:a16="http://schemas.microsoft.com/office/drawing/2014/main" xmlns="" id="{DADD298D-49AE-5A42-C8EF-B3719C7119C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971639" y="5057337"/>
              <a:ext cx="1363364" cy="1355440"/>
            </a:xfrm>
            <a:prstGeom prst="flowChartConnector">
              <a:avLst/>
            </a:prstGeom>
          </p:spPr>
        </p:pic>
        <p:pic>
          <p:nvPicPr>
            <p:cNvPr id="151" name="Рисунок 150">
              <a:extLst>
                <a:ext uri="{FF2B5EF4-FFF2-40B4-BE49-F238E27FC236}">
                  <a16:creationId xmlns:a16="http://schemas.microsoft.com/office/drawing/2014/main" xmlns="" id="{A22086F3-10CD-743C-A351-E3E4ECB3F767}"/>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045997" y="5060612"/>
              <a:ext cx="1358130" cy="1350665"/>
            </a:xfrm>
            <a:prstGeom prst="flowChartConnector">
              <a:avLst/>
            </a:prstGeom>
          </p:spPr>
        </p:pic>
      </p:grpSp>
      <p:pic>
        <p:nvPicPr>
          <p:cNvPr id="2" name="Рисунок 1">
            <a:extLst>
              <a:ext uri="{FF2B5EF4-FFF2-40B4-BE49-F238E27FC236}">
                <a16:creationId xmlns:a16="http://schemas.microsoft.com/office/drawing/2014/main" xmlns="" id="{243B9F59-537A-9DD3-3EC7-607FFE6F92D6}"/>
              </a:ext>
            </a:extLst>
          </p:cNvPr>
          <p:cNvPicPr>
            <a:picLocks noChangeAspect="1"/>
          </p:cNvPicPr>
          <p:nvPr/>
        </p:nvPicPr>
        <p:blipFill>
          <a:blip r:embed="rId10" cstate="print">
            <a:extLst>
              <a:ext uri="{28A0092B-C50C-407E-A947-70E740481C1C}">
                <a14:useLocalDpi xmlns:a14="http://schemas.microsoft.com/office/drawing/2010/main" val="0"/>
              </a:ext>
            </a:extLst>
          </a:blip>
          <a:srcRect b="29340"/>
          <a:stretch>
            <a:fillRect/>
          </a:stretch>
        </p:blipFill>
        <p:spPr>
          <a:xfrm>
            <a:off x="1687799" y="3826976"/>
            <a:ext cx="1362792" cy="1325821"/>
          </a:xfrm>
          <a:prstGeom prst="flowChartConnector">
            <a:avLst/>
          </a:prstGeom>
        </p:spPr>
      </p:pic>
    </p:spTree>
    <p:extLst>
      <p:ext uri="{BB962C8B-B14F-4D97-AF65-F5344CB8AC3E}">
        <p14:creationId xmlns:p14="http://schemas.microsoft.com/office/powerpoint/2010/main" val="419696162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0" y="0"/>
            <a:ext cx="9144000" cy="6858000"/>
            <a:chOff x="0" y="0"/>
            <a:chExt cx="9144000" cy="6858000"/>
          </a:xfrm>
        </p:grpSpPr>
        <p:pic>
          <p:nvPicPr>
            <p:cNvPr id="3"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9" name="Прямоугольник 8"/>
          <p:cNvSpPr/>
          <p:nvPr/>
        </p:nvSpPr>
        <p:spPr>
          <a:xfrm>
            <a:off x="106329" y="-10117"/>
            <a:ext cx="8947109" cy="830997"/>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Национальные проекты, </a:t>
            </a:r>
          </a:p>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реализованные в 2025 году</a:t>
            </a:r>
          </a:p>
        </p:txBody>
      </p:sp>
      <p:sp>
        <p:nvSpPr>
          <p:cNvPr id="11" name="TextBox 10"/>
          <p:cNvSpPr txBox="1"/>
          <p:nvPr/>
        </p:nvSpPr>
        <p:spPr>
          <a:xfrm>
            <a:off x="3931183" y="1750738"/>
            <a:ext cx="4667693" cy="156966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000" b="1" i="1" u="none" strike="noStrike" kern="0" cap="none" spc="0" normalizeH="0" baseline="0" noProof="0" dirty="0">
                <a:ln>
                  <a:noFill/>
                </a:ln>
                <a:solidFill>
                  <a:srgbClr val="0000FF"/>
                </a:solidFill>
                <a:effectLst/>
                <a:uLnTx/>
                <a:uFillTx/>
                <a:latin typeface="Times New Roman" pitchFamily="18" charset="0"/>
                <a:cs typeface="Times New Roman" pitchFamily="18" charset="0"/>
              </a:rPr>
              <a:t>В 2025 году были реализованы</a:t>
            </a:r>
            <a:r>
              <a:rPr kumimoji="0" lang="ru-RU" sz="2000" b="1" i="1" u="none" strike="noStrike" kern="0" cap="none" spc="0" normalizeH="0" noProof="0" dirty="0">
                <a:ln>
                  <a:noFill/>
                </a:ln>
                <a:solidFill>
                  <a:srgbClr val="0000FF"/>
                </a:solidFill>
                <a:effectLst/>
                <a:uLnTx/>
                <a:uFillTx/>
                <a:latin typeface="Times New Roman" pitchFamily="18" charset="0"/>
                <a:cs typeface="Times New Roman" pitchFamily="18" charset="0"/>
              </a:rPr>
              <a: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000" b="1" i="1" u="none" strike="noStrike" kern="0" cap="none" spc="0" normalizeH="0" baseline="0" noProof="0" dirty="0">
                <a:ln>
                  <a:noFill/>
                </a:ln>
                <a:solidFill>
                  <a:srgbClr val="0000FF"/>
                </a:solidFill>
                <a:effectLst/>
                <a:uLnTx/>
                <a:uFillTx/>
                <a:latin typeface="Times New Roman" pitchFamily="18" charset="0"/>
                <a:cs typeface="Times New Roman" pitchFamily="18" charset="0"/>
              </a:rPr>
              <a:t>национальные проекты  с общим объемом финансирования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000" b="1" i="1" u="none" strike="noStrike" kern="0" cap="none" spc="0" normalizeH="0" baseline="0" noProof="0" dirty="0">
                <a:ln>
                  <a:noFill/>
                </a:ln>
                <a:solidFill>
                  <a:srgbClr val="0000FF"/>
                </a:solidFill>
                <a:effectLst/>
                <a:uLnTx/>
                <a:uFillTx/>
                <a:latin typeface="Times New Roman" pitchFamily="18" charset="0"/>
                <a:cs typeface="Times New Roman" pitchFamily="18" charset="0"/>
              </a:rPr>
              <a:t>56,3 млн.рублей.</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600" b="1" i="1" u="none" strike="noStrike" kern="0" cap="none" spc="0" normalizeH="0" baseline="0" noProof="0" dirty="0">
              <a:ln>
                <a:noFill/>
              </a:ln>
              <a:solidFill>
                <a:schemeClr val="accent5">
                  <a:lumMod val="50000"/>
                </a:schemeClr>
              </a:solidFill>
              <a:effectLst/>
              <a:uLnTx/>
              <a:uFillTx/>
            </a:endParaRPr>
          </a:p>
        </p:txBody>
      </p:sp>
      <p:sp>
        <p:nvSpPr>
          <p:cNvPr id="12" name="Прямоугольник 5"/>
          <p:cNvSpPr>
            <a:spLocks noChangeArrowheads="1"/>
          </p:cNvSpPr>
          <p:nvPr/>
        </p:nvSpPr>
        <p:spPr bwMode="auto">
          <a:xfrm>
            <a:off x="7589834" y="3921737"/>
            <a:ext cx="934611" cy="257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300" b="1" i="1" dirty="0">
                <a:solidFill>
                  <a:prstClr val="black"/>
                </a:solidFill>
                <a:latin typeface="Times New Roman" pitchFamily="18" charset="0"/>
                <a:cs typeface="Times New Roman" pitchFamily="18" charset="0"/>
              </a:rPr>
              <a:t>млн.рублей</a:t>
            </a:r>
          </a:p>
        </p:txBody>
      </p:sp>
      <p:graphicFrame>
        <p:nvGraphicFramePr>
          <p:cNvPr id="13" name="Таблица 12"/>
          <p:cNvGraphicFramePr>
            <a:graphicFrameLocks noGrp="1"/>
          </p:cNvGraphicFramePr>
          <p:nvPr>
            <p:extLst>
              <p:ext uri="{D42A27DB-BD31-4B8C-83A1-F6EECF244321}">
                <p14:modId xmlns:p14="http://schemas.microsoft.com/office/powerpoint/2010/main" val="3055066241"/>
              </p:ext>
            </p:extLst>
          </p:nvPr>
        </p:nvGraphicFramePr>
        <p:xfrm>
          <a:off x="230369" y="4290798"/>
          <a:ext cx="8534400" cy="2182203"/>
        </p:xfrm>
        <a:graphic>
          <a:graphicData uri="http://schemas.openxmlformats.org/drawingml/2006/table">
            <a:tbl>
              <a:tblPr firstRow="1" bandRow="1">
                <a:tableStyleId>{5C22544A-7EE6-4342-B048-85BDC9FD1C3A}</a:tableStyleId>
              </a:tblPr>
              <a:tblGrid>
                <a:gridCol w="3143250">
                  <a:extLst>
                    <a:ext uri="{9D8B030D-6E8A-4147-A177-3AD203B41FA5}">
                      <a16:colId xmlns:a16="http://schemas.microsoft.com/office/drawing/2014/main" xmlns="" val="20000"/>
                    </a:ext>
                  </a:extLst>
                </a:gridCol>
                <a:gridCol w="1866900">
                  <a:extLst>
                    <a:ext uri="{9D8B030D-6E8A-4147-A177-3AD203B41FA5}">
                      <a16:colId xmlns:a16="http://schemas.microsoft.com/office/drawing/2014/main" xmlns="" val="20001"/>
                    </a:ext>
                  </a:extLst>
                </a:gridCol>
                <a:gridCol w="1790700">
                  <a:extLst>
                    <a:ext uri="{9D8B030D-6E8A-4147-A177-3AD203B41FA5}">
                      <a16:colId xmlns:a16="http://schemas.microsoft.com/office/drawing/2014/main" xmlns="" val="20002"/>
                    </a:ext>
                  </a:extLst>
                </a:gridCol>
                <a:gridCol w="1733550">
                  <a:extLst>
                    <a:ext uri="{9D8B030D-6E8A-4147-A177-3AD203B41FA5}">
                      <a16:colId xmlns:a16="http://schemas.microsoft.com/office/drawing/2014/main" xmlns="" val="20003"/>
                    </a:ext>
                  </a:extLst>
                </a:gridCol>
              </a:tblGrid>
              <a:tr h="365760">
                <a:tc>
                  <a:txBody>
                    <a:bodyPr/>
                    <a:lstStyle/>
                    <a:p>
                      <a:pPr algn="ctr"/>
                      <a:endParaRPr lang="ru-RU" sz="1200" dirty="0">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План</a:t>
                      </a:r>
                    </a:p>
                  </a:txBody>
                  <a:tcPr marL="91422" marR="91422">
                    <a:gradFill>
                      <a:gsLst>
                        <a:gs pos="28000">
                          <a:srgbClr val="D9FFFF"/>
                        </a:gs>
                        <a:gs pos="100000">
                          <a:srgbClr val="66FF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Факт</a:t>
                      </a:r>
                    </a:p>
                  </a:txBody>
                  <a:tcPr marL="91422" marR="91422">
                    <a:gradFill>
                      <a:gsLst>
                        <a:gs pos="28000">
                          <a:srgbClr val="D9FFFF"/>
                        </a:gs>
                        <a:gs pos="100000">
                          <a:srgbClr val="66FF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 исполнения</a:t>
                      </a:r>
                    </a:p>
                  </a:txBody>
                  <a:tcPr marL="91422" marR="91422">
                    <a:gradFill>
                      <a:gsLst>
                        <a:gs pos="28000">
                          <a:srgbClr val="D9FFFF"/>
                        </a:gs>
                        <a:gs pos="100000">
                          <a:srgbClr val="66FFFF"/>
                        </a:gs>
                      </a:gsLst>
                      <a:lin ang="5400000" scaled="0"/>
                    </a:gradFill>
                  </a:tcPr>
                </a:tc>
                <a:extLst>
                  <a:ext uri="{0D108BD9-81ED-4DB2-BD59-A6C34878D82A}">
                    <a16:rowId xmlns:a16="http://schemas.microsoft.com/office/drawing/2014/main" xmlns="" val="10000"/>
                  </a:ext>
                </a:extLst>
              </a:tr>
              <a:tr h="399123">
                <a:tc>
                  <a:txBody>
                    <a:bodyPr/>
                    <a:lstStyle/>
                    <a:p>
                      <a:pPr algn="ctr"/>
                      <a:r>
                        <a:rPr lang="ru-RU" sz="1400" b="1" dirty="0">
                          <a:latin typeface="Times New Roman" pitchFamily="18" charset="0"/>
                          <a:cs typeface="Times New Roman" pitchFamily="18" charset="0"/>
                        </a:rPr>
                        <a:t>Объем финансирования</a:t>
                      </a:r>
                    </a:p>
                  </a:txBody>
                  <a:tcPr marL="91422" marR="91422">
                    <a:solidFill>
                      <a:schemeClr val="bg1"/>
                    </a:solidFill>
                  </a:tcPr>
                </a:tc>
                <a:tc>
                  <a:txBody>
                    <a:bodyPr/>
                    <a:lstStyle/>
                    <a:p>
                      <a:pPr algn="ctr"/>
                      <a:r>
                        <a:rPr lang="ru-RU" sz="1400" b="1" dirty="0">
                          <a:latin typeface="Times New Roman" pitchFamily="18" charset="0"/>
                          <a:cs typeface="Times New Roman" pitchFamily="18" charset="0"/>
                        </a:rPr>
                        <a:t>56,3</a:t>
                      </a:r>
                    </a:p>
                  </a:txBody>
                  <a:tcPr marL="91422" marR="91422">
                    <a:solidFill>
                      <a:schemeClr val="bg1"/>
                    </a:solidFill>
                  </a:tcPr>
                </a:tc>
                <a:tc>
                  <a:txBody>
                    <a:bodyPr/>
                    <a:lstStyle/>
                    <a:p>
                      <a:pPr algn="ctr"/>
                      <a:r>
                        <a:rPr lang="ru-RU" sz="1400" b="1" dirty="0">
                          <a:latin typeface="Times New Roman" pitchFamily="18" charset="0"/>
                          <a:cs typeface="Times New Roman" pitchFamily="18" charset="0"/>
                        </a:rPr>
                        <a:t>56,3</a:t>
                      </a:r>
                    </a:p>
                  </a:txBody>
                  <a:tcPr marL="91422" marR="91422">
                    <a:solidFill>
                      <a:schemeClr val="bg1"/>
                    </a:solidFill>
                  </a:tcPr>
                </a:tc>
                <a:tc>
                  <a:txBody>
                    <a:bodyPr/>
                    <a:lstStyle/>
                    <a:p>
                      <a:pPr algn="ctr"/>
                      <a:r>
                        <a:rPr lang="ru-RU" sz="1400" b="1" dirty="0">
                          <a:latin typeface="Times New Roman" pitchFamily="18" charset="0"/>
                          <a:cs typeface="Times New Roman" pitchFamily="18" charset="0"/>
                        </a:rPr>
                        <a:t>100,0</a:t>
                      </a:r>
                    </a:p>
                  </a:txBody>
                  <a:tcPr marL="91422" marR="91422">
                    <a:solidFill>
                      <a:schemeClr val="bg1"/>
                    </a:solidFill>
                  </a:tcPr>
                </a:tc>
                <a:extLst>
                  <a:ext uri="{0D108BD9-81ED-4DB2-BD59-A6C34878D82A}">
                    <a16:rowId xmlns:a16="http://schemas.microsoft.com/office/drawing/2014/main" xmlns="" val="10001"/>
                  </a:ext>
                </a:extLst>
              </a:tr>
              <a:tr h="370840">
                <a:tc>
                  <a:txBody>
                    <a:bodyPr/>
                    <a:lstStyle/>
                    <a:p>
                      <a:pPr algn="ctr"/>
                      <a:r>
                        <a:rPr lang="ru-RU" sz="1400" i="1" dirty="0">
                          <a:latin typeface="Times New Roman" pitchFamily="18" charset="0"/>
                          <a:cs typeface="Times New Roman" pitchFamily="18" charset="0"/>
                        </a:rPr>
                        <a:t>Федеральный бюджет</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19,8</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19,8</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100,0</a:t>
                      </a:r>
                    </a:p>
                  </a:txBody>
                  <a:tcPr marL="91422" marR="91422">
                    <a:solidFill>
                      <a:srgbClr val="D9FFFF"/>
                    </a:solidFill>
                  </a:tcPr>
                </a:tc>
                <a:extLst>
                  <a:ext uri="{0D108BD9-81ED-4DB2-BD59-A6C34878D82A}">
                    <a16:rowId xmlns:a16="http://schemas.microsoft.com/office/drawing/2014/main" xmlns="" val="10002"/>
                  </a:ext>
                </a:extLst>
              </a:tr>
              <a:tr h="30442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1"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Областной бюджет</a:t>
                      </a:r>
                    </a:p>
                  </a:txBody>
                  <a:tcPr marL="91422" marR="91422">
                    <a:solidFill>
                      <a:schemeClr val="bg1"/>
                    </a:solidFill>
                  </a:tcPr>
                </a:tc>
                <a:tc>
                  <a:txBody>
                    <a:bodyPr/>
                    <a:lstStyle/>
                    <a:p>
                      <a:pPr algn="ctr"/>
                      <a:r>
                        <a:rPr lang="ru-RU" sz="1400" i="1" dirty="0">
                          <a:latin typeface="Times New Roman" pitchFamily="18" charset="0"/>
                          <a:cs typeface="Times New Roman" pitchFamily="18" charset="0"/>
                        </a:rPr>
                        <a:t>21,6</a:t>
                      </a:r>
                    </a:p>
                  </a:txBody>
                  <a:tcPr marL="91422" marR="91422">
                    <a:solidFill>
                      <a:schemeClr val="bg1"/>
                    </a:solidFill>
                  </a:tcPr>
                </a:tc>
                <a:tc>
                  <a:txBody>
                    <a:bodyPr/>
                    <a:lstStyle/>
                    <a:p>
                      <a:pPr algn="ctr"/>
                      <a:r>
                        <a:rPr lang="ru-RU" sz="1400" i="1" dirty="0">
                          <a:latin typeface="Times New Roman" pitchFamily="18" charset="0"/>
                          <a:cs typeface="Times New Roman" pitchFamily="18" charset="0"/>
                        </a:rPr>
                        <a:t>21,6</a:t>
                      </a:r>
                    </a:p>
                  </a:txBody>
                  <a:tcPr marL="91422" marR="91422">
                    <a:solidFill>
                      <a:schemeClr val="bg1"/>
                    </a:solidFill>
                  </a:tcPr>
                </a:tc>
                <a:tc>
                  <a:txBody>
                    <a:bodyPr/>
                    <a:lstStyle/>
                    <a:p>
                      <a:pPr algn="ctr"/>
                      <a:r>
                        <a:rPr lang="ru-RU" sz="1400" i="1" dirty="0">
                          <a:latin typeface="Times New Roman" pitchFamily="18" charset="0"/>
                          <a:cs typeface="Times New Roman" pitchFamily="18" charset="0"/>
                        </a:rPr>
                        <a:t>100,0</a:t>
                      </a:r>
                    </a:p>
                  </a:txBody>
                  <a:tcPr marL="91422" marR="91422">
                    <a:solidFill>
                      <a:schemeClr val="bg1"/>
                    </a:solidFill>
                  </a:tcPr>
                </a:tc>
                <a:extLst>
                  <a:ext uri="{0D108BD9-81ED-4DB2-BD59-A6C34878D82A}">
                    <a16:rowId xmlns:a16="http://schemas.microsoft.com/office/drawing/2014/main" xmlns="" val="10005"/>
                  </a:ext>
                </a:extLst>
              </a:tr>
              <a:tr h="370840">
                <a:tc>
                  <a:txBody>
                    <a:bodyPr/>
                    <a:lstStyle/>
                    <a:p>
                      <a:pPr algn="ctr"/>
                      <a:r>
                        <a:rPr lang="ru-RU" sz="1400" i="1" dirty="0">
                          <a:latin typeface="Times New Roman" pitchFamily="18" charset="0"/>
                          <a:cs typeface="Times New Roman" pitchFamily="18" charset="0"/>
                        </a:rPr>
                        <a:t>Фонд развития территорий</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13,5</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13,5</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100,0</a:t>
                      </a:r>
                    </a:p>
                  </a:txBody>
                  <a:tcPr marL="91422" marR="91422">
                    <a:solidFill>
                      <a:srgbClr val="D9FFFF"/>
                    </a:solidFill>
                  </a:tcPr>
                </a:tc>
                <a:extLst>
                  <a:ext uri="{0D108BD9-81ED-4DB2-BD59-A6C34878D82A}">
                    <a16:rowId xmlns:a16="http://schemas.microsoft.com/office/drawing/2014/main" xmlns="" val="10003"/>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1"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Бюджет городского округа</a:t>
                      </a:r>
                    </a:p>
                  </a:txBody>
                  <a:tcPr marL="91422" marR="91422">
                    <a:solidFill>
                      <a:schemeClr val="bg1"/>
                    </a:solidFill>
                  </a:tcPr>
                </a:tc>
                <a:tc>
                  <a:txBody>
                    <a:bodyPr/>
                    <a:lstStyle/>
                    <a:p>
                      <a:pPr algn="ctr"/>
                      <a:r>
                        <a:rPr lang="ru-RU" sz="1400" i="1" dirty="0">
                          <a:latin typeface="Times New Roman" pitchFamily="18" charset="0"/>
                          <a:cs typeface="Times New Roman" pitchFamily="18" charset="0"/>
                        </a:rPr>
                        <a:t>1,4</a:t>
                      </a:r>
                    </a:p>
                  </a:txBody>
                  <a:tcPr marL="91422" marR="91422">
                    <a:solidFill>
                      <a:schemeClr val="bg1"/>
                    </a:solidFill>
                  </a:tcPr>
                </a:tc>
                <a:tc>
                  <a:txBody>
                    <a:bodyPr/>
                    <a:lstStyle/>
                    <a:p>
                      <a:pPr algn="ctr"/>
                      <a:r>
                        <a:rPr lang="ru-RU" sz="1400" i="1" dirty="0">
                          <a:latin typeface="Times New Roman" pitchFamily="18" charset="0"/>
                          <a:cs typeface="Times New Roman" pitchFamily="18" charset="0"/>
                        </a:rPr>
                        <a:t>1,4</a:t>
                      </a:r>
                    </a:p>
                  </a:txBody>
                  <a:tcPr marL="91422" marR="91422">
                    <a:solidFill>
                      <a:schemeClr val="bg1"/>
                    </a:solidFill>
                  </a:tcPr>
                </a:tc>
                <a:tc>
                  <a:txBody>
                    <a:bodyPr/>
                    <a:lstStyle/>
                    <a:p>
                      <a:pPr algn="ctr"/>
                      <a:r>
                        <a:rPr lang="ru-RU" sz="1400" i="1" dirty="0">
                          <a:latin typeface="Times New Roman" pitchFamily="18" charset="0"/>
                          <a:cs typeface="Times New Roman" pitchFamily="18" charset="0"/>
                        </a:rPr>
                        <a:t>100,0</a:t>
                      </a:r>
                    </a:p>
                  </a:txBody>
                  <a:tcPr marL="91422" marR="91422">
                    <a:solidFill>
                      <a:schemeClr val="bg1"/>
                    </a:solidFill>
                  </a:tcPr>
                </a:tc>
                <a:extLst>
                  <a:ext uri="{0D108BD9-81ED-4DB2-BD59-A6C34878D82A}">
                    <a16:rowId xmlns:a16="http://schemas.microsoft.com/office/drawing/2014/main" xmlns="" val="10004"/>
                  </a:ext>
                </a:extLst>
              </a:tr>
            </a:tbl>
          </a:graphicData>
        </a:graphic>
      </p:graphicFrame>
      <p:pic>
        <p:nvPicPr>
          <p:cNvPr id="1029"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5425" y="988164"/>
            <a:ext cx="3058631" cy="3062454"/>
          </a:xfrm>
          <a:prstGeom prst="rect">
            <a:avLst/>
          </a:prstGeom>
          <a:noFill/>
          <a:ln>
            <a:noFill/>
          </a:ln>
          <a:effectLst>
            <a:outerShdw blurRad="149987" dist="250190" dir="8460000" algn="ctr">
              <a:srgbClr val="000000">
                <a:alpha val="28000"/>
              </a:srgbClr>
            </a:outerShdw>
          </a:effectLst>
          <a:scene3d>
            <a:camera prst="perspectiveFront"/>
            <a:lightRig rig="contrasting" dir="t">
              <a:rot lat="0" lon="0" rev="1500000"/>
            </a:lightRig>
          </a:scene3d>
          <a:sp3d prstMaterial="metal">
            <a:bevelT w="88900" h="889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60</a:t>
            </a:r>
          </a:p>
        </p:txBody>
      </p:sp>
    </p:spTree>
    <p:extLst>
      <p:ext uri="{BB962C8B-B14F-4D97-AF65-F5344CB8AC3E}">
        <p14:creationId xmlns:p14="http://schemas.microsoft.com/office/powerpoint/2010/main" val="34851220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Rectangle 1"/>
          <p:cNvSpPr>
            <a:spLocks noChangeArrowheads="1"/>
          </p:cNvSpPr>
          <p:nvPr/>
        </p:nvSpPr>
        <p:spPr bwMode="auto">
          <a:xfrm>
            <a:off x="212665" y="620208"/>
            <a:ext cx="8374673"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indent="450850" algn="just" defTabSz="914400" fontAlgn="base">
              <a:spcBef>
                <a:spcPct val="0"/>
              </a:spcBef>
              <a:spcAft>
                <a:spcPct val="0"/>
              </a:spcAft>
            </a:pPr>
            <a:r>
              <a:rPr lang="ru-RU" sz="1400" dirty="0">
                <a:solidFill>
                  <a:prstClr val="black"/>
                </a:solidFill>
                <a:latin typeface="Times New Roman" pitchFamily="18" charset="0"/>
                <a:ea typeface="Times New Roman" pitchFamily="18" charset="0"/>
                <a:cs typeface="Times New Roman" pitchFamily="18" charset="0"/>
              </a:rPr>
              <a:t>Территория городского округа занимает 122,7 тыс. га и граничит с Дивеевским, Арзамасским, Шатковским, Лукояновским районами Нижегородской области и республикой Мордовия.</a:t>
            </a:r>
            <a:endParaRPr lang="ru-RU" sz="1400" dirty="0">
              <a:solidFill>
                <a:prstClr val="black"/>
              </a:solidFill>
              <a:latin typeface="Times New Roman" pitchFamily="18" charset="0"/>
              <a:cs typeface="Times New Roman" pitchFamily="18" charset="0"/>
            </a:endParaRPr>
          </a:p>
          <a:p>
            <a:pPr indent="450850" algn="just" defTabSz="914400" fontAlgn="base">
              <a:spcBef>
                <a:spcPct val="0"/>
              </a:spcBef>
              <a:spcAft>
                <a:spcPct val="0"/>
              </a:spcAft>
            </a:pPr>
            <a:r>
              <a:rPr lang="ru-RU" sz="1400" dirty="0">
                <a:solidFill>
                  <a:prstClr val="black"/>
                </a:solidFill>
                <a:latin typeface="Times New Roman" pitchFamily="18" charset="0"/>
                <a:ea typeface="Times New Roman" pitchFamily="18" charset="0"/>
                <a:cs typeface="Times New Roman" pitchFamily="18" charset="0"/>
              </a:rPr>
              <a:t>Территория городского округа расположена на приволжской возвышенности и представляет собой волнистое плато, разделенное сетью рек. Максимальная высота над уровнем моря 228 метров. Здесь повсюду встречаются довольно большие овраги, поросшие травой, кустарниками, а порой и могучими деревьями.</a:t>
            </a:r>
          </a:p>
          <a:p>
            <a:pPr indent="450850" algn="just" defTabSz="914400" fontAlgn="base">
              <a:spcBef>
                <a:spcPct val="0"/>
              </a:spcBef>
              <a:spcAft>
                <a:spcPct val="0"/>
              </a:spcAft>
            </a:pPr>
            <a:r>
              <a:rPr lang="ru-RU" sz="1400" dirty="0">
                <a:solidFill>
                  <a:prstClr val="black"/>
                </a:solidFill>
                <a:latin typeface="Times New Roman" pitchFamily="18" charset="0"/>
                <a:ea typeface="Times New Roman" pitchFamily="18" charset="0"/>
                <a:cs typeface="Times New Roman" pitchFamily="18" charset="0"/>
              </a:rPr>
              <a:t>Эти углубления есть не что иное, как заброшенные рудные шахты.</a:t>
            </a:r>
            <a:endParaRPr lang="ru-RU" sz="1400" dirty="0">
              <a:solidFill>
                <a:prstClr val="black"/>
              </a:solidFill>
              <a:latin typeface="Times New Roman" pitchFamily="18" charset="0"/>
              <a:cs typeface="Times New Roman" pitchFamily="18" charset="0"/>
            </a:endParaRPr>
          </a:p>
          <a:p>
            <a:pPr indent="450850" algn="just" defTabSz="914400" fontAlgn="base">
              <a:spcBef>
                <a:spcPct val="0"/>
              </a:spcBef>
              <a:spcAft>
                <a:spcPct val="0"/>
              </a:spcAft>
            </a:pPr>
            <a:r>
              <a:rPr lang="ru-RU" sz="1400" dirty="0">
                <a:solidFill>
                  <a:prstClr val="black"/>
                </a:solidFill>
                <a:latin typeface="Times New Roman" pitchFamily="18" charset="0"/>
                <a:ea typeface="Times New Roman" pitchFamily="18" charset="0"/>
                <a:cs typeface="Times New Roman" pitchFamily="18" charset="0"/>
              </a:rPr>
              <a:t>Городской округ находится на водоразделе бассейнов рек Оки и Волги.</a:t>
            </a:r>
          </a:p>
          <a:p>
            <a:pPr indent="450850" algn="just" defTabSz="914400" eaLnBrk="0" fontAlgn="base" hangingPunct="0">
              <a:spcBef>
                <a:spcPct val="0"/>
              </a:spcBef>
              <a:spcAft>
                <a:spcPct val="0"/>
              </a:spcAft>
            </a:pPr>
            <a:r>
              <a:rPr lang="ru-RU" sz="1400" dirty="0">
                <a:solidFill>
                  <a:prstClr val="black"/>
                </a:solidFill>
                <a:latin typeface="Times New Roman" pitchFamily="18" charset="0"/>
                <a:ea typeface="Times New Roman" pitchFamily="18" charset="0"/>
                <a:cs typeface="Times New Roman" pitchFamily="18" charset="0"/>
              </a:rPr>
              <a:t>Основные реки: Алатырь, Сатис с небольшими притоками.</a:t>
            </a:r>
            <a:endParaRPr lang="ru-RU" sz="1400" dirty="0">
              <a:solidFill>
                <a:prstClr val="black"/>
              </a:solidFill>
              <a:latin typeface="Times New Roman" pitchFamily="18" charset="0"/>
              <a:cs typeface="Times New Roman" pitchFamily="18" charset="0"/>
            </a:endParaRPr>
          </a:p>
          <a:p>
            <a:pPr indent="450850" algn="just" defTabSz="914400" eaLnBrk="0" fontAlgn="base" hangingPunct="0">
              <a:spcBef>
                <a:spcPct val="0"/>
              </a:spcBef>
              <a:spcAft>
                <a:spcPct val="0"/>
              </a:spcAft>
            </a:pPr>
            <a:r>
              <a:rPr lang="ru-RU" sz="1400" dirty="0">
                <a:solidFill>
                  <a:prstClr val="black"/>
                </a:solidFill>
                <a:latin typeface="Times New Roman" pitchFamily="18" charset="0"/>
                <a:ea typeface="Times New Roman" pitchFamily="18" charset="0"/>
                <a:cs typeface="Times New Roman" pitchFamily="18" charset="0"/>
              </a:rPr>
              <a:t>Климат – умеренно-континентальный.</a:t>
            </a:r>
            <a:endParaRPr lang="ru-RU" sz="1400" dirty="0">
              <a:solidFill>
                <a:prstClr val="black"/>
              </a:solidFill>
              <a:latin typeface="Times New Roman" pitchFamily="18" charset="0"/>
              <a:cs typeface="Times New Roman" pitchFamily="18" charset="0"/>
            </a:endParaRPr>
          </a:p>
          <a:p>
            <a:pPr indent="450850" algn="just" defTabSz="914400" eaLnBrk="0" fontAlgn="base" hangingPunct="0">
              <a:spcBef>
                <a:spcPct val="0"/>
              </a:spcBef>
              <a:spcAft>
                <a:spcPct val="0"/>
              </a:spcAft>
            </a:pPr>
            <a:r>
              <a:rPr lang="ru-RU" sz="1400" dirty="0">
                <a:solidFill>
                  <a:prstClr val="black"/>
                </a:solidFill>
                <a:latin typeface="Times New Roman" pitchFamily="18" charset="0"/>
                <a:ea typeface="Times New Roman" pitchFamily="18" charset="0"/>
                <a:cs typeface="Times New Roman" pitchFamily="18" charset="0"/>
              </a:rPr>
              <a:t>На территории городского округа расположено 45 населенных пунктов, в том числе город Первомайск, рабочий поселок Сатис, 43 сельских населённых пункта.</a:t>
            </a:r>
            <a:endParaRPr lang="ru-RU" sz="1400" dirty="0">
              <a:solidFill>
                <a:prstClr val="black"/>
              </a:solidFill>
              <a:latin typeface="Times New Roman" pitchFamily="18" charset="0"/>
              <a:cs typeface="Times New Roman" pitchFamily="18" charset="0"/>
            </a:endParaRPr>
          </a:p>
        </p:txBody>
      </p:sp>
      <p:sp>
        <p:nvSpPr>
          <p:cNvPr id="11" name="TextBox 10"/>
          <p:cNvSpPr txBox="1"/>
          <p:nvPr/>
        </p:nvSpPr>
        <p:spPr>
          <a:xfrm>
            <a:off x="632497" y="42799"/>
            <a:ext cx="7535008" cy="473204"/>
          </a:xfrm>
          <a:prstGeom prst="rect">
            <a:avLst/>
          </a:prstGeom>
          <a:noFill/>
        </p:spPr>
        <p:txBody>
          <a:bodyPr wrap="square" lIns="57148" tIns="28574" rIns="57148" bIns="28574"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Характеристика городского  округа</a:t>
            </a:r>
          </a:p>
        </p:txBody>
      </p:sp>
      <p:grpSp>
        <p:nvGrpSpPr>
          <p:cNvPr id="2" name="Группа 1"/>
          <p:cNvGrpSpPr/>
          <p:nvPr/>
        </p:nvGrpSpPr>
        <p:grpSpPr>
          <a:xfrm>
            <a:off x="276455" y="3375834"/>
            <a:ext cx="8197700" cy="3386469"/>
            <a:chOff x="138226" y="3428999"/>
            <a:chExt cx="8197700" cy="3386469"/>
          </a:xfrm>
        </p:grpSpPr>
        <p:pic>
          <p:nvPicPr>
            <p:cNvPr id="1026" name="Picture 2" descr="C:\Users\fu9\Desktop\165a7af6af9c827296fee151c8a4d901.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996" t="2173" r="22772" b="5607"/>
            <a:stretch/>
          </p:blipFill>
          <p:spPr bwMode="auto">
            <a:xfrm>
              <a:off x="138226" y="4342684"/>
              <a:ext cx="1850065" cy="1551660"/>
            </a:xfrm>
            <a:prstGeom prst="diamond">
              <a:avLst/>
            </a:prstGeom>
            <a:ln w="38100" cap="sq">
              <a:solidFill>
                <a:schemeClr val="accent4">
                  <a:lumMod val="60000"/>
                  <a:lumOff val="40000"/>
                </a:schemeClr>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28" name="Picture 4" descr="C:\Users\fu9\Desktop\Riv0205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4574" r="16659"/>
            <a:stretch/>
          </p:blipFill>
          <p:spPr bwMode="auto">
            <a:xfrm>
              <a:off x="2243465" y="4336217"/>
              <a:ext cx="1913851" cy="1599446"/>
            </a:xfrm>
            <a:prstGeom prst="diamond">
              <a:avLst/>
            </a:prstGeom>
            <a:ln w="38100" cap="sq">
              <a:solidFill>
                <a:schemeClr val="accent4">
                  <a:lumMod val="60000"/>
                  <a:lumOff val="40000"/>
                </a:schemeClr>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30" name="Picture 6" descr="C:\Users\fu9\Desktop\рогожка-2.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11856"/>
            <a:stretch/>
          </p:blipFill>
          <p:spPr bwMode="auto">
            <a:xfrm>
              <a:off x="1202607" y="5198882"/>
              <a:ext cx="1838307" cy="1616585"/>
            </a:xfrm>
            <a:prstGeom prst="diamond">
              <a:avLst/>
            </a:prstGeom>
            <a:ln w="38100" cap="sq">
              <a:solidFill>
                <a:srgbClr val="FFBDFF"/>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35" name="Picture 11" descr="C:\Users\fu9\Desktop\Rxexg8-ZpGw.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15350"/>
            <a:stretch/>
          </p:blipFill>
          <p:spPr bwMode="auto">
            <a:xfrm>
              <a:off x="4406918" y="4325583"/>
              <a:ext cx="1887549" cy="1618941"/>
            </a:xfrm>
            <a:prstGeom prst="diamond">
              <a:avLst/>
            </a:prstGeom>
            <a:ln w="38100" cap="sq">
              <a:solidFill>
                <a:schemeClr val="accent4">
                  <a:lumMod val="60000"/>
                  <a:lumOff val="40000"/>
                </a:schemeClr>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36" name="Picture 12" descr="C:\Users\fu9\Desktop\sh4SgAAjQRc.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11939"/>
            <a:stretch/>
          </p:blipFill>
          <p:spPr bwMode="auto">
            <a:xfrm>
              <a:off x="1149442" y="3428999"/>
              <a:ext cx="1940999" cy="1611851"/>
            </a:xfrm>
            <a:prstGeom prst="diamond">
              <a:avLst/>
            </a:prstGeom>
            <a:ln w="38100" cap="sq">
              <a:solidFill>
                <a:srgbClr val="FFBDFF"/>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37" name="Picture 13" descr="C:\Users\fu9\Desktop\i.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r="14101"/>
            <a:stretch/>
          </p:blipFill>
          <p:spPr bwMode="auto">
            <a:xfrm>
              <a:off x="3310097" y="3431862"/>
              <a:ext cx="1921003" cy="1624163"/>
            </a:xfrm>
            <a:prstGeom prst="diamond">
              <a:avLst/>
            </a:prstGeom>
            <a:ln w="38100" cap="sq">
              <a:solidFill>
                <a:srgbClr val="FFBDFF"/>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38" name="Picture 14" descr="C:\Users\fu9\Desktop\M4r0DyhjaN8.jp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16141" r="10611"/>
            <a:stretch/>
          </p:blipFill>
          <p:spPr bwMode="auto">
            <a:xfrm>
              <a:off x="3349252" y="5231212"/>
              <a:ext cx="1855467" cy="1584256"/>
            </a:xfrm>
            <a:prstGeom prst="diamond">
              <a:avLst/>
            </a:prstGeom>
            <a:ln w="38100" cap="sq">
              <a:solidFill>
                <a:srgbClr val="FFBDFF"/>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39" name="Picture 15" descr="C:\Users\fu9\Desktop\0wPpbxSDjS0.jpg"/>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r="12493"/>
            <a:stretch/>
          </p:blipFill>
          <p:spPr bwMode="auto">
            <a:xfrm>
              <a:off x="5457021" y="3467969"/>
              <a:ext cx="1890077" cy="1588056"/>
            </a:xfrm>
            <a:prstGeom prst="diamond">
              <a:avLst/>
            </a:prstGeom>
            <a:ln w="38100" cap="sq">
              <a:solidFill>
                <a:srgbClr val="FFBDFF"/>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41" name="Picture 17" descr="C:\Users\fu9\Desktop\8836647.jpg"/>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l="10956"/>
            <a:stretch/>
          </p:blipFill>
          <p:spPr bwMode="auto">
            <a:xfrm>
              <a:off x="5510187" y="5220580"/>
              <a:ext cx="1794384" cy="1594888"/>
            </a:xfrm>
            <a:prstGeom prst="diamond">
              <a:avLst/>
            </a:prstGeom>
            <a:ln w="38100" cap="sq">
              <a:solidFill>
                <a:srgbClr val="FFBDFF"/>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44" name="Picture 20" descr="C:\Users\fu9\Desktop\i (2).jpg"/>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l="3577" r="13686"/>
            <a:stretch/>
          </p:blipFill>
          <p:spPr bwMode="auto">
            <a:xfrm>
              <a:off x="6524757" y="4364593"/>
              <a:ext cx="1811169" cy="1571069"/>
            </a:xfrm>
            <a:prstGeom prst="diamond">
              <a:avLst/>
            </a:prstGeom>
            <a:ln w="38100" cap="sq">
              <a:solidFill>
                <a:schemeClr val="accent4">
                  <a:lumMod val="60000"/>
                  <a:lumOff val="40000"/>
                </a:schemeClr>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grpSp>
      <p:sp>
        <p:nvSpPr>
          <p:cNvPr id="30" name="Oval 13"/>
          <p:cNvSpPr>
            <a:spLocks noChangeArrowheads="1"/>
          </p:cNvSpPr>
          <p:nvPr/>
        </p:nvSpPr>
        <p:spPr bwMode="auto">
          <a:xfrm>
            <a:off x="8172450" y="6453188"/>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8</a:t>
            </a:r>
          </a:p>
        </p:txBody>
      </p:sp>
    </p:spTree>
    <p:extLst>
      <p:ext uri="{BB962C8B-B14F-4D97-AF65-F5344CB8AC3E}">
        <p14:creationId xmlns:p14="http://schemas.microsoft.com/office/powerpoint/2010/main" val="294536284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Группа 60">
            <a:extLst>
              <a:ext uri="{FF2B5EF4-FFF2-40B4-BE49-F238E27FC236}">
                <a16:creationId xmlns:a16="http://schemas.microsoft.com/office/drawing/2014/main" xmlns="" id="{0CCC25E2-97E3-D883-C6B8-D8848C302DB9}"/>
              </a:ext>
            </a:extLst>
          </p:cNvPr>
          <p:cNvGrpSpPr/>
          <p:nvPr/>
        </p:nvGrpSpPr>
        <p:grpSpPr>
          <a:xfrm>
            <a:off x="-2388" y="1211"/>
            <a:ext cx="9169754" cy="6858000"/>
            <a:chOff x="16778" y="0"/>
            <a:chExt cx="9169754" cy="6858000"/>
          </a:xfrm>
        </p:grpSpPr>
        <p:pic>
          <p:nvPicPr>
            <p:cNvPr id="62" name="Picture 3" descr="C:\Users\fu7\Desktop\Безымянный.png">
              <a:extLst>
                <a:ext uri="{FF2B5EF4-FFF2-40B4-BE49-F238E27FC236}">
                  <a16:creationId xmlns:a16="http://schemas.microsoft.com/office/drawing/2014/main" xmlns="" id="{E7E20712-ACDA-82D6-71D1-87C7E6A2F4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78" y="0"/>
              <a:ext cx="9144000" cy="6857999"/>
            </a:xfrm>
            <a:prstGeom prst="rect">
              <a:avLst/>
            </a:prstGeom>
            <a:gradFill>
              <a:gsLst>
                <a:gs pos="0">
                  <a:schemeClr val="accent1">
                    <a:lumMod val="5000"/>
                    <a:lumOff val="95000"/>
                  </a:schemeClr>
                </a:gs>
                <a:gs pos="74000">
                  <a:srgbClr val="FFCCFF"/>
                </a:gs>
                <a:gs pos="84000">
                  <a:srgbClr val="FFCCFF"/>
                </a:gs>
                <a:gs pos="100000">
                  <a:schemeClr val="accent1">
                    <a:lumMod val="30000"/>
                    <a:lumOff val="70000"/>
                  </a:schemeClr>
                </a:gs>
              </a:gsLst>
              <a:lin ang="5400000" scaled="1"/>
            </a:gradFill>
            <a:ln>
              <a:noFill/>
            </a:ln>
            <a:effectLst/>
          </p:spPr>
        </p:pic>
        <p:pic>
          <p:nvPicPr>
            <p:cNvPr id="63" name="Picture 2" descr="C:\Users\fu7\Desktop\Безымянный.png">
              <a:extLst>
                <a:ext uri="{FF2B5EF4-FFF2-40B4-BE49-F238E27FC236}">
                  <a16:creationId xmlns:a16="http://schemas.microsoft.com/office/drawing/2014/main" xmlns="" id="{75146619-EC3E-CD00-2075-25EC3EB1BC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29307" y="0"/>
              <a:ext cx="657225" cy="6858000"/>
            </a:xfrm>
            <a:prstGeom prst="rect">
              <a:avLst/>
            </a:prstGeom>
            <a:gradFill>
              <a:gsLst>
                <a:gs pos="0">
                  <a:schemeClr val="accent1">
                    <a:lumMod val="5000"/>
                    <a:lumOff val="95000"/>
                  </a:schemeClr>
                </a:gs>
                <a:gs pos="74000">
                  <a:srgbClr val="FFCCFF"/>
                </a:gs>
                <a:gs pos="84000">
                  <a:srgbClr val="FFCCFF"/>
                </a:gs>
                <a:gs pos="100000">
                  <a:schemeClr val="accent1">
                    <a:lumMod val="30000"/>
                    <a:lumOff val="70000"/>
                  </a:schemeClr>
                </a:gs>
              </a:gsLst>
              <a:lin ang="5400000" scaled="1"/>
            </a:gradFill>
            <a:ln>
              <a:noFill/>
            </a:ln>
            <a:effectLst/>
          </p:spPr>
        </p:pic>
      </p:grpSp>
      <p:sp>
        <p:nvSpPr>
          <p:cNvPr id="67" name="Прямоугольник 66">
            <a:extLst>
              <a:ext uri="{FF2B5EF4-FFF2-40B4-BE49-F238E27FC236}">
                <a16:creationId xmlns:a16="http://schemas.microsoft.com/office/drawing/2014/main" xmlns="" id="{F25453D0-C9EA-4EFC-FF34-39A57B816185}"/>
              </a:ext>
            </a:extLst>
          </p:cNvPr>
          <p:cNvSpPr/>
          <p:nvPr/>
        </p:nvSpPr>
        <p:spPr>
          <a:xfrm>
            <a:off x="74430" y="-10117"/>
            <a:ext cx="8947109" cy="830997"/>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Национальные проекты, </a:t>
            </a:r>
          </a:p>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реализованные в 2025 году</a:t>
            </a:r>
          </a:p>
        </p:txBody>
      </p:sp>
      <p:graphicFrame>
        <p:nvGraphicFramePr>
          <p:cNvPr id="68" name="Таблица 67">
            <a:extLst>
              <a:ext uri="{FF2B5EF4-FFF2-40B4-BE49-F238E27FC236}">
                <a16:creationId xmlns:a16="http://schemas.microsoft.com/office/drawing/2014/main" xmlns="" id="{8639390C-4E6B-80B1-75F9-B6D9E1CA274D}"/>
              </a:ext>
            </a:extLst>
          </p:cNvPr>
          <p:cNvGraphicFramePr>
            <a:graphicFrameLocks noGrp="1"/>
          </p:cNvGraphicFramePr>
          <p:nvPr>
            <p:extLst>
              <p:ext uri="{D42A27DB-BD31-4B8C-83A1-F6EECF244321}">
                <p14:modId xmlns:p14="http://schemas.microsoft.com/office/powerpoint/2010/main" val="3038108352"/>
              </p:ext>
            </p:extLst>
          </p:nvPr>
        </p:nvGraphicFramePr>
        <p:xfrm>
          <a:off x="304800" y="4648980"/>
          <a:ext cx="8534400" cy="1811363"/>
        </p:xfrm>
        <a:graphic>
          <a:graphicData uri="http://schemas.openxmlformats.org/drawingml/2006/table">
            <a:tbl>
              <a:tblPr firstRow="1" bandRow="1">
                <a:tableStyleId>{5C22544A-7EE6-4342-B048-85BDC9FD1C3A}</a:tableStyleId>
              </a:tblPr>
              <a:tblGrid>
                <a:gridCol w="3143250">
                  <a:extLst>
                    <a:ext uri="{9D8B030D-6E8A-4147-A177-3AD203B41FA5}">
                      <a16:colId xmlns:a16="http://schemas.microsoft.com/office/drawing/2014/main" xmlns="" val="20000"/>
                    </a:ext>
                  </a:extLst>
                </a:gridCol>
                <a:gridCol w="1866900">
                  <a:extLst>
                    <a:ext uri="{9D8B030D-6E8A-4147-A177-3AD203B41FA5}">
                      <a16:colId xmlns:a16="http://schemas.microsoft.com/office/drawing/2014/main" xmlns="" val="20001"/>
                    </a:ext>
                  </a:extLst>
                </a:gridCol>
                <a:gridCol w="1790700">
                  <a:extLst>
                    <a:ext uri="{9D8B030D-6E8A-4147-A177-3AD203B41FA5}">
                      <a16:colId xmlns:a16="http://schemas.microsoft.com/office/drawing/2014/main" xmlns="" val="20002"/>
                    </a:ext>
                  </a:extLst>
                </a:gridCol>
                <a:gridCol w="1733550">
                  <a:extLst>
                    <a:ext uri="{9D8B030D-6E8A-4147-A177-3AD203B41FA5}">
                      <a16:colId xmlns:a16="http://schemas.microsoft.com/office/drawing/2014/main" xmlns="" val="20003"/>
                    </a:ext>
                  </a:extLst>
                </a:gridCol>
              </a:tblGrid>
              <a:tr h="365760">
                <a:tc>
                  <a:txBody>
                    <a:bodyPr/>
                    <a:lstStyle/>
                    <a:p>
                      <a:pPr algn="ctr"/>
                      <a:endParaRPr lang="ru-RU" sz="1200" dirty="0">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План</a:t>
                      </a:r>
                    </a:p>
                  </a:txBody>
                  <a:tcPr marL="91422" marR="91422">
                    <a:gradFill>
                      <a:gsLst>
                        <a:gs pos="28000">
                          <a:srgbClr val="D9FFFF"/>
                        </a:gs>
                        <a:gs pos="100000">
                          <a:srgbClr val="66FF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Факт</a:t>
                      </a:r>
                    </a:p>
                  </a:txBody>
                  <a:tcPr marL="91422" marR="91422">
                    <a:gradFill>
                      <a:gsLst>
                        <a:gs pos="28000">
                          <a:srgbClr val="D9FFFF"/>
                        </a:gs>
                        <a:gs pos="100000">
                          <a:srgbClr val="66FF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 исполнения</a:t>
                      </a:r>
                    </a:p>
                  </a:txBody>
                  <a:tcPr marL="91422" marR="91422">
                    <a:gradFill>
                      <a:gsLst>
                        <a:gs pos="28000">
                          <a:srgbClr val="D9FFFF"/>
                        </a:gs>
                        <a:gs pos="100000">
                          <a:srgbClr val="66FFFF"/>
                        </a:gs>
                      </a:gsLst>
                      <a:lin ang="5400000" scaled="0"/>
                    </a:gradFill>
                  </a:tcPr>
                </a:tc>
                <a:extLst>
                  <a:ext uri="{0D108BD9-81ED-4DB2-BD59-A6C34878D82A}">
                    <a16:rowId xmlns:a16="http://schemas.microsoft.com/office/drawing/2014/main" xmlns="" val="10000"/>
                  </a:ext>
                </a:extLst>
              </a:tr>
              <a:tr h="399123">
                <a:tc>
                  <a:txBody>
                    <a:bodyPr/>
                    <a:lstStyle/>
                    <a:p>
                      <a:pPr algn="ctr"/>
                      <a:r>
                        <a:rPr lang="ru-RU" sz="1400" b="1" dirty="0">
                          <a:latin typeface="Times New Roman" pitchFamily="18" charset="0"/>
                          <a:cs typeface="Times New Roman" pitchFamily="18" charset="0"/>
                        </a:rPr>
                        <a:t>Объем финансирования</a:t>
                      </a:r>
                    </a:p>
                  </a:txBody>
                  <a:tcPr marL="91422" marR="91422">
                    <a:solidFill>
                      <a:schemeClr val="bg1"/>
                    </a:solidFill>
                  </a:tcPr>
                </a:tc>
                <a:tc>
                  <a:txBody>
                    <a:bodyPr/>
                    <a:lstStyle/>
                    <a:p>
                      <a:pPr algn="ctr"/>
                      <a:r>
                        <a:rPr lang="ru-RU" sz="1400" b="1" dirty="0">
                          <a:latin typeface="Times New Roman" pitchFamily="18" charset="0"/>
                          <a:cs typeface="Times New Roman" pitchFamily="18" charset="0"/>
                        </a:rPr>
                        <a:t>30,3</a:t>
                      </a:r>
                    </a:p>
                  </a:txBody>
                  <a:tcPr marL="91422" marR="91422">
                    <a:solidFill>
                      <a:schemeClr val="bg1"/>
                    </a:solidFill>
                  </a:tcPr>
                </a:tc>
                <a:tc>
                  <a:txBody>
                    <a:bodyPr/>
                    <a:lstStyle/>
                    <a:p>
                      <a:pPr algn="ctr"/>
                      <a:r>
                        <a:rPr lang="ru-RU" sz="1400" b="1" dirty="0">
                          <a:latin typeface="Times New Roman" pitchFamily="18" charset="0"/>
                          <a:cs typeface="Times New Roman" pitchFamily="18" charset="0"/>
                        </a:rPr>
                        <a:t>30,3</a:t>
                      </a:r>
                    </a:p>
                  </a:txBody>
                  <a:tcPr marL="91422" marR="91422">
                    <a:solidFill>
                      <a:schemeClr val="bg1"/>
                    </a:solidFill>
                  </a:tcPr>
                </a:tc>
                <a:tc>
                  <a:txBody>
                    <a:bodyPr/>
                    <a:lstStyle/>
                    <a:p>
                      <a:pPr algn="ctr"/>
                      <a:r>
                        <a:rPr lang="ru-RU" sz="1400" b="1" dirty="0">
                          <a:latin typeface="Times New Roman" pitchFamily="18" charset="0"/>
                          <a:cs typeface="Times New Roman" pitchFamily="18" charset="0"/>
                        </a:rPr>
                        <a:t>100,0</a:t>
                      </a:r>
                    </a:p>
                  </a:txBody>
                  <a:tcPr marL="91422" marR="91422">
                    <a:solidFill>
                      <a:schemeClr val="bg1"/>
                    </a:solidFill>
                  </a:tcPr>
                </a:tc>
                <a:extLst>
                  <a:ext uri="{0D108BD9-81ED-4DB2-BD59-A6C34878D82A}">
                    <a16:rowId xmlns:a16="http://schemas.microsoft.com/office/drawing/2014/main" xmlns="" val="10001"/>
                  </a:ext>
                </a:extLst>
              </a:tr>
              <a:tr h="30442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1"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Областной бюджет</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16,0</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16,0</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100,0</a:t>
                      </a:r>
                    </a:p>
                  </a:txBody>
                  <a:tcPr marL="91422" marR="91422">
                    <a:solidFill>
                      <a:srgbClr val="D9FFFF"/>
                    </a:solidFill>
                  </a:tcPr>
                </a:tc>
                <a:extLst>
                  <a:ext uri="{0D108BD9-81ED-4DB2-BD59-A6C34878D82A}">
                    <a16:rowId xmlns:a16="http://schemas.microsoft.com/office/drawing/2014/main" xmlns="" val="10002"/>
                  </a:ext>
                </a:extLst>
              </a:tr>
              <a:tr h="370840">
                <a:tc>
                  <a:txBody>
                    <a:bodyPr/>
                    <a:lstStyle/>
                    <a:p>
                      <a:pPr algn="ctr"/>
                      <a:r>
                        <a:rPr lang="ru-RU" sz="1400" i="1" dirty="0">
                          <a:latin typeface="Times New Roman" pitchFamily="18" charset="0"/>
                          <a:cs typeface="Times New Roman" pitchFamily="18" charset="0"/>
                        </a:rPr>
                        <a:t>Фонд развития территорий</a:t>
                      </a:r>
                    </a:p>
                  </a:txBody>
                  <a:tcPr marL="91422" marR="91422">
                    <a:solidFill>
                      <a:schemeClr val="bg1"/>
                    </a:solidFill>
                  </a:tcPr>
                </a:tc>
                <a:tc>
                  <a:txBody>
                    <a:bodyPr/>
                    <a:lstStyle/>
                    <a:p>
                      <a:pPr algn="ctr"/>
                      <a:r>
                        <a:rPr lang="ru-RU" sz="1400" i="1" dirty="0">
                          <a:latin typeface="Times New Roman" pitchFamily="18" charset="0"/>
                          <a:cs typeface="Times New Roman" pitchFamily="18" charset="0"/>
                        </a:rPr>
                        <a:t>13,5</a:t>
                      </a:r>
                    </a:p>
                  </a:txBody>
                  <a:tcPr marL="91422" marR="91422">
                    <a:solidFill>
                      <a:schemeClr val="bg1"/>
                    </a:solidFill>
                  </a:tcPr>
                </a:tc>
                <a:tc>
                  <a:txBody>
                    <a:bodyPr/>
                    <a:lstStyle/>
                    <a:p>
                      <a:pPr algn="ctr"/>
                      <a:r>
                        <a:rPr lang="ru-RU" sz="1400" i="1" dirty="0">
                          <a:latin typeface="Times New Roman" pitchFamily="18" charset="0"/>
                          <a:cs typeface="Times New Roman" pitchFamily="18" charset="0"/>
                        </a:rPr>
                        <a:t>13,5</a:t>
                      </a:r>
                    </a:p>
                  </a:txBody>
                  <a:tcPr marL="91422" marR="91422">
                    <a:solidFill>
                      <a:schemeClr val="bg1"/>
                    </a:solidFill>
                  </a:tcPr>
                </a:tc>
                <a:tc>
                  <a:txBody>
                    <a:bodyPr/>
                    <a:lstStyle/>
                    <a:p>
                      <a:pPr algn="ctr"/>
                      <a:r>
                        <a:rPr lang="ru-RU" sz="1400" i="1" dirty="0">
                          <a:latin typeface="Times New Roman" pitchFamily="18" charset="0"/>
                          <a:cs typeface="Times New Roman" pitchFamily="18" charset="0"/>
                        </a:rPr>
                        <a:t>100,0</a:t>
                      </a:r>
                    </a:p>
                  </a:txBody>
                  <a:tcPr marL="91422" marR="91422">
                    <a:solidFill>
                      <a:schemeClr val="bg1"/>
                    </a:solidFill>
                  </a:tcPr>
                </a:tc>
                <a:extLst>
                  <a:ext uri="{0D108BD9-81ED-4DB2-BD59-A6C34878D82A}">
                    <a16:rowId xmlns:a16="http://schemas.microsoft.com/office/drawing/2014/main" xmlns="" val="10003"/>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1"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Бюджет городского округа</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0,8</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0,8</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100,0</a:t>
                      </a:r>
                    </a:p>
                  </a:txBody>
                  <a:tcPr marL="91422" marR="91422">
                    <a:solidFill>
                      <a:srgbClr val="D9FFFF"/>
                    </a:solidFill>
                  </a:tcPr>
                </a:tc>
                <a:extLst>
                  <a:ext uri="{0D108BD9-81ED-4DB2-BD59-A6C34878D82A}">
                    <a16:rowId xmlns:a16="http://schemas.microsoft.com/office/drawing/2014/main" xmlns="" val="10004"/>
                  </a:ext>
                </a:extLst>
              </a:tr>
            </a:tbl>
          </a:graphicData>
        </a:graphic>
      </p:graphicFrame>
      <p:sp>
        <p:nvSpPr>
          <p:cNvPr id="69" name="Oval 13">
            <a:extLst>
              <a:ext uri="{FF2B5EF4-FFF2-40B4-BE49-F238E27FC236}">
                <a16:creationId xmlns:a16="http://schemas.microsoft.com/office/drawing/2014/main" xmlns="" id="{0943CE3F-A6FD-0376-85A8-02C93A562E46}"/>
              </a:ext>
            </a:extLst>
          </p:cNvPr>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60.1</a:t>
            </a:r>
          </a:p>
        </p:txBody>
      </p:sp>
      <p:sp>
        <p:nvSpPr>
          <p:cNvPr id="70" name="Прямоугольник 69">
            <a:extLst>
              <a:ext uri="{FF2B5EF4-FFF2-40B4-BE49-F238E27FC236}">
                <a16:creationId xmlns:a16="http://schemas.microsoft.com/office/drawing/2014/main" xmlns="" id="{66593E2F-6FB0-9333-E7B3-A4C9B2FA0966}"/>
              </a:ext>
            </a:extLst>
          </p:cNvPr>
          <p:cNvSpPr/>
          <p:nvPr/>
        </p:nvSpPr>
        <p:spPr>
          <a:xfrm>
            <a:off x="946155" y="837804"/>
            <a:ext cx="6964326" cy="707886"/>
          </a:xfrm>
          <a:prstGeom prst="rect">
            <a:avLst/>
          </a:prstGeom>
        </p:spPr>
        <p:txBody>
          <a:bodyPr wrap="square">
            <a:spAutoFit/>
          </a:bodyPr>
          <a:lstStyle/>
          <a:p>
            <a:pPr algn="ctr"/>
            <a:r>
              <a:rPr lang="ru-RU" sz="2000" b="1" dirty="0">
                <a:latin typeface="Times New Roman" pitchFamily="18" charset="0"/>
                <a:cs typeface="Times New Roman" pitchFamily="18" charset="0"/>
              </a:rPr>
              <a:t>Федеральный проект «Жилье» национального проекта «Инфраструктура для жизни»</a:t>
            </a:r>
          </a:p>
        </p:txBody>
      </p:sp>
      <p:sp>
        <p:nvSpPr>
          <p:cNvPr id="172" name="Прямоугольник 5">
            <a:extLst>
              <a:ext uri="{FF2B5EF4-FFF2-40B4-BE49-F238E27FC236}">
                <a16:creationId xmlns:a16="http://schemas.microsoft.com/office/drawing/2014/main" xmlns="" id="{8599C3CE-FE4E-16B3-0775-7C3D0318F170}"/>
              </a:ext>
            </a:extLst>
          </p:cNvPr>
          <p:cNvSpPr>
            <a:spLocks noChangeArrowheads="1"/>
          </p:cNvSpPr>
          <p:nvPr/>
        </p:nvSpPr>
        <p:spPr bwMode="auto">
          <a:xfrm>
            <a:off x="7616304" y="4311493"/>
            <a:ext cx="934611" cy="257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300" b="1" i="1" dirty="0">
                <a:solidFill>
                  <a:prstClr val="black"/>
                </a:solidFill>
                <a:latin typeface="Times New Roman" pitchFamily="18" charset="0"/>
                <a:cs typeface="Times New Roman" pitchFamily="18" charset="0"/>
              </a:rPr>
              <a:t>млн.рублей</a:t>
            </a:r>
          </a:p>
        </p:txBody>
      </p:sp>
      <p:grpSp>
        <p:nvGrpSpPr>
          <p:cNvPr id="11" name="Группа 10">
            <a:extLst>
              <a:ext uri="{FF2B5EF4-FFF2-40B4-BE49-F238E27FC236}">
                <a16:creationId xmlns:a16="http://schemas.microsoft.com/office/drawing/2014/main" xmlns="" id="{799FE44D-352F-5EEF-12A4-EE5A17506AED}"/>
              </a:ext>
            </a:extLst>
          </p:cNvPr>
          <p:cNvGrpSpPr/>
          <p:nvPr/>
        </p:nvGrpSpPr>
        <p:grpSpPr>
          <a:xfrm>
            <a:off x="1425079" y="1625416"/>
            <a:ext cx="6551432" cy="2724145"/>
            <a:chOff x="1249218" y="1672817"/>
            <a:chExt cx="5956089" cy="2724145"/>
          </a:xfrm>
        </p:grpSpPr>
        <p:grpSp>
          <p:nvGrpSpPr>
            <p:cNvPr id="12" name="组合 62">
              <a:extLst>
                <a:ext uri="{FF2B5EF4-FFF2-40B4-BE49-F238E27FC236}">
                  <a16:creationId xmlns:a16="http://schemas.microsoft.com/office/drawing/2014/main" xmlns="" id="{1A05D6CD-597C-15DD-9092-DE53C4CC105C}"/>
                </a:ext>
              </a:extLst>
            </p:cNvPr>
            <p:cNvGrpSpPr/>
            <p:nvPr/>
          </p:nvGrpSpPr>
          <p:grpSpPr>
            <a:xfrm>
              <a:off x="1249218" y="2734943"/>
              <a:ext cx="1656097" cy="1656098"/>
              <a:chOff x="4993868" y="2326868"/>
              <a:chExt cx="2204265" cy="2204265"/>
            </a:xfrm>
            <a:effectLst>
              <a:outerShdw blurRad="292100" dist="114300" dir="2700000" algn="tl" rotWithShape="0">
                <a:prstClr val="black">
                  <a:alpha val="25000"/>
                </a:prstClr>
              </a:outerShdw>
            </a:effectLst>
          </p:grpSpPr>
          <p:sp>
            <p:nvSpPr>
              <p:cNvPr id="25" name="任意多边形 60">
                <a:extLst>
                  <a:ext uri="{FF2B5EF4-FFF2-40B4-BE49-F238E27FC236}">
                    <a16:creationId xmlns:a16="http://schemas.microsoft.com/office/drawing/2014/main" xmlns="" id="{602A63E8-85E5-8C1A-37F4-6090B7E1451F}"/>
                  </a:ext>
                </a:extLst>
              </p:cNvPr>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6" name="椭圆 59">
                <a:extLst>
                  <a:ext uri="{FF2B5EF4-FFF2-40B4-BE49-F238E27FC236}">
                    <a16:creationId xmlns:a16="http://schemas.microsoft.com/office/drawing/2014/main" xmlns="" id="{11123E54-4B4C-A19A-5EA6-670384249C1E}"/>
                  </a:ext>
                </a:extLst>
              </p:cNvPr>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7" name="椭圆 61">
                <a:extLst>
                  <a:ext uri="{FF2B5EF4-FFF2-40B4-BE49-F238E27FC236}">
                    <a16:creationId xmlns:a16="http://schemas.microsoft.com/office/drawing/2014/main" xmlns="" id="{2823CF26-A8A5-B5CA-9163-B61399AEEA31}"/>
                  </a:ext>
                </a:extLst>
              </p:cNvPr>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3" name="组合 63">
              <a:extLst>
                <a:ext uri="{FF2B5EF4-FFF2-40B4-BE49-F238E27FC236}">
                  <a16:creationId xmlns:a16="http://schemas.microsoft.com/office/drawing/2014/main" xmlns="" id="{01926AB5-49EA-2D9B-C12D-E7C08700C565}"/>
                </a:ext>
              </a:extLst>
            </p:cNvPr>
            <p:cNvGrpSpPr/>
            <p:nvPr/>
          </p:nvGrpSpPr>
          <p:grpSpPr>
            <a:xfrm>
              <a:off x="2653090" y="1672817"/>
              <a:ext cx="1656097" cy="1656098"/>
              <a:chOff x="4993868" y="2326868"/>
              <a:chExt cx="2204265" cy="2204265"/>
            </a:xfrm>
            <a:effectLst>
              <a:outerShdw blurRad="292100" dist="114300" dir="2700000" algn="tl" rotWithShape="0">
                <a:prstClr val="black">
                  <a:alpha val="25000"/>
                </a:prstClr>
              </a:outerShdw>
            </a:effectLst>
          </p:grpSpPr>
          <p:sp>
            <p:nvSpPr>
              <p:cNvPr id="22" name="任意多边形 64">
                <a:extLst>
                  <a:ext uri="{FF2B5EF4-FFF2-40B4-BE49-F238E27FC236}">
                    <a16:creationId xmlns:a16="http://schemas.microsoft.com/office/drawing/2014/main" xmlns="" id="{80925131-F80C-07A2-ACA1-AE990C754EDA}"/>
                  </a:ext>
                </a:extLst>
              </p:cNvPr>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3" name="椭圆 65">
                <a:extLst>
                  <a:ext uri="{FF2B5EF4-FFF2-40B4-BE49-F238E27FC236}">
                    <a16:creationId xmlns:a16="http://schemas.microsoft.com/office/drawing/2014/main" xmlns="" id="{2A991E4C-9969-C424-B309-881229010B7A}"/>
                  </a:ext>
                </a:extLst>
              </p:cNvPr>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4" name="椭圆 66">
                <a:extLst>
                  <a:ext uri="{FF2B5EF4-FFF2-40B4-BE49-F238E27FC236}">
                    <a16:creationId xmlns:a16="http://schemas.microsoft.com/office/drawing/2014/main" xmlns="" id="{DA182726-DF83-A945-97A2-1F924984303C}"/>
                  </a:ext>
                </a:extLst>
              </p:cNvPr>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4" name="组合 71">
              <a:extLst>
                <a:ext uri="{FF2B5EF4-FFF2-40B4-BE49-F238E27FC236}">
                  <a16:creationId xmlns:a16="http://schemas.microsoft.com/office/drawing/2014/main" xmlns="" id="{82FA49F4-7E33-D367-B904-024842C950ED}"/>
                </a:ext>
              </a:extLst>
            </p:cNvPr>
            <p:cNvGrpSpPr/>
            <p:nvPr/>
          </p:nvGrpSpPr>
          <p:grpSpPr>
            <a:xfrm>
              <a:off x="4135098" y="2740864"/>
              <a:ext cx="1656097" cy="1656098"/>
              <a:chOff x="4993868" y="2326868"/>
              <a:chExt cx="2204265" cy="2204265"/>
            </a:xfrm>
            <a:effectLst>
              <a:outerShdw blurRad="292100" dist="114300" dir="2700000" algn="tl" rotWithShape="0">
                <a:prstClr val="black">
                  <a:alpha val="25000"/>
                </a:prstClr>
              </a:outerShdw>
            </a:effectLst>
          </p:grpSpPr>
          <p:sp>
            <p:nvSpPr>
              <p:cNvPr id="19" name="任意多边形 72">
                <a:extLst>
                  <a:ext uri="{FF2B5EF4-FFF2-40B4-BE49-F238E27FC236}">
                    <a16:creationId xmlns:a16="http://schemas.microsoft.com/office/drawing/2014/main" xmlns="" id="{68498844-FC0C-D97D-8F0A-F230276348E1}"/>
                  </a:ext>
                </a:extLst>
              </p:cNvPr>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0" name="椭圆 73">
                <a:extLst>
                  <a:ext uri="{FF2B5EF4-FFF2-40B4-BE49-F238E27FC236}">
                    <a16:creationId xmlns:a16="http://schemas.microsoft.com/office/drawing/2014/main" xmlns="" id="{BE58CCC3-0B54-808A-2189-59329AC5F6FC}"/>
                  </a:ext>
                </a:extLst>
              </p:cNvPr>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1" name="椭圆 74">
                <a:extLst>
                  <a:ext uri="{FF2B5EF4-FFF2-40B4-BE49-F238E27FC236}">
                    <a16:creationId xmlns:a16="http://schemas.microsoft.com/office/drawing/2014/main" xmlns="" id="{41380886-137D-2EE3-2893-C71BB5A06B26}"/>
                  </a:ext>
                </a:extLst>
              </p:cNvPr>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5" name="组合 75">
              <a:extLst>
                <a:ext uri="{FF2B5EF4-FFF2-40B4-BE49-F238E27FC236}">
                  <a16:creationId xmlns:a16="http://schemas.microsoft.com/office/drawing/2014/main" xmlns="" id="{223B02D0-5F02-B75A-5603-BF3D781733F2}"/>
                </a:ext>
              </a:extLst>
            </p:cNvPr>
            <p:cNvGrpSpPr/>
            <p:nvPr/>
          </p:nvGrpSpPr>
          <p:grpSpPr>
            <a:xfrm>
              <a:off x="5549209" y="1678737"/>
              <a:ext cx="1656098" cy="1656000"/>
              <a:chOff x="4983345" y="2326868"/>
              <a:chExt cx="2204266" cy="2204135"/>
            </a:xfrm>
            <a:effectLst>
              <a:outerShdw blurRad="292100" dist="114300" dir="2700000" algn="tl" rotWithShape="0">
                <a:prstClr val="black">
                  <a:alpha val="25000"/>
                </a:prstClr>
              </a:outerShdw>
            </a:effectLst>
          </p:grpSpPr>
          <p:sp>
            <p:nvSpPr>
              <p:cNvPr id="16" name="任意多边形 76">
                <a:extLst>
                  <a:ext uri="{FF2B5EF4-FFF2-40B4-BE49-F238E27FC236}">
                    <a16:creationId xmlns:a16="http://schemas.microsoft.com/office/drawing/2014/main" xmlns="" id="{46602756-9017-93C3-1EBC-16EDCC145DFE}"/>
                  </a:ext>
                </a:extLst>
              </p:cNvPr>
              <p:cNvSpPr/>
              <p:nvPr/>
            </p:nvSpPr>
            <p:spPr>
              <a:xfrm>
                <a:off x="4983345" y="2326868"/>
                <a:ext cx="2204266" cy="220413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altLang="zh-CN"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rPr>
                  <a:t> </a:t>
                </a: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7" name="椭圆 77">
                <a:extLst>
                  <a:ext uri="{FF2B5EF4-FFF2-40B4-BE49-F238E27FC236}">
                    <a16:creationId xmlns:a16="http://schemas.microsoft.com/office/drawing/2014/main" xmlns="" id="{76A136D2-08D7-6526-71E9-969A63D97DBC}"/>
                  </a:ext>
                </a:extLst>
              </p:cNvPr>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椭圆 78">
                <a:extLst>
                  <a:ext uri="{FF2B5EF4-FFF2-40B4-BE49-F238E27FC236}">
                    <a16:creationId xmlns:a16="http://schemas.microsoft.com/office/drawing/2014/main" xmlns="" id="{9B96DD65-CC1A-B40A-4B1B-19193DE87B37}"/>
                  </a:ext>
                </a:extLst>
              </p:cNvPr>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pic>
        <p:nvPicPr>
          <p:cNvPr id="176" name="Picture 2" descr="C:\Users\fu9\AppData\Local\Temp\Rar$DRa2560.11422\8 (14.06.22).JPG">
            <a:extLst>
              <a:ext uri="{FF2B5EF4-FFF2-40B4-BE49-F238E27FC236}">
                <a16:creationId xmlns:a16="http://schemas.microsoft.com/office/drawing/2014/main" xmlns="" id="{E17CE80E-B956-58B9-FE16-013B57E747F3}"/>
              </a:ext>
            </a:extLst>
          </p:cNvPr>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1748274" y="2988777"/>
            <a:ext cx="1180050" cy="1062126"/>
          </a:xfrm>
          <a:prstGeom prst="flowChartConnector">
            <a:avLst/>
          </a:prstGeom>
          <a:solidFill>
            <a:srgbClr val="000000">
              <a:shade val="95000"/>
            </a:srgbClr>
          </a:solidFill>
          <a:ln w="57150" cap="sq">
            <a:noFill/>
            <a:miter lim="800000"/>
          </a:ln>
          <a:effectLst/>
        </p:spPr>
      </p:pic>
      <p:pic>
        <p:nvPicPr>
          <p:cNvPr id="177" name="Picture 5" descr="C:\Users\fu9\Desktop\Безымянный.png">
            <a:extLst>
              <a:ext uri="{FF2B5EF4-FFF2-40B4-BE49-F238E27FC236}">
                <a16:creationId xmlns:a16="http://schemas.microsoft.com/office/drawing/2014/main" xmlns="" id="{7C557D52-82D9-347B-7A91-1A2792887A6D}"/>
              </a:ext>
            </a:extLst>
          </p:cNvPr>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3284928" y="1927389"/>
            <a:ext cx="1180402" cy="1061388"/>
          </a:xfrm>
          <a:prstGeom prst="flowChartConnector">
            <a:avLst/>
          </a:prstGeom>
          <a:solidFill>
            <a:srgbClr val="000000">
              <a:shade val="95000"/>
            </a:srgbClr>
          </a:solidFill>
          <a:ln w="57150" cap="sq">
            <a:noFill/>
            <a:miter lim="800000"/>
          </a:ln>
          <a:effectLst/>
        </p:spPr>
      </p:pic>
      <p:pic>
        <p:nvPicPr>
          <p:cNvPr id="178" name="Picture 4" descr="C:\Users\fu9\AppData\Local\Temp\Rar$DRa2560.39110\icon.jpg">
            <a:extLst>
              <a:ext uri="{FF2B5EF4-FFF2-40B4-BE49-F238E27FC236}">
                <a16:creationId xmlns:a16="http://schemas.microsoft.com/office/drawing/2014/main" xmlns="" id="{26C2C5BE-A05A-4205-5383-979F5BC3EF06}"/>
              </a:ext>
            </a:extLst>
          </p:cNvPr>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20000" contrast="20000"/>
                    </a14:imgEffect>
                  </a14:imgLayer>
                </a14:imgProps>
              </a:ext>
              <a:ext uri="{28A0092B-C50C-407E-A947-70E740481C1C}">
                <a14:useLocalDpi xmlns:a14="http://schemas.microsoft.com/office/drawing/2010/main" val="0"/>
              </a:ext>
            </a:extLst>
          </a:blip>
          <a:srcRect l="7222"/>
          <a:stretch/>
        </p:blipFill>
        <p:spPr bwMode="auto">
          <a:xfrm>
            <a:off x="4926734" y="3011557"/>
            <a:ext cx="1170548" cy="1041893"/>
          </a:xfrm>
          <a:prstGeom prst="flowChartConnector">
            <a:avLst/>
          </a:prstGeom>
          <a:solidFill>
            <a:srgbClr val="000000">
              <a:shade val="95000"/>
            </a:srgbClr>
          </a:solidFill>
          <a:ln w="57150" cap="sq">
            <a:noFill/>
            <a:miter lim="800000"/>
          </a:ln>
          <a:effectLst/>
        </p:spPr>
      </p:pic>
      <p:pic>
        <p:nvPicPr>
          <p:cNvPr id="180" name="Picture 2">
            <a:extLst>
              <a:ext uri="{FF2B5EF4-FFF2-40B4-BE49-F238E27FC236}">
                <a16:creationId xmlns:a16="http://schemas.microsoft.com/office/drawing/2014/main" xmlns="" id="{6AA69E31-9FEF-433A-4837-BA486B458523}"/>
              </a:ext>
            </a:extLst>
          </p:cNvPr>
          <p:cNvPicPr>
            <a:picLocks noChangeAspect="1" noChangeArrowheads="1"/>
          </p:cNvPicPr>
          <p:nvPr/>
        </p:nvPicPr>
        <p:blipFill rotWithShape="1">
          <a:blip r:embed="rId10" cstate="print">
            <a:extLst>
              <a:ext uri="{BEBA8EAE-BF5A-486C-A8C5-ECC9F3942E4B}">
                <a14:imgProps xmlns:a14="http://schemas.microsoft.com/office/drawing/2010/main">
                  <a14:imgLayer r:embed="rId11">
                    <a14:imgEffect>
                      <a14:sharpenSoften amount="50000"/>
                    </a14:imgEffect>
                  </a14:imgLayer>
                </a14:imgProps>
              </a:ext>
              <a:ext uri="{28A0092B-C50C-407E-A947-70E740481C1C}">
                <a14:useLocalDpi xmlns:a14="http://schemas.microsoft.com/office/drawing/2010/main" val="0"/>
              </a:ext>
            </a:extLst>
          </a:blip>
          <a:srcRect l="2" t="1" r="23243" b="29354"/>
          <a:stretch/>
        </p:blipFill>
        <p:spPr bwMode="auto">
          <a:xfrm>
            <a:off x="6487035" y="1925977"/>
            <a:ext cx="1187240" cy="1068802"/>
          </a:xfrm>
          <a:prstGeom prst="flowChartConnector">
            <a:avLst/>
          </a:prstGeom>
          <a:solidFill>
            <a:srgbClr val="000000">
              <a:shade val="95000"/>
            </a:srgbClr>
          </a:solidFill>
          <a:ln w="57150" cap="sq">
            <a:noFill/>
            <a:miter lim="800000"/>
          </a:ln>
          <a:effectLst/>
        </p:spPr>
      </p:pic>
    </p:spTree>
    <p:extLst>
      <p:ext uri="{BB962C8B-B14F-4D97-AF65-F5344CB8AC3E}">
        <p14:creationId xmlns:p14="http://schemas.microsoft.com/office/powerpoint/2010/main" val="13204146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a:extLst>
              <a:ext uri="{FF2B5EF4-FFF2-40B4-BE49-F238E27FC236}">
                <a16:creationId xmlns:a16="http://schemas.microsoft.com/office/drawing/2014/main" xmlns="" id="{99D5FBBA-7244-FE5B-B206-5C387D594879}"/>
              </a:ext>
            </a:extLst>
          </p:cNvPr>
          <p:cNvGrpSpPr/>
          <p:nvPr/>
        </p:nvGrpSpPr>
        <p:grpSpPr>
          <a:xfrm>
            <a:off x="-2388" y="1211"/>
            <a:ext cx="9169754" cy="6858000"/>
            <a:chOff x="16778" y="0"/>
            <a:chExt cx="9169754" cy="6858000"/>
          </a:xfrm>
        </p:grpSpPr>
        <p:pic>
          <p:nvPicPr>
            <p:cNvPr id="5" name="Picture 3" descr="C:\Users\fu7\Desktop\Безымянный.png">
              <a:extLst>
                <a:ext uri="{FF2B5EF4-FFF2-40B4-BE49-F238E27FC236}">
                  <a16:creationId xmlns:a16="http://schemas.microsoft.com/office/drawing/2014/main" xmlns="" id="{F7BDF5DF-7A9F-1A9A-231F-BDB870B7BF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78" y="0"/>
              <a:ext cx="9144000" cy="6857999"/>
            </a:xfrm>
            <a:prstGeom prst="rect">
              <a:avLst/>
            </a:prstGeom>
            <a:gradFill>
              <a:gsLst>
                <a:gs pos="0">
                  <a:srgbClr val="FFFFCC"/>
                </a:gs>
                <a:gs pos="46000">
                  <a:srgbClr val="FFFFCC"/>
                </a:gs>
                <a:gs pos="100000">
                  <a:srgbClr val="FFFF99"/>
                </a:gs>
              </a:gsLst>
              <a:path path="circle">
                <a:fillToRect l="50000" t="130000" r="50000" b="-30000"/>
              </a:path>
            </a:gradFill>
            <a:ln w="12700" cap="flat" cmpd="sng" algn="ctr">
              <a:noFill/>
              <a:prstDash val="solid"/>
              <a:miter lim="800000"/>
            </a:ln>
            <a:effectLst/>
          </p:spPr>
        </p:pic>
        <p:pic>
          <p:nvPicPr>
            <p:cNvPr id="6" name="Picture 2" descr="C:\Users\fu7\Desktop\Безымянный.png">
              <a:extLst>
                <a:ext uri="{FF2B5EF4-FFF2-40B4-BE49-F238E27FC236}">
                  <a16:creationId xmlns:a16="http://schemas.microsoft.com/office/drawing/2014/main" xmlns="" id="{7D612AA9-A0BC-368B-4A9F-0B75351E81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29307" y="0"/>
              <a:ext cx="657225" cy="6858000"/>
            </a:xfrm>
            <a:prstGeom prst="rect">
              <a:avLst/>
            </a:prstGeom>
            <a:gradFill>
              <a:gsLst>
                <a:gs pos="0">
                  <a:srgbClr val="FFFFCC"/>
                </a:gs>
                <a:gs pos="46000">
                  <a:srgbClr val="FFFFCC"/>
                </a:gs>
                <a:gs pos="100000">
                  <a:srgbClr val="FFFF99"/>
                </a:gs>
              </a:gsLst>
              <a:path path="circle">
                <a:fillToRect l="50000" t="130000" r="50000" b="-30000"/>
              </a:path>
            </a:gradFill>
            <a:ln w="12700" cap="flat" cmpd="sng" algn="ctr">
              <a:noFill/>
              <a:prstDash val="solid"/>
              <a:miter lim="800000"/>
            </a:ln>
            <a:effectLst/>
          </p:spPr>
        </p:pic>
      </p:grpSp>
      <p:sp>
        <p:nvSpPr>
          <p:cNvPr id="7" name="Прямоугольник 6">
            <a:extLst>
              <a:ext uri="{FF2B5EF4-FFF2-40B4-BE49-F238E27FC236}">
                <a16:creationId xmlns:a16="http://schemas.microsoft.com/office/drawing/2014/main" xmlns="" id="{8CCFD59E-0461-8774-0A92-400EB62634AA}"/>
              </a:ext>
            </a:extLst>
          </p:cNvPr>
          <p:cNvSpPr/>
          <p:nvPr/>
        </p:nvSpPr>
        <p:spPr>
          <a:xfrm>
            <a:off x="-63799" y="-10117"/>
            <a:ext cx="8947109" cy="830997"/>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Национальные проекты, </a:t>
            </a:r>
          </a:p>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реализованные в 2025 году</a:t>
            </a:r>
          </a:p>
        </p:txBody>
      </p:sp>
      <p:graphicFrame>
        <p:nvGraphicFramePr>
          <p:cNvPr id="8" name="Таблица 7">
            <a:extLst>
              <a:ext uri="{FF2B5EF4-FFF2-40B4-BE49-F238E27FC236}">
                <a16:creationId xmlns:a16="http://schemas.microsoft.com/office/drawing/2014/main" xmlns="" id="{947F060E-7210-612A-E182-0B0FD7809E13}"/>
              </a:ext>
            </a:extLst>
          </p:cNvPr>
          <p:cNvGraphicFramePr>
            <a:graphicFrameLocks noGrp="1"/>
          </p:cNvGraphicFramePr>
          <p:nvPr>
            <p:extLst>
              <p:ext uri="{D42A27DB-BD31-4B8C-83A1-F6EECF244321}">
                <p14:modId xmlns:p14="http://schemas.microsoft.com/office/powerpoint/2010/main" val="106409376"/>
              </p:ext>
            </p:extLst>
          </p:nvPr>
        </p:nvGraphicFramePr>
        <p:xfrm>
          <a:off x="238797" y="4652295"/>
          <a:ext cx="8534400" cy="1811363"/>
        </p:xfrm>
        <a:graphic>
          <a:graphicData uri="http://schemas.openxmlformats.org/drawingml/2006/table">
            <a:tbl>
              <a:tblPr firstRow="1" bandRow="1">
                <a:tableStyleId>{5C22544A-7EE6-4342-B048-85BDC9FD1C3A}</a:tableStyleId>
              </a:tblPr>
              <a:tblGrid>
                <a:gridCol w="3143250">
                  <a:extLst>
                    <a:ext uri="{9D8B030D-6E8A-4147-A177-3AD203B41FA5}">
                      <a16:colId xmlns:a16="http://schemas.microsoft.com/office/drawing/2014/main" xmlns="" val="20000"/>
                    </a:ext>
                  </a:extLst>
                </a:gridCol>
                <a:gridCol w="1866900">
                  <a:extLst>
                    <a:ext uri="{9D8B030D-6E8A-4147-A177-3AD203B41FA5}">
                      <a16:colId xmlns:a16="http://schemas.microsoft.com/office/drawing/2014/main" xmlns="" val="20001"/>
                    </a:ext>
                  </a:extLst>
                </a:gridCol>
                <a:gridCol w="1790700">
                  <a:extLst>
                    <a:ext uri="{9D8B030D-6E8A-4147-A177-3AD203B41FA5}">
                      <a16:colId xmlns:a16="http://schemas.microsoft.com/office/drawing/2014/main" xmlns="" val="20002"/>
                    </a:ext>
                  </a:extLst>
                </a:gridCol>
                <a:gridCol w="1733550">
                  <a:extLst>
                    <a:ext uri="{9D8B030D-6E8A-4147-A177-3AD203B41FA5}">
                      <a16:colId xmlns:a16="http://schemas.microsoft.com/office/drawing/2014/main" xmlns="" val="20003"/>
                    </a:ext>
                  </a:extLst>
                </a:gridCol>
              </a:tblGrid>
              <a:tr h="365760">
                <a:tc>
                  <a:txBody>
                    <a:bodyPr/>
                    <a:lstStyle/>
                    <a:p>
                      <a:pPr algn="ctr"/>
                      <a:endParaRPr lang="ru-RU" sz="1200" dirty="0">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План</a:t>
                      </a:r>
                    </a:p>
                  </a:txBody>
                  <a:tcPr marL="91422" marR="91422">
                    <a:gradFill>
                      <a:gsLst>
                        <a:gs pos="28000">
                          <a:srgbClr val="D9FFFF"/>
                        </a:gs>
                        <a:gs pos="100000">
                          <a:srgbClr val="66FF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Факт</a:t>
                      </a:r>
                    </a:p>
                  </a:txBody>
                  <a:tcPr marL="91422" marR="91422">
                    <a:gradFill>
                      <a:gsLst>
                        <a:gs pos="28000">
                          <a:srgbClr val="D9FFFF"/>
                        </a:gs>
                        <a:gs pos="100000">
                          <a:srgbClr val="66FF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 исполнения</a:t>
                      </a:r>
                    </a:p>
                  </a:txBody>
                  <a:tcPr marL="91422" marR="91422">
                    <a:gradFill>
                      <a:gsLst>
                        <a:gs pos="28000">
                          <a:srgbClr val="D9FFFF"/>
                        </a:gs>
                        <a:gs pos="100000">
                          <a:srgbClr val="66FFFF"/>
                        </a:gs>
                      </a:gsLst>
                      <a:lin ang="5400000" scaled="0"/>
                    </a:gradFill>
                  </a:tcPr>
                </a:tc>
                <a:extLst>
                  <a:ext uri="{0D108BD9-81ED-4DB2-BD59-A6C34878D82A}">
                    <a16:rowId xmlns:a16="http://schemas.microsoft.com/office/drawing/2014/main" xmlns="" val="10000"/>
                  </a:ext>
                </a:extLst>
              </a:tr>
              <a:tr h="399123">
                <a:tc>
                  <a:txBody>
                    <a:bodyPr/>
                    <a:lstStyle/>
                    <a:p>
                      <a:pPr algn="ctr"/>
                      <a:r>
                        <a:rPr lang="ru-RU" sz="1400" b="1" dirty="0">
                          <a:latin typeface="Times New Roman" pitchFamily="18" charset="0"/>
                          <a:cs typeface="Times New Roman" pitchFamily="18" charset="0"/>
                        </a:rPr>
                        <a:t>Объем финансирования</a:t>
                      </a:r>
                    </a:p>
                  </a:txBody>
                  <a:tcPr marL="91422" marR="91422">
                    <a:solidFill>
                      <a:schemeClr val="bg1"/>
                    </a:solidFill>
                  </a:tcPr>
                </a:tc>
                <a:tc>
                  <a:txBody>
                    <a:bodyPr/>
                    <a:lstStyle/>
                    <a:p>
                      <a:pPr algn="ctr"/>
                      <a:r>
                        <a:rPr lang="ru-RU" sz="1400" b="1" dirty="0">
                          <a:latin typeface="Times New Roman" pitchFamily="18" charset="0"/>
                          <a:cs typeface="Times New Roman" pitchFamily="18" charset="0"/>
                        </a:rPr>
                        <a:t>5,8</a:t>
                      </a:r>
                    </a:p>
                  </a:txBody>
                  <a:tcPr marL="91422" marR="91422">
                    <a:solidFill>
                      <a:schemeClr val="bg1"/>
                    </a:solidFill>
                  </a:tcPr>
                </a:tc>
                <a:tc>
                  <a:txBody>
                    <a:bodyPr/>
                    <a:lstStyle/>
                    <a:p>
                      <a:pPr algn="ctr"/>
                      <a:r>
                        <a:rPr lang="ru-RU" sz="1400" b="1" dirty="0">
                          <a:latin typeface="Times New Roman" pitchFamily="18" charset="0"/>
                          <a:cs typeface="Times New Roman" pitchFamily="18" charset="0"/>
                        </a:rPr>
                        <a:t>5,8</a:t>
                      </a:r>
                    </a:p>
                  </a:txBody>
                  <a:tcPr marL="91422" marR="91422">
                    <a:solidFill>
                      <a:schemeClr val="bg1"/>
                    </a:solidFill>
                  </a:tcPr>
                </a:tc>
                <a:tc>
                  <a:txBody>
                    <a:bodyPr/>
                    <a:lstStyle/>
                    <a:p>
                      <a:pPr algn="ctr"/>
                      <a:r>
                        <a:rPr lang="ru-RU" sz="1400" b="1" dirty="0">
                          <a:latin typeface="Times New Roman" pitchFamily="18" charset="0"/>
                          <a:cs typeface="Times New Roman" pitchFamily="18" charset="0"/>
                        </a:rPr>
                        <a:t>100,0</a:t>
                      </a:r>
                    </a:p>
                  </a:txBody>
                  <a:tcPr marL="91422" marR="91422">
                    <a:solidFill>
                      <a:schemeClr val="bg1"/>
                    </a:solidFill>
                  </a:tcPr>
                </a:tc>
                <a:extLst>
                  <a:ext uri="{0D108BD9-81ED-4DB2-BD59-A6C34878D82A}">
                    <a16:rowId xmlns:a16="http://schemas.microsoft.com/office/drawing/2014/main" xmlns="" val="10001"/>
                  </a:ext>
                </a:extLst>
              </a:tr>
              <a:tr h="30442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1"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Федеральный  бюджет</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5,0</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5,0</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100,0</a:t>
                      </a:r>
                    </a:p>
                  </a:txBody>
                  <a:tcPr marL="91422" marR="91422">
                    <a:solidFill>
                      <a:srgbClr val="D9FFFF"/>
                    </a:solidFill>
                  </a:tcPr>
                </a:tc>
                <a:extLst>
                  <a:ext uri="{0D108BD9-81ED-4DB2-BD59-A6C34878D82A}">
                    <a16:rowId xmlns:a16="http://schemas.microsoft.com/office/drawing/2014/main" xmlns="" val="10002"/>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1"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Областной бюджет</a:t>
                      </a:r>
                    </a:p>
                  </a:txBody>
                  <a:tcPr marL="91422" marR="91422">
                    <a:solidFill>
                      <a:schemeClr val="bg1"/>
                    </a:solidFill>
                  </a:tcPr>
                </a:tc>
                <a:tc>
                  <a:txBody>
                    <a:bodyPr/>
                    <a:lstStyle/>
                    <a:p>
                      <a:pPr algn="ctr"/>
                      <a:r>
                        <a:rPr lang="ru-RU" sz="1400" i="1" dirty="0">
                          <a:latin typeface="Times New Roman" pitchFamily="18" charset="0"/>
                          <a:cs typeface="Times New Roman" pitchFamily="18" charset="0"/>
                        </a:rPr>
                        <a:t>0,2</a:t>
                      </a:r>
                    </a:p>
                  </a:txBody>
                  <a:tcPr marL="91422" marR="91422">
                    <a:solidFill>
                      <a:schemeClr val="bg1"/>
                    </a:solidFill>
                  </a:tcPr>
                </a:tc>
                <a:tc>
                  <a:txBody>
                    <a:bodyPr/>
                    <a:lstStyle/>
                    <a:p>
                      <a:pPr algn="ctr"/>
                      <a:r>
                        <a:rPr lang="ru-RU" sz="1400" i="1" dirty="0">
                          <a:latin typeface="Times New Roman" pitchFamily="18" charset="0"/>
                          <a:cs typeface="Times New Roman" pitchFamily="18" charset="0"/>
                        </a:rPr>
                        <a:t>0,2</a:t>
                      </a:r>
                    </a:p>
                  </a:txBody>
                  <a:tcPr marL="91422" marR="91422">
                    <a:solidFill>
                      <a:schemeClr val="bg1"/>
                    </a:solidFill>
                  </a:tcPr>
                </a:tc>
                <a:tc>
                  <a:txBody>
                    <a:bodyPr/>
                    <a:lstStyle/>
                    <a:p>
                      <a:pPr algn="ctr"/>
                      <a:r>
                        <a:rPr lang="ru-RU" sz="1400" i="1" dirty="0">
                          <a:latin typeface="Times New Roman" pitchFamily="18" charset="0"/>
                          <a:cs typeface="Times New Roman" pitchFamily="18" charset="0"/>
                        </a:rPr>
                        <a:t>100,0</a:t>
                      </a:r>
                    </a:p>
                  </a:txBody>
                  <a:tcPr marL="91422" marR="91422">
                    <a:solidFill>
                      <a:schemeClr val="bg1"/>
                    </a:solidFill>
                  </a:tcPr>
                </a:tc>
                <a:extLst>
                  <a:ext uri="{0D108BD9-81ED-4DB2-BD59-A6C34878D82A}">
                    <a16:rowId xmlns:a16="http://schemas.microsoft.com/office/drawing/2014/main" xmlns="" val="10003"/>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1"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Бюджет городского округа</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0,6</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0,6</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100,0</a:t>
                      </a:r>
                    </a:p>
                  </a:txBody>
                  <a:tcPr marL="91422" marR="91422">
                    <a:solidFill>
                      <a:srgbClr val="D9FFFF"/>
                    </a:solidFill>
                  </a:tcPr>
                </a:tc>
                <a:extLst>
                  <a:ext uri="{0D108BD9-81ED-4DB2-BD59-A6C34878D82A}">
                    <a16:rowId xmlns:a16="http://schemas.microsoft.com/office/drawing/2014/main" xmlns="" val="10004"/>
                  </a:ext>
                </a:extLst>
              </a:tr>
            </a:tbl>
          </a:graphicData>
        </a:graphic>
      </p:graphicFrame>
      <p:sp>
        <p:nvSpPr>
          <p:cNvPr id="9" name="Прямоугольник 8">
            <a:extLst>
              <a:ext uri="{FF2B5EF4-FFF2-40B4-BE49-F238E27FC236}">
                <a16:creationId xmlns:a16="http://schemas.microsoft.com/office/drawing/2014/main" xmlns="" id="{6FDAFD31-E37E-75AC-63EB-BB7162A69243}"/>
              </a:ext>
            </a:extLst>
          </p:cNvPr>
          <p:cNvSpPr/>
          <p:nvPr/>
        </p:nvSpPr>
        <p:spPr>
          <a:xfrm>
            <a:off x="434024" y="802861"/>
            <a:ext cx="7880891" cy="707886"/>
          </a:xfrm>
          <a:prstGeom prst="rect">
            <a:avLst/>
          </a:prstGeom>
        </p:spPr>
        <p:txBody>
          <a:bodyPr wrap="square">
            <a:spAutoFit/>
          </a:bodyPr>
          <a:lstStyle/>
          <a:p>
            <a:pPr algn="ctr"/>
            <a:r>
              <a:rPr lang="ru-RU" sz="2000" b="1" dirty="0">
                <a:latin typeface="Times New Roman" pitchFamily="18" charset="0"/>
                <a:cs typeface="Times New Roman" pitchFamily="18" charset="0"/>
              </a:rPr>
              <a:t>Федеральный проект «Формирование комфортной городской среды» национального проекта «Инфраструктура для жизни»</a:t>
            </a:r>
          </a:p>
        </p:txBody>
      </p:sp>
      <p:sp>
        <p:nvSpPr>
          <p:cNvPr id="10" name="Oval 13">
            <a:extLst>
              <a:ext uri="{FF2B5EF4-FFF2-40B4-BE49-F238E27FC236}">
                <a16:creationId xmlns:a16="http://schemas.microsoft.com/office/drawing/2014/main" xmlns="" id="{CAD1C5CD-AC16-D756-4E65-BEDD2245DDE4}"/>
              </a:ext>
            </a:extLst>
          </p:cNvPr>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60.2</a:t>
            </a:r>
          </a:p>
        </p:txBody>
      </p:sp>
      <p:grpSp>
        <p:nvGrpSpPr>
          <p:cNvPr id="12" name="Группа 11">
            <a:extLst>
              <a:ext uri="{FF2B5EF4-FFF2-40B4-BE49-F238E27FC236}">
                <a16:creationId xmlns:a16="http://schemas.microsoft.com/office/drawing/2014/main" xmlns="" id="{A9F64657-256C-975D-1064-5085F80AC2D9}"/>
              </a:ext>
            </a:extLst>
          </p:cNvPr>
          <p:cNvGrpSpPr/>
          <p:nvPr/>
        </p:nvGrpSpPr>
        <p:grpSpPr>
          <a:xfrm>
            <a:off x="1062484" y="1625416"/>
            <a:ext cx="6551432" cy="2724145"/>
            <a:chOff x="1249218" y="1672817"/>
            <a:chExt cx="5956089" cy="2724145"/>
          </a:xfrm>
        </p:grpSpPr>
        <p:grpSp>
          <p:nvGrpSpPr>
            <p:cNvPr id="17" name="组合 62">
              <a:extLst>
                <a:ext uri="{FF2B5EF4-FFF2-40B4-BE49-F238E27FC236}">
                  <a16:creationId xmlns:a16="http://schemas.microsoft.com/office/drawing/2014/main" xmlns="" id="{CFF4DE84-A297-6770-A19F-C1C2E70376F5}"/>
                </a:ext>
              </a:extLst>
            </p:cNvPr>
            <p:cNvGrpSpPr/>
            <p:nvPr/>
          </p:nvGrpSpPr>
          <p:grpSpPr>
            <a:xfrm>
              <a:off x="1249218" y="2734943"/>
              <a:ext cx="1656097" cy="1656098"/>
              <a:chOff x="4993868" y="2326868"/>
              <a:chExt cx="2204265" cy="2204265"/>
            </a:xfrm>
            <a:effectLst>
              <a:outerShdw blurRad="292100" dist="114300" dir="2700000" algn="tl" rotWithShape="0">
                <a:prstClr val="black">
                  <a:alpha val="25000"/>
                </a:prstClr>
              </a:outerShdw>
            </a:effectLst>
          </p:grpSpPr>
          <p:sp>
            <p:nvSpPr>
              <p:cNvPr id="30" name="任意多边形 60">
                <a:extLst>
                  <a:ext uri="{FF2B5EF4-FFF2-40B4-BE49-F238E27FC236}">
                    <a16:creationId xmlns:a16="http://schemas.microsoft.com/office/drawing/2014/main" xmlns="" id="{8FFAF362-6831-A05F-C4E3-91566887BD2C}"/>
                  </a:ext>
                </a:extLst>
              </p:cNvPr>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1" name="椭圆 59">
                <a:extLst>
                  <a:ext uri="{FF2B5EF4-FFF2-40B4-BE49-F238E27FC236}">
                    <a16:creationId xmlns:a16="http://schemas.microsoft.com/office/drawing/2014/main" xmlns="" id="{125793A7-0D71-91A0-335F-4FE945BAF1AF}"/>
                  </a:ext>
                </a:extLst>
              </p:cNvPr>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2" name="椭圆 61">
                <a:extLst>
                  <a:ext uri="{FF2B5EF4-FFF2-40B4-BE49-F238E27FC236}">
                    <a16:creationId xmlns:a16="http://schemas.microsoft.com/office/drawing/2014/main" xmlns="" id="{B3C560E6-8732-4BA6-D709-695C79D132FE}"/>
                  </a:ext>
                </a:extLst>
              </p:cNvPr>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8" name="组合 63">
              <a:extLst>
                <a:ext uri="{FF2B5EF4-FFF2-40B4-BE49-F238E27FC236}">
                  <a16:creationId xmlns:a16="http://schemas.microsoft.com/office/drawing/2014/main" xmlns="" id="{E21CF085-17E6-9045-C081-11B04D5FA4A0}"/>
                </a:ext>
              </a:extLst>
            </p:cNvPr>
            <p:cNvGrpSpPr/>
            <p:nvPr/>
          </p:nvGrpSpPr>
          <p:grpSpPr>
            <a:xfrm>
              <a:off x="2653090" y="1672817"/>
              <a:ext cx="1656097" cy="1656098"/>
              <a:chOff x="4993868" y="2326868"/>
              <a:chExt cx="2204265" cy="2204265"/>
            </a:xfrm>
            <a:effectLst>
              <a:outerShdw blurRad="292100" dist="114300" dir="2700000" algn="tl" rotWithShape="0">
                <a:prstClr val="black">
                  <a:alpha val="25000"/>
                </a:prstClr>
              </a:outerShdw>
            </a:effectLst>
          </p:grpSpPr>
          <p:sp>
            <p:nvSpPr>
              <p:cNvPr id="27" name="任意多边形 64">
                <a:extLst>
                  <a:ext uri="{FF2B5EF4-FFF2-40B4-BE49-F238E27FC236}">
                    <a16:creationId xmlns:a16="http://schemas.microsoft.com/office/drawing/2014/main" xmlns="" id="{4ABE00ED-E806-75DC-CCBB-F41F8E88D179}"/>
                  </a:ext>
                </a:extLst>
              </p:cNvPr>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8" name="椭圆 65">
                <a:extLst>
                  <a:ext uri="{FF2B5EF4-FFF2-40B4-BE49-F238E27FC236}">
                    <a16:creationId xmlns:a16="http://schemas.microsoft.com/office/drawing/2014/main" xmlns="" id="{9A2A54C2-284D-C1E8-114F-2EA8BF7A80F4}"/>
                  </a:ext>
                </a:extLst>
              </p:cNvPr>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9" name="椭圆 66">
                <a:extLst>
                  <a:ext uri="{FF2B5EF4-FFF2-40B4-BE49-F238E27FC236}">
                    <a16:creationId xmlns:a16="http://schemas.microsoft.com/office/drawing/2014/main" xmlns="" id="{4506FE90-722A-AF6E-7E2A-681463EEDF0A}"/>
                  </a:ext>
                </a:extLst>
              </p:cNvPr>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9" name="组合 71">
              <a:extLst>
                <a:ext uri="{FF2B5EF4-FFF2-40B4-BE49-F238E27FC236}">
                  <a16:creationId xmlns:a16="http://schemas.microsoft.com/office/drawing/2014/main" xmlns="" id="{65E0540A-C749-98F5-E6C3-8568A31D2247}"/>
                </a:ext>
              </a:extLst>
            </p:cNvPr>
            <p:cNvGrpSpPr/>
            <p:nvPr/>
          </p:nvGrpSpPr>
          <p:grpSpPr>
            <a:xfrm>
              <a:off x="4135098" y="2740864"/>
              <a:ext cx="1656097" cy="1656098"/>
              <a:chOff x="4993868" y="2326868"/>
              <a:chExt cx="2204265" cy="2204265"/>
            </a:xfrm>
            <a:effectLst>
              <a:outerShdw blurRad="292100" dist="114300" dir="2700000" algn="tl" rotWithShape="0">
                <a:prstClr val="black">
                  <a:alpha val="25000"/>
                </a:prstClr>
              </a:outerShdw>
            </a:effectLst>
          </p:grpSpPr>
          <p:sp>
            <p:nvSpPr>
              <p:cNvPr id="24" name="任意多边形 72">
                <a:extLst>
                  <a:ext uri="{FF2B5EF4-FFF2-40B4-BE49-F238E27FC236}">
                    <a16:creationId xmlns:a16="http://schemas.microsoft.com/office/drawing/2014/main" xmlns="" id="{8B7BA272-502B-9FE7-DBDD-ECD356F533F1}"/>
                  </a:ext>
                </a:extLst>
              </p:cNvPr>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5" name="椭圆 73">
                <a:extLst>
                  <a:ext uri="{FF2B5EF4-FFF2-40B4-BE49-F238E27FC236}">
                    <a16:creationId xmlns:a16="http://schemas.microsoft.com/office/drawing/2014/main" xmlns="" id="{9827AAFF-AA2C-985D-96B4-399DB56F3F0E}"/>
                  </a:ext>
                </a:extLst>
              </p:cNvPr>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6" name="椭圆 74">
                <a:extLst>
                  <a:ext uri="{FF2B5EF4-FFF2-40B4-BE49-F238E27FC236}">
                    <a16:creationId xmlns:a16="http://schemas.microsoft.com/office/drawing/2014/main" xmlns="" id="{0C5C2C74-2963-FDFD-4777-C3992CA97AED}"/>
                  </a:ext>
                </a:extLst>
              </p:cNvPr>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20" name="组合 75">
              <a:extLst>
                <a:ext uri="{FF2B5EF4-FFF2-40B4-BE49-F238E27FC236}">
                  <a16:creationId xmlns:a16="http://schemas.microsoft.com/office/drawing/2014/main" xmlns="" id="{F81A88FA-DDB5-E322-9A8B-542D49AFEE17}"/>
                </a:ext>
              </a:extLst>
            </p:cNvPr>
            <p:cNvGrpSpPr/>
            <p:nvPr/>
          </p:nvGrpSpPr>
          <p:grpSpPr>
            <a:xfrm>
              <a:off x="5549209" y="1678737"/>
              <a:ext cx="1656098" cy="1656000"/>
              <a:chOff x="4983345" y="2326868"/>
              <a:chExt cx="2204266" cy="2204135"/>
            </a:xfrm>
            <a:effectLst>
              <a:outerShdw blurRad="292100" dist="114300" dir="2700000" algn="tl" rotWithShape="0">
                <a:prstClr val="black">
                  <a:alpha val="25000"/>
                </a:prstClr>
              </a:outerShdw>
            </a:effectLst>
          </p:grpSpPr>
          <p:sp>
            <p:nvSpPr>
              <p:cNvPr id="21" name="任意多边形 76">
                <a:extLst>
                  <a:ext uri="{FF2B5EF4-FFF2-40B4-BE49-F238E27FC236}">
                    <a16:creationId xmlns:a16="http://schemas.microsoft.com/office/drawing/2014/main" xmlns="" id="{57F06710-DA84-A7C0-973B-58154A6274E4}"/>
                  </a:ext>
                </a:extLst>
              </p:cNvPr>
              <p:cNvSpPr/>
              <p:nvPr/>
            </p:nvSpPr>
            <p:spPr>
              <a:xfrm>
                <a:off x="4983345" y="2326868"/>
                <a:ext cx="2204266" cy="220413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altLang="zh-CN"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rPr>
                  <a:t> </a:t>
                </a: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22" name="椭圆 77">
                <a:extLst>
                  <a:ext uri="{FF2B5EF4-FFF2-40B4-BE49-F238E27FC236}">
                    <a16:creationId xmlns:a16="http://schemas.microsoft.com/office/drawing/2014/main" xmlns="" id="{5DF53C29-8648-7D3E-659C-DA2235AF120B}"/>
                  </a:ext>
                </a:extLst>
              </p:cNvPr>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3" name="椭圆 78">
                <a:extLst>
                  <a:ext uri="{FF2B5EF4-FFF2-40B4-BE49-F238E27FC236}">
                    <a16:creationId xmlns:a16="http://schemas.microsoft.com/office/drawing/2014/main" xmlns="" id="{CBE0C3BE-5E37-9C28-8DA2-2893D8FFC26F}"/>
                  </a:ext>
                </a:extLst>
              </p:cNvPr>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sp>
        <p:nvSpPr>
          <p:cNvPr id="33" name="Прямоугольник 5">
            <a:extLst>
              <a:ext uri="{FF2B5EF4-FFF2-40B4-BE49-F238E27FC236}">
                <a16:creationId xmlns:a16="http://schemas.microsoft.com/office/drawing/2014/main" xmlns="" id="{97232872-626B-18EB-8ABE-932DF095D9B8}"/>
              </a:ext>
            </a:extLst>
          </p:cNvPr>
          <p:cNvSpPr>
            <a:spLocks noChangeArrowheads="1"/>
          </p:cNvSpPr>
          <p:nvPr/>
        </p:nvSpPr>
        <p:spPr bwMode="auto">
          <a:xfrm>
            <a:off x="7616304" y="4311493"/>
            <a:ext cx="934611" cy="257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300" b="1" i="1" dirty="0">
                <a:solidFill>
                  <a:prstClr val="black"/>
                </a:solidFill>
                <a:latin typeface="Times New Roman" pitchFamily="18" charset="0"/>
                <a:cs typeface="Times New Roman" pitchFamily="18" charset="0"/>
              </a:rPr>
              <a:t>млн.рублей</a:t>
            </a:r>
          </a:p>
        </p:txBody>
      </p:sp>
      <p:pic>
        <p:nvPicPr>
          <p:cNvPr id="35" name="Рисунок 34">
            <a:extLst>
              <a:ext uri="{FF2B5EF4-FFF2-40B4-BE49-F238E27FC236}">
                <a16:creationId xmlns:a16="http://schemas.microsoft.com/office/drawing/2014/main" xmlns="" id="{4F90739C-5491-29A8-328D-738C95F0A890}"/>
              </a:ext>
            </a:extLst>
          </p:cNvPr>
          <p:cNvPicPr>
            <a:picLocks noChangeAspect="1"/>
          </p:cNvPicPr>
          <p:nvPr/>
        </p:nvPicPr>
        <p:blipFill>
          <a:blip r:embed="rId4"/>
          <a:stretch>
            <a:fillRect/>
          </a:stretch>
        </p:blipFill>
        <p:spPr>
          <a:xfrm>
            <a:off x="2918406" y="1930267"/>
            <a:ext cx="1190588" cy="1052669"/>
          </a:xfrm>
          <a:prstGeom prst="flowChartConnector">
            <a:avLst/>
          </a:prstGeom>
          <a:solidFill>
            <a:srgbClr val="000000">
              <a:shade val="95000"/>
            </a:srgbClr>
          </a:solidFill>
          <a:ln w="57150" cap="sq">
            <a:noFill/>
            <a:miter lim="800000"/>
          </a:ln>
          <a:effectLst/>
        </p:spPr>
      </p:pic>
      <p:pic>
        <p:nvPicPr>
          <p:cNvPr id="36" name="Рисунок 35">
            <a:extLst>
              <a:ext uri="{FF2B5EF4-FFF2-40B4-BE49-F238E27FC236}">
                <a16:creationId xmlns:a16="http://schemas.microsoft.com/office/drawing/2014/main" xmlns="" id="{0EECECD5-EA7A-AECE-0D20-28E8E8499885}"/>
              </a:ext>
            </a:extLst>
          </p:cNvPr>
          <p:cNvPicPr>
            <a:picLocks noChangeAspect="1"/>
          </p:cNvPicPr>
          <p:nvPr/>
        </p:nvPicPr>
        <p:blipFill>
          <a:blip r:embed="rId5"/>
          <a:stretch>
            <a:fillRect/>
          </a:stretch>
        </p:blipFill>
        <p:spPr>
          <a:xfrm>
            <a:off x="1377839" y="2994778"/>
            <a:ext cx="1185354" cy="1060653"/>
          </a:xfrm>
          <a:prstGeom prst="flowChartConnector">
            <a:avLst/>
          </a:prstGeom>
          <a:solidFill>
            <a:srgbClr val="000000">
              <a:shade val="95000"/>
            </a:srgbClr>
          </a:solidFill>
          <a:ln w="57150" cap="sq">
            <a:noFill/>
            <a:miter lim="800000"/>
          </a:ln>
          <a:effectLst/>
        </p:spPr>
      </p:pic>
      <p:pic>
        <p:nvPicPr>
          <p:cNvPr id="37" name="Рисунок 36">
            <a:extLst>
              <a:ext uri="{FF2B5EF4-FFF2-40B4-BE49-F238E27FC236}">
                <a16:creationId xmlns:a16="http://schemas.microsoft.com/office/drawing/2014/main" xmlns="" id="{F38184AE-B428-12DE-6600-4B4FBD446B25}"/>
              </a:ext>
            </a:extLst>
          </p:cNvPr>
          <p:cNvPicPr>
            <a:picLocks noChangeAspect="1"/>
          </p:cNvPicPr>
          <p:nvPr/>
        </p:nvPicPr>
        <p:blipFill>
          <a:blip r:embed="rId6"/>
          <a:stretch>
            <a:fillRect/>
          </a:stretch>
        </p:blipFill>
        <p:spPr>
          <a:xfrm>
            <a:off x="4545365" y="2982936"/>
            <a:ext cx="1199772" cy="1080884"/>
          </a:xfrm>
          <a:prstGeom prst="flowChartConnector">
            <a:avLst/>
          </a:prstGeom>
          <a:solidFill>
            <a:srgbClr val="000000">
              <a:shade val="95000"/>
            </a:srgbClr>
          </a:solidFill>
          <a:ln w="57150" cap="sq">
            <a:noFill/>
            <a:miter lim="800000"/>
          </a:ln>
          <a:effectLst/>
        </p:spPr>
      </p:pic>
      <p:pic>
        <p:nvPicPr>
          <p:cNvPr id="38" name="Рисунок 37">
            <a:extLst>
              <a:ext uri="{FF2B5EF4-FFF2-40B4-BE49-F238E27FC236}">
                <a16:creationId xmlns:a16="http://schemas.microsoft.com/office/drawing/2014/main" xmlns="" id="{DAB7F081-8E42-7381-34A1-5D3C8396335E}"/>
              </a:ext>
            </a:extLst>
          </p:cNvPr>
          <p:cNvPicPr>
            <a:picLocks noChangeAspect="1"/>
          </p:cNvPicPr>
          <p:nvPr/>
        </p:nvPicPr>
        <p:blipFill>
          <a:blip r:embed="rId7"/>
          <a:stretch>
            <a:fillRect/>
          </a:stretch>
        </p:blipFill>
        <p:spPr>
          <a:xfrm>
            <a:off x="6120298" y="1928028"/>
            <a:ext cx="1175162" cy="1075139"/>
          </a:xfrm>
          <a:prstGeom prst="flowChartConnector">
            <a:avLst/>
          </a:prstGeom>
          <a:solidFill>
            <a:srgbClr val="000000">
              <a:shade val="95000"/>
            </a:srgbClr>
          </a:solidFill>
          <a:ln w="57150" cap="sq">
            <a:noFill/>
            <a:miter lim="800000"/>
          </a:ln>
          <a:effectLst/>
        </p:spPr>
      </p:pic>
    </p:spTree>
    <p:extLst>
      <p:ext uri="{BB962C8B-B14F-4D97-AF65-F5344CB8AC3E}">
        <p14:creationId xmlns:p14="http://schemas.microsoft.com/office/powerpoint/2010/main" val="64101313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95696" y="0"/>
            <a:ext cx="9144000" cy="6858000"/>
            <a:chOff x="0" y="0"/>
            <a:chExt cx="9144000" cy="6858000"/>
          </a:xfrm>
        </p:grpSpPr>
        <p:pic>
          <p:nvPicPr>
            <p:cNvPr id="3"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Прямоугольник 4"/>
          <p:cNvSpPr/>
          <p:nvPr/>
        </p:nvSpPr>
        <p:spPr>
          <a:xfrm>
            <a:off x="95696" y="-20750"/>
            <a:ext cx="8947109" cy="769441"/>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lvl="0" algn="ctr" defTabSz="914400" fontAlgn="base">
              <a:spcBef>
                <a:spcPct val="0"/>
              </a:spcBef>
              <a:spcAft>
                <a:spcPct val="0"/>
              </a:spcAft>
              <a:defRPr/>
            </a:pPr>
            <a:r>
              <a:rPr lang="ru-RU" sz="22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Информация о достижении значений показателей результативности</a:t>
            </a:r>
          </a:p>
        </p:txBody>
      </p:sp>
      <p:sp>
        <p:nvSpPr>
          <p:cNvPr id="6" name="Прямоугольник 5"/>
          <p:cNvSpPr/>
          <p:nvPr/>
        </p:nvSpPr>
        <p:spPr>
          <a:xfrm>
            <a:off x="1052636" y="748691"/>
            <a:ext cx="7529835" cy="353943"/>
          </a:xfrm>
          <a:prstGeom prst="rect">
            <a:avLst/>
          </a:prstGeom>
        </p:spPr>
        <p:txBody>
          <a:bodyPr wrap="square">
            <a:spAutoFit/>
          </a:bodyPr>
          <a:lstStyle/>
          <a:p>
            <a:pPr algn="ctr"/>
            <a:r>
              <a:rPr lang="ru-RU" sz="1700" b="1" dirty="0">
                <a:latin typeface="Times New Roman" pitchFamily="18" charset="0"/>
                <a:cs typeface="Times New Roman" pitchFamily="18" charset="0"/>
              </a:rPr>
              <a:t>Федеральный проект "Формирование комфортной городской среды"</a:t>
            </a:r>
          </a:p>
        </p:txBody>
      </p:sp>
      <p:graphicFrame>
        <p:nvGraphicFramePr>
          <p:cNvPr id="7" name="Таблица 6"/>
          <p:cNvGraphicFramePr>
            <a:graphicFrameLocks noGrp="1"/>
          </p:cNvGraphicFramePr>
          <p:nvPr>
            <p:extLst>
              <p:ext uri="{D42A27DB-BD31-4B8C-83A1-F6EECF244321}">
                <p14:modId xmlns:p14="http://schemas.microsoft.com/office/powerpoint/2010/main" val="1247298459"/>
              </p:ext>
            </p:extLst>
          </p:nvPr>
        </p:nvGraphicFramePr>
        <p:xfrm>
          <a:off x="116959" y="1262612"/>
          <a:ext cx="9027054" cy="4227455"/>
        </p:xfrm>
        <a:graphic>
          <a:graphicData uri="http://schemas.openxmlformats.org/drawingml/2006/table">
            <a:tbl>
              <a:tblPr firstRow="1" bandRow="1">
                <a:tableStyleId>{5C22544A-7EE6-4342-B048-85BDC9FD1C3A}</a:tableStyleId>
              </a:tblPr>
              <a:tblGrid>
                <a:gridCol w="1722474">
                  <a:extLst>
                    <a:ext uri="{9D8B030D-6E8A-4147-A177-3AD203B41FA5}">
                      <a16:colId xmlns:a16="http://schemas.microsoft.com/office/drawing/2014/main" xmlns="" val="20002"/>
                    </a:ext>
                  </a:extLst>
                </a:gridCol>
                <a:gridCol w="447527">
                  <a:extLst>
                    <a:ext uri="{9D8B030D-6E8A-4147-A177-3AD203B41FA5}">
                      <a16:colId xmlns:a16="http://schemas.microsoft.com/office/drawing/2014/main" xmlns="" val="20003"/>
                    </a:ext>
                  </a:extLst>
                </a:gridCol>
                <a:gridCol w="591503">
                  <a:extLst>
                    <a:ext uri="{9D8B030D-6E8A-4147-A177-3AD203B41FA5}">
                      <a16:colId xmlns:a16="http://schemas.microsoft.com/office/drawing/2014/main" xmlns="" val="20004"/>
                    </a:ext>
                  </a:extLst>
                </a:gridCol>
                <a:gridCol w="843440">
                  <a:extLst>
                    <a:ext uri="{9D8B030D-6E8A-4147-A177-3AD203B41FA5}">
                      <a16:colId xmlns:a16="http://schemas.microsoft.com/office/drawing/2014/main" xmlns="" val="20005"/>
                    </a:ext>
                  </a:extLst>
                </a:gridCol>
                <a:gridCol w="810578">
                  <a:extLst>
                    <a:ext uri="{9D8B030D-6E8A-4147-A177-3AD203B41FA5}">
                      <a16:colId xmlns:a16="http://schemas.microsoft.com/office/drawing/2014/main" xmlns="" val="20006"/>
                    </a:ext>
                  </a:extLst>
                </a:gridCol>
                <a:gridCol w="1029654">
                  <a:extLst>
                    <a:ext uri="{9D8B030D-6E8A-4147-A177-3AD203B41FA5}">
                      <a16:colId xmlns:a16="http://schemas.microsoft.com/office/drawing/2014/main" xmlns="" val="20007"/>
                    </a:ext>
                  </a:extLst>
                </a:gridCol>
                <a:gridCol w="942023">
                  <a:extLst>
                    <a:ext uri="{9D8B030D-6E8A-4147-A177-3AD203B41FA5}">
                      <a16:colId xmlns:a16="http://schemas.microsoft.com/office/drawing/2014/main" xmlns="" val="20008"/>
                    </a:ext>
                  </a:extLst>
                </a:gridCol>
                <a:gridCol w="996792">
                  <a:extLst>
                    <a:ext uri="{9D8B030D-6E8A-4147-A177-3AD203B41FA5}">
                      <a16:colId xmlns:a16="http://schemas.microsoft.com/office/drawing/2014/main" xmlns="" val="20009"/>
                    </a:ext>
                  </a:extLst>
                </a:gridCol>
                <a:gridCol w="471012">
                  <a:extLst>
                    <a:ext uri="{9D8B030D-6E8A-4147-A177-3AD203B41FA5}">
                      <a16:colId xmlns:a16="http://schemas.microsoft.com/office/drawing/2014/main" xmlns="" val="20010"/>
                    </a:ext>
                  </a:extLst>
                </a:gridCol>
                <a:gridCol w="514826">
                  <a:extLst>
                    <a:ext uri="{9D8B030D-6E8A-4147-A177-3AD203B41FA5}">
                      <a16:colId xmlns:a16="http://schemas.microsoft.com/office/drawing/2014/main" xmlns="" val="20011"/>
                    </a:ext>
                  </a:extLst>
                </a:gridCol>
                <a:gridCol w="657225">
                  <a:extLst>
                    <a:ext uri="{9D8B030D-6E8A-4147-A177-3AD203B41FA5}">
                      <a16:colId xmlns:a16="http://schemas.microsoft.com/office/drawing/2014/main" xmlns="" val="20012"/>
                    </a:ext>
                  </a:extLst>
                </a:gridCol>
              </a:tblGrid>
              <a:tr h="412378">
                <a:tc rowSpan="3">
                  <a:txBody>
                    <a:bodyPr/>
                    <a:lstStyle/>
                    <a:p>
                      <a:pPr algn="ctr"/>
                      <a:r>
                        <a:rPr lang="ru-RU" sz="1000" dirty="0">
                          <a:solidFill>
                            <a:schemeClr val="tx1"/>
                          </a:solidFill>
                          <a:latin typeface="Times New Roman" pitchFamily="18" charset="0"/>
                          <a:cs typeface="Times New Roman" pitchFamily="18" charset="0"/>
                        </a:rPr>
                        <a:t>Результат использования Субсидии </a:t>
                      </a:r>
                    </a:p>
                  </a:txBody>
                  <a:tcPr marL="91422" marR="91422">
                    <a:gradFill>
                      <a:gsLst>
                        <a:gs pos="28000">
                          <a:srgbClr val="D9FFFF"/>
                        </a:gs>
                        <a:gs pos="100000">
                          <a:srgbClr val="66FFFF"/>
                        </a:gs>
                      </a:gsLst>
                      <a:lin ang="5400000" scaled="0"/>
                    </a:gradFill>
                  </a:tcPr>
                </a:tc>
                <a:tc gridSpan="2">
                  <a:txBody>
                    <a:bodyPr/>
                    <a:lstStyle/>
                    <a:p>
                      <a:pPr algn="ctr"/>
                      <a:r>
                        <a:rPr lang="ru-RU" sz="1000" dirty="0">
                          <a:solidFill>
                            <a:schemeClr val="tx1"/>
                          </a:solidFill>
                          <a:latin typeface="Times New Roman" pitchFamily="18" charset="0"/>
                          <a:cs typeface="Times New Roman" pitchFamily="18" charset="0"/>
                        </a:rPr>
                        <a:t>Единица</a:t>
                      </a:r>
                      <a:r>
                        <a:rPr lang="ru-RU" sz="1000" baseline="0" dirty="0">
                          <a:solidFill>
                            <a:schemeClr val="tx1"/>
                          </a:solidFill>
                          <a:latin typeface="Times New Roman" pitchFamily="18" charset="0"/>
                          <a:cs typeface="Times New Roman" pitchFamily="18" charset="0"/>
                        </a:rPr>
                        <a:t> измерения</a:t>
                      </a:r>
                      <a:endParaRPr lang="ru-RU" sz="10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hMerge="1">
                  <a:txBody>
                    <a:bodyPr/>
                    <a:lstStyle/>
                    <a:p>
                      <a:pPr algn="ctr"/>
                      <a:endParaRPr lang="ru-RU" sz="12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gridSpan="2">
                  <a:txBody>
                    <a:bodyPr/>
                    <a:lstStyle/>
                    <a:p>
                      <a:pPr algn="ctr"/>
                      <a:r>
                        <a:rPr lang="ru-RU" sz="1000" dirty="0">
                          <a:solidFill>
                            <a:schemeClr val="tx1"/>
                          </a:solidFill>
                          <a:latin typeface="Times New Roman" pitchFamily="18" charset="0"/>
                          <a:cs typeface="Times New Roman" pitchFamily="18" charset="0"/>
                        </a:rPr>
                        <a:t>Плановые значения</a:t>
                      </a:r>
                    </a:p>
                  </a:txBody>
                  <a:tcPr marL="91422" marR="91422">
                    <a:gradFill>
                      <a:gsLst>
                        <a:gs pos="28000">
                          <a:srgbClr val="D9FFFF"/>
                        </a:gs>
                        <a:gs pos="100000">
                          <a:srgbClr val="66FFFF"/>
                        </a:gs>
                      </a:gsLst>
                      <a:lin ang="5400000" scaled="0"/>
                    </a:gradFill>
                  </a:tcPr>
                </a:tc>
                <a:tc hMerge="1">
                  <a:txBody>
                    <a:bodyPr/>
                    <a:lstStyle/>
                    <a:p>
                      <a:pPr algn="ctr"/>
                      <a:endParaRPr lang="ru-RU" sz="12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gridSpan="6">
                  <a:txBody>
                    <a:bodyPr/>
                    <a:lstStyle/>
                    <a:p>
                      <a:pPr algn="ctr"/>
                      <a:r>
                        <a:rPr lang="ru-RU" sz="1000" dirty="0">
                          <a:solidFill>
                            <a:schemeClr val="tx1"/>
                          </a:solidFill>
                          <a:latin typeface="Times New Roman" pitchFamily="18" charset="0"/>
                          <a:cs typeface="Times New Roman" pitchFamily="18" charset="0"/>
                        </a:rPr>
                        <a:t>Фактически достигнутые</a:t>
                      </a:r>
                      <a:r>
                        <a:rPr lang="ru-RU" sz="1000" baseline="0" dirty="0">
                          <a:solidFill>
                            <a:schemeClr val="tx1"/>
                          </a:solidFill>
                          <a:latin typeface="Times New Roman" pitchFamily="18" charset="0"/>
                          <a:cs typeface="Times New Roman" pitchFamily="18" charset="0"/>
                        </a:rPr>
                        <a:t> значения</a:t>
                      </a:r>
                      <a:endParaRPr lang="ru-RU" sz="10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hMerge="1">
                  <a:txBody>
                    <a:bodyPr/>
                    <a:lstStyle/>
                    <a:p>
                      <a:pPr algn="ctr"/>
                      <a:endParaRPr lang="ru-RU" sz="12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hMerge="1">
                  <a:txBody>
                    <a:bodyPr/>
                    <a:lstStyle/>
                    <a:p>
                      <a:pPr algn="ctr"/>
                      <a:endParaRPr lang="ru-RU" sz="12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hMerge="1">
                  <a:txBody>
                    <a:bodyPr/>
                    <a:lstStyle/>
                    <a:p>
                      <a:pPr algn="ctr"/>
                      <a:endParaRPr lang="ru-RU" sz="12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hMerge="1">
                  <a:txBody>
                    <a:bodyPr/>
                    <a:lstStyle/>
                    <a:p>
                      <a:pPr algn="ctr"/>
                      <a:endParaRPr lang="ru-RU" sz="12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hMerge="1">
                  <a:txBody>
                    <a:bodyPr/>
                    <a:lstStyle/>
                    <a:p>
                      <a:pPr algn="ctr"/>
                      <a:endParaRPr lang="ru-RU" sz="12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extLst>
                  <a:ext uri="{0D108BD9-81ED-4DB2-BD59-A6C34878D82A}">
                    <a16:rowId xmlns:a16="http://schemas.microsoft.com/office/drawing/2014/main" xmlns="" val="10000"/>
                  </a:ext>
                </a:extLst>
              </a:tr>
              <a:tr h="370837">
                <a:tc vMerge="1">
                  <a:txBody>
                    <a:bodyPr/>
                    <a:lstStyle/>
                    <a:p>
                      <a:endParaRPr lang="ru-RU"/>
                    </a:p>
                  </a:txBody>
                  <a:tcPr/>
                </a:tc>
                <a:tc rowSpan="2">
                  <a:txBody>
                    <a:bodyPr/>
                    <a:lstStyle/>
                    <a:p>
                      <a:pPr algn="ctr"/>
                      <a:r>
                        <a:rPr lang="ru-RU" sz="900" dirty="0">
                          <a:solidFill>
                            <a:schemeClr val="tx1"/>
                          </a:solidFill>
                          <a:latin typeface="Times New Roman" pitchFamily="18" charset="0"/>
                          <a:cs typeface="Times New Roman" pitchFamily="18" charset="0"/>
                        </a:rPr>
                        <a:t>наименование</a:t>
                      </a:r>
                    </a:p>
                  </a:txBody>
                  <a:tcPr marL="91422" marR="91422">
                    <a:gradFill>
                      <a:gsLst>
                        <a:gs pos="28000">
                          <a:srgbClr val="D9FFFF"/>
                        </a:gs>
                        <a:gs pos="100000">
                          <a:srgbClr val="66FFFF"/>
                        </a:gs>
                      </a:gsLst>
                      <a:lin ang="5400000" scaled="0"/>
                    </a:gradFill>
                  </a:tcPr>
                </a:tc>
                <a:tc rowSpan="2">
                  <a:txBody>
                    <a:bodyPr/>
                    <a:lstStyle/>
                    <a:p>
                      <a:pPr algn="ctr"/>
                      <a:r>
                        <a:rPr lang="ru-RU" sz="900" dirty="0">
                          <a:solidFill>
                            <a:schemeClr val="tx1"/>
                          </a:solidFill>
                          <a:latin typeface="Times New Roman" pitchFamily="18" charset="0"/>
                          <a:cs typeface="Times New Roman" pitchFamily="18" charset="0"/>
                        </a:rPr>
                        <a:t>Код по</a:t>
                      </a:r>
                      <a:r>
                        <a:rPr lang="ru-RU" sz="900" baseline="0" dirty="0">
                          <a:solidFill>
                            <a:schemeClr val="tx1"/>
                          </a:solidFill>
                          <a:latin typeface="Times New Roman" pitchFamily="18" charset="0"/>
                          <a:cs typeface="Times New Roman" pitchFamily="18" charset="0"/>
                        </a:rPr>
                        <a:t> ОКЕИ</a:t>
                      </a:r>
                      <a:endParaRPr lang="ru-RU" sz="9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rowSpan="2">
                  <a:txBody>
                    <a:bodyPr/>
                    <a:lstStyle/>
                    <a:p>
                      <a:pPr marL="0" algn="ctr" defTabSz="914400" rtl="0" eaLnBrk="1" latinLnBrk="0" hangingPunct="1"/>
                      <a:r>
                        <a:rPr lang="ru-RU" sz="900" kern="1200" dirty="0">
                          <a:solidFill>
                            <a:schemeClr val="tx1"/>
                          </a:solidFill>
                          <a:latin typeface="Times New Roman" pitchFamily="18" charset="0"/>
                          <a:ea typeface="+mn-ea"/>
                          <a:cs typeface="Times New Roman" pitchFamily="18" charset="0"/>
                        </a:rPr>
                        <a:t>с даты заключения соглашения</a:t>
                      </a:r>
                    </a:p>
                  </a:txBody>
                  <a:tcPr marL="91422" marR="91422">
                    <a:gradFill>
                      <a:gsLst>
                        <a:gs pos="28000">
                          <a:srgbClr val="D9FFFF"/>
                        </a:gs>
                        <a:gs pos="100000">
                          <a:srgbClr val="66FFFF"/>
                        </a:gs>
                      </a:gsLst>
                      <a:lin ang="5400000" scaled="0"/>
                    </a:gradFill>
                  </a:tcPr>
                </a:tc>
                <a:tc rowSpan="2">
                  <a:txBody>
                    <a:bodyPr/>
                    <a:lstStyle/>
                    <a:p>
                      <a:pPr algn="ctr"/>
                      <a:r>
                        <a:rPr lang="ru-RU" sz="900" dirty="0">
                          <a:latin typeface="Times New Roman" pitchFamily="18" charset="0"/>
                          <a:cs typeface="Times New Roman" pitchFamily="18" charset="0"/>
                        </a:rPr>
                        <a:t>из них с начала текущего финансового года</a:t>
                      </a:r>
                    </a:p>
                  </a:txBody>
                  <a:tcPr marL="91422" marR="91422">
                    <a:gradFill>
                      <a:gsLst>
                        <a:gs pos="28000">
                          <a:srgbClr val="D9FFFF"/>
                        </a:gs>
                        <a:gs pos="100000">
                          <a:srgbClr val="66FFFF"/>
                        </a:gs>
                      </a:gsLst>
                      <a:lin ang="5400000" scaled="0"/>
                    </a:gradFill>
                  </a:tcPr>
                </a:tc>
                <a:tc gridSpan="2">
                  <a:txBody>
                    <a:bodyPr/>
                    <a:lstStyle/>
                    <a:p>
                      <a:pPr algn="ctr"/>
                      <a:r>
                        <a:rPr lang="ru-RU" sz="900" b="1" dirty="0">
                          <a:latin typeface="Times New Roman" pitchFamily="18" charset="0"/>
                          <a:cs typeface="Times New Roman" pitchFamily="18" charset="0"/>
                        </a:rPr>
                        <a:t>На отчетную дату</a:t>
                      </a:r>
                    </a:p>
                  </a:txBody>
                  <a:tcPr marL="91422" marR="91422">
                    <a:gradFill>
                      <a:gsLst>
                        <a:gs pos="28000">
                          <a:srgbClr val="D9FFFF"/>
                        </a:gs>
                        <a:gs pos="100000">
                          <a:srgbClr val="66FFFF"/>
                        </a:gs>
                      </a:gsLst>
                      <a:lin ang="5400000" scaled="0"/>
                    </a:gradFill>
                  </a:tcPr>
                </a:tc>
                <a:tc hMerge="1">
                  <a:txBody>
                    <a:bodyPr/>
                    <a:lstStyle/>
                    <a:p>
                      <a:endParaRPr lang="ru-RU" sz="1100" dirty="0">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gridSpan="2">
                  <a:txBody>
                    <a:bodyPr/>
                    <a:lstStyle/>
                    <a:p>
                      <a:pPr algn="ctr"/>
                      <a:r>
                        <a:rPr lang="ru-RU" sz="900" b="1" dirty="0">
                          <a:latin typeface="Times New Roman" pitchFamily="18" charset="0"/>
                          <a:cs typeface="Times New Roman" pitchFamily="18" charset="0"/>
                        </a:rPr>
                        <a:t>Отклонение</a:t>
                      </a:r>
                      <a:r>
                        <a:rPr lang="ru-RU" sz="900" b="1" baseline="0" dirty="0">
                          <a:latin typeface="Times New Roman" pitchFamily="18" charset="0"/>
                          <a:cs typeface="Times New Roman" pitchFamily="18" charset="0"/>
                        </a:rPr>
                        <a:t> от планового значения</a:t>
                      </a:r>
                      <a:endParaRPr lang="ru-RU" sz="900" b="1" dirty="0">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hMerge="1">
                  <a:txBody>
                    <a:bodyPr/>
                    <a:lstStyle/>
                    <a:p>
                      <a:endParaRPr lang="ru-RU" sz="1100" dirty="0">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gridSpan="2">
                  <a:txBody>
                    <a:bodyPr/>
                    <a:lstStyle/>
                    <a:p>
                      <a:pPr algn="ctr"/>
                      <a:r>
                        <a:rPr lang="ru-RU" sz="900" b="1" dirty="0">
                          <a:latin typeface="Times New Roman" pitchFamily="18" charset="0"/>
                          <a:cs typeface="Times New Roman" pitchFamily="18" charset="0"/>
                        </a:rPr>
                        <a:t>Причина отклонения</a:t>
                      </a:r>
                    </a:p>
                  </a:txBody>
                  <a:tcPr marL="91422" marR="91422">
                    <a:gradFill>
                      <a:gsLst>
                        <a:gs pos="28000">
                          <a:srgbClr val="D9FFFF"/>
                        </a:gs>
                        <a:gs pos="100000">
                          <a:srgbClr val="66FFFF"/>
                        </a:gs>
                      </a:gsLst>
                      <a:lin ang="5400000" scaled="0"/>
                    </a:gradFill>
                  </a:tcPr>
                </a:tc>
                <a:tc hMerge="1">
                  <a:txBody>
                    <a:bodyPr/>
                    <a:lstStyle/>
                    <a:p>
                      <a:endParaRPr lang="ru-RU" sz="1100" dirty="0">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extLst>
                  <a:ext uri="{0D108BD9-81ED-4DB2-BD59-A6C34878D82A}">
                    <a16:rowId xmlns:a16="http://schemas.microsoft.com/office/drawing/2014/main" xmlns="" val="10002"/>
                  </a:ext>
                </a:extLst>
              </a:tr>
              <a:tr h="633572">
                <a:tc vMerge="1">
                  <a:txBody>
                    <a:bodyPr/>
                    <a:lstStyle/>
                    <a:p>
                      <a:pPr algn="ctr"/>
                      <a:endParaRPr lang="ru-RU" sz="12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vMerge="1">
                  <a:txBody>
                    <a:bodyPr/>
                    <a:lstStyle/>
                    <a:p>
                      <a:pPr algn="ctr"/>
                      <a:endParaRPr lang="ru-RU" sz="11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vMerge="1">
                  <a:txBody>
                    <a:bodyPr/>
                    <a:lstStyle/>
                    <a:p>
                      <a:pPr algn="ctr"/>
                      <a:endParaRPr lang="ru-RU" sz="11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vMerge="1">
                  <a:txBody>
                    <a:bodyPr/>
                    <a:lstStyle/>
                    <a:p>
                      <a:pPr marL="0" algn="ctr" defTabSz="914400" rtl="0" eaLnBrk="1" latinLnBrk="0" hangingPunct="1"/>
                      <a:endParaRPr lang="ru-RU" sz="1100" kern="1200" dirty="0">
                        <a:solidFill>
                          <a:schemeClr val="tx1"/>
                        </a:solidFill>
                        <a:latin typeface="Times New Roman" pitchFamily="18" charset="0"/>
                        <a:ea typeface="+mn-ea"/>
                        <a:cs typeface="Times New Roman" pitchFamily="18" charset="0"/>
                      </a:endParaRPr>
                    </a:p>
                  </a:txBody>
                  <a:tcPr marL="91422" marR="91422">
                    <a:gradFill>
                      <a:gsLst>
                        <a:gs pos="28000">
                          <a:srgbClr val="D9FFFF"/>
                        </a:gs>
                        <a:gs pos="100000">
                          <a:srgbClr val="66FFFF"/>
                        </a:gs>
                      </a:gsLst>
                      <a:lin ang="5400000" scaled="0"/>
                    </a:gradFill>
                  </a:tcPr>
                </a:tc>
                <a:tc vMerge="1">
                  <a:txBody>
                    <a:bodyPr/>
                    <a:lstStyle/>
                    <a:p>
                      <a:endParaRPr lang="ru-RU" sz="1100" dirty="0">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9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с даты заключения соглашения</a:t>
                      </a:r>
                    </a:p>
                    <a:p>
                      <a:endParaRPr lang="ru-RU" sz="1100" dirty="0">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9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из них с начала текущего финансового года</a:t>
                      </a:r>
                    </a:p>
                  </a:txBody>
                  <a:tcPr marL="91422" marR="91422">
                    <a:gradFill>
                      <a:gsLst>
                        <a:gs pos="28000">
                          <a:srgbClr val="D9FFFF"/>
                        </a:gs>
                        <a:gs pos="100000">
                          <a:srgbClr val="66FFFF"/>
                        </a:gs>
                      </a:gsLst>
                      <a:lin ang="5400000" scaled="0"/>
                    </a:gradFill>
                  </a:tcPr>
                </a:tc>
                <a:tc>
                  <a:txBody>
                    <a:bodyPr/>
                    <a:lstStyle/>
                    <a:p>
                      <a:pPr algn="ctr"/>
                      <a:r>
                        <a:rPr lang="ru-RU" sz="1100" dirty="0">
                          <a:latin typeface="Times New Roman" pitchFamily="18" charset="0"/>
                          <a:cs typeface="Times New Roman" pitchFamily="18" charset="0"/>
                        </a:rPr>
                        <a:t>в абсолютных величинах</a:t>
                      </a:r>
                    </a:p>
                  </a:txBody>
                  <a:tcPr marL="91422" marR="91422">
                    <a:gradFill>
                      <a:gsLst>
                        <a:gs pos="28000">
                          <a:srgbClr val="D9FFFF"/>
                        </a:gs>
                        <a:gs pos="100000">
                          <a:srgbClr val="66FFFF"/>
                        </a:gs>
                      </a:gsLst>
                      <a:lin ang="5400000" scaled="0"/>
                    </a:gradFill>
                  </a:tcPr>
                </a:tc>
                <a:tc>
                  <a:txBody>
                    <a:bodyPr/>
                    <a:lstStyle/>
                    <a:p>
                      <a:pPr algn="ctr"/>
                      <a:r>
                        <a:rPr lang="ru-RU" sz="1100" dirty="0">
                          <a:latin typeface="Times New Roman" pitchFamily="18" charset="0"/>
                          <a:cs typeface="Times New Roman" pitchFamily="18" charset="0"/>
                        </a:rPr>
                        <a:t>в %</a:t>
                      </a:r>
                    </a:p>
                  </a:txBody>
                  <a:tcPr marL="91422" marR="91422">
                    <a:gradFill>
                      <a:gsLst>
                        <a:gs pos="28000">
                          <a:srgbClr val="D9FFFF"/>
                        </a:gs>
                        <a:gs pos="100000">
                          <a:srgbClr val="66FFFF"/>
                        </a:gs>
                      </a:gsLst>
                      <a:lin ang="5400000" scaled="0"/>
                    </a:gradFill>
                  </a:tcPr>
                </a:tc>
                <a:tc>
                  <a:txBody>
                    <a:bodyPr/>
                    <a:lstStyle/>
                    <a:p>
                      <a:pPr algn="ctr"/>
                      <a:r>
                        <a:rPr lang="ru-RU" sz="1100" dirty="0">
                          <a:latin typeface="Times New Roman" pitchFamily="18" charset="0"/>
                          <a:cs typeface="Times New Roman" pitchFamily="18" charset="0"/>
                        </a:rPr>
                        <a:t>код </a:t>
                      </a:r>
                    </a:p>
                  </a:txBody>
                  <a:tcPr marL="91422" marR="91422">
                    <a:gradFill>
                      <a:gsLst>
                        <a:gs pos="28000">
                          <a:srgbClr val="D9FFFF"/>
                        </a:gs>
                        <a:gs pos="100000">
                          <a:srgbClr val="66FFFF"/>
                        </a:gs>
                      </a:gsLst>
                      <a:lin ang="5400000" scaled="0"/>
                    </a:gradFill>
                  </a:tcPr>
                </a:tc>
                <a:tc>
                  <a:txBody>
                    <a:bodyPr/>
                    <a:lstStyle/>
                    <a:p>
                      <a:pPr algn="ctr"/>
                      <a:r>
                        <a:rPr lang="ru-RU" sz="1100" dirty="0">
                          <a:latin typeface="Times New Roman" pitchFamily="18" charset="0"/>
                          <a:cs typeface="Times New Roman" pitchFamily="18" charset="0"/>
                        </a:rPr>
                        <a:t>наименование</a:t>
                      </a:r>
                    </a:p>
                  </a:txBody>
                  <a:tcPr marL="91422" marR="91422">
                    <a:gradFill>
                      <a:gsLst>
                        <a:gs pos="28000">
                          <a:srgbClr val="D9FFFF"/>
                        </a:gs>
                        <a:gs pos="100000">
                          <a:srgbClr val="66FFFF"/>
                        </a:gs>
                      </a:gsLst>
                      <a:lin ang="5400000" scaled="0"/>
                    </a:gradFill>
                  </a:tcPr>
                </a:tc>
                <a:extLst>
                  <a:ext uri="{0D108BD9-81ED-4DB2-BD59-A6C34878D82A}">
                    <a16:rowId xmlns:a16="http://schemas.microsoft.com/office/drawing/2014/main" xmlns="" val="10003"/>
                  </a:ext>
                </a:extLst>
              </a:tr>
              <a:tr h="411306">
                <a:tc>
                  <a:txBody>
                    <a:bodyPr/>
                    <a:lstStyle/>
                    <a:p>
                      <a:pPr algn="just"/>
                      <a:r>
                        <a:rPr lang="ru-RU" sz="1100" b="0" i="1" dirty="0">
                          <a:latin typeface="Times New Roman" pitchFamily="18" charset="0"/>
                          <a:cs typeface="Times New Roman" pitchFamily="18" charset="0"/>
                        </a:rPr>
                        <a:t>Реализованы мероприятия по благоустройству общественных территорий (набережные, центральные площади, парки и др.) и иные мероприятия, предусмотренные государственными</a:t>
                      </a:r>
                      <a:r>
                        <a:rPr lang="ru-RU" sz="1100" b="0" i="1" baseline="0" dirty="0">
                          <a:latin typeface="Times New Roman" pitchFamily="18" charset="0"/>
                          <a:cs typeface="Times New Roman" pitchFamily="18" charset="0"/>
                        </a:rPr>
                        <a:t> (муниципальными)  программами формирования современной городской среды</a:t>
                      </a:r>
                      <a:endParaRPr lang="ru-RU" sz="1100" b="0" i="1" dirty="0">
                        <a:latin typeface="Times New Roman" pitchFamily="18" charset="0"/>
                        <a:cs typeface="Times New Roman" pitchFamily="18" charset="0"/>
                      </a:endParaRPr>
                    </a:p>
                  </a:txBody>
                  <a:tcPr marL="91422" marR="91422">
                    <a:solidFill>
                      <a:schemeClr val="bg1"/>
                    </a:solidFill>
                  </a:tcPr>
                </a:tc>
                <a:tc>
                  <a:txBody>
                    <a:bodyPr/>
                    <a:lstStyle/>
                    <a:p>
                      <a:pPr algn="ctr"/>
                      <a:endParaRPr lang="ru-RU" sz="1100" b="0" i="1" dirty="0">
                        <a:latin typeface="Times New Roman" pitchFamily="18" charset="0"/>
                        <a:cs typeface="Times New Roman" pitchFamily="18" charset="0"/>
                      </a:endParaRPr>
                    </a:p>
                    <a:p>
                      <a:pPr algn="ctr"/>
                      <a:endParaRPr lang="ru-RU" sz="1100" b="0" i="1" dirty="0">
                        <a:latin typeface="Times New Roman" pitchFamily="18" charset="0"/>
                        <a:cs typeface="Times New Roman" pitchFamily="18" charset="0"/>
                      </a:endParaRPr>
                    </a:p>
                    <a:p>
                      <a:pPr algn="ctr"/>
                      <a:endParaRPr lang="ru-RU" sz="1100" b="0" i="1" dirty="0">
                        <a:latin typeface="Times New Roman" pitchFamily="18" charset="0"/>
                        <a:cs typeface="Times New Roman" pitchFamily="18" charset="0"/>
                      </a:endParaRPr>
                    </a:p>
                    <a:p>
                      <a:pPr algn="ctr"/>
                      <a:r>
                        <a:rPr lang="ru-RU" sz="1100" b="0" i="1" dirty="0">
                          <a:latin typeface="Times New Roman" pitchFamily="18" charset="0"/>
                          <a:cs typeface="Times New Roman" pitchFamily="18" charset="0"/>
                        </a:rPr>
                        <a:t>Единица</a:t>
                      </a:r>
                    </a:p>
                  </a:txBody>
                  <a:tcPr marL="91422" marR="91422">
                    <a:solidFill>
                      <a:schemeClr val="bg1"/>
                    </a:solidFill>
                  </a:tcPr>
                </a:tc>
                <a:tc>
                  <a:txBody>
                    <a:bodyPr/>
                    <a:lstStyle/>
                    <a:p>
                      <a:pPr algn="ctr"/>
                      <a:endParaRPr lang="ru-RU" sz="1100" b="0" i="1" dirty="0">
                        <a:latin typeface="Times New Roman" pitchFamily="18" charset="0"/>
                        <a:cs typeface="Times New Roman" pitchFamily="18" charset="0"/>
                      </a:endParaRPr>
                    </a:p>
                    <a:p>
                      <a:pPr algn="ctr"/>
                      <a:endParaRPr lang="ru-RU" sz="1100" b="0" i="1" dirty="0">
                        <a:latin typeface="Times New Roman" pitchFamily="18" charset="0"/>
                        <a:cs typeface="Times New Roman" pitchFamily="18" charset="0"/>
                      </a:endParaRPr>
                    </a:p>
                    <a:p>
                      <a:pPr algn="ctr"/>
                      <a:endParaRPr lang="ru-RU" sz="1100" b="0" i="1" dirty="0">
                        <a:latin typeface="Times New Roman" pitchFamily="18" charset="0"/>
                        <a:cs typeface="Times New Roman" pitchFamily="18" charset="0"/>
                      </a:endParaRPr>
                    </a:p>
                    <a:p>
                      <a:pPr algn="ctr"/>
                      <a:r>
                        <a:rPr lang="ru-RU" sz="1100" b="0" i="1" dirty="0">
                          <a:latin typeface="Times New Roman" pitchFamily="18" charset="0"/>
                          <a:cs typeface="Times New Roman" pitchFamily="18" charset="0"/>
                        </a:rPr>
                        <a:t>642</a:t>
                      </a:r>
                    </a:p>
                    <a:p>
                      <a:pPr algn="ctr"/>
                      <a:endParaRPr lang="ru-RU" sz="1100" b="0" i="1" dirty="0">
                        <a:latin typeface="Times New Roman" pitchFamily="18" charset="0"/>
                        <a:cs typeface="Times New Roman" pitchFamily="18" charset="0"/>
                      </a:endParaRPr>
                    </a:p>
                  </a:txBody>
                  <a:tcPr marL="91422" marR="91422">
                    <a:solidFill>
                      <a:schemeClr val="bg1"/>
                    </a:solidFill>
                  </a:tcPr>
                </a:tc>
                <a:tc>
                  <a:txBody>
                    <a:bodyPr/>
                    <a:lstStyle/>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r>
                        <a:rPr lang="ru-RU" sz="1250" b="0" i="1" dirty="0">
                          <a:latin typeface="Times New Roman" pitchFamily="18" charset="0"/>
                          <a:cs typeface="Times New Roman" pitchFamily="18" charset="0"/>
                        </a:rPr>
                        <a:t>8</a:t>
                      </a:r>
                    </a:p>
                  </a:txBody>
                  <a:tcPr marL="91422" marR="91422">
                    <a:solidFill>
                      <a:schemeClr val="bg1"/>
                    </a:solidFill>
                  </a:tcPr>
                </a:tc>
                <a:tc>
                  <a:txBody>
                    <a:bodyPr/>
                    <a:lstStyle/>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r>
                        <a:rPr lang="ru-RU" sz="1250" b="0" i="1" dirty="0">
                          <a:latin typeface="Times New Roman" pitchFamily="18" charset="0"/>
                          <a:cs typeface="Times New Roman" pitchFamily="18" charset="0"/>
                        </a:rPr>
                        <a:t>8</a:t>
                      </a:r>
                    </a:p>
                  </a:txBody>
                  <a:tcPr marL="91422" marR="91422">
                    <a:solidFill>
                      <a:schemeClr val="bg1"/>
                    </a:solidFill>
                  </a:tcPr>
                </a:tc>
                <a:tc>
                  <a:txBody>
                    <a:bodyPr/>
                    <a:lstStyle/>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r>
                        <a:rPr lang="ru-RU" sz="1250" b="0" i="1" dirty="0">
                          <a:latin typeface="Times New Roman" pitchFamily="18" charset="0"/>
                          <a:cs typeface="Times New Roman" pitchFamily="18" charset="0"/>
                        </a:rPr>
                        <a:t>8</a:t>
                      </a:r>
                    </a:p>
                  </a:txBody>
                  <a:tcPr marL="91422" marR="91422">
                    <a:solidFill>
                      <a:schemeClr val="bg1"/>
                    </a:solidFill>
                  </a:tcPr>
                </a:tc>
                <a:tc>
                  <a:txBody>
                    <a:bodyPr/>
                    <a:lstStyle/>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r>
                        <a:rPr lang="ru-RU" sz="1250" b="0" i="1" dirty="0">
                          <a:latin typeface="Times New Roman" pitchFamily="18" charset="0"/>
                          <a:cs typeface="Times New Roman" pitchFamily="18" charset="0"/>
                        </a:rPr>
                        <a:t>8</a:t>
                      </a:r>
                    </a:p>
                  </a:txBody>
                  <a:tcPr marL="91422" marR="91422">
                    <a:solidFill>
                      <a:schemeClr val="bg1"/>
                    </a:solidFill>
                  </a:tcPr>
                </a:tc>
                <a:tc>
                  <a:txBody>
                    <a:bodyPr/>
                    <a:lstStyle/>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r>
                        <a:rPr lang="ru-RU" sz="1250" b="0" i="1" dirty="0">
                          <a:latin typeface="Times New Roman" pitchFamily="18" charset="0"/>
                          <a:cs typeface="Times New Roman" pitchFamily="18" charset="0"/>
                        </a:rPr>
                        <a:t>0</a:t>
                      </a:r>
                    </a:p>
                  </a:txBody>
                  <a:tcPr marL="91422" marR="91422">
                    <a:solidFill>
                      <a:schemeClr val="bg1"/>
                    </a:solidFill>
                  </a:tcPr>
                </a:tc>
                <a:tc>
                  <a:txBody>
                    <a:bodyPr/>
                    <a:lstStyle/>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r>
                        <a:rPr lang="ru-RU" sz="1250" b="0" i="1" dirty="0">
                          <a:latin typeface="Times New Roman" pitchFamily="18" charset="0"/>
                          <a:cs typeface="Times New Roman" pitchFamily="18" charset="0"/>
                        </a:rPr>
                        <a:t>0</a:t>
                      </a:r>
                    </a:p>
                    <a:p>
                      <a:pPr algn="ctr"/>
                      <a:endParaRPr lang="ru-RU" sz="1250" b="0" i="1" dirty="0">
                        <a:latin typeface="Times New Roman" pitchFamily="18" charset="0"/>
                        <a:cs typeface="Times New Roman" pitchFamily="18" charset="0"/>
                      </a:endParaRPr>
                    </a:p>
                  </a:txBody>
                  <a:tcPr marL="91422" marR="91422">
                    <a:solidFill>
                      <a:schemeClr val="bg1"/>
                    </a:solidFill>
                  </a:tcPr>
                </a:tc>
                <a:tc>
                  <a:txBody>
                    <a:bodyPr/>
                    <a:lstStyle/>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r>
                        <a:rPr lang="ru-RU" sz="1250" b="0" i="1" dirty="0">
                          <a:latin typeface="Times New Roman" pitchFamily="18" charset="0"/>
                          <a:cs typeface="Times New Roman" pitchFamily="18" charset="0"/>
                        </a:rPr>
                        <a:t>-</a:t>
                      </a:r>
                    </a:p>
                  </a:txBody>
                  <a:tcPr marL="91422" marR="91422">
                    <a:solidFill>
                      <a:schemeClr val="bg1"/>
                    </a:solidFill>
                  </a:tcPr>
                </a:tc>
                <a:tc>
                  <a:txBody>
                    <a:bodyPr/>
                    <a:lstStyle/>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r>
                        <a:rPr lang="ru-RU" sz="1250" b="0" i="1" dirty="0">
                          <a:latin typeface="Times New Roman" pitchFamily="18" charset="0"/>
                          <a:cs typeface="Times New Roman" pitchFamily="18" charset="0"/>
                        </a:rPr>
                        <a:t>-</a:t>
                      </a:r>
                    </a:p>
                    <a:p>
                      <a:pPr algn="ctr"/>
                      <a:endParaRPr lang="ru-RU" sz="1250" b="0" i="1" dirty="0">
                        <a:latin typeface="Times New Roman" pitchFamily="18" charset="0"/>
                        <a:cs typeface="Times New Roman" pitchFamily="18" charset="0"/>
                      </a:endParaRPr>
                    </a:p>
                  </a:txBody>
                  <a:tcPr marL="91422" marR="91422">
                    <a:solidFill>
                      <a:schemeClr val="bg1"/>
                    </a:solidFill>
                  </a:tcPr>
                </a:tc>
                <a:extLst>
                  <a:ext uri="{0D108BD9-81ED-4DB2-BD59-A6C34878D82A}">
                    <a16:rowId xmlns:a16="http://schemas.microsoft.com/office/drawing/2014/main" xmlns="" val="10001"/>
                  </a:ext>
                </a:extLst>
              </a:tr>
            </a:tbl>
          </a:graphicData>
        </a:graphic>
      </p:graphicFrame>
      <p:sp>
        <p:nvSpPr>
          <p:cNvPr id="9" name="AutoShape 13" descr="Picture background"/>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dirty="0"/>
          </a:p>
        </p:txBody>
      </p:sp>
      <p:sp>
        <p:nvSpPr>
          <p:cNvPr id="10" name="AutoShape 15" descr="Picture background"/>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dirty="0"/>
          </a:p>
        </p:txBody>
      </p:sp>
      <p:sp>
        <p:nvSpPr>
          <p:cNvPr id="11" name="AutoShape 17" descr="Picture background"/>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dirty="0"/>
          </a:p>
        </p:txBody>
      </p:sp>
      <p:sp>
        <p:nvSpPr>
          <p:cNvPr id="12" name="AutoShape 21" descr="Picture background"/>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2071" name="Picture 2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68532" y="5580704"/>
            <a:ext cx="4552491" cy="1201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60.3</a:t>
            </a:r>
          </a:p>
        </p:txBody>
      </p:sp>
    </p:spTree>
    <p:extLst>
      <p:ext uri="{BB962C8B-B14F-4D97-AF65-F5344CB8AC3E}">
        <p14:creationId xmlns:p14="http://schemas.microsoft.com/office/powerpoint/2010/main" val="86927254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Группа 25">
            <a:extLst>
              <a:ext uri="{FF2B5EF4-FFF2-40B4-BE49-F238E27FC236}">
                <a16:creationId xmlns:a16="http://schemas.microsoft.com/office/drawing/2014/main" xmlns="" id="{85C4329D-B72C-C93E-1643-41F9E1FDB8CA}"/>
              </a:ext>
            </a:extLst>
          </p:cNvPr>
          <p:cNvGrpSpPr/>
          <p:nvPr/>
        </p:nvGrpSpPr>
        <p:grpSpPr>
          <a:xfrm>
            <a:off x="-2388" y="1211"/>
            <a:ext cx="9169754" cy="6858000"/>
            <a:chOff x="16778" y="0"/>
            <a:chExt cx="9169754" cy="6858000"/>
          </a:xfrm>
        </p:grpSpPr>
        <p:pic>
          <p:nvPicPr>
            <p:cNvPr id="27" name="Picture 3" descr="C:\Users\fu7\Desktop\Безымянный.png">
              <a:extLst>
                <a:ext uri="{FF2B5EF4-FFF2-40B4-BE49-F238E27FC236}">
                  <a16:creationId xmlns:a16="http://schemas.microsoft.com/office/drawing/2014/main" xmlns="" id="{E759C791-FEA3-75E6-9A19-4284B19903D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78" y="0"/>
              <a:ext cx="9144000" cy="6857999"/>
            </a:xfrm>
            <a:prstGeom prst="rect">
              <a:avLst/>
            </a:prstGeom>
            <a:gradFill>
              <a:gsLst>
                <a:gs pos="0">
                  <a:srgbClr val="FFFFCC"/>
                </a:gs>
                <a:gs pos="46000">
                  <a:srgbClr val="FFFFCC"/>
                </a:gs>
                <a:gs pos="100000">
                  <a:srgbClr val="FFFF99"/>
                </a:gs>
              </a:gsLst>
              <a:path path="circle">
                <a:fillToRect l="50000" t="130000" r="50000" b="-30000"/>
              </a:path>
            </a:gradFill>
            <a:ln w="12700" cap="flat" cmpd="sng" algn="ctr">
              <a:noFill/>
              <a:prstDash val="solid"/>
              <a:miter lim="800000"/>
            </a:ln>
            <a:effectLst/>
          </p:spPr>
        </p:pic>
        <p:pic>
          <p:nvPicPr>
            <p:cNvPr id="28" name="Picture 2" descr="C:\Users\fu7\Desktop\Безымянный.png">
              <a:extLst>
                <a:ext uri="{FF2B5EF4-FFF2-40B4-BE49-F238E27FC236}">
                  <a16:creationId xmlns:a16="http://schemas.microsoft.com/office/drawing/2014/main" xmlns="" id="{F42135B9-1E91-0DBA-D36B-20E83C9F4A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29307" y="0"/>
              <a:ext cx="657225" cy="6858000"/>
            </a:xfrm>
            <a:prstGeom prst="rect">
              <a:avLst/>
            </a:prstGeom>
            <a:gradFill>
              <a:gsLst>
                <a:gs pos="0">
                  <a:srgbClr val="FFFFCC"/>
                </a:gs>
                <a:gs pos="46000">
                  <a:srgbClr val="FFFFCC"/>
                </a:gs>
                <a:gs pos="100000">
                  <a:srgbClr val="FFFF99"/>
                </a:gs>
              </a:gsLst>
              <a:path path="circle">
                <a:fillToRect l="50000" t="130000" r="50000" b="-30000"/>
              </a:path>
            </a:gradFill>
            <a:ln w="12700" cap="flat" cmpd="sng" algn="ctr">
              <a:noFill/>
              <a:prstDash val="solid"/>
              <a:miter lim="800000"/>
            </a:ln>
            <a:effectLst/>
          </p:spPr>
        </p:pic>
      </p:grpSp>
      <p:sp>
        <p:nvSpPr>
          <p:cNvPr id="4" name="Прямоугольник 3">
            <a:extLst>
              <a:ext uri="{FF2B5EF4-FFF2-40B4-BE49-F238E27FC236}">
                <a16:creationId xmlns:a16="http://schemas.microsoft.com/office/drawing/2014/main" xmlns="" id="{1F6AC86B-EFF4-FAE5-50A1-81498657BDB9}"/>
              </a:ext>
            </a:extLst>
          </p:cNvPr>
          <p:cNvSpPr/>
          <p:nvPr/>
        </p:nvSpPr>
        <p:spPr>
          <a:xfrm>
            <a:off x="-63799" y="-10117"/>
            <a:ext cx="8947109" cy="830997"/>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Национальные проекты, </a:t>
            </a:r>
          </a:p>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реализованные в 2025 году</a:t>
            </a:r>
          </a:p>
        </p:txBody>
      </p:sp>
      <p:graphicFrame>
        <p:nvGraphicFramePr>
          <p:cNvPr id="5" name="Таблица 4">
            <a:extLst>
              <a:ext uri="{FF2B5EF4-FFF2-40B4-BE49-F238E27FC236}">
                <a16:creationId xmlns:a16="http://schemas.microsoft.com/office/drawing/2014/main" xmlns="" id="{3F388BB2-751D-021C-7904-55C9CED7025A}"/>
              </a:ext>
            </a:extLst>
          </p:cNvPr>
          <p:cNvGraphicFramePr>
            <a:graphicFrameLocks noGrp="1"/>
          </p:cNvGraphicFramePr>
          <p:nvPr>
            <p:extLst>
              <p:ext uri="{D42A27DB-BD31-4B8C-83A1-F6EECF244321}">
                <p14:modId xmlns:p14="http://schemas.microsoft.com/office/powerpoint/2010/main" val="2742469744"/>
              </p:ext>
            </p:extLst>
          </p:nvPr>
        </p:nvGraphicFramePr>
        <p:xfrm>
          <a:off x="280553" y="4913436"/>
          <a:ext cx="8534400" cy="1287111"/>
        </p:xfrm>
        <a:graphic>
          <a:graphicData uri="http://schemas.openxmlformats.org/drawingml/2006/table">
            <a:tbl>
              <a:tblPr firstRow="1" bandRow="1">
                <a:tableStyleId>{5C22544A-7EE6-4342-B048-85BDC9FD1C3A}</a:tableStyleId>
              </a:tblPr>
              <a:tblGrid>
                <a:gridCol w="3143250">
                  <a:extLst>
                    <a:ext uri="{9D8B030D-6E8A-4147-A177-3AD203B41FA5}">
                      <a16:colId xmlns:a16="http://schemas.microsoft.com/office/drawing/2014/main" xmlns="" val="20000"/>
                    </a:ext>
                  </a:extLst>
                </a:gridCol>
                <a:gridCol w="1866900">
                  <a:extLst>
                    <a:ext uri="{9D8B030D-6E8A-4147-A177-3AD203B41FA5}">
                      <a16:colId xmlns:a16="http://schemas.microsoft.com/office/drawing/2014/main" xmlns="" val="20001"/>
                    </a:ext>
                  </a:extLst>
                </a:gridCol>
                <a:gridCol w="1790700">
                  <a:extLst>
                    <a:ext uri="{9D8B030D-6E8A-4147-A177-3AD203B41FA5}">
                      <a16:colId xmlns:a16="http://schemas.microsoft.com/office/drawing/2014/main" xmlns="" val="20002"/>
                    </a:ext>
                  </a:extLst>
                </a:gridCol>
                <a:gridCol w="1733550">
                  <a:extLst>
                    <a:ext uri="{9D8B030D-6E8A-4147-A177-3AD203B41FA5}">
                      <a16:colId xmlns:a16="http://schemas.microsoft.com/office/drawing/2014/main" xmlns="" val="20003"/>
                    </a:ext>
                  </a:extLst>
                </a:gridCol>
              </a:tblGrid>
              <a:tr h="435438">
                <a:tc>
                  <a:txBody>
                    <a:bodyPr/>
                    <a:lstStyle/>
                    <a:p>
                      <a:pPr algn="ctr"/>
                      <a:endParaRPr lang="ru-RU" sz="1200" dirty="0">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План</a:t>
                      </a:r>
                    </a:p>
                  </a:txBody>
                  <a:tcPr marL="91422" marR="91422">
                    <a:gradFill>
                      <a:gsLst>
                        <a:gs pos="28000">
                          <a:srgbClr val="D9FFFF"/>
                        </a:gs>
                        <a:gs pos="100000">
                          <a:srgbClr val="66FF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Факт</a:t>
                      </a:r>
                    </a:p>
                  </a:txBody>
                  <a:tcPr marL="91422" marR="91422">
                    <a:gradFill>
                      <a:gsLst>
                        <a:gs pos="28000">
                          <a:srgbClr val="D9FFFF"/>
                        </a:gs>
                        <a:gs pos="100000">
                          <a:srgbClr val="66FF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 исполнения</a:t>
                      </a:r>
                    </a:p>
                  </a:txBody>
                  <a:tcPr marL="91422" marR="91422">
                    <a:gradFill>
                      <a:gsLst>
                        <a:gs pos="28000">
                          <a:srgbClr val="D9FFFF"/>
                        </a:gs>
                        <a:gs pos="100000">
                          <a:srgbClr val="66FFFF"/>
                        </a:gs>
                      </a:gsLst>
                      <a:lin ang="5400000" scaled="0"/>
                    </a:gradFill>
                  </a:tcPr>
                </a:tc>
                <a:extLst>
                  <a:ext uri="{0D108BD9-81ED-4DB2-BD59-A6C34878D82A}">
                    <a16:rowId xmlns:a16="http://schemas.microsoft.com/office/drawing/2014/main" xmlns="" val="10000"/>
                  </a:ext>
                </a:extLst>
              </a:tr>
              <a:tr h="415445">
                <a:tc>
                  <a:txBody>
                    <a:bodyPr/>
                    <a:lstStyle/>
                    <a:p>
                      <a:pPr algn="ctr"/>
                      <a:r>
                        <a:rPr lang="ru-RU" sz="1400" b="1" dirty="0">
                          <a:latin typeface="Times New Roman" pitchFamily="18" charset="0"/>
                          <a:cs typeface="Times New Roman" pitchFamily="18" charset="0"/>
                        </a:rPr>
                        <a:t>Объем финансирования</a:t>
                      </a:r>
                    </a:p>
                  </a:txBody>
                  <a:tcPr marL="91422" marR="91422">
                    <a:solidFill>
                      <a:schemeClr val="bg1"/>
                    </a:solidFill>
                  </a:tcPr>
                </a:tc>
                <a:tc>
                  <a:txBody>
                    <a:bodyPr/>
                    <a:lstStyle/>
                    <a:p>
                      <a:pPr algn="ctr"/>
                      <a:r>
                        <a:rPr lang="ru-RU" sz="1400" b="1" dirty="0">
                          <a:latin typeface="Times New Roman" pitchFamily="18" charset="0"/>
                          <a:cs typeface="Times New Roman" pitchFamily="18" charset="0"/>
                        </a:rPr>
                        <a:t>12,9</a:t>
                      </a:r>
                    </a:p>
                  </a:txBody>
                  <a:tcPr marL="91422" marR="91422">
                    <a:solidFill>
                      <a:schemeClr val="bg1"/>
                    </a:solidFill>
                  </a:tcPr>
                </a:tc>
                <a:tc>
                  <a:txBody>
                    <a:bodyPr/>
                    <a:lstStyle/>
                    <a:p>
                      <a:pPr algn="ctr"/>
                      <a:r>
                        <a:rPr lang="ru-RU" sz="1400" b="1" dirty="0">
                          <a:latin typeface="Times New Roman" pitchFamily="18" charset="0"/>
                          <a:cs typeface="Times New Roman" pitchFamily="18" charset="0"/>
                        </a:rPr>
                        <a:t>12,9</a:t>
                      </a:r>
                    </a:p>
                  </a:txBody>
                  <a:tcPr marL="91422" marR="91422">
                    <a:solidFill>
                      <a:schemeClr val="bg1"/>
                    </a:solidFill>
                  </a:tcPr>
                </a:tc>
                <a:tc>
                  <a:txBody>
                    <a:bodyPr/>
                    <a:lstStyle/>
                    <a:p>
                      <a:pPr algn="ctr"/>
                      <a:r>
                        <a:rPr lang="ru-RU" sz="1400" b="1" dirty="0">
                          <a:latin typeface="Times New Roman" pitchFamily="18" charset="0"/>
                          <a:cs typeface="Times New Roman" pitchFamily="18" charset="0"/>
                        </a:rPr>
                        <a:t>100,0</a:t>
                      </a:r>
                    </a:p>
                  </a:txBody>
                  <a:tcPr marL="91422" marR="91422">
                    <a:solidFill>
                      <a:schemeClr val="bg1"/>
                    </a:solidFill>
                  </a:tcPr>
                </a:tc>
                <a:extLst>
                  <a:ext uri="{0D108BD9-81ED-4DB2-BD59-A6C34878D82A}">
                    <a16:rowId xmlns:a16="http://schemas.microsoft.com/office/drawing/2014/main" xmlns="" val="10001"/>
                  </a:ext>
                </a:extLst>
              </a:tr>
              <a:tr h="43622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1"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Федеральный  бюджет</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12,9</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12,9</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100,0</a:t>
                      </a:r>
                    </a:p>
                  </a:txBody>
                  <a:tcPr marL="91422" marR="91422">
                    <a:solidFill>
                      <a:srgbClr val="D9FFFF"/>
                    </a:solidFill>
                  </a:tcPr>
                </a:tc>
                <a:extLst>
                  <a:ext uri="{0D108BD9-81ED-4DB2-BD59-A6C34878D82A}">
                    <a16:rowId xmlns:a16="http://schemas.microsoft.com/office/drawing/2014/main" xmlns="" val="10002"/>
                  </a:ext>
                </a:extLst>
              </a:tr>
            </a:tbl>
          </a:graphicData>
        </a:graphic>
      </p:graphicFrame>
      <p:sp>
        <p:nvSpPr>
          <p:cNvPr id="6" name="Прямоугольник 5">
            <a:extLst>
              <a:ext uri="{FF2B5EF4-FFF2-40B4-BE49-F238E27FC236}">
                <a16:creationId xmlns:a16="http://schemas.microsoft.com/office/drawing/2014/main" xmlns="" id="{078201BB-FF30-4F39-39C1-DEBFA7A453FE}"/>
              </a:ext>
            </a:extLst>
          </p:cNvPr>
          <p:cNvSpPr/>
          <p:nvPr/>
        </p:nvSpPr>
        <p:spPr>
          <a:xfrm>
            <a:off x="434024" y="802861"/>
            <a:ext cx="7880891" cy="400110"/>
          </a:xfrm>
          <a:prstGeom prst="rect">
            <a:avLst/>
          </a:prstGeom>
        </p:spPr>
        <p:txBody>
          <a:bodyPr wrap="square">
            <a:spAutoFit/>
          </a:bodyPr>
          <a:lstStyle/>
          <a:p>
            <a:pPr algn="ctr"/>
            <a:r>
              <a:rPr lang="ru-RU" sz="2000" b="1" dirty="0">
                <a:latin typeface="Times New Roman" pitchFamily="18" charset="0"/>
                <a:cs typeface="Times New Roman" pitchFamily="18" charset="0"/>
              </a:rPr>
              <a:t>Региональный проект «Педагоги и наставники» </a:t>
            </a:r>
          </a:p>
        </p:txBody>
      </p:sp>
      <p:sp>
        <p:nvSpPr>
          <p:cNvPr id="7" name="Oval 13">
            <a:extLst>
              <a:ext uri="{FF2B5EF4-FFF2-40B4-BE49-F238E27FC236}">
                <a16:creationId xmlns:a16="http://schemas.microsoft.com/office/drawing/2014/main" xmlns="" id="{8038253A-9516-492D-21B0-D9524C849CDF}"/>
              </a:ext>
            </a:extLst>
          </p:cNvPr>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60.4</a:t>
            </a:r>
          </a:p>
        </p:txBody>
      </p:sp>
      <p:sp>
        <p:nvSpPr>
          <p:cNvPr id="25" name="Прямоугольник 5">
            <a:extLst>
              <a:ext uri="{FF2B5EF4-FFF2-40B4-BE49-F238E27FC236}">
                <a16:creationId xmlns:a16="http://schemas.microsoft.com/office/drawing/2014/main" xmlns="" id="{1206AC0F-6E1A-1526-3D92-9B2293A37DA5}"/>
              </a:ext>
            </a:extLst>
          </p:cNvPr>
          <p:cNvSpPr>
            <a:spLocks noChangeArrowheads="1"/>
          </p:cNvSpPr>
          <p:nvPr/>
        </p:nvSpPr>
        <p:spPr bwMode="auto">
          <a:xfrm>
            <a:off x="7675027" y="4597224"/>
            <a:ext cx="934611" cy="257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300" b="1" i="1" dirty="0">
                <a:solidFill>
                  <a:prstClr val="black"/>
                </a:solidFill>
                <a:latin typeface="Times New Roman" pitchFamily="18" charset="0"/>
                <a:cs typeface="Times New Roman" pitchFamily="18" charset="0"/>
              </a:rPr>
              <a:t>млн.рублей</a:t>
            </a:r>
          </a:p>
        </p:txBody>
      </p:sp>
      <p:grpSp>
        <p:nvGrpSpPr>
          <p:cNvPr id="2049" name="Группа 2048">
            <a:extLst>
              <a:ext uri="{FF2B5EF4-FFF2-40B4-BE49-F238E27FC236}">
                <a16:creationId xmlns:a16="http://schemas.microsoft.com/office/drawing/2014/main" xmlns="" id="{0BAEA674-EEFF-EA20-5478-C20D25A777F2}"/>
              </a:ext>
            </a:extLst>
          </p:cNvPr>
          <p:cNvGrpSpPr/>
          <p:nvPr/>
        </p:nvGrpSpPr>
        <p:grpSpPr>
          <a:xfrm>
            <a:off x="1062484" y="1625416"/>
            <a:ext cx="6551432" cy="2724145"/>
            <a:chOff x="1062484" y="1625416"/>
            <a:chExt cx="6551432" cy="2724145"/>
          </a:xfrm>
        </p:grpSpPr>
        <p:grpSp>
          <p:nvGrpSpPr>
            <p:cNvPr id="8" name="Группа 7">
              <a:extLst>
                <a:ext uri="{FF2B5EF4-FFF2-40B4-BE49-F238E27FC236}">
                  <a16:creationId xmlns:a16="http://schemas.microsoft.com/office/drawing/2014/main" xmlns="" id="{7094674B-62D4-42FB-B984-9CE8DD003C14}"/>
                </a:ext>
              </a:extLst>
            </p:cNvPr>
            <p:cNvGrpSpPr/>
            <p:nvPr/>
          </p:nvGrpSpPr>
          <p:grpSpPr>
            <a:xfrm>
              <a:off x="1062484" y="1625416"/>
              <a:ext cx="6551432" cy="2724145"/>
              <a:chOff x="1249218" y="1672817"/>
              <a:chExt cx="5956089" cy="2724145"/>
            </a:xfrm>
          </p:grpSpPr>
          <p:grpSp>
            <p:nvGrpSpPr>
              <p:cNvPr id="9" name="组合 62">
                <a:extLst>
                  <a:ext uri="{FF2B5EF4-FFF2-40B4-BE49-F238E27FC236}">
                    <a16:creationId xmlns:a16="http://schemas.microsoft.com/office/drawing/2014/main" xmlns="" id="{5136463B-3F74-6385-304A-5BBEB2FA42B1}"/>
                  </a:ext>
                </a:extLst>
              </p:cNvPr>
              <p:cNvGrpSpPr/>
              <p:nvPr/>
            </p:nvGrpSpPr>
            <p:grpSpPr>
              <a:xfrm>
                <a:off x="1249218" y="2734943"/>
                <a:ext cx="1656097" cy="1656098"/>
                <a:chOff x="4993868" y="2326868"/>
                <a:chExt cx="2204265" cy="2204265"/>
              </a:xfrm>
              <a:effectLst>
                <a:outerShdw blurRad="292100" dist="114300" dir="2700000" algn="tl" rotWithShape="0">
                  <a:prstClr val="black">
                    <a:alpha val="25000"/>
                  </a:prstClr>
                </a:outerShdw>
              </a:effectLst>
            </p:grpSpPr>
            <p:sp>
              <p:nvSpPr>
                <p:cNvPr id="22" name="任意多边形 60">
                  <a:extLst>
                    <a:ext uri="{FF2B5EF4-FFF2-40B4-BE49-F238E27FC236}">
                      <a16:creationId xmlns:a16="http://schemas.microsoft.com/office/drawing/2014/main" xmlns="" id="{E006DFB8-529E-57E0-1A6F-669ED0A699CC}"/>
                    </a:ext>
                  </a:extLst>
                </p:cNvPr>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3" name="椭圆 59">
                  <a:extLst>
                    <a:ext uri="{FF2B5EF4-FFF2-40B4-BE49-F238E27FC236}">
                      <a16:creationId xmlns:a16="http://schemas.microsoft.com/office/drawing/2014/main" xmlns="" id="{7E35D95C-718B-D7D4-2EC3-3120E6B77B25}"/>
                    </a:ext>
                  </a:extLst>
                </p:cNvPr>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4" name="椭圆 61">
                  <a:extLst>
                    <a:ext uri="{FF2B5EF4-FFF2-40B4-BE49-F238E27FC236}">
                      <a16:creationId xmlns:a16="http://schemas.microsoft.com/office/drawing/2014/main" xmlns="" id="{54080342-A65E-DFA8-746F-942D6699590E}"/>
                    </a:ext>
                  </a:extLst>
                </p:cNvPr>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0" name="组合 63">
                <a:extLst>
                  <a:ext uri="{FF2B5EF4-FFF2-40B4-BE49-F238E27FC236}">
                    <a16:creationId xmlns:a16="http://schemas.microsoft.com/office/drawing/2014/main" xmlns="" id="{E62D958A-659D-A15B-E544-D2C6EC3A50D5}"/>
                  </a:ext>
                </a:extLst>
              </p:cNvPr>
              <p:cNvGrpSpPr/>
              <p:nvPr/>
            </p:nvGrpSpPr>
            <p:grpSpPr>
              <a:xfrm>
                <a:off x="2653090" y="1672817"/>
                <a:ext cx="1656097" cy="1656098"/>
                <a:chOff x="4993868" y="2326868"/>
                <a:chExt cx="2204265" cy="2204265"/>
              </a:xfrm>
              <a:effectLst>
                <a:outerShdw blurRad="292100" dist="114300" dir="2700000" algn="tl" rotWithShape="0">
                  <a:prstClr val="black">
                    <a:alpha val="25000"/>
                  </a:prstClr>
                </a:outerShdw>
              </a:effectLst>
            </p:grpSpPr>
            <p:sp>
              <p:nvSpPr>
                <p:cNvPr id="19" name="任意多边形 64">
                  <a:extLst>
                    <a:ext uri="{FF2B5EF4-FFF2-40B4-BE49-F238E27FC236}">
                      <a16:creationId xmlns:a16="http://schemas.microsoft.com/office/drawing/2014/main" xmlns="" id="{2B8BC7E4-F601-4E2B-7ACF-67C50A63F667}"/>
                    </a:ext>
                  </a:extLst>
                </p:cNvPr>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0" name="椭圆 65">
                  <a:extLst>
                    <a:ext uri="{FF2B5EF4-FFF2-40B4-BE49-F238E27FC236}">
                      <a16:creationId xmlns:a16="http://schemas.microsoft.com/office/drawing/2014/main" xmlns="" id="{8E455526-0272-5D5D-0809-DEF8BCC221D3}"/>
                    </a:ext>
                  </a:extLst>
                </p:cNvPr>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1" name="椭圆 66">
                  <a:extLst>
                    <a:ext uri="{FF2B5EF4-FFF2-40B4-BE49-F238E27FC236}">
                      <a16:creationId xmlns:a16="http://schemas.microsoft.com/office/drawing/2014/main" xmlns="" id="{55C444D1-64E1-2BFC-07A0-94932A70F069}"/>
                    </a:ext>
                  </a:extLst>
                </p:cNvPr>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1" name="组合 71">
                <a:extLst>
                  <a:ext uri="{FF2B5EF4-FFF2-40B4-BE49-F238E27FC236}">
                    <a16:creationId xmlns:a16="http://schemas.microsoft.com/office/drawing/2014/main" xmlns="" id="{D46DC54F-0201-FD37-8699-F89B8A34FC6B}"/>
                  </a:ext>
                </a:extLst>
              </p:cNvPr>
              <p:cNvGrpSpPr/>
              <p:nvPr/>
            </p:nvGrpSpPr>
            <p:grpSpPr>
              <a:xfrm>
                <a:off x="4135098" y="2740864"/>
                <a:ext cx="1656097" cy="1656098"/>
                <a:chOff x="4993868" y="2326868"/>
                <a:chExt cx="2204265" cy="2204265"/>
              </a:xfrm>
              <a:effectLst>
                <a:outerShdw blurRad="292100" dist="114300" dir="2700000" algn="tl" rotWithShape="0">
                  <a:prstClr val="black">
                    <a:alpha val="25000"/>
                  </a:prstClr>
                </a:outerShdw>
              </a:effectLst>
            </p:grpSpPr>
            <p:sp>
              <p:nvSpPr>
                <p:cNvPr id="16" name="任意多边形 72">
                  <a:extLst>
                    <a:ext uri="{FF2B5EF4-FFF2-40B4-BE49-F238E27FC236}">
                      <a16:creationId xmlns:a16="http://schemas.microsoft.com/office/drawing/2014/main" xmlns="" id="{DE6D2E0C-A502-3599-A950-11CB1A46317B}"/>
                    </a:ext>
                  </a:extLst>
                </p:cNvPr>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椭圆 73">
                  <a:extLst>
                    <a:ext uri="{FF2B5EF4-FFF2-40B4-BE49-F238E27FC236}">
                      <a16:creationId xmlns:a16="http://schemas.microsoft.com/office/drawing/2014/main" xmlns="" id="{E3E11111-3C1B-BC5F-214E-8E8ED87689DC}"/>
                    </a:ext>
                  </a:extLst>
                </p:cNvPr>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椭圆 74">
                  <a:extLst>
                    <a:ext uri="{FF2B5EF4-FFF2-40B4-BE49-F238E27FC236}">
                      <a16:creationId xmlns:a16="http://schemas.microsoft.com/office/drawing/2014/main" xmlns="" id="{F284B97F-D5A4-971B-7F17-C71BDFFD91C7}"/>
                    </a:ext>
                  </a:extLst>
                </p:cNvPr>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2" name="组合 75">
                <a:extLst>
                  <a:ext uri="{FF2B5EF4-FFF2-40B4-BE49-F238E27FC236}">
                    <a16:creationId xmlns:a16="http://schemas.microsoft.com/office/drawing/2014/main" xmlns="" id="{57233FDD-4A06-5D9E-B363-BEB0D6D7241D}"/>
                  </a:ext>
                </a:extLst>
              </p:cNvPr>
              <p:cNvGrpSpPr/>
              <p:nvPr/>
            </p:nvGrpSpPr>
            <p:grpSpPr>
              <a:xfrm>
                <a:off x="5549209" y="1678737"/>
                <a:ext cx="1656098" cy="1656000"/>
                <a:chOff x="4983345" y="2326868"/>
                <a:chExt cx="2204266" cy="2204135"/>
              </a:xfrm>
              <a:effectLst>
                <a:outerShdw blurRad="292100" dist="114300" dir="2700000" algn="tl" rotWithShape="0">
                  <a:prstClr val="black">
                    <a:alpha val="25000"/>
                  </a:prstClr>
                </a:outerShdw>
              </a:effectLst>
            </p:grpSpPr>
            <p:sp>
              <p:nvSpPr>
                <p:cNvPr id="13" name="任意多边形 76">
                  <a:extLst>
                    <a:ext uri="{FF2B5EF4-FFF2-40B4-BE49-F238E27FC236}">
                      <a16:creationId xmlns:a16="http://schemas.microsoft.com/office/drawing/2014/main" xmlns="" id="{074EB438-CB1F-0372-286B-5043CCE1097D}"/>
                    </a:ext>
                  </a:extLst>
                </p:cNvPr>
                <p:cNvSpPr/>
                <p:nvPr/>
              </p:nvSpPr>
              <p:spPr>
                <a:xfrm>
                  <a:off x="4983345" y="2326868"/>
                  <a:ext cx="2204266" cy="220413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altLang="zh-CN"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rPr>
                    <a:t> </a:t>
                  </a: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4" name="椭圆 77">
                  <a:extLst>
                    <a:ext uri="{FF2B5EF4-FFF2-40B4-BE49-F238E27FC236}">
                      <a16:creationId xmlns:a16="http://schemas.microsoft.com/office/drawing/2014/main" xmlns="" id="{D323ABBB-30F4-E29A-2336-C427019A4B36}"/>
                    </a:ext>
                  </a:extLst>
                </p:cNvPr>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椭圆 78">
                  <a:extLst>
                    <a:ext uri="{FF2B5EF4-FFF2-40B4-BE49-F238E27FC236}">
                      <a16:creationId xmlns:a16="http://schemas.microsoft.com/office/drawing/2014/main" xmlns="" id="{BAB82AE7-4318-07DE-1E57-BA00BB30800C}"/>
                    </a:ext>
                  </a:extLst>
                </p:cNvPr>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pic>
          <p:nvPicPr>
            <p:cNvPr id="30" name="Рисунок 29">
              <a:extLst>
                <a:ext uri="{FF2B5EF4-FFF2-40B4-BE49-F238E27FC236}">
                  <a16:creationId xmlns:a16="http://schemas.microsoft.com/office/drawing/2014/main" xmlns="" id="{F6AEEB60-0B77-DCCC-E58D-7EF2AC9E39D6}"/>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a:off x="2774969" y="1783624"/>
              <a:ext cx="1487327" cy="1353859"/>
            </a:xfrm>
            <a:prstGeom prst="rect">
              <a:avLst/>
            </a:prstGeom>
          </p:spPr>
        </p:pic>
        <p:pic>
          <p:nvPicPr>
            <p:cNvPr id="31" name="Рисунок 30">
              <a:extLst>
                <a:ext uri="{FF2B5EF4-FFF2-40B4-BE49-F238E27FC236}">
                  <a16:creationId xmlns:a16="http://schemas.microsoft.com/office/drawing/2014/main" xmlns="" id="{3CFE4A1F-4602-3C87-CB95-9FACF5E0391C}"/>
                </a:ext>
              </a:extLst>
            </p:cNvPr>
            <p:cNvPicPr>
              <a:picLocks noChangeAspect="1"/>
            </p:cNvPicPr>
            <p:nvPr/>
          </p:nvPicPr>
          <p:blipFill>
            <a:blip r:embed="rId6"/>
            <a:srcRect l="14257" t="4199" r="9038" b="9409"/>
            <a:stretch>
              <a:fillRect/>
            </a:stretch>
          </p:blipFill>
          <p:spPr>
            <a:xfrm>
              <a:off x="1386991" y="2994779"/>
              <a:ext cx="1183322" cy="1059576"/>
            </a:xfrm>
            <a:prstGeom prst="flowChartConnector">
              <a:avLst/>
            </a:prstGeom>
            <a:solidFill>
              <a:srgbClr val="000000">
                <a:shade val="95000"/>
              </a:srgbClr>
            </a:solidFill>
            <a:ln w="57150" cap="sq">
              <a:noFill/>
              <a:miter lim="800000"/>
            </a:ln>
            <a:effectLst/>
          </p:spPr>
        </p:pic>
        <p:pic>
          <p:nvPicPr>
            <p:cNvPr id="2050" name="Picture 2">
              <a:extLst>
                <a:ext uri="{FF2B5EF4-FFF2-40B4-BE49-F238E27FC236}">
                  <a16:creationId xmlns:a16="http://schemas.microsoft.com/office/drawing/2014/main" xmlns="" id="{C3031CB8-BBBB-A4BB-949F-F5AD99DAD5E9}"/>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55595" y="2978001"/>
              <a:ext cx="1182221" cy="1078904"/>
            </a:xfrm>
            <a:prstGeom prst="flowChartConnector">
              <a:avLst/>
            </a:prstGeom>
            <a:solidFill>
              <a:srgbClr val="000000">
                <a:shade val="95000"/>
              </a:srgbClr>
            </a:solidFill>
            <a:ln w="57150" cap="sq">
              <a:noFill/>
              <a:miter lim="800000"/>
            </a:ln>
            <a:effectLst/>
          </p:spPr>
        </p:pic>
        <p:pic>
          <p:nvPicPr>
            <p:cNvPr id="2048" name="Рисунок 2047">
              <a:extLst>
                <a:ext uri="{FF2B5EF4-FFF2-40B4-BE49-F238E27FC236}">
                  <a16:creationId xmlns:a16="http://schemas.microsoft.com/office/drawing/2014/main" xmlns="" id="{D242C515-956E-0C96-9BED-701627746DB2}"/>
                </a:ext>
              </a:extLst>
            </p:cNvPr>
            <p:cNvPicPr>
              <a:picLocks noChangeAspect="1"/>
            </p:cNvPicPr>
            <p:nvPr/>
          </p:nvPicPr>
          <p:blipFill>
            <a:blip r:embed="rId8"/>
            <a:stretch>
              <a:fillRect/>
            </a:stretch>
          </p:blipFill>
          <p:spPr>
            <a:xfrm>
              <a:off x="6121546" y="1920810"/>
              <a:ext cx="1181745" cy="1082359"/>
            </a:xfrm>
            <a:prstGeom prst="flowChartConnector">
              <a:avLst/>
            </a:prstGeom>
            <a:solidFill>
              <a:srgbClr val="000000">
                <a:shade val="95000"/>
              </a:srgbClr>
            </a:solidFill>
            <a:ln w="57150" cap="sq">
              <a:noFill/>
              <a:miter lim="800000"/>
            </a:ln>
            <a:effectLst/>
          </p:spPr>
        </p:pic>
      </p:grpSp>
    </p:spTree>
    <p:extLst>
      <p:ext uri="{BB962C8B-B14F-4D97-AF65-F5344CB8AC3E}">
        <p14:creationId xmlns:p14="http://schemas.microsoft.com/office/powerpoint/2010/main" val="274155278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a:extLst>
              <a:ext uri="{FF2B5EF4-FFF2-40B4-BE49-F238E27FC236}">
                <a16:creationId xmlns:a16="http://schemas.microsoft.com/office/drawing/2014/main" xmlns="" id="{FA38E339-1946-F887-4AB6-9C8690ABB01C}"/>
              </a:ext>
            </a:extLst>
          </p:cNvPr>
          <p:cNvGrpSpPr/>
          <p:nvPr/>
        </p:nvGrpSpPr>
        <p:grpSpPr>
          <a:xfrm>
            <a:off x="-2388" y="1211"/>
            <a:ext cx="9169754" cy="6858000"/>
            <a:chOff x="16778" y="0"/>
            <a:chExt cx="9169754" cy="6858000"/>
          </a:xfrm>
        </p:grpSpPr>
        <p:pic>
          <p:nvPicPr>
            <p:cNvPr id="3" name="Picture 3" descr="C:\Users\fu7\Desktop\Безымянный.png">
              <a:extLst>
                <a:ext uri="{FF2B5EF4-FFF2-40B4-BE49-F238E27FC236}">
                  <a16:creationId xmlns:a16="http://schemas.microsoft.com/office/drawing/2014/main" xmlns="" id="{07FD6B61-62AB-D8AF-878D-BC32637950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78" y="0"/>
              <a:ext cx="9144000" cy="6857999"/>
            </a:xfrm>
            <a:prstGeom prst="rect">
              <a:avLst/>
            </a:prstGeom>
            <a:gradFill>
              <a:gsLst>
                <a:gs pos="0">
                  <a:srgbClr val="FFFFCC"/>
                </a:gs>
                <a:gs pos="46000">
                  <a:srgbClr val="FFFFCC"/>
                </a:gs>
                <a:gs pos="100000">
                  <a:srgbClr val="FFFF99"/>
                </a:gs>
              </a:gsLst>
              <a:path path="circle">
                <a:fillToRect l="50000" t="130000" r="50000" b="-30000"/>
              </a:path>
            </a:gradFill>
            <a:ln w="12700" cap="flat" cmpd="sng" algn="ctr">
              <a:noFill/>
              <a:prstDash val="solid"/>
              <a:miter lim="800000"/>
            </a:ln>
            <a:effectLst/>
          </p:spPr>
        </p:pic>
        <p:pic>
          <p:nvPicPr>
            <p:cNvPr id="4" name="Picture 2" descr="C:\Users\fu7\Desktop\Безымянный.png">
              <a:extLst>
                <a:ext uri="{FF2B5EF4-FFF2-40B4-BE49-F238E27FC236}">
                  <a16:creationId xmlns:a16="http://schemas.microsoft.com/office/drawing/2014/main" xmlns="" id="{65E61704-C726-B6BE-C6A2-AFE51A7DD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29307" y="0"/>
              <a:ext cx="657225" cy="6858000"/>
            </a:xfrm>
            <a:prstGeom prst="rect">
              <a:avLst/>
            </a:prstGeom>
            <a:gradFill>
              <a:gsLst>
                <a:gs pos="0">
                  <a:srgbClr val="FFFFCC"/>
                </a:gs>
                <a:gs pos="46000">
                  <a:srgbClr val="FFFFCC"/>
                </a:gs>
                <a:gs pos="100000">
                  <a:srgbClr val="FFFF99"/>
                </a:gs>
              </a:gsLst>
              <a:path path="circle">
                <a:fillToRect l="50000" t="130000" r="50000" b="-30000"/>
              </a:path>
            </a:gradFill>
            <a:ln w="12700" cap="flat" cmpd="sng" algn="ctr">
              <a:noFill/>
              <a:prstDash val="solid"/>
              <a:miter lim="800000"/>
            </a:ln>
            <a:effectLst/>
          </p:spPr>
        </p:pic>
      </p:grpSp>
      <p:sp>
        <p:nvSpPr>
          <p:cNvPr id="5" name="Прямоугольник 4">
            <a:extLst>
              <a:ext uri="{FF2B5EF4-FFF2-40B4-BE49-F238E27FC236}">
                <a16:creationId xmlns:a16="http://schemas.microsoft.com/office/drawing/2014/main" xmlns="" id="{161F7FEE-CC52-47CE-DFA7-F030B921AC32}"/>
              </a:ext>
            </a:extLst>
          </p:cNvPr>
          <p:cNvSpPr/>
          <p:nvPr/>
        </p:nvSpPr>
        <p:spPr>
          <a:xfrm>
            <a:off x="-63799" y="-10117"/>
            <a:ext cx="8947109" cy="830997"/>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Национальные проекты, </a:t>
            </a:r>
          </a:p>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реализованные в 2025 году</a:t>
            </a:r>
          </a:p>
        </p:txBody>
      </p:sp>
      <p:graphicFrame>
        <p:nvGraphicFramePr>
          <p:cNvPr id="6" name="Таблица 5">
            <a:extLst>
              <a:ext uri="{FF2B5EF4-FFF2-40B4-BE49-F238E27FC236}">
                <a16:creationId xmlns:a16="http://schemas.microsoft.com/office/drawing/2014/main" xmlns="" id="{277CD86C-54CF-BF16-27EE-6678FB879E44}"/>
              </a:ext>
            </a:extLst>
          </p:cNvPr>
          <p:cNvGraphicFramePr>
            <a:graphicFrameLocks noGrp="1"/>
          </p:cNvGraphicFramePr>
          <p:nvPr>
            <p:extLst>
              <p:ext uri="{D42A27DB-BD31-4B8C-83A1-F6EECF244321}">
                <p14:modId xmlns:p14="http://schemas.microsoft.com/office/powerpoint/2010/main" val="89316490"/>
              </p:ext>
            </p:extLst>
          </p:nvPr>
        </p:nvGraphicFramePr>
        <p:xfrm>
          <a:off x="302412" y="4753865"/>
          <a:ext cx="8534400" cy="1723339"/>
        </p:xfrm>
        <a:graphic>
          <a:graphicData uri="http://schemas.openxmlformats.org/drawingml/2006/table">
            <a:tbl>
              <a:tblPr firstRow="1" bandRow="1">
                <a:tableStyleId>{5C22544A-7EE6-4342-B048-85BDC9FD1C3A}</a:tableStyleId>
              </a:tblPr>
              <a:tblGrid>
                <a:gridCol w="3143250">
                  <a:extLst>
                    <a:ext uri="{9D8B030D-6E8A-4147-A177-3AD203B41FA5}">
                      <a16:colId xmlns:a16="http://schemas.microsoft.com/office/drawing/2014/main" xmlns="" val="20000"/>
                    </a:ext>
                  </a:extLst>
                </a:gridCol>
                <a:gridCol w="1866900">
                  <a:extLst>
                    <a:ext uri="{9D8B030D-6E8A-4147-A177-3AD203B41FA5}">
                      <a16:colId xmlns:a16="http://schemas.microsoft.com/office/drawing/2014/main" xmlns="" val="20001"/>
                    </a:ext>
                  </a:extLst>
                </a:gridCol>
                <a:gridCol w="1790700">
                  <a:extLst>
                    <a:ext uri="{9D8B030D-6E8A-4147-A177-3AD203B41FA5}">
                      <a16:colId xmlns:a16="http://schemas.microsoft.com/office/drawing/2014/main" xmlns="" val="20002"/>
                    </a:ext>
                  </a:extLst>
                </a:gridCol>
                <a:gridCol w="1733550">
                  <a:extLst>
                    <a:ext uri="{9D8B030D-6E8A-4147-A177-3AD203B41FA5}">
                      <a16:colId xmlns:a16="http://schemas.microsoft.com/office/drawing/2014/main" xmlns="" val="20003"/>
                    </a:ext>
                  </a:extLst>
                </a:gridCol>
              </a:tblGrid>
              <a:tr h="435438">
                <a:tc>
                  <a:txBody>
                    <a:bodyPr/>
                    <a:lstStyle/>
                    <a:p>
                      <a:pPr algn="ctr"/>
                      <a:endParaRPr lang="ru-RU" sz="1200" dirty="0">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План</a:t>
                      </a:r>
                    </a:p>
                  </a:txBody>
                  <a:tcPr marL="91422" marR="91422">
                    <a:gradFill>
                      <a:gsLst>
                        <a:gs pos="28000">
                          <a:srgbClr val="D9FFFF"/>
                        </a:gs>
                        <a:gs pos="100000">
                          <a:srgbClr val="66FF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Факт</a:t>
                      </a:r>
                    </a:p>
                  </a:txBody>
                  <a:tcPr marL="91422" marR="91422">
                    <a:gradFill>
                      <a:gsLst>
                        <a:gs pos="28000">
                          <a:srgbClr val="D9FFFF"/>
                        </a:gs>
                        <a:gs pos="100000">
                          <a:srgbClr val="66FF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 исполнения</a:t>
                      </a:r>
                    </a:p>
                  </a:txBody>
                  <a:tcPr marL="91422" marR="91422">
                    <a:gradFill>
                      <a:gsLst>
                        <a:gs pos="28000">
                          <a:srgbClr val="D9FFFF"/>
                        </a:gs>
                        <a:gs pos="100000">
                          <a:srgbClr val="66FFFF"/>
                        </a:gs>
                      </a:gsLst>
                      <a:lin ang="5400000" scaled="0"/>
                    </a:gradFill>
                  </a:tcPr>
                </a:tc>
                <a:extLst>
                  <a:ext uri="{0D108BD9-81ED-4DB2-BD59-A6C34878D82A}">
                    <a16:rowId xmlns:a16="http://schemas.microsoft.com/office/drawing/2014/main" xmlns="" val="10000"/>
                  </a:ext>
                </a:extLst>
              </a:tr>
              <a:tr h="415445">
                <a:tc>
                  <a:txBody>
                    <a:bodyPr/>
                    <a:lstStyle/>
                    <a:p>
                      <a:pPr algn="ctr"/>
                      <a:r>
                        <a:rPr lang="ru-RU" sz="1400" b="1" dirty="0">
                          <a:latin typeface="Times New Roman" pitchFamily="18" charset="0"/>
                          <a:cs typeface="Times New Roman" pitchFamily="18" charset="0"/>
                        </a:rPr>
                        <a:t>Объем финансирования</a:t>
                      </a:r>
                    </a:p>
                  </a:txBody>
                  <a:tcPr marL="91422" marR="91422">
                    <a:solidFill>
                      <a:schemeClr val="bg1"/>
                    </a:solidFill>
                  </a:tcPr>
                </a:tc>
                <a:tc>
                  <a:txBody>
                    <a:bodyPr/>
                    <a:lstStyle/>
                    <a:p>
                      <a:pPr algn="ctr"/>
                      <a:r>
                        <a:rPr lang="ru-RU" sz="1400" b="1" dirty="0">
                          <a:latin typeface="Times New Roman" pitchFamily="18" charset="0"/>
                          <a:cs typeface="Times New Roman" pitchFamily="18" charset="0"/>
                        </a:rPr>
                        <a:t>2,0</a:t>
                      </a:r>
                    </a:p>
                  </a:txBody>
                  <a:tcPr marL="91422" marR="91422">
                    <a:solidFill>
                      <a:schemeClr val="bg1"/>
                    </a:solidFill>
                  </a:tcPr>
                </a:tc>
                <a:tc>
                  <a:txBody>
                    <a:bodyPr/>
                    <a:lstStyle/>
                    <a:p>
                      <a:pPr algn="ctr"/>
                      <a:r>
                        <a:rPr lang="ru-RU" sz="1400" b="1" dirty="0">
                          <a:latin typeface="Times New Roman" pitchFamily="18" charset="0"/>
                          <a:cs typeface="Times New Roman" pitchFamily="18" charset="0"/>
                        </a:rPr>
                        <a:t>2,0</a:t>
                      </a:r>
                    </a:p>
                  </a:txBody>
                  <a:tcPr marL="91422" marR="91422">
                    <a:solidFill>
                      <a:schemeClr val="bg1"/>
                    </a:solidFill>
                  </a:tcPr>
                </a:tc>
                <a:tc>
                  <a:txBody>
                    <a:bodyPr/>
                    <a:lstStyle/>
                    <a:p>
                      <a:pPr algn="ctr"/>
                      <a:r>
                        <a:rPr lang="ru-RU" sz="1400" b="1" dirty="0">
                          <a:latin typeface="Times New Roman" pitchFamily="18" charset="0"/>
                          <a:cs typeface="Times New Roman" pitchFamily="18" charset="0"/>
                        </a:rPr>
                        <a:t>100,0</a:t>
                      </a:r>
                    </a:p>
                  </a:txBody>
                  <a:tcPr marL="91422" marR="91422">
                    <a:solidFill>
                      <a:schemeClr val="bg1"/>
                    </a:solidFill>
                  </a:tcPr>
                </a:tc>
                <a:extLst>
                  <a:ext uri="{0D108BD9-81ED-4DB2-BD59-A6C34878D82A}">
                    <a16:rowId xmlns:a16="http://schemas.microsoft.com/office/drawing/2014/main" xmlns="" val="10001"/>
                  </a:ext>
                </a:extLst>
              </a:tr>
              <a:tr h="43622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1"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Федеральный  бюджет</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1,9</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1,9</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100,0</a:t>
                      </a:r>
                    </a:p>
                  </a:txBody>
                  <a:tcPr marL="91422" marR="91422">
                    <a:solidFill>
                      <a:srgbClr val="D9FFFF"/>
                    </a:solidFill>
                  </a:tcPr>
                </a:tc>
                <a:extLst>
                  <a:ext uri="{0D108BD9-81ED-4DB2-BD59-A6C34878D82A}">
                    <a16:rowId xmlns:a16="http://schemas.microsoft.com/office/drawing/2014/main" xmlns="" val="10002"/>
                  </a:ext>
                </a:extLst>
              </a:tr>
              <a:tr h="43622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1"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Областной бюджет</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0,1</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0,1</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100,0</a:t>
                      </a:r>
                    </a:p>
                  </a:txBody>
                  <a:tcPr marL="91422" marR="91422">
                    <a:solidFill>
                      <a:srgbClr val="D9FFFF"/>
                    </a:solidFill>
                  </a:tcPr>
                </a:tc>
                <a:extLst>
                  <a:ext uri="{0D108BD9-81ED-4DB2-BD59-A6C34878D82A}">
                    <a16:rowId xmlns:a16="http://schemas.microsoft.com/office/drawing/2014/main" xmlns="" val="116493712"/>
                  </a:ext>
                </a:extLst>
              </a:tr>
            </a:tbl>
          </a:graphicData>
        </a:graphic>
      </p:graphicFrame>
      <p:sp>
        <p:nvSpPr>
          <p:cNvPr id="8" name="Oval 13">
            <a:extLst>
              <a:ext uri="{FF2B5EF4-FFF2-40B4-BE49-F238E27FC236}">
                <a16:creationId xmlns:a16="http://schemas.microsoft.com/office/drawing/2014/main" xmlns="" id="{A0CED498-DC5B-B65E-60D6-811A54E6002F}"/>
              </a:ext>
            </a:extLst>
          </p:cNvPr>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60.5</a:t>
            </a:r>
          </a:p>
        </p:txBody>
      </p:sp>
      <p:sp>
        <p:nvSpPr>
          <p:cNvPr id="26" name="Прямоугольник 5">
            <a:extLst>
              <a:ext uri="{FF2B5EF4-FFF2-40B4-BE49-F238E27FC236}">
                <a16:creationId xmlns:a16="http://schemas.microsoft.com/office/drawing/2014/main" xmlns="" id="{5770637A-D62C-ECAD-A6BD-A40E311D95CF}"/>
              </a:ext>
            </a:extLst>
          </p:cNvPr>
          <p:cNvSpPr>
            <a:spLocks noChangeArrowheads="1"/>
          </p:cNvSpPr>
          <p:nvPr/>
        </p:nvSpPr>
        <p:spPr bwMode="auto">
          <a:xfrm>
            <a:off x="7625279" y="4433240"/>
            <a:ext cx="934611" cy="257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300" b="1" i="1" dirty="0">
                <a:solidFill>
                  <a:prstClr val="black"/>
                </a:solidFill>
                <a:latin typeface="Times New Roman" pitchFamily="18" charset="0"/>
                <a:cs typeface="Times New Roman" pitchFamily="18" charset="0"/>
              </a:rPr>
              <a:t>млн.рублей</a:t>
            </a:r>
          </a:p>
        </p:txBody>
      </p:sp>
      <p:sp>
        <p:nvSpPr>
          <p:cNvPr id="27" name="Прямоугольник 26">
            <a:extLst>
              <a:ext uri="{FF2B5EF4-FFF2-40B4-BE49-F238E27FC236}">
                <a16:creationId xmlns:a16="http://schemas.microsoft.com/office/drawing/2014/main" xmlns="" id="{5A16F2C9-6E05-0BAC-6D70-0226D74063A9}"/>
              </a:ext>
            </a:extLst>
          </p:cNvPr>
          <p:cNvSpPr/>
          <p:nvPr/>
        </p:nvSpPr>
        <p:spPr>
          <a:xfrm>
            <a:off x="825824" y="798679"/>
            <a:ext cx="7400261" cy="707886"/>
          </a:xfrm>
          <a:prstGeom prst="rect">
            <a:avLst/>
          </a:prstGeom>
        </p:spPr>
        <p:txBody>
          <a:bodyPr wrap="square">
            <a:spAutoFit/>
          </a:bodyPr>
          <a:lstStyle/>
          <a:p>
            <a:pPr algn="ctr"/>
            <a:r>
              <a:rPr lang="ru-RU" sz="2000" b="1" dirty="0">
                <a:latin typeface="Times New Roman" pitchFamily="18" charset="0"/>
                <a:cs typeface="Times New Roman" pitchFamily="18" charset="0"/>
              </a:rPr>
              <a:t>Федеральный проект "Патриотическое воспитание граждан Российской Федерации"</a:t>
            </a:r>
          </a:p>
        </p:txBody>
      </p:sp>
      <p:grpSp>
        <p:nvGrpSpPr>
          <p:cNvPr id="33" name="Группа 32">
            <a:extLst>
              <a:ext uri="{FF2B5EF4-FFF2-40B4-BE49-F238E27FC236}">
                <a16:creationId xmlns:a16="http://schemas.microsoft.com/office/drawing/2014/main" xmlns="" id="{290DE5D5-6747-0A4D-0041-90857A519FED}"/>
              </a:ext>
            </a:extLst>
          </p:cNvPr>
          <p:cNvGrpSpPr/>
          <p:nvPr/>
        </p:nvGrpSpPr>
        <p:grpSpPr>
          <a:xfrm>
            <a:off x="1123595" y="1574198"/>
            <a:ext cx="6551432" cy="2724145"/>
            <a:chOff x="1123595" y="1574198"/>
            <a:chExt cx="6551432" cy="2724145"/>
          </a:xfrm>
        </p:grpSpPr>
        <p:grpSp>
          <p:nvGrpSpPr>
            <p:cNvPr id="9" name="Группа 8">
              <a:extLst>
                <a:ext uri="{FF2B5EF4-FFF2-40B4-BE49-F238E27FC236}">
                  <a16:creationId xmlns:a16="http://schemas.microsoft.com/office/drawing/2014/main" xmlns="" id="{5130396E-273C-CD08-6CCA-DEEC35346CFD}"/>
                </a:ext>
              </a:extLst>
            </p:cNvPr>
            <p:cNvGrpSpPr/>
            <p:nvPr/>
          </p:nvGrpSpPr>
          <p:grpSpPr>
            <a:xfrm>
              <a:off x="1123595" y="1574198"/>
              <a:ext cx="6551432" cy="2724145"/>
              <a:chOff x="1249218" y="1672817"/>
              <a:chExt cx="5956089" cy="2724145"/>
            </a:xfrm>
          </p:grpSpPr>
          <p:grpSp>
            <p:nvGrpSpPr>
              <p:cNvPr id="10" name="组合 62">
                <a:extLst>
                  <a:ext uri="{FF2B5EF4-FFF2-40B4-BE49-F238E27FC236}">
                    <a16:creationId xmlns:a16="http://schemas.microsoft.com/office/drawing/2014/main" xmlns="" id="{E82F2A95-9C8A-2F08-CC4B-126E6BDDE91B}"/>
                  </a:ext>
                </a:extLst>
              </p:cNvPr>
              <p:cNvGrpSpPr/>
              <p:nvPr/>
            </p:nvGrpSpPr>
            <p:grpSpPr>
              <a:xfrm>
                <a:off x="1249218" y="2734943"/>
                <a:ext cx="1656097" cy="1656098"/>
                <a:chOff x="4993868" y="2326868"/>
                <a:chExt cx="2204265" cy="2204265"/>
              </a:xfrm>
              <a:effectLst>
                <a:outerShdw blurRad="292100" dist="114300" dir="2700000" algn="tl" rotWithShape="0">
                  <a:prstClr val="black">
                    <a:alpha val="25000"/>
                  </a:prstClr>
                </a:outerShdw>
              </a:effectLst>
            </p:grpSpPr>
            <p:sp>
              <p:nvSpPr>
                <p:cNvPr id="23" name="任意多边形 60">
                  <a:extLst>
                    <a:ext uri="{FF2B5EF4-FFF2-40B4-BE49-F238E27FC236}">
                      <a16:creationId xmlns:a16="http://schemas.microsoft.com/office/drawing/2014/main" xmlns="" id="{B762F3B9-7B6F-FA5A-2D30-100F0E11FE3C}"/>
                    </a:ext>
                  </a:extLst>
                </p:cNvPr>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4" name="椭圆 59">
                  <a:extLst>
                    <a:ext uri="{FF2B5EF4-FFF2-40B4-BE49-F238E27FC236}">
                      <a16:creationId xmlns:a16="http://schemas.microsoft.com/office/drawing/2014/main" xmlns="" id="{BFF4523A-67E6-BCDA-3E47-9E4BD23AD5F4}"/>
                    </a:ext>
                  </a:extLst>
                </p:cNvPr>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5" name="椭圆 61">
                  <a:extLst>
                    <a:ext uri="{FF2B5EF4-FFF2-40B4-BE49-F238E27FC236}">
                      <a16:creationId xmlns:a16="http://schemas.microsoft.com/office/drawing/2014/main" xmlns="" id="{1FFA1CFB-D115-F51D-4711-F0B09B048651}"/>
                    </a:ext>
                  </a:extLst>
                </p:cNvPr>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1" name="组合 63">
                <a:extLst>
                  <a:ext uri="{FF2B5EF4-FFF2-40B4-BE49-F238E27FC236}">
                    <a16:creationId xmlns:a16="http://schemas.microsoft.com/office/drawing/2014/main" xmlns="" id="{4932B95C-1816-CA06-3195-4A1FD65E76C6}"/>
                  </a:ext>
                </a:extLst>
              </p:cNvPr>
              <p:cNvGrpSpPr/>
              <p:nvPr/>
            </p:nvGrpSpPr>
            <p:grpSpPr>
              <a:xfrm>
                <a:off x="2653090" y="1672817"/>
                <a:ext cx="1656097" cy="1656098"/>
                <a:chOff x="4993868" y="2326868"/>
                <a:chExt cx="2204265" cy="2204265"/>
              </a:xfrm>
              <a:effectLst>
                <a:outerShdw blurRad="292100" dist="114300" dir="2700000" algn="tl" rotWithShape="0">
                  <a:prstClr val="black">
                    <a:alpha val="25000"/>
                  </a:prstClr>
                </a:outerShdw>
              </a:effectLst>
            </p:grpSpPr>
            <p:sp>
              <p:nvSpPr>
                <p:cNvPr id="20" name="任意多边形 64">
                  <a:extLst>
                    <a:ext uri="{FF2B5EF4-FFF2-40B4-BE49-F238E27FC236}">
                      <a16:creationId xmlns:a16="http://schemas.microsoft.com/office/drawing/2014/main" xmlns="" id="{8ABD8F2F-6DF6-EBC1-374A-75BE1A470AF6}"/>
                    </a:ext>
                  </a:extLst>
                </p:cNvPr>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1" name="椭圆 65">
                  <a:extLst>
                    <a:ext uri="{FF2B5EF4-FFF2-40B4-BE49-F238E27FC236}">
                      <a16:creationId xmlns:a16="http://schemas.microsoft.com/office/drawing/2014/main" xmlns="" id="{6CF8072B-5D0C-D34B-1C26-D6F87103D512}"/>
                    </a:ext>
                  </a:extLst>
                </p:cNvPr>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2" name="椭圆 66">
                  <a:extLst>
                    <a:ext uri="{FF2B5EF4-FFF2-40B4-BE49-F238E27FC236}">
                      <a16:creationId xmlns:a16="http://schemas.microsoft.com/office/drawing/2014/main" xmlns="" id="{CF42A704-2F61-2D5B-F202-953AE71DD474}"/>
                    </a:ext>
                  </a:extLst>
                </p:cNvPr>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2" name="组合 71">
                <a:extLst>
                  <a:ext uri="{FF2B5EF4-FFF2-40B4-BE49-F238E27FC236}">
                    <a16:creationId xmlns:a16="http://schemas.microsoft.com/office/drawing/2014/main" xmlns="" id="{09E5A5FE-C45E-6594-8A6E-5FDAEC9A45C1}"/>
                  </a:ext>
                </a:extLst>
              </p:cNvPr>
              <p:cNvGrpSpPr/>
              <p:nvPr/>
            </p:nvGrpSpPr>
            <p:grpSpPr>
              <a:xfrm>
                <a:off x="4135098" y="2740864"/>
                <a:ext cx="1656097" cy="1656098"/>
                <a:chOff x="4993868" y="2326868"/>
                <a:chExt cx="2204265" cy="2204265"/>
              </a:xfrm>
              <a:effectLst>
                <a:outerShdw blurRad="292100" dist="114300" dir="2700000" algn="tl" rotWithShape="0">
                  <a:prstClr val="black">
                    <a:alpha val="25000"/>
                  </a:prstClr>
                </a:outerShdw>
              </a:effectLst>
            </p:grpSpPr>
            <p:sp>
              <p:nvSpPr>
                <p:cNvPr id="17" name="任意多边形 72">
                  <a:extLst>
                    <a:ext uri="{FF2B5EF4-FFF2-40B4-BE49-F238E27FC236}">
                      <a16:creationId xmlns:a16="http://schemas.microsoft.com/office/drawing/2014/main" xmlns="" id="{A04619CD-8E92-D1B1-5E68-4B224F156E8F}"/>
                    </a:ext>
                  </a:extLst>
                </p:cNvPr>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椭圆 73">
                  <a:extLst>
                    <a:ext uri="{FF2B5EF4-FFF2-40B4-BE49-F238E27FC236}">
                      <a16:creationId xmlns:a16="http://schemas.microsoft.com/office/drawing/2014/main" xmlns="" id="{B2F1084F-5E29-2FE2-1ED4-E3DF5DAC1BEF}"/>
                    </a:ext>
                  </a:extLst>
                </p:cNvPr>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9" name="椭圆 74">
                  <a:extLst>
                    <a:ext uri="{FF2B5EF4-FFF2-40B4-BE49-F238E27FC236}">
                      <a16:creationId xmlns:a16="http://schemas.microsoft.com/office/drawing/2014/main" xmlns="" id="{14BA46B5-D423-1D5A-4161-C46792E56B8D}"/>
                    </a:ext>
                  </a:extLst>
                </p:cNvPr>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3" name="组合 75">
                <a:extLst>
                  <a:ext uri="{FF2B5EF4-FFF2-40B4-BE49-F238E27FC236}">
                    <a16:creationId xmlns:a16="http://schemas.microsoft.com/office/drawing/2014/main" xmlns="" id="{6D1C6CD5-785E-A9E8-E8BB-4C546E47E05F}"/>
                  </a:ext>
                </a:extLst>
              </p:cNvPr>
              <p:cNvGrpSpPr/>
              <p:nvPr/>
            </p:nvGrpSpPr>
            <p:grpSpPr>
              <a:xfrm>
                <a:off x="5549209" y="1678737"/>
                <a:ext cx="1656098" cy="1656000"/>
                <a:chOff x="4983345" y="2326868"/>
                <a:chExt cx="2204266" cy="2204135"/>
              </a:xfrm>
              <a:effectLst>
                <a:outerShdw blurRad="292100" dist="114300" dir="2700000" algn="tl" rotWithShape="0">
                  <a:prstClr val="black">
                    <a:alpha val="25000"/>
                  </a:prstClr>
                </a:outerShdw>
              </a:effectLst>
            </p:grpSpPr>
            <p:sp>
              <p:nvSpPr>
                <p:cNvPr id="14" name="任意多边形 76">
                  <a:extLst>
                    <a:ext uri="{FF2B5EF4-FFF2-40B4-BE49-F238E27FC236}">
                      <a16:creationId xmlns:a16="http://schemas.microsoft.com/office/drawing/2014/main" xmlns="" id="{FAC72A02-CF57-C97E-D3F0-84A96C75CA10}"/>
                    </a:ext>
                  </a:extLst>
                </p:cNvPr>
                <p:cNvSpPr/>
                <p:nvPr/>
              </p:nvSpPr>
              <p:spPr>
                <a:xfrm>
                  <a:off x="4983345" y="2326868"/>
                  <a:ext cx="2204266" cy="220413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altLang="zh-CN"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rPr>
                    <a:t> </a:t>
                  </a: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5" name="椭圆 77">
                  <a:extLst>
                    <a:ext uri="{FF2B5EF4-FFF2-40B4-BE49-F238E27FC236}">
                      <a16:creationId xmlns:a16="http://schemas.microsoft.com/office/drawing/2014/main" xmlns="" id="{A7CE0C9D-3931-8C30-BE46-F83B793A3BBE}"/>
                    </a:ext>
                  </a:extLst>
                </p:cNvPr>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椭圆 78">
                  <a:extLst>
                    <a:ext uri="{FF2B5EF4-FFF2-40B4-BE49-F238E27FC236}">
                      <a16:creationId xmlns:a16="http://schemas.microsoft.com/office/drawing/2014/main" xmlns="" id="{CA61F3F6-BB02-5EEC-D45A-AF4591DC1240}"/>
                    </a:ext>
                  </a:extLst>
                </p:cNvPr>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pic>
          <p:nvPicPr>
            <p:cNvPr id="28" name="Picture 2" descr="D:\2024 год\Исполнение за 2024 год\Фото для бюджета для граждан\советники фото\btUdgv7aY-s.jpg">
              <a:extLst>
                <a:ext uri="{FF2B5EF4-FFF2-40B4-BE49-F238E27FC236}">
                  <a16:creationId xmlns:a16="http://schemas.microsoft.com/office/drawing/2014/main" xmlns="" id="{D8F459AE-4544-CD0F-38C7-64B4B28A432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61357" y="1877981"/>
              <a:ext cx="1217137" cy="1062126"/>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30" name="Picture 4" descr="D:\2024 год\Исполнение за 2024 год\Фото для бюджета для граждан\советники фото\ydC5yPqBPO8.jpg">
              <a:extLst>
                <a:ext uri="{FF2B5EF4-FFF2-40B4-BE49-F238E27FC236}">
                  <a16:creationId xmlns:a16="http://schemas.microsoft.com/office/drawing/2014/main" xmlns="" id="{74FF1D1F-C793-CE13-17A9-0D9A09233F2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08864" y="2940106"/>
              <a:ext cx="1195888" cy="1073969"/>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31" name="Picture 2">
              <a:extLst>
                <a:ext uri="{FF2B5EF4-FFF2-40B4-BE49-F238E27FC236}">
                  <a16:creationId xmlns:a16="http://schemas.microsoft.com/office/drawing/2014/main" xmlns="" id="{7D9F8994-5AE2-D175-89CA-C4086BB257D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40526" y="2931717"/>
              <a:ext cx="1182199" cy="1073969"/>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32" name="Рисунок 31">
              <a:extLst>
                <a:ext uri="{FF2B5EF4-FFF2-40B4-BE49-F238E27FC236}">
                  <a16:creationId xmlns:a16="http://schemas.microsoft.com/office/drawing/2014/main" xmlns="" id="{A54F8965-5499-E718-DAA5-F696EC2D82C5}"/>
                </a:ext>
              </a:extLst>
            </p:cNvPr>
            <p:cNvPicPr>
              <a:picLocks noChangeAspect="1"/>
            </p:cNvPicPr>
            <p:nvPr/>
          </p:nvPicPr>
          <p:blipFill>
            <a:blip r:embed="rId7"/>
            <a:stretch>
              <a:fillRect/>
            </a:stretch>
          </p:blipFill>
          <p:spPr>
            <a:xfrm>
              <a:off x="6180276" y="1877981"/>
              <a:ext cx="1184126" cy="1062125"/>
            </a:xfrm>
            <a:prstGeom prst="flowChartConnector">
              <a:avLst/>
            </a:prstGeom>
            <a:noFill/>
          </p:spPr>
        </p:pic>
      </p:grpSp>
    </p:spTree>
    <p:extLst>
      <p:ext uri="{BB962C8B-B14F-4D97-AF65-F5344CB8AC3E}">
        <p14:creationId xmlns:p14="http://schemas.microsoft.com/office/powerpoint/2010/main" val="142224680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63798" y="0"/>
            <a:ext cx="9197165" cy="6858000"/>
            <a:chOff x="0" y="0"/>
            <a:chExt cx="9197165" cy="6858000"/>
          </a:xfrm>
        </p:grpSpPr>
        <p:pic>
          <p:nvPicPr>
            <p:cNvPr id="3"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9940"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Прямоугольник 4"/>
          <p:cNvSpPr/>
          <p:nvPr/>
        </p:nvSpPr>
        <p:spPr>
          <a:xfrm>
            <a:off x="95696" y="-63282"/>
            <a:ext cx="8947109" cy="769441"/>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lvl="0" algn="ctr" defTabSz="914400" fontAlgn="base">
              <a:spcBef>
                <a:spcPct val="0"/>
              </a:spcBef>
              <a:spcAft>
                <a:spcPct val="0"/>
              </a:spcAft>
              <a:defRPr/>
            </a:pPr>
            <a:r>
              <a:rPr lang="ru-RU" sz="22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Информация о достижении значений показателей результативности</a:t>
            </a:r>
          </a:p>
        </p:txBody>
      </p:sp>
      <p:sp>
        <p:nvSpPr>
          <p:cNvPr id="6" name="Прямоугольник 5"/>
          <p:cNvSpPr/>
          <p:nvPr/>
        </p:nvSpPr>
        <p:spPr>
          <a:xfrm>
            <a:off x="808074" y="620546"/>
            <a:ext cx="7400261" cy="707886"/>
          </a:xfrm>
          <a:prstGeom prst="rect">
            <a:avLst/>
          </a:prstGeom>
        </p:spPr>
        <p:txBody>
          <a:bodyPr wrap="square">
            <a:spAutoFit/>
          </a:bodyPr>
          <a:lstStyle/>
          <a:p>
            <a:pPr algn="ctr"/>
            <a:r>
              <a:rPr lang="ru-RU" sz="2000" b="1" dirty="0">
                <a:latin typeface="Times New Roman" pitchFamily="18" charset="0"/>
                <a:cs typeface="Times New Roman" pitchFamily="18" charset="0"/>
              </a:rPr>
              <a:t>Федеральный проект "Патриотическое воспитание граждан Российской Федерации"</a:t>
            </a:r>
          </a:p>
        </p:txBody>
      </p:sp>
      <p:graphicFrame>
        <p:nvGraphicFramePr>
          <p:cNvPr id="7" name="Таблица 6"/>
          <p:cNvGraphicFramePr>
            <a:graphicFrameLocks noGrp="1"/>
          </p:cNvGraphicFramePr>
          <p:nvPr>
            <p:extLst>
              <p:ext uri="{D42A27DB-BD31-4B8C-83A1-F6EECF244321}">
                <p14:modId xmlns:p14="http://schemas.microsoft.com/office/powerpoint/2010/main" val="1538588404"/>
              </p:ext>
            </p:extLst>
          </p:nvPr>
        </p:nvGraphicFramePr>
        <p:xfrm>
          <a:off x="42528" y="1347676"/>
          <a:ext cx="9027054" cy="4347250"/>
        </p:xfrm>
        <a:graphic>
          <a:graphicData uri="http://schemas.openxmlformats.org/drawingml/2006/table">
            <a:tbl>
              <a:tblPr firstRow="1" bandRow="1">
                <a:tableStyleId>{5C22544A-7EE6-4342-B048-85BDC9FD1C3A}</a:tableStyleId>
              </a:tblPr>
              <a:tblGrid>
                <a:gridCol w="1722474">
                  <a:extLst>
                    <a:ext uri="{9D8B030D-6E8A-4147-A177-3AD203B41FA5}">
                      <a16:colId xmlns:a16="http://schemas.microsoft.com/office/drawing/2014/main" xmlns="" val="20002"/>
                    </a:ext>
                  </a:extLst>
                </a:gridCol>
                <a:gridCol w="542259">
                  <a:extLst>
                    <a:ext uri="{9D8B030D-6E8A-4147-A177-3AD203B41FA5}">
                      <a16:colId xmlns:a16="http://schemas.microsoft.com/office/drawing/2014/main" xmlns="" val="20003"/>
                    </a:ext>
                  </a:extLst>
                </a:gridCol>
                <a:gridCol w="496771">
                  <a:extLst>
                    <a:ext uri="{9D8B030D-6E8A-4147-A177-3AD203B41FA5}">
                      <a16:colId xmlns:a16="http://schemas.microsoft.com/office/drawing/2014/main" xmlns="" val="20004"/>
                    </a:ext>
                  </a:extLst>
                </a:gridCol>
                <a:gridCol w="843440">
                  <a:extLst>
                    <a:ext uri="{9D8B030D-6E8A-4147-A177-3AD203B41FA5}">
                      <a16:colId xmlns:a16="http://schemas.microsoft.com/office/drawing/2014/main" xmlns="" val="20005"/>
                    </a:ext>
                  </a:extLst>
                </a:gridCol>
                <a:gridCol w="810578">
                  <a:extLst>
                    <a:ext uri="{9D8B030D-6E8A-4147-A177-3AD203B41FA5}">
                      <a16:colId xmlns:a16="http://schemas.microsoft.com/office/drawing/2014/main" xmlns="" val="20006"/>
                    </a:ext>
                  </a:extLst>
                </a:gridCol>
                <a:gridCol w="1029654">
                  <a:extLst>
                    <a:ext uri="{9D8B030D-6E8A-4147-A177-3AD203B41FA5}">
                      <a16:colId xmlns:a16="http://schemas.microsoft.com/office/drawing/2014/main" xmlns="" val="20007"/>
                    </a:ext>
                  </a:extLst>
                </a:gridCol>
                <a:gridCol w="942023">
                  <a:extLst>
                    <a:ext uri="{9D8B030D-6E8A-4147-A177-3AD203B41FA5}">
                      <a16:colId xmlns:a16="http://schemas.microsoft.com/office/drawing/2014/main" xmlns="" val="20008"/>
                    </a:ext>
                  </a:extLst>
                </a:gridCol>
                <a:gridCol w="996792">
                  <a:extLst>
                    <a:ext uri="{9D8B030D-6E8A-4147-A177-3AD203B41FA5}">
                      <a16:colId xmlns:a16="http://schemas.microsoft.com/office/drawing/2014/main" xmlns="" val="20009"/>
                    </a:ext>
                  </a:extLst>
                </a:gridCol>
                <a:gridCol w="471012">
                  <a:extLst>
                    <a:ext uri="{9D8B030D-6E8A-4147-A177-3AD203B41FA5}">
                      <a16:colId xmlns:a16="http://schemas.microsoft.com/office/drawing/2014/main" xmlns="" val="20010"/>
                    </a:ext>
                  </a:extLst>
                </a:gridCol>
                <a:gridCol w="514826">
                  <a:extLst>
                    <a:ext uri="{9D8B030D-6E8A-4147-A177-3AD203B41FA5}">
                      <a16:colId xmlns:a16="http://schemas.microsoft.com/office/drawing/2014/main" xmlns="" val="20011"/>
                    </a:ext>
                  </a:extLst>
                </a:gridCol>
                <a:gridCol w="657225">
                  <a:extLst>
                    <a:ext uri="{9D8B030D-6E8A-4147-A177-3AD203B41FA5}">
                      <a16:colId xmlns:a16="http://schemas.microsoft.com/office/drawing/2014/main" xmlns="" val="20012"/>
                    </a:ext>
                  </a:extLst>
                </a:gridCol>
              </a:tblGrid>
              <a:tr h="412378">
                <a:tc rowSpan="3">
                  <a:txBody>
                    <a:bodyPr/>
                    <a:lstStyle/>
                    <a:p>
                      <a:pPr algn="ctr"/>
                      <a:r>
                        <a:rPr lang="ru-RU" sz="1000" dirty="0">
                          <a:solidFill>
                            <a:schemeClr val="tx1"/>
                          </a:solidFill>
                          <a:latin typeface="Times New Roman" pitchFamily="18" charset="0"/>
                          <a:cs typeface="Times New Roman" pitchFamily="18" charset="0"/>
                        </a:rPr>
                        <a:t>Результат использования Иного межбюджетного трансферта </a:t>
                      </a:r>
                    </a:p>
                  </a:txBody>
                  <a:tcPr marL="91422" marR="91422">
                    <a:gradFill>
                      <a:gsLst>
                        <a:gs pos="28000">
                          <a:srgbClr val="D9FFFF"/>
                        </a:gs>
                        <a:gs pos="100000">
                          <a:srgbClr val="66FFFF"/>
                        </a:gs>
                      </a:gsLst>
                      <a:lin ang="5400000" scaled="0"/>
                    </a:gradFill>
                  </a:tcPr>
                </a:tc>
                <a:tc gridSpan="2">
                  <a:txBody>
                    <a:bodyPr/>
                    <a:lstStyle/>
                    <a:p>
                      <a:pPr algn="ctr"/>
                      <a:r>
                        <a:rPr lang="ru-RU" sz="1000" dirty="0">
                          <a:solidFill>
                            <a:schemeClr val="tx1"/>
                          </a:solidFill>
                          <a:latin typeface="Times New Roman" pitchFamily="18" charset="0"/>
                          <a:cs typeface="Times New Roman" pitchFamily="18" charset="0"/>
                        </a:rPr>
                        <a:t>Единица</a:t>
                      </a:r>
                      <a:r>
                        <a:rPr lang="ru-RU" sz="1000" baseline="0" dirty="0">
                          <a:solidFill>
                            <a:schemeClr val="tx1"/>
                          </a:solidFill>
                          <a:latin typeface="Times New Roman" pitchFamily="18" charset="0"/>
                          <a:cs typeface="Times New Roman" pitchFamily="18" charset="0"/>
                        </a:rPr>
                        <a:t> измерения</a:t>
                      </a:r>
                      <a:endParaRPr lang="ru-RU" sz="10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hMerge="1">
                  <a:txBody>
                    <a:bodyPr/>
                    <a:lstStyle/>
                    <a:p>
                      <a:pPr algn="ctr"/>
                      <a:endParaRPr lang="ru-RU" sz="12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gridSpan="2">
                  <a:txBody>
                    <a:bodyPr/>
                    <a:lstStyle/>
                    <a:p>
                      <a:pPr algn="ctr"/>
                      <a:r>
                        <a:rPr lang="ru-RU" sz="1000" dirty="0">
                          <a:solidFill>
                            <a:schemeClr val="tx1"/>
                          </a:solidFill>
                          <a:latin typeface="Times New Roman" pitchFamily="18" charset="0"/>
                          <a:cs typeface="Times New Roman" pitchFamily="18" charset="0"/>
                        </a:rPr>
                        <a:t>Плановые значения</a:t>
                      </a:r>
                    </a:p>
                  </a:txBody>
                  <a:tcPr marL="91422" marR="91422">
                    <a:gradFill>
                      <a:gsLst>
                        <a:gs pos="28000">
                          <a:srgbClr val="D9FFFF"/>
                        </a:gs>
                        <a:gs pos="100000">
                          <a:srgbClr val="66FFFF"/>
                        </a:gs>
                      </a:gsLst>
                      <a:lin ang="5400000" scaled="0"/>
                    </a:gradFill>
                  </a:tcPr>
                </a:tc>
                <a:tc hMerge="1">
                  <a:txBody>
                    <a:bodyPr/>
                    <a:lstStyle/>
                    <a:p>
                      <a:pPr algn="ctr"/>
                      <a:endParaRPr lang="ru-RU" sz="12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gridSpan="6">
                  <a:txBody>
                    <a:bodyPr/>
                    <a:lstStyle/>
                    <a:p>
                      <a:pPr algn="ctr"/>
                      <a:r>
                        <a:rPr lang="ru-RU" sz="1000" dirty="0">
                          <a:solidFill>
                            <a:schemeClr val="tx1"/>
                          </a:solidFill>
                          <a:latin typeface="Times New Roman" pitchFamily="18" charset="0"/>
                          <a:cs typeface="Times New Roman" pitchFamily="18" charset="0"/>
                        </a:rPr>
                        <a:t>Фактически достигнутые</a:t>
                      </a:r>
                      <a:r>
                        <a:rPr lang="ru-RU" sz="1000" baseline="0" dirty="0">
                          <a:solidFill>
                            <a:schemeClr val="tx1"/>
                          </a:solidFill>
                          <a:latin typeface="Times New Roman" pitchFamily="18" charset="0"/>
                          <a:cs typeface="Times New Roman" pitchFamily="18" charset="0"/>
                        </a:rPr>
                        <a:t> значения</a:t>
                      </a:r>
                      <a:endParaRPr lang="ru-RU" sz="10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hMerge="1">
                  <a:txBody>
                    <a:bodyPr/>
                    <a:lstStyle/>
                    <a:p>
                      <a:pPr algn="ctr"/>
                      <a:endParaRPr lang="ru-RU" sz="12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hMerge="1">
                  <a:txBody>
                    <a:bodyPr/>
                    <a:lstStyle/>
                    <a:p>
                      <a:pPr algn="ctr"/>
                      <a:endParaRPr lang="ru-RU" sz="12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hMerge="1">
                  <a:txBody>
                    <a:bodyPr/>
                    <a:lstStyle/>
                    <a:p>
                      <a:pPr algn="ctr"/>
                      <a:endParaRPr lang="ru-RU" sz="12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hMerge="1">
                  <a:txBody>
                    <a:bodyPr/>
                    <a:lstStyle/>
                    <a:p>
                      <a:pPr algn="ctr"/>
                      <a:endParaRPr lang="ru-RU" sz="12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hMerge="1">
                  <a:txBody>
                    <a:bodyPr/>
                    <a:lstStyle/>
                    <a:p>
                      <a:pPr algn="ctr"/>
                      <a:endParaRPr lang="ru-RU" sz="12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extLst>
                  <a:ext uri="{0D108BD9-81ED-4DB2-BD59-A6C34878D82A}">
                    <a16:rowId xmlns:a16="http://schemas.microsoft.com/office/drawing/2014/main" xmlns="" val="10000"/>
                  </a:ext>
                </a:extLst>
              </a:tr>
              <a:tr h="370837">
                <a:tc vMerge="1">
                  <a:txBody>
                    <a:bodyPr/>
                    <a:lstStyle/>
                    <a:p>
                      <a:endParaRPr lang="ru-RU"/>
                    </a:p>
                  </a:txBody>
                  <a:tcPr/>
                </a:tc>
                <a:tc rowSpan="2">
                  <a:txBody>
                    <a:bodyPr/>
                    <a:lstStyle/>
                    <a:p>
                      <a:pPr algn="ctr"/>
                      <a:r>
                        <a:rPr lang="ru-RU" sz="900" dirty="0">
                          <a:solidFill>
                            <a:schemeClr val="tx1"/>
                          </a:solidFill>
                          <a:latin typeface="Times New Roman" pitchFamily="18" charset="0"/>
                          <a:cs typeface="Times New Roman" pitchFamily="18" charset="0"/>
                        </a:rPr>
                        <a:t>наименование</a:t>
                      </a:r>
                    </a:p>
                  </a:txBody>
                  <a:tcPr marL="91422" marR="91422">
                    <a:gradFill>
                      <a:gsLst>
                        <a:gs pos="28000">
                          <a:srgbClr val="D9FFFF"/>
                        </a:gs>
                        <a:gs pos="100000">
                          <a:srgbClr val="66FFFF"/>
                        </a:gs>
                      </a:gsLst>
                      <a:lin ang="5400000" scaled="0"/>
                    </a:gradFill>
                  </a:tcPr>
                </a:tc>
                <a:tc rowSpan="2">
                  <a:txBody>
                    <a:bodyPr/>
                    <a:lstStyle/>
                    <a:p>
                      <a:pPr algn="ctr"/>
                      <a:r>
                        <a:rPr lang="ru-RU" sz="900" dirty="0">
                          <a:solidFill>
                            <a:schemeClr val="tx1"/>
                          </a:solidFill>
                          <a:latin typeface="Times New Roman" pitchFamily="18" charset="0"/>
                          <a:cs typeface="Times New Roman" pitchFamily="18" charset="0"/>
                        </a:rPr>
                        <a:t>Код по</a:t>
                      </a:r>
                      <a:r>
                        <a:rPr lang="ru-RU" sz="900" baseline="0" dirty="0">
                          <a:solidFill>
                            <a:schemeClr val="tx1"/>
                          </a:solidFill>
                          <a:latin typeface="Times New Roman" pitchFamily="18" charset="0"/>
                          <a:cs typeface="Times New Roman" pitchFamily="18" charset="0"/>
                        </a:rPr>
                        <a:t> ОКЕИ</a:t>
                      </a:r>
                      <a:endParaRPr lang="ru-RU" sz="9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rowSpan="2">
                  <a:txBody>
                    <a:bodyPr/>
                    <a:lstStyle/>
                    <a:p>
                      <a:pPr marL="0" algn="ctr" defTabSz="914400" rtl="0" eaLnBrk="1" latinLnBrk="0" hangingPunct="1"/>
                      <a:r>
                        <a:rPr lang="ru-RU" sz="900" kern="1200" dirty="0">
                          <a:solidFill>
                            <a:schemeClr val="tx1"/>
                          </a:solidFill>
                          <a:latin typeface="Times New Roman" pitchFamily="18" charset="0"/>
                          <a:ea typeface="+mn-ea"/>
                          <a:cs typeface="Times New Roman" pitchFamily="18" charset="0"/>
                        </a:rPr>
                        <a:t>с даты заключения соглашения</a:t>
                      </a:r>
                    </a:p>
                  </a:txBody>
                  <a:tcPr marL="91422" marR="91422">
                    <a:gradFill>
                      <a:gsLst>
                        <a:gs pos="28000">
                          <a:srgbClr val="D9FFFF"/>
                        </a:gs>
                        <a:gs pos="100000">
                          <a:srgbClr val="66FFFF"/>
                        </a:gs>
                      </a:gsLst>
                      <a:lin ang="5400000" scaled="0"/>
                    </a:gradFill>
                  </a:tcPr>
                </a:tc>
                <a:tc rowSpan="2">
                  <a:txBody>
                    <a:bodyPr/>
                    <a:lstStyle/>
                    <a:p>
                      <a:pPr algn="ctr"/>
                      <a:r>
                        <a:rPr lang="ru-RU" sz="900" dirty="0">
                          <a:latin typeface="Times New Roman" pitchFamily="18" charset="0"/>
                          <a:cs typeface="Times New Roman" pitchFamily="18" charset="0"/>
                        </a:rPr>
                        <a:t>из них с начала текущего финансового года</a:t>
                      </a:r>
                    </a:p>
                  </a:txBody>
                  <a:tcPr marL="91422" marR="91422">
                    <a:gradFill>
                      <a:gsLst>
                        <a:gs pos="28000">
                          <a:srgbClr val="D9FFFF"/>
                        </a:gs>
                        <a:gs pos="100000">
                          <a:srgbClr val="66FFFF"/>
                        </a:gs>
                      </a:gsLst>
                      <a:lin ang="5400000" scaled="0"/>
                    </a:gradFill>
                  </a:tcPr>
                </a:tc>
                <a:tc gridSpan="2">
                  <a:txBody>
                    <a:bodyPr/>
                    <a:lstStyle/>
                    <a:p>
                      <a:pPr algn="ctr"/>
                      <a:r>
                        <a:rPr lang="ru-RU" sz="900" b="1" dirty="0">
                          <a:latin typeface="Times New Roman" pitchFamily="18" charset="0"/>
                          <a:cs typeface="Times New Roman" pitchFamily="18" charset="0"/>
                        </a:rPr>
                        <a:t>На отчетную дату</a:t>
                      </a:r>
                    </a:p>
                  </a:txBody>
                  <a:tcPr marL="91422" marR="91422">
                    <a:gradFill>
                      <a:gsLst>
                        <a:gs pos="28000">
                          <a:srgbClr val="D9FFFF"/>
                        </a:gs>
                        <a:gs pos="100000">
                          <a:srgbClr val="66FFFF"/>
                        </a:gs>
                      </a:gsLst>
                      <a:lin ang="5400000" scaled="0"/>
                    </a:gradFill>
                  </a:tcPr>
                </a:tc>
                <a:tc hMerge="1">
                  <a:txBody>
                    <a:bodyPr/>
                    <a:lstStyle/>
                    <a:p>
                      <a:endParaRPr lang="ru-RU" sz="1100" dirty="0">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gridSpan="2">
                  <a:txBody>
                    <a:bodyPr/>
                    <a:lstStyle/>
                    <a:p>
                      <a:pPr algn="ctr"/>
                      <a:r>
                        <a:rPr lang="ru-RU" sz="900" b="1" dirty="0">
                          <a:latin typeface="Times New Roman" pitchFamily="18" charset="0"/>
                          <a:cs typeface="Times New Roman" pitchFamily="18" charset="0"/>
                        </a:rPr>
                        <a:t>Отклонение</a:t>
                      </a:r>
                      <a:r>
                        <a:rPr lang="ru-RU" sz="900" b="1" baseline="0" dirty="0">
                          <a:latin typeface="Times New Roman" pitchFamily="18" charset="0"/>
                          <a:cs typeface="Times New Roman" pitchFamily="18" charset="0"/>
                        </a:rPr>
                        <a:t> от планового значения</a:t>
                      </a:r>
                      <a:endParaRPr lang="ru-RU" sz="900" b="1" dirty="0">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hMerge="1">
                  <a:txBody>
                    <a:bodyPr/>
                    <a:lstStyle/>
                    <a:p>
                      <a:endParaRPr lang="ru-RU" sz="1100" dirty="0">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gridSpan="2">
                  <a:txBody>
                    <a:bodyPr/>
                    <a:lstStyle/>
                    <a:p>
                      <a:pPr algn="ctr"/>
                      <a:r>
                        <a:rPr lang="ru-RU" sz="900" b="1" dirty="0">
                          <a:latin typeface="Times New Roman" pitchFamily="18" charset="0"/>
                          <a:cs typeface="Times New Roman" pitchFamily="18" charset="0"/>
                        </a:rPr>
                        <a:t>Причина отклонения</a:t>
                      </a:r>
                    </a:p>
                  </a:txBody>
                  <a:tcPr marL="91422" marR="91422">
                    <a:gradFill>
                      <a:gsLst>
                        <a:gs pos="28000">
                          <a:srgbClr val="D9FFFF"/>
                        </a:gs>
                        <a:gs pos="100000">
                          <a:srgbClr val="66FFFF"/>
                        </a:gs>
                      </a:gsLst>
                      <a:lin ang="5400000" scaled="0"/>
                    </a:gradFill>
                  </a:tcPr>
                </a:tc>
                <a:tc hMerge="1">
                  <a:txBody>
                    <a:bodyPr/>
                    <a:lstStyle/>
                    <a:p>
                      <a:endParaRPr lang="ru-RU" sz="1100" dirty="0">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extLst>
                  <a:ext uri="{0D108BD9-81ED-4DB2-BD59-A6C34878D82A}">
                    <a16:rowId xmlns:a16="http://schemas.microsoft.com/office/drawing/2014/main" xmlns="" val="10002"/>
                  </a:ext>
                </a:extLst>
              </a:tr>
              <a:tr h="957995">
                <a:tc vMerge="1">
                  <a:txBody>
                    <a:bodyPr/>
                    <a:lstStyle/>
                    <a:p>
                      <a:pPr algn="ctr"/>
                      <a:endParaRPr lang="ru-RU" sz="12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vMerge="1">
                  <a:txBody>
                    <a:bodyPr/>
                    <a:lstStyle/>
                    <a:p>
                      <a:pPr algn="ctr"/>
                      <a:endParaRPr lang="ru-RU" sz="11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vMerge="1">
                  <a:txBody>
                    <a:bodyPr/>
                    <a:lstStyle/>
                    <a:p>
                      <a:pPr algn="ctr"/>
                      <a:endParaRPr lang="ru-RU" sz="11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vMerge="1">
                  <a:txBody>
                    <a:bodyPr/>
                    <a:lstStyle/>
                    <a:p>
                      <a:pPr marL="0" algn="ctr" defTabSz="914400" rtl="0" eaLnBrk="1" latinLnBrk="0" hangingPunct="1"/>
                      <a:endParaRPr lang="ru-RU" sz="1100" kern="1200" dirty="0">
                        <a:solidFill>
                          <a:schemeClr val="tx1"/>
                        </a:solidFill>
                        <a:latin typeface="Times New Roman" pitchFamily="18" charset="0"/>
                        <a:ea typeface="+mn-ea"/>
                        <a:cs typeface="Times New Roman" pitchFamily="18" charset="0"/>
                      </a:endParaRPr>
                    </a:p>
                  </a:txBody>
                  <a:tcPr marL="91422" marR="91422">
                    <a:gradFill>
                      <a:gsLst>
                        <a:gs pos="28000">
                          <a:srgbClr val="D9FFFF"/>
                        </a:gs>
                        <a:gs pos="100000">
                          <a:srgbClr val="66FFFF"/>
                        </a:gs>
                      </a:gsLst>
                      <a:lin ang="5400000" scaled="0"/>
                    </a:gradFill>
                  </a:tcPr>
                </a:tc>
                <a:tc vMerge="1">
                  <a:txBody>
                    <a:bodyPr/>
                    <a:lstStyle/>
                    <a:p>
                      <a:endParaRPr lang="ru-RU" sz="1100" dirty="0">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9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с даты заключения соглашения</a:t>
                      </a:r>
                    </a:p>
                    <a:p>
                      <a:endParaRPr lang="ru-RU" sz="1100" dirty="0">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9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из них с начала текущего финансового года</a:t>
                      </a:r>
                    </a:p>
                    <a:p>
                      <a:endParaRPr lang="ru-RU" sz="1100" dirty="0">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a:txBody>
                    <a:bodyPr/>
                    <a:lstStyle/>
                    <a:p>
                      <a:pPr algn="ctr"/>
                      <a:r>
                        <a:rPr lang="ru-RU" sz="1100" dirty="0">
                          <a:latin typeface="Times New Roman" pitchFamily="18" charset="0"/>
                          <a:cs typeface="Times New Roman" pitchFamily="18" charset="0"/>
                        </a:rPr>
                        <a:t>в абсолютных величинах</a:t>
                      </a:r>
                    </a:p>
                  </a:txBody>
                  <a:tcPr marL="91422" marR="91422">
                    <a:gradFill>
                      <a:gsLst>
                        <a:gs pos="28000">
                          <a:srgbClr val="D9FFFF"/>
                        </a:gs>
                        <a:gs pos="100000">
                          <a:srgbClr val="66FFFF"/>
                        </a:gs>
                      </a:gsLst>
                      <a:lin ang="5400000" scaled="0"/>
                    </a:gradFill>
                  </a:tcPr>
                </a:tc>
                <a:tc>
                  <a:txBody>
                    <a:bodyPr/>
                    <a:lstStyle/>
                    <a:p>
                      <a:pPr algn="ctr"/>
                      <a:r>
                        <a:rPr lang="ru-RU" sz="1100" dirty="0">
                          <a:latin typeface="Times New Roman" pitchFamily="18" charset="0"/>
                          <a:cs typeface="Times New Roman" pitchFamily="18" charset="0"/>
                        </a:rPr>
                        <a:t>в %</a:t>
                      </a:r>
                    </a:p>
                  </a:txBody>
                  <a:tcPr marL="91422" marR="91422">
                    <a:gradFill>
                      <a:gsLst>
                        <a:gs pos="28000">
                          <a:srgbClr val="D9FFFF"/>
                        </a:gs>
                        <a:gs pos="100000">
                          <a:srgbClr val="66FFFF"/>
                        </a:gs>
                      </a:gsLst>
                      <a:lin ang="5400000" scaled="0"/>
                    </a:gradFill>
                  </a:tcPr>
                </a:tc>
                <a:tc>
                  <a:txBody>
                    <a:bodyPr/>
                    <a:lstStyle/>
                    <a:p>
                      <a:pPr algn="ctr"/>
                      <a:r>
                        <a:rPr lang="ru-RU" sz="1100" dirty="0">
                          <a:latin typeface="Times New Roman" pitchFamily="18" charset="0"/>
                          <a:cs typeface="Times New Roman" pitchFamily="18" charset="0"/>
                        </a:rPr>
                        <a:t>код </a:t>
                      </a:r>
                    </a:p>
                  </a:txBody>
                  <a:tcPr marL="91422" marR="91422">
                    <a:gradFill>
                      <a:gsLst>
                        <a:gs pos="28000">
                          <a:srgbClr val="D9FFFF"/>
                        </a:gs>
                        <a:gs pos="100000">
                          <a:srgbClr val="66FFFF"/>
                        </a:gs>
                      </a:gsLst>
                      <a:lin ang="5400000" scaled="0"/>
                    </a:gradFill>
                  </a:tcPr>
                </a:tc>
                <a:tc>
                  <a:txBody>
                    <a:bodyPr/>
                    <a:lstStyle/>
                    <a:p>
                      <a:pPr algn="ctr"/>
                      <a:r>
                        <a:rPr lang="ru-RU" sz="1100" dirty="0">
                          <a:latin typeface="Times New Roman" pitchFamily="18" charset="0"/>
                          <a:cs typeface="Times New Roman" pitchFamily="18" charset="0"/>
                        </a:rPr>
                        <a:t>наименование</a:t>
                      </a:r>
                    </a:p>
                  </a:txBody>
                  <a:tcPr marL="91422" marR="91422">
                    <a:gradFill>
                      <a:gsLst>
                        <a:gs pos="28000">
                          <a:srgbClr val="D9FFFF"/>
                        </a:gs>
                        <a:gs pos="100000">
                          <a:srgbClr val="66FFFF"/>
                        </a:gs>
                      </a:gsLst>
                      <a:lin ang="5400000" scaled="0"/>
                    </a:gradFill>
                  </a:tcPr>
                </a:tc>
                <a:extLst>
                  <a:ext uri="{0D108BD9-81ED-4DB2-BD59-A6C34878D82A}">
                    <a16:rowId xmlns:a16="http://schemas.microsoft.com/office/drawing/2014/main" xmlns="" val="10003"/>
                  </a:ext>
                </a:extLst>
              </a:tr>
              <a:tr h="411306">
                <a:tc>
                  <a:txBody>
                    <a:bodyPr/>
                    <a:lstStyle/>
                    <a:p>
                      <a:pPr algn="just"/>
                      <a:r>
                        <a:rPr lang="ru-RU" sz="1100" b="0" i="1" dirty="0">
                          <a:latin typeface="Times New Roman" pitchFamily="18" charset="0"/>
                          <a:cs typeface="Times New Roman" pitchFamily="18" charset="0"/>
                        </a:rPr>
                        <a:t>В государственных и</a:t>
                      </a:r>
                    </a:p>
                    <a:p>
                      <a:pPr algn="just"/>
                      <a:r>
                        <a:rPr lang="ru-RU" sz="1100" b="0" i="1" dirty="0">
                          <a:latin typeface="Times New Roman" pitchFamily="18" charset="0"/>
                          <a:cs typeface="Times New Roman" pitchFamily="18" charset="0"/>
                        </a:rPr>
                        <a:t>муниципальных</a:t>
                      </a:r>
                    </a:p>
                    <a:p>
                      <a:pPr algn="just"/>
                      <a:r>
                        <a:rPr lang="ru-RU" sz="1100" b="0" i="1" dirty="0">
                          <a:latin typeface="Times New Roman" pitchFamily="18" charset="0"/>
                          <a:cs typeface="Times New Roman" pitchFamily="18" charset="0"/>
                        </a:rPr>
                        <a:t>общеобразовательных организациях</a:t>
                      </a:r>
                    </a:p>
                    <a:p>
                      <a:pPr algn="just"/>
                      <a:r>
                        <a:rPr lang="ru-RU" sz="1100" b="0" i="1" dirty="0">
                          <a:latin typeface="Times New Roman" pitchFamily="18" charset="0"/>
                          <a:cs typeface="Times New Roman" pitchFamily="18" charset="0"/>
                        </a:rPr>
                        <a:t>проведены</a:t>
                      </a:r>
                    </a:p>
                    <a:p>
                      <a:pPr algn="just"/>
                      <a:r>
                        <a:rPr lang="ru-RU" sz="1100" b="0" i="1" dirty="0">
                          <a:latin typeface="Times New Roman" pitchFamily="18" charset="0"/>
                          <a:cs typeface="Times New Roman" pitchFamily="18" charset="0"/>
                        </a:rPr>
                        <a:t>мероприятия по</a:t>
                      </a:r>
                    </a:p>
                    <a:p>
                      <a:pPr algn="just"/>
                      <a:r>
                        <a:rPr lang="ru-RU" sz="1100" b="0" i="1" dirty="0">
                          <a:latin typeface="Times New Roman" pitchFamily="18" charset="0"/>
                          <a:cs typeface="Times New Roman" pitchFamily="18" charset="0"/>
                        </a:rPr>
                        <a:t>обеспечению</a:t>
                      </a:r>
                    </a:p>
                    <a:p>
                      <a:pPr algn="just"/>
                      <a:r>
                        <a:rPr lang="ru-RU" sz="1100" b="0" i="1" dirty="0">
                          <a:latin typeface="Times New Roman" pitchFamily="18" charset="0"/>
                          <a:cs typeface="Times New Roman" pitchFamily="18" charset="0"/>
                        </a:rPr>
                        <a:t>деятельности</a:t>
                      </a:r>
                    </a:p>
                    <a:p>
                      <a:pPr algn="just"/>
                      <a:r>
                        <a:rPr lang="ru-RU" sz="1100" b="0" i="1" dirty="0">
                          <a:latin typeface="Times New Roman" pitchFamily="18" charset="0"/>
                          <a:cs typeface="Times New Roman" pitchFamily="18" charset="0"/>
                        </a:rPr>
                        <a:t>советников</a:t>
                      </a:r>
                    </a:p>
                    <a:p>
                      <a:pPr algn="just"/>
                      <a:r>
                        <a:rPr lang="ru-RU" sz="1100" b="0" i="1" dirty="0">
                          <a:latin typeface="Times New Roman" pitchFamily="18" charset="0"/>
                          <a:cs typeface="Times New Roman" pitchFamily="18" charset="0"/>
                        </a:rPr>
                        <a:t>директора по</a:t>
                      </a:r>
                    </a:p>
                    <a:p>
                      <a:pPr algn="just"/>
                      <a:r>
                        <a:rPr lang="ru-RU" sz="1100" b="0" i="1" dirty="0">
                          <a:latin typeface="Times New Roman" pitchFamily="18" charset="0"/>
                          <a:cs typeface="Times New Roman" pitchFamily="18" charset="0"/>
                        </a:rPr>
                        <a:t>воспитанию и</a:t>
                      </a:r>
                    </a:p>
                    <a:p>
                      <a:pPr algn="just"/>
                      <a:r>
                        <a:rPr lang="ru-RU" sz="1100" b="0" i="1" dirty="0">
                          <a:latin typeface="Times New Roman" pitchFamily="18" charset="0"/>
                          <a:cs typeface="Times New Roman" pitchFamily="18" charset="0"/>
                        </a:rPr>
                        <a:t>взаимодействию с</a:t>
                      </a:r>
                    </a:p>
                    <a:p>
                      <a:pPr algn="just"/>
                      <a:r>
                        <a:rPr lang="ru-RU" sz="1100" b="0" i="1" dirty="0">
                          <a:latin typeface="Times New Roman" pitchFamily="18" charset="0"/>
                          <a:cs typeface="Times New Roman" pitchFamily="18" charset="0"/>
                        </a:rPr>
                        <a:t>детскими</a:t>
                      </a:r>
                    </a:p>
                    <a:p>
                      <a:pPr algn="just"/>
                      <a:r>
                        <a:rPr lang="ru-RU" sz="1100" b="0" i="1" dirty="0">
                          <a:latin typeface="Times New Roman" pitchFamily="18" charset="0"/>
                          <a:cs typeface="Times New Roman" pitchFamily="18" charset="0"/>
                        </a:rPr>
                        <a:t>общественными</a:t>
                      </a:r>
                    </a:p>
                    <a:p>
                      <a:pPr algn="just"/>
                      <a:r>
                        <a:rPr lang="ru-RU" sz="1100" b="0" i="1" dirty="0">
                          <a:latin typeface="Times New Roman" pitchFamily="18" charset="0"/>
                          <a:cs typeface="Times New Roman" pitchFamily="18" charset="0"/>
                        </a:rPr>
                        <a:t>объединениями</a:t>
                      </a:r>
                    </a:p>
                  </a:txBody>
                  <a:tcPr marL="91422" marR="91422">
                    <a:solidFill>
                      <a:schemeClr val="bg1"/>
                    </a:solidFill>
                  </a:tcPr>
                </a:tc>
                <a:tc>
                  <a:txBody>
                    <a:bodyPr/>
                    <a:lstStyle/>
                    <a:p>
                      <a:pPr algn="ctr"/>
                      <a:endParaRPr lang="ru-RU" sz="1100" b="0" i="1" dirty="0">
                        <a:latin typeface="Times New Roman" pitchFamily="18" charset="0"/>
                        <a:cs typeface="Times New Roman" pitchFamily="18" charset="0"/>
                      </a:endParaRPr>
                    </a:p>
                    <a:p>
                      <a:pPr algn="ctr"/>
                      <a:endParaRPr lang="ru-RU" sz="1100" b="0" i="1" dirty="0">
                        <a:latin typeface="Times New Roman" pitchFamily="18" charset="0"/>
                        <a:cs typeface="Times New Roman" pitchFamily="18" charset="0"/>
                      </a:endParaRPr>
                    </a:p>
                    <a:p>
                      <a:pPr algn="ctr"/>
                      <a:endParaRPr lang="ru-RU" sz="1100" b="0" i="1" dirty="0">
                        <a:latin typeface="Times New Roman" pitchFamily="18" charset="0"/>
                        <a:cs typeface="Times New Roman" pitchFamily="18" charset="0"/>
                      </a:endParaRPr>
                    </a:p>
                    <a:p>
                      <a:pPr algn="ctr"/>
                      <a:r>
                        <a:rPr lang="ru-RU" sz="1100" b="0" i="1" dirty="0">
                          <a:latin typeface="Times New Roman" pitchFamily="18" charset="0"/>
                          <a:cs typeface="Times New Roman" pitchFamily="18" charset="0"/>
                        </a:rPr>
                        <a:t>Единица</a:t>
                      </a:r>
                    </a:p>
                  </a:txBody>
                  <a:tcPr marL="91422" marR="91422">
                    <a:solidFill>
                      <a:schemeClr val="bg1"/>
                    </a:solidFill>
                  </a:tcPr>
                </a:tc>
                <a:tc>
                  <a:txBody>
                    <a:bodyPr/>
                    <a:lstStyle/>
                    <a:p>
                      <a:pPr algn="ctr"/>
                      <a:endParaRPr lang="ru-RU" sz="1100" b="0" i="1" dirty="0">
                        <a:latin typeface="Times New Roman" pitchFamily="18" charset="0"/>
                        <a:cs typeface="Times New Roman" pitchFamily="18" charset="0"/>
                      </a:endParaRPr>
                    </a:p>
                    <a:p>
                      <a:pPr algn="ctr"/>
                      <a:endParaRPr lang="ru-RU" sz="1100" b="0" i="1" dirty="0">
                        <a:latin typeface="Times New Roman" pitchFamily="18" charset="0"/>
                        <a:cs typeface="Times New Roman" pitchFamily="18" charset="0"/>
                      </a:endParaRPr>
                    </a:p>
                    <a:p>
                      <a:pPr algn="ctr"/>
                      <a:endParaRPr lang="ru-RU" sz="1100" b="0" i="1" dirty="0">
                        <a:latin typeface="Times New Roman" pitchFamily="18" charset="0"/>
                        <a:cs typeface="Times New Roman" pitchFamily="18" charset="0"/>
                      </a:endParaRPr>
                    </a:p>
                    <a:p>
                      <a:pPr algn="ctr"/>
                      <a:r>
                        <a:rPr lang="ru-RU" sz="1100" b="0" i="1" dirty="0">
                          <a:latin typeface="Times New Roman" pitchFamily="18" charset="0"/>
                          <a:cs typeface="Times New Roman" pitchFamily="18" charset="0"/>
                        </a:rPr>
                        <a:t>642</a:t>
                      </a:r>
                    </a:p>
                    <a:p>
                      <a:pPr algn="ctr"/>
                      <a:endParaRPr lang="ru-RU" sz="1100" b="0" i="1" dirty="0">
                        <a:latin typeface="Times New Roman" pitchFamily="18" charset="0"/>
                        <a:cs typeface="Times New Roman" pitchFamily="18" charset="0"/>
                      </a:endParaRPr>
                    </a:p>
                  </a:txBody>
                  <a:tcPr marL="91422" marR="91422">
                    <a:solidFill>
                      <a:schemeClr val="bg1"/>
                    </a:solidFill>
                  </a:tcPr>
                </a:tc>
                <a:tc>
                  <a:txBody>
                    <a:bodyPr/>
                    <a:lstStyle/>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r>
                        <a:rPr lang="ru-RU" sz="1250" b="0" i="1" dirty="0">
                          <a:latin typeface="Times New Roman" pitchFamily="18" charset="0"/>
                          <a:cs typeface="Times New Roman" pitchFamily="18" charset="0"/>
                        </a:rPr>
                        <a:t>4</a:t>
                      </a:r>
                    </a:p>
                  </a:txBody>
                  <a:tcPr marL="91422" marR="91422">
                    <a:solidFill>
                      <a:schemeClr val="bg1"/>
                    </a:solidFill>
                  </a:tcPr>
                </a:tc>
                <a:tc>
                  <a:txBody>
                    <a:bodyPr/>
                    <a:lstStyle/>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r>
                        <a:rPr lang="ru-RU" sz="1250" b="0" i="1" dirty="0">
                          <a:latin typeface="Times New Roman" pitchFamily="18" charset="0"/>
                          <a:cs typeface="Times New Roman" pitchFamily="18" charset="0"/>
                        </a:rPr>
                        <a:t>4</a:t>
                      </a:r>
                    </a:p>
                  </a:txBody>
                  <a:tcPr marL="91422" marR="91422">
                    <a:solidFill>
                      <a:schemeClr val="bg1"/>
                    </a:solidFill>
                  </a:tcPr>
                </a:tc>
                <a:tc>
                  <a:txBody>
                    <a:bodyPr/>
                    <a:lstStyle/>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r>
                        <a:rPr lang="ru-RU" sz="1250" b="0" i="1" dirty="0">
                          <a:latin typeface="Times New Roman" pitchFamily="18" charset="0"/>
                          <a:cs typeface="Times New Roman" pitchFamily="18" charset="0"/>
                        </a:rPr>
                        <a:t>4</a:t>
                      </a:r>
                    </a:p>
                  </a:txBody>
                  <a:tcPr marL="91422" marR="91422">
                    <a:solidFill>
                      <a:schemeClr val="bg1"/>
                    </a:solidFill>
                  </a:tcPr>
                </a:tc>
                <a:tc>
                  <a:txBody>
                    <a:bodyPr/>
                    <a:lstStyle/>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r>
                        <a:rPr lang="ru-RU" sz="1250" b="0" i="1" dirty="0">
                          <a:latin typeface="Times New Roman" pitchFamily="18" charset="0"/>
                          <a:cs typeface="Times New Roman" pitchFamily="18" charset="0"/>
                        </a:rPr>
                        <a:t>4</a:t>
                      </a:r>
                    </a:p>
                  </a:txBody>
                  <a:tcPr marL="91422" marR="91422">
                    <a:solidFill>
                      <a:schemeClr val="bg1"/>
                    </a:solidFill>
                  </a:tcPr>
                </a:tc>
                <a:tc>
                  <a:txBody>
                    <a:bodyPr/>
                    <a:lstStyle/>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r>
                        <a:rPr lang="ru-RU" sz="1250" b="0" i="1" dirty="0">
                          <a:latin typeface="Times New Roman" pitchFamily="18" charset="0"/>
                          <a:cs typeface="Times New Roman" pitchFamily="18" charset="0"/>
                        </a:rPr>
                        <a:t>0</a:t>
                      </a:r>
                    </a:p>
                  </a:txBody>
                  <a:tcPr marL="91422" marR="91422">
                    <a:solidFill>
                      <a:schemeClr val="bg1"/>
                    </a:solidFill>
                  </a:tcPr>
                </a:tc>
                <a:tc>
                  <a:txBody>
                    <a:bodyPr/>
                    <a:lstStyle/>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r>
                        <a:rPr lang="ru-RU" sz="1250" b="0" i="1" dirty="0">
                          <a:latin typeface="Times New Roman" pitchFamily="18" charset="0"/>
                          <a:cs typeface="Times New Roman" pitchFamily="18" charset="0"/>
                        </a:rPr>
                        <a:t>0,0</a:t>
                      </a:r>
                    </a:p>
                    <a:p>
                      <a:pPr algn="ctr"/>
                      <a:endParaRPr lang="ru-RU" sz="1250" b="0" i="1" dirty="0">
                        <a:latin typeface="Times New Roman" pitchFamily="18" charset="0"/>
                        <a:cs typeface="Times New Roman" pitchFamily="18" charset="0"/>
                      </a:endParaRPr>
                    </a:p>
                  </a:txBody>
                  <a:tcPr marL="91422" marR="91422">
                    <a:solidFill>
                      <a:schemeClr val="bg1"/>
                    </a:solidFill>
                  </a:tcPr>
                </a:tc>
                <a:tc>
                  <a:txBody>
                    <a:bodyPr/>
                    <a:lstStyle/>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r>
                        <a:rPr lang="ru-RU" sz="1250" b="0" i="1" dirty="0">
                          <a:latin typeface="Times New Roman" pitchFamily="18" charset="0"/>
                          <a:cs typeface="Times New Roman" pitchFamily="18" charset="0"/>
                        </a:rPr>
                        <a:t>-</a:t>
                      </a:r>
                    </a:p>
                  </a:txBody>
                  <a:tcPr marL="91422" marR="91422">
                    <a:solidFill>
                      <a:schemeClr val="bg1"/>
                    </a:solidFill>
                  </a:tcPr>
                </a:tc>
                <a:tc>
                  <a:txBody>
                    <a:bodyPr/>
                    <a:lstStyle/>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r>
                        <a:rPr lang="ru-RU" sz="1250" b="0" i="1" dirty="0">
                          <a:latin typeface="Times New Roman" pitchFamily="18" charset="0"/>
                          <a:cs typeface="Times New Roman" pitchFamily="18" charset="0"/>
                        </a:rPr>
                        <a:t>-</a:t>
                      </a:r>
                    </a:p>
                    <a:p>
                      <a:pPr algn="ctr"/>
                      <a:endParaRPr lang="ru-RU" sz="1250" b="0" i="1" dirty="0">
                        <a:latin typeface="Times New Roman" pitchFamily="18" charset="0"/>
                        <a:cs typeface="Times New Roman" pitchFamily="18" charset="0"/>
                      </a:endParaRPr>
                    </a:p>
                  </a:txBody>
                  <a:tcPr marL="91422" marR="91422">
                    <a:solidFill>
                      <a:schemeClr val="bg1"/>
                    </a:solidFill>
                  </a:tcPr>
                </a:tc>
                <a:extLst>
                  <a:ext uri="{0D108BD9-81ED-4DB2-BD59-A6C34878D82A}">
                    <a16:rowId xmlns:a16="http://schemas.microsoft.com/office/drawing/2014/main" xmlns="" val="10001"/>
                  </a:ext>
                </a:extLst>
              </a:tr>
            </a:tbl>
          </a:graphicData>
        </a:graphic>
      </p:graphicFrame>
      <p:sp>
        <p:nvSpPr>
          <p:cNvPr id="8"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60.6</a:t>
            </a:r>
          </a:p>
        </p:txBody>
      </p:sp>
      <p:pic>
        <p:nvPicPr>
          <p:cNvPr id="9" name="Рисунок 8">
            <a:extLst>
              <a:ext uri="{FF2B5EF4-FFF2-40B4-BE49-F238E27FC236}">
                <a16:creationId xmlns:a16="http://schemas.microsoft.com/office/drawing/2014/main" xmlns="" id="{69F407AC-D450-FC2E-4CB2-675878BA1D14}"/>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70143" b="96429" l="1904" r="98497">
                        <a14:foregroundMark x1="6212" y1="80857" x2="6212" y2="80857"/>
                        <a14:foregroundMark x1="2705" y1="80429" x2="2705" y2="80429"/>
                        <a14:foregroundMark x1="2004" y1="80857" x2="2004" y2="80857"/>
                        <a14:foregroundMark x1="2405" y1="78714" x2="2405" y2="78714"/>
                        <a14:foregroundMark x1="2004" y1="78714" x2="2004" y2="78714"/>
                        <a14:foregroundMark x1="1904" y1="77571" x2="1904" y2="77571"/>
                        <a14:foregroundMark x1="89679" y1="76714" x2="89679" y2="76714"/>
                        <a14:foregroundMark x1="81764" y1="76857" x2="92084" y2="76857"/>
                        <a14:foregroundMark x1="96693" y1="77143" x2="97395" y2="91143"/>
                        <a14:foregroundMark x1="98497" y1="80571" x2="98297" y2="78429"/>
                        <a14:foregroundMark x1="98196" y1="77000" x2="98196" y2="77000"/>
                        <a14:foregroundMark x1="40180" y1="70143" x2="44489" y2="70571"/>
                        <a14:foregroundMark x1="56313" y1="70143" x2="60321" y2="70143"/>
                      </a14:backgroundRemoval>
                    </a14:imgEffect>
                  </a14:imgLayer>
                </a14:imgProps>
              </a:ext>
            </a:extLst>
          </a:blip>
          <a:srcRect t="67691"/>
          <a:stretch>
            <a:fillRect/>
          </a:stretch>
        </p:blipFill>
        <p:spPr>
          <a:xfrm>
            <a:off x="1475998" y="5681729"/>
            <a:ext cx="6064408" cy="1309427"/>
          </a:xfrm>
          <a:prstGeom prst="rect">
            <a:avLst/>
          </a:prstGeom>
        </p:spPr>
      </p:pic>
    </p:spTree>
    <p:extLst>
      <p:ext uri="{BB962C8B-B14F-4D97-AF65-F5344CB8AC3E}">
        <p14:creationId xmlns:p14="http://schemas.microsoft.com/office/powerpoint/2010/main" val="316804457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63798" y="0"/>
            <a:ext cx="9197165" cy="6858000"/>
            <a:chOff x="0" y="0"/>
            <a:chExt cx="9197165" cy="6858000"/>
          </a:xfrm>
        </p:grpSpPr>
        <p:pic>
          <p:nvPicPr>
            <p:cNvPr id="3"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9940"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Прямоугольник 4"/>
          <p:cNvSpPr/>
          <p:nvPr/>
        </p:nvSpPr>
        <p:spPr>
          <a:xfrm>
            <a:off x="63797" y="-10117"/>
            <a:ext cx="8947109" cy="830997"/>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Национальные проекты, </a:t>
            </a:r>
          </a:p>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реализованные в 2025 году</a:t>
            </a:r>
          </a:p>
        </p:txBody>
      </p:sp>
      <p:graphicFrame>
        <p:nvGraphicFramePr>
          <p:cNvPr id="6" name="Таблица 5"/>
          <p:cNvGraphicFramePr>
            <a:graphicFrameLocks noGrp="1"/>
          </p:cNvGraphicFramePr>
          <p:nvPr>
            <p:extLst>
              <p:ext uri="{D42A27DB-BD31-4B8C-83A1-F6EECF244321}">
                <p14:modId xmlns:p14="http://schemas.microsoft.com/office/powerpoint/2010/main" val="4096818361"/>
              </p:ext>
            </p:extLst>
          </p:nvPr>
        </p:nvGraphicFramePr>
        <p:xfrm>
          <a:off x="238455" y="5077615"/>
          <a:ext cx="8534400" cy="1200019"/>
        </p:xfrm>
        <a:graphic>
          <a:graphicData uri="http://schemas.openxmlformats.org/drawingml/2006/table">
            <a:tbl>
              <a:tblPr firstRow="1" bandRow="1">
                <a:tableStyleId>{5C22544A-7EE6-4342-B048-85BDC9FD1C3A}</a:tableStyleId>
              </a:tblPr>
              <a:tblGrid>
                <a:gridCol w="3143250">
                  <a:extLst>
                    <a:ext uri="{9D8B030D-6E8A-4147-A177-3AD203B41FA5}">
                      <a16:colId xmlns:a16="http://schemas.microsoft.com/office/drawing/2014/main" xmlns="" val="20000"/>
                    </a:ext>
                  </a:extLst>
                </a:gridCol>
                <a:gridCol w="1866900">
                  <a:extLst>
                    <a:ext uri="{9D8B030D-6E8A-4147-A177-3AD203B41FA5}">
                      <a16:colId xmlns:a16="http://schemas.microsoft.com/office/drawing/2014/main" xmlns="" val="20001"/>
                    </a:ext>
                  </a:extLst>
                </a:gridCol>
                <a:gridCol w="1790700">
                  <a:extLst>
                    <a:ext uri="{9D8B030D-6E8A-4147-A177-3AD203B41FA5}">
                      <a16:colId xmlns:a16="http://schemas.microsoft.com/office/drawing/2014/main" xmlns="" val="20002"/>
                    </a:ext>
                  </a:extLst>
                </a:gridCol>
                <a:gridCol w="1733550">
                  <a:extLst>
                    <a:ext uri="{9D8B030D-6E8A-4147-A177-3AD203B41FA5}">
                      <a16:colId xmlns:a16="http://schemas.microsoft.com/office/drawing/2014/main" xmlns="" val="20003"/>
                    </a:ext>
                  </a:extLst>
                </a:gridCol>
              </a:tblGrid>
              <a:tr h="430056">
                <a:tc>
                  <a:txBody>
                    <a:bodyPr/>
                    <a:lstStyle/>
                    <a:p>
                      <a:pPr algn="ctr"/>
                      <a:endParaRPr lang="ru-RU" sz="1200" dirty="0">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План</a:t>
                      </a:r>
                    </a:p>
                  </a:txBody>
                  <a:tcPr marL="91422" marR="91422">
                    <a:gradFill>
                      <a:gsLst>
                        <a:gs pos="28000">
                          <a:srgbClr val="D9FFFF"/>
                        </a:gs>
                        <a:gs pos="100000">
                          <a:srgbClr val="66FF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Факт</a:t>
                      </a:r>
                    </a:p>
                  </a:txBody>
                  <a:tcPr marL="91422" marR="91422">
                    <a:gradFill>
                      <a:gsLst>
                        <a:gs pos="28000">
                          <a:srgbClr val="D9FFFF"/>
                        </a:gs>
                        <a:gs pos="100000">
                          <a:srgbClr val="66FF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 исполнения</a:t>
                      </a:r>
                    </a:p>
                  </a:txBody>
                  <a:tcPr marL="91422" marR="91422">
                    <a:gradFill>
                      <a:gsLst>
                        <a:gs pos="28000">
                          <a:srgbClr val="D9FFFF"/>
                        </a:gs>
                        <a:gs pos="100000">
                          <a:srgbClr val="66FFFF"/>
                        </a:gs>
                      </a:gsLst>
                      <a:lin ang="5400000" scaled="0"/>
                    </a:gradFill>
                  </a:tcPr>
                </a:tc>
                <a:extLst>
                  <a:ext uri="{0D108BD9-81ED-4DB2-BD59-A6C34878D82A}">
                    <a16:rowId xmlns:a16="http://schemas.microsoft.com/office/drawing/2014/main" xmlns="" val="10000"/>
                  </a:ext>
                </a:extLst>
              </a:tr>
              <a:tr h="399123">
                <a:tc>
                  <a:txBody>
                    <a:bodyPr/>
                    <a:lstStyle/>
                    <a:p>
                      <a:pPr algn="ctr"/>
                      <a:r>
                        <a:rPr lang="ru-RU" sz="1400" b="1" dirty="0">
                          <a:latin typeface="Times New Roman" pitchFamily="18" charset="0"/>
                          <a:cs typeface="Times New Roman" pitchFamily="18" charset="0"/>
                        </a:rPr>
                        <a:t>Объем финансирования</a:t>
                      </a:r>
                    </a:p>
                  </a:txBody>
                  <a:tcPr marL="91422" marR="91422">
                    <a:solidFill>
                      <a:schemeClr val="bg1"/>
                    </a:solidFill>
                  </a:tcPr>
                </a:tc>
                <a:tc>
                  <a:txBody>
                    <a:bodyPr/>
                    <a:lstStyle/>
                    <a:p>
                      <a:pPr algn="ctr"/>
                      <a:r>
                        <a:rPr lang="ru-RU" sz="1400" b="1" dirty="0">
                          <a:latin typeface="Times New Roman" pitchFamily="18" charset="0"/>
                          <a:cs typeface="Times New Roman" pitchFamily="18" charset="0"/>
                        </a:rPr>
                        <a:t>5,3</a:t>
                      </a:r>
                    </a:p>
                  </a:txBody>
                  <a:tcPr marL="91422" marR="91422">
                    <a:solidFill>
                      <a:schemeClr val="bg1"/>
                    </a:solidFill>
                  </a:tcPr>
                </a:tc>
                <a:tc>
                  <a:txBody>
                    <a:bodyPr/>
                    <a:lstStyle/>
                    <a:p>
                      <a:pPr algn="ctr"/>
                      <a:r>
                        <a:rPr lang="ru-RU" sz="1400" b="1" dirty="0">
                          <a:latin typeface="Times New Roman" pitchFamily="18" charset="0"/>
                          <a:cs typeface="Times New Roman" pitchFamily="18" charset="0"/>
                        </a:rPr>
                        <a:t>5,3</a:t>
                      </a:r>
                    </a:p>
                  </a:txBody>
                  <a:tcPr marL="91422" marR="91422">
                    <a:solidFill>
                      <a:schemeClr val="bg1"/>
                    </a:solidFill>
                  </a:tcPr>
                </a:tc>
                <a:tc>
                  <a:txBody>
                    <a:bodyPr/>
                    <a:lstStyle/>
                    <a:p>
                      <a:pPr algn="ctr"/>
                      <a:r>
                        <a:rPr lang="ru-RU" sz="1400" b="1" dirty="0">
                          <a:latin typeface="Times New Roman" pitchFamily="18" charset="0"/>
                          <a:cs typeface="Times New Roman" pitchFamily="18" charset="0"/>
                        </a:rPr>
                        <a:t>100,0</a:t>
                      </a:r>
                    </a:p>
                  </a:txBody>
                  <a:tcPr marL="91422" marR="91422">
                    <a:solidFill>
                      <a:schemeClr val="bg1"/>
                    </a:solidFill>
                  </a:tcPr>
                </a:tc>
                <a:extLst>
                  <a:ext uri="{0D108BD9-81ED-4DB2-BD59-A6C34878D82A}">
                    <a16:rowId xmlns:a16="http://schemas.microsoft.com/office/drawing/2014/main" xmlns="" val="10001"/>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400" b="0" i="1" kern="1200" noProof="0" dirty="0">
                          <a:solidFill>
                            <a:schemeClr val="tx1"/>
                          </a:solidFill>
                          <a:latin typeface="Times New Roman" pitchFamily="18" charset="0"/>
                          <a:ea typeface="+mn-ea"/>
                          <a:cs typeface="Times New Roman" pitchFamily="18" charset="0"/>
                        </a:rPr>
                        <a:t>Областной бюджет</a:t>
                      </a:r>
                    </a:p>
                  </a:txBody>
                  <a:tcPr marL="91422" marR="91422">
                    <a:gradFill>
                      <a:gsLst>
                        <a:gs pos="28000">
                          <a:srgbClr val="D9FFFF"/>
                        </a:gs>
                        <a:gs pos="100000">
                          <a:srgbClr val="66FFFF"/>
                        </a:gs>
                      </a:gsLst>
                      <a:lin ang="5400000" scaled="0"/>
                    </a:gradFill>
                  </a:tcPr>
                </a:tc>
                <a:tc>
                  <a:txBody>
                    <a:bodyPr/>
                    <a:lstStyle/>
                    <a:p>
                      <a:pPr marL="0" algn="ctr" defTabSz="914400" rtl="0" eaLnBrk="1" latinLnBrk="0" hangingPunct="1"/>
                      <a:r>
                        <a:rPr lang="ru-RU" sz="1400" b="0" i="1" kern="1200" dirty="0">
                          <a:solidFill>
                            <a:schemeClr val="tx1"/>
                          </a:solidFill>
                          <a:latin typeface="Times New Roman" pitchFamily="18" charset="0"/>
                          <a:ea typeface="+mn-ea"/>
                          <a:cs typeface="Times New Roman" pitchFamily="18" charset="0"/>
                        </a:rPr>
                        <a:t>5,3</a:t>
                      </a:r>
                    </a:p>
                  </a:txBody>
                  <a:tcPr marL="91422" marR="91422">
                    <a:gradFill>
                      <a:gsLst>
                        <a:gs pos="28000">
                          <a:srgbClr val="D9FFFF"/>
                        </a:gs>
                        <a:gs pos="100000">
                          <a:srgbClr val="66FFFF"/>
                        </a:gs>
                      </a:gsLst>
                      <a:lin ang="5400000" scaled="0"/>
                    </a:gradFill>
                  </a:tcPr>
                </a:tc>
                <a:tc>
                  <a:txBody>
                    <a:bodyPr/>
                    <a:lstStyle/>
                    <a:p>
                      <a:pPr marL="0" algn="ctr" defTabSz="914400" rtl="0" eaLnBrk="1" latinLnBrk="0" hangingPunct="1"/>
                      <a:r>
                        <a:rPr lang="ru-RU" sz="1400" b="0" i="1" kern="1200" dirty="0">
                          <a:solidFill>
                            <a:schemeClr val="tx1"/>
                          </a:solidFill>
                          <a:latin typeface="Times New Roman" pitchFamily="18" charset="0"/>
                          <a:ea typeface="+mn-ea"/>
                          <a:cs typeface="Times New Roman" pitchFamily="18" charset="0"/>
                        </a:rPr>
                        <a:t>5,3</a:t>
                      </a:r>
                    </a:p>
                  </a:txBody>
                  <a:tcPr marL="91422" marR="91422">
                    <a:gradFill>
                      <a:gsLst>
                        <a:gs pos="28000">
                          <a:srgbClr val="D9FFFF"/>
                        </a:gs>
                        <a:gs pos="100000">
                          <a:srgbClr val="66FFFF"/>
                        </a:gs>
                      </a:gsLst>
                      <a:lin ang="5400000" scaled="0"/>
                    </a:gradFill>
                  </a:tcPr>
                </a:tc>
                <a:tc>
                  <a:txBody>
                    <a:bodyPr/>
                    <a:lstStyle/>
                    <a:p>
                      <a:pPr marL="0" algn="ctr" defTabSz="914400" rtl="0" eaLnBrk="1" latinLnBrk="0" hangingPunct="1"/>
                      <a:r>
                        <a:rPr lang="ru-RU" sz="1400" b="0" i="1" kern="1200" dirty="0">
                          <a:solidFill>
                            <a:schemeClr val="tx1"/>
                          </a:solidFill>
                          <a:latin typeface="Times New Roman" pitchFamily="18" charset="0"/>
                          <a:ea typeface="+mn-ea"/>
                          <a:cs typeface="Times New Roman" pitchFamily="18" charset="0"/>
                        </a:rPr>
                        <a:t>100,0</a:t>
                      </a:r>
                    </a:p>
                  </a:txBody>
                  <a:tcPr marL="91422" marR="91422">
                    <a:gradFill>
                      <a:gsLst>
                        <a:gs pos="28000">
                          <a:srgbClr val="D9FFFF"/>
                        </a:gs>
                        <a:gs pos="100000">
                          <a:srgbClr val="66FFFF"/>
                        </a:gs>
                      </a:gsLst>
                      <a:lin ang="5400000" scaled="0"/>
                    </a:gradFill>
                  </a:tcPr>
                </a:tc>
                <a:extLst>
                  <a:ext uri="{0D108BD9-81ED-4DB2-BD59-A6C34878D82A}">
                    <a16:rowId xmlns:a16="http://schemas.microsoft.com/office/drawing/2014/main" xmlns="" val="10003"/>
                  </a:ext>
                </a:extLst>
              </a:tr>
            </a:tbl>
          </a:graphicData>
        </a:graphic>
      </p:graphicFrame>
      <p:sp>
        <p:nvSpPr>
          <p:cNvPr id="7"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60.7</a:t>
            </a:r>
          </a:p>
        </p:txBody>
      </p:sp>
      <p:sp>
        <p:nvSpPr>
          <p:cNvPr id="8" name="Прямоугольник 7"/>
          <p:cNvSpPr/>
          <p:nvPr/>
        </p:nvSpPr>
        <p:spPr>
          <a:xfrm>
            <a:off x="808074" y="908224"/>
            <a:ext cx="7400261" cy="707886"/>
          </a:xfrm>
          <a:prstGeom prst="rect">
            <a:avLst/>
          </a:prstGeom>
        </p:spPr>
        <p:txBody>
          <a:bodyPr wrap="square">
            <a:spAutoFit/>
          </a:bodyPr>
          <a:lstStyle/>
          <a:p>
            <a:pPr algn="ctr"/>
            <a:r>
              <a:rPr lang="ru-RU" sz="2000" b="1" dirty="0">
                <a:latin typeface="Times New Roman" pitchFamily="18" charset="0"/>
                <a:cs typeface="Times New Roman" pitchFamily="18" charset="0"/>
              </a:rPr>
              <a:t>Федеральный проект «Стимулирование спроса на отечественные беспилотные авиационные системы"</a:t>
            </a:r>
          </a:p>
        </p:txBody>
      </p:sp>
      <p:sp>
        <p:nvSpPr>
          <p:cNvPr id="20" name="Прямоугольник 5"/>
          <p:cNvSpPr>
            <a:spLocks noChangeArrowheads="1"/>
          </p:cNvSpPr>
          <p:nvPr/>
        </p:nvSpPr>
        <p:spPr bwMode="auto">
          <a:xfrm>
            <a:off x="7625503" y="4790848"/>
            <a:ext cx="934611" cy="257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300" b="1" i="1" dirty="0">
                <a:solidFill>
                  <a:prstClr val="black"/>
                </a:solidFill>
                <a:latin typeface="Times New Roman" pitchFamily="18" charset="0"/>
                <a:cs typeface="Times New Roman" pitchFamily="18" charset="0"/>
              </a:rPr>
              <a:t>млн.рублей</a:t>
            </a:r>
          </a:p>
        </p:txBody>
      </p:sp>
      <p:grpSp>
        <p:nvGrpSpPr>
          <p:cNvPr id="12297" name="Группа 12296">
            <a:extLst>
              <a:ext uri="{FF2B5EF4-FFF2-40B4-BE49-F238E27FC236}">
                <a16:creationId xmlns:a16="http://schemas.microsoft.com/office/drawing/2014/main" xmlns="" id="{E0E62E0E-0BE9-F89B-19F5-CA45310154DF}"/>
              </a:ext>
            </a:extLst>
          </p:cNvPr>
          <p:cNvGrpSpPr/>
          <p:nvPr/>
        </p:nvGrpSpPr>
        <p:grpSpPr>
          <a:xfrm>
            <a:off x="1141265" y="1773105"/>
            <a:ext cx="6551432" cy="2724145"/>
            <a:chOff x="1158043" y="1558240"/>
            <a:chExt cx="6551432" cy="2724145"/>
          </a:xfrm>
        </p:grpSpPr>
        <p:grpSp>
          <p:nvGrpSpPr>
            <p:cNvPr id="9" name="Группа 8">
              <a:extLst>
                <a:ext uri="{FF2B5EF4-FFF2-40B4-BE49-F238E27FC236}">
                  <a16:creationId xmlns:a16="http://schemas.microsoft.com/office/drawing/2014/main" xmlns="" id="{01614BF2-C0BA-6FA1-48A8-9105FD4F8E97}"/>
                </a:ext>
              </a:extLst>
            </p:cNvPr>
            <p:cNvGrpSpPr/>
            <p:nvPr/>
          </p:nvGrpSpPr>
          <p:grpSpPr>
            <a:xfrm>
              <a:off x="1158043" y="1558240"/>
              <a:ext cx="6551432" cy="2724145"/>
              <a:chOff x="1249218" y="1672817"/>
              <a:chExt cx="5956089" cy="2724145"/>
            </a:xfrm>
          </p:grpSpPr>
          <p:grpSp>
            <p:nvGrpSpPr>
              <p:cNvPr id="10" name="组合 62">
                <a:extLst>
                  <a:ext uri="{FF2B5EF4-FFF2-40B4-BE49-F238E27FC236}">
                    <a16:creationId xmlns:a16="http://schemas.microsoft.com/office/drawing/2014/main" xmlns="" id="{A29F0D72-64A0-EFAF-BAF9-C0FEED90FAB2}"/>
                  </a:ext>
                </a:extLst>
              </p:cNvPr>
              <p:cNvGrpSpPr/>
              <p:nvPr/>
            </p:nvGrpSpPr>
            <p:grpSpPr>
              <a:xfrm>
                <a:off x="1249218" y="2734943"/>
                <a:ext cx="1656097" cy="1656098"/>
                <a:chOff x="4993868" y="2326868"/>
                <a:chExt cx="2204265" cy="2204265"/>
              </a:xfrm>
              <a:effectLst>
                <a:outerShdw blurRad="292100" dist="114300" dir="2700000" algn="tl" rotWithShape="0">
                  <a:prstClr val="black">
                    <a:alpha val="25000"/>
                  </a:prstClr>
                </a:outerShdw>
              </a:effectLst>
            </p:grpSpPr>
            <p:sp>
              <p:nvSpPr>
                <p:cNvPr id="31" name="任意多边形 60">
                  <a:extLst>
                    <a:ext uri="{FF2B5EF4-FFF2-40B4-BE49-F238E27FC236}">
                      <a16:creationId xmlns:a16="http://schemas.microsoft.com/office/drawing/2014/main" xmlns="" id="{3ACFDB8D-469E-4870-6F54-971009333EEC}"/>
                    </a:ext>
                  </a:extLst>
                </p:cNvPr>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288" name="椭圆 59">
                  <a:extLst>
                    <a:ext uri="{FF2B5EF4-FFF2-40B4-BE49-F238E27FC236}">
                      <a16:creationId xmlns:a16="http://schemas.microsoft.com/office/drawing/2014/main" xmlns="" id="{61280EF7-2D25-050B-ECB3-0BFE40680B81}"/>
                    </a:ext>
                  </a:extLst>
                </p:cNvPr>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289" name="椭圆 61">
                  <a:extLst>
                    <a:ext uri="{FF2B5EF4-FFF2-40B4-BE49-F238E27FC236}">
                      <a16:creationId xmlns:a16="http://schemas.microsoft.com/office/drawing/2014/main" xmlns="" id="{D5090D27-B644-29E2-7E33-8A722911235E}"/>
                    </a:ext>
                  </a:extLst>
                </p:cNvPr>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1" name="组合 63">
                <a:extLst>
                  <a:ext uri="{FF2B5EF4-FFF2-40B4-BE49-F238E27FC236}">
                    <a16:creationId xmlns:a16="http://schemas.microsoft.com/office/drawing/2014/main" xmlns="" id="{09DFD0E3-D064-8FCA-F3C8-E027E733F43A}"/>
                  </a:ext>
                </a:extLst>
              </p:cNvPr>
              <p:cNvGrpSpPr/>
              <p:nvPr/>
            </p:nvGrpSpPr>
            <p:grpSpPr>
              <a:xfrm>
                <a:off x="2653090" y="1672817"/>
                <a:ext cx="1656097" cy="1656098"/>
                <a:chOff x="4993868" y="2326868"/>
                <a:chExt cx="2204265" cy="2204265"/>
              </a:xfrm>
              <a:effectLst>
                <a:outerShdw blurRad="292100" dist="114300" dir="2700000" algn="tl" rotWithShape="0">
                  <a:prstClr val="black">
                    <a:alpha val="25000"/>
                  </a:prstClr>
                </a:outerShdw>
              </a:effectLst>
            </p:grpSpPr>
            <p:sp>
              <p:nvSpPr>
                <p:cNvPr id="28" name="任意多边形 64">
                  <a:extLst>
                    <a:ext uri="{FF2B5EF4-FFF2-40B4-BE49-F238E27FC236}">
                      <a16:creationId xmlns:a16="http://schemas.microsoft.com/office/drawing/2014/main" xmlns="" id="{48C8A060-F54B-0172-DBB7-9D49A191D6C0}"/>
                    </a:ext>
                  </a:extLst>
                </p:cNvPr>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9" name="椭圆 65">
                  <a:extLst>
                    <a:ext uri="{FF2B5EF4-FFF2-40B4-BE49-F238E27FC236}">
                      <a16:creationId xmlns:a16="http://schemas.microsoft.com/office/drawing/2014/main" xmlns="" id="{230BAABB-655F-964F-5235-3C0022ABB5F4}"/>
                    </a:ext>
                  </a:extLst>
                </p:cNvPr>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0" name="椭圆 66">
                  <a:extLst>
                    <a:ext uri="{FF2B5EF4-FFF2-40B4-BE49-F238E27FC236}">
                      <a16:creationId xmlns:a16="http://schemas.microsoft.com/office/drawing/2014/main" xmlns="" id="{6B81DDBC-B5D0-4E8C-3AB9-D00499C926D8}"/>
                    </a:ext>
                  </a:extLst>
                </p:cNvPr>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2" name="组合 71">
                <a:extLst>
                  <a:ext uri="{FF2B5EF4-FFF2-40B4-BE49-F238E27FC236}">
                    <a16:creationId xmlns:a16="http://schemas.microsoft.com/office/drawing/2014/main" xmlns="" id="{B16535CA-A8BC-89E2-B56E-3F76F91AACA3}"/>
                  </a:ext>
                </a:extLst>
              </p:cNvPr>
              <p:cNvGrpSpPr/>
              <p:nvPr/>
            </p:nvGrpSpPr>
            <p:grpSpPr>
              <a:xfrm>
                <a:off x="4135098" y="2740864"/>
                <a:ext cx="1656097" cy="1656098"/>
                <a:chOff x="4993868" y="2326868"/>
                <a:chExt cx="2204265" cy="2204265"/>
              </a:xfrm>
              <a:effectLst>
                <a:outerShdw blurRad="292100" dist="114300" dir="2700000" algn="tl" rotWithShape="0">
                  <a:prstClr val="black">
                    <a:alpha val="25000"/>
                  </a:prstClr>
                </a:outerShdw>
              </a:effectLst>
            </p:grpSpPr>
            <p:sp>
              <p:nvSpPr>
                <p:cNvPr id="25" name="任意多边形 72">
                  <a:extLst>
                    <a:ext uri="{FF2B5EF4-FFF2-40B4-BE49-F238E27FC236}">
                      <a16:creationId xmlns:a16="http://schemas.microsoft.com/office/drawing/2014/main" xmlns="" id="{25801A3B-ACC3-FA73-7BAA-7AF6B88FA3A5}"/>
                    </a:ext>
                  </a:extLst>
                </p:cNvPr>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6" name="椭圆 73">
                  <a:extLst>
                    <a:ext uri="{FF2B5EF4-FFF2-40B4-BE49-F238E27FC236}">
                      <a16:creationId xmlns:a16="http://schemas.microsoft.com/office/drawing/2014/main" xmlns="" id="{195D19ED-8C98-DF0E-B815-6ED205CE4EB6}"/>
                    </a:ext>
                  </a:extLst>
                </p:cNvPr>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7" name="椭圆 74">
                  <a:extLst>
                    <a:ext uri="{FF2B5EF4-FFF2-40B4-BE49-F238E27FC236}">
                      <a16:creationId xmlns:a16="http://schemas.microsoft.com/office/drawing/2014/main" xmlns="" id="{A8D554B5-CE85-9276-C05A-7E6D5218181D}"/>
                    </a:ext>
                  </a:extLst>
                </p:cNvPr>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21" name="组合 75">
                <a:extLst>
                  <a:ext uri="{FF2B5EF4-FFF2-40B4-BE49-F238E27FC236}">
                    <a16:creationId xmlns:a16="http://schemas.microsoft.com/office/drawing/2014/main" xmlns="" id="{25418179-1DE5-AD25-E4C4-FDA5AA8135C1}"/>
                  </a:ext>
                </a:extLst>
              </p:cNvPr>
              <p:cNvGrpSpPr/>
              <p:nvPr/>
            </p:nvGrpSpPr>
            <p:grpSpPr>
              <a:xfrm>
                <a:off x="5549209" y="1678737"/>
                <a:ext cx="1656098" cy="1656000"/>
                <a:chOff x="4983345" y="2326868"/>
                <a:chExt cx="2204266" cy="2204135"/>
              </a:xfrm>
              <a:effectLst>
                <a:outerShdw blurRad="292100" dist="114300" dir="2700000" algn="tl" rotWithShape="0">
                  <a:prstClr val="black">
                    <a:alpha val="25000"/>
                  </a:prstClr>
                </a:outerShdw>
              </a:effectLst>
            </p:grpSpPr>
            <p:sp>
              <p:nvSpPr>
                <p:cNvPr id="22" name="任意多边形 76">
                  <a:extLst>
                    <a:ext uri="{FF2B5EF4-FFF2-40B4-BE49-F238E27FC236}">
                      <a16:creationId xmlns:a16="http://schemas.microsoft.com/office/drawing/2014/main" xmlns="" id="{8C94F4D7-BF97-6029-8E28-0D933FB270E2}"/>
                    </a:ext>
                  </a:extLst>
                </p:cNvPr>
                <p:cNvSpPr/>
                <p:nvPr/>
              </p:nvSpPr>
              <p:spPr>
                <a:xfrm>
                  <a:off x="4983345" y="2326868"/>
                  <a:ext cx="2204266" cy="220413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altLang="zh-CN"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rPr>
                    <a:t> </a:t>
                  </a: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23" name="椭圆 77">
                  <a:extLst>
                    <a:ext uri="{FF2B5EF4-FFF2-40B4-BE49-F238E27FC236}">
                      <a16:creationId xmlns:a16="http://schemas.microsoft.com/office/drawing/2014/main" xmlns="" id="{DD28C5E1-A91C-41CC-18E9-6F32AD7D3FC5}"/>
                    </a:ext>
                  </a:extLst>
                </p:cNvPr>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4" name="椭圆 78">
                  <a:extLst>
                    <a:ext uri="{FF2B5EF4-FFF2-40B4-BE49-F238E27FC236}">
                      <a16:creationId xmlns:a16="http://schemas.microsoft.com/office/drawing/2014/main" xmlns="" id="{2A66A879-C9D2-FE08-62D7-004D3B34A298}"/>
                    </a:ext>
                  </a:extLst>
                </p:cNvPr>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pic>
          <p:nvPicPr>
            <p:cNvPr id="12290" name="Picture 2" descr="D:\2024 год\Исполнение за 2024 год\Фото для бюджета для граждан\Ck5VZHg4XDU.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25922" b="13635"/>
            <a:stretch/>
          </p:blipFill>
          <p:spPr bwMode="auto">
            <a:xfrm>
              <a:off x="1468081" y="2906550"/>
              <a:ext cx="1188510" cy="1090746"/>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12293" name="Рисунок 12292">
              <a:extLst>
                <a:ext uri="{FF2B5EF4-FFF2-40B4-BE49-F238E27FC236}">
                  <a16:creationId xmlns:a16="http://schemas.microsoft.com/office/drawing/2014/main" xmlns="" id="{8A25869B-76E5-CFFC-1806-27CAB27AF493}"/>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9722" b="91667" l="10000" r="90000">
                          <a14:foregroundMark x1="27708" y1="27431" x2="35833" y2="32639"/>
                          <a14:foregroundMark x1="66042" y1="31597" x2="74167" y2="27083"/>
                          <a14:foregroundMark x1="23958" y1="63194" x2="23958" y2="63194"/>
                          <a14:foregroundMark x1="23125" y1="62153" x2="26667" y2="61806"/>
                          <a14:foregroundMark x1="74792" y1="62500" x2="76875" y2="63194"/>
                          <a14:foregroundMark x1="32292" y1="91667" x2="32292" y2="91667"/>
                          <a14:backgroundMark x1="65833" y1="44792" x2="81250" y2="44792"/>
                        </a14:backgroundRemoval>
                      </a14:imgEffect>
                    </a14:imgLayer>
                  </a14:imgProps>
                </a:ext>
              </a:extLst>
            </a:blip>
            <a:stretch>
              <a:fillRect/>
            </a:stretch>
          </p:blipFill>
          <p:spPr>
            <a:xfrm>
              <a:off x="2893412" y="1939514"/>
              <a:ext cx="1391990" cy="835194"/>
            </a:xfrm>
            <a:prstGeom prst="rect">
              <a:avLst/>
            </a:prstGeom>
          </p:spPr>
        </p:pic>
        <p:pic>
          <p:nvPicPr>
            <p:cNvPr id="12294" name="Рисунок 12293">
              <a:extLst>
                <a:ext uri="{FF2B5EF4-FFF2-40B4-BE49-F238E27FC236}">
                  <a16:creationId xmlns:a16="http://schemas.microsoft.com/office/drawing/2014/main" xmlns="" id="{FB867D18-EB0F-8FB2-5E11-F84391C56989}"/>
                </a:ext>
              </a:extLst>
            </p:cNvPr>
            <p:cNvPicPr>
              <a:picLocks noChangeAspect="1"/>
            </p:cNvPicPr>
            <p:nvPr/>
          </p:nvPicPr>
          <p:blipFill>
            <a:blip r:embed="rId7"/>
            <a:stretch>
              <a:fillRect/>
            </a:stretch>
          </p:blipFill>
          <p:spPr>
            <a:xfrm>
              <a:off x="4648657" y="2914939"/>
              <a:ext cx="1199772" cy="1074790"/>
            </a:xfrm>
            <a:prstGeom prst="flowChartConnector">
              <a:avLst/>
            </a:prstGeom>
            <a:noFill/>
          </p:spPr>
        </p:pic>
        <p:pic>
          <p:nvPicPr>
            <p:cNvPr id="12296" name="Рисунок 12295">
              <a:extLst>
                <a:ext uri="{FF2B5EF4-FFF2-40B4-BE49-F238E27FC236}">
                  <a16:creationId xmlns:a16="http://schemas.microsoft.com/office/drawing/2014/main" xmlns="" id="{CEA7894C-377D-843C-E3EE-22090CD8E2E4}"/>
                </a:ext>
              </a:extLst>
            </p:cNvPr>
            <p:cNvPicPr>
              <a:picLocks noChangeAspect="1"/>
            </p:cNvPicPr>
            <p:nvPr/>
          </p:nvPicPr>
          <p:blipFill>
            <a:blip r:embed="rId8"/>
            <a:stretch>
              <a:fillRect/>
            </a:stretch>
          </p:blipFill>
          <p:spPr>
            <a:xfrm>
              <a:off x="6211610" y="1862023"/>
              <a:ext cx="1187240" cy="1062126"/>
            </a:xfrm>
            <a:prstGeom prst="flowChartConnector">
              <a:avLst/>
            </a:prstGeom>
            <a:noFill/>
          </p:spPr>
        </p:pic>
      </p:grpSp>
    </p:spTree>
    <p:extLst>
      <p:ext uri="{BB962C8B-B14F-4D97-AF65-F5344CB8AC3E}">
        <p14:creationId xmlns:p14="http://schemas.microsoft.com/office/powerpoint/2010/main" val="180611375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63798" y="0"/>
            <a:ext cx="9197165" cy="6858000"/>
            <a:chOff x="0" y="0"/>
            <a:chExt cx="9197165" cy="6858000"/>
          </a:xfrm>
        </p:grpSpPr>
        <p:pic>
          <p:nvPicPr>
            <p:cNvPr id="3"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9940"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Прямоугольник 4"/>
          <p:cNvSpPr/>
          <p:nvPr/>
        </p:nvSpPr>
        <p:spPr>
          <a:xfrm>
            <a:off x="95696" y="-31383"/>
            <a:ext cx="8947109" cy="769441"/>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lvl="0" algn="ctr" defTabSz="914400" fontAlgn="base">
              <a:spcBef>
                <a:spcPct val="0"/>
              </a:spcBef>
              <a:spcAft>
                <a:spcPct val="0"/>
              </a:spcAft>
              <a:defRPr/>
            </a:pPr>
            <a:r>
              <a:rPr lang="ru-RU" sz="215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Информация о достижении значений показателей результативности</a:t>
            </a:r>
          </a:p>
        </p:txBody>
      </p:sp>
      <p:sp>
        <p:nvSpPr>
          <p:cNvPr id="6" name="Прямоугольник 5"/>
          <p:cNvSpPr/>
          <p:nvPr/>
        </p:nvSpPr>
        <p:spPr>
          <a:xfrm>
            <a:off x="808074" y="663665"/>
            <a:ext cx="7400261" cy="707886"/>
          </a:xfrm>
          <a:prstGeom prst="rect">
            <a:avLst/>
          </a:prstGeom>
        </p:spPr>
        <p:txBody>
          <a:bodyPr wrap="square">
            <a:spAutoFit/>
          </a:bodyPr>
          <a:lstStyle/>
          <a:p>
            <a:pPr algn="ctr"/>
            <a:r>
              <a:rPr lang="ru-RU" sz="2000" b="1" dirty="0">
                <a:latin typeface="Times New Roman" pitchFamily="18" charset="0"/>
                <a:cs typeface="Times New Roman" pitchFamily="18" charset="0"/>
              </a:rPr>
              <a:t>Федеральный проект «Стимулирование спроса на отечественные беспилотные авиационные системы"</a:t>
            </a:r>
          </a:p>
        </p:txBody>
      </p:sp>
      <p:graphicFrame>
        <p:nvGraphicFramePr>
          <p:cNvPr id="7" name="Таблица 6"/>
          <p:cNvGraphicFramePr>
            <a:graphicFrameLocks noGrp="1"/>
          </p:cNvGraphicFramePr>
          <p:nvPr>
            <p:extLst>
              <p:ext uri="{D42A27DB-BD31-4B8C-83A1-F6EECF244321}">
                <p14:modId xmlns:p14="http://schemas.microsoft.com/office/powerpoint/2010/main" val="4100627496"/>
              </p:ext>
            </p:extLst>
          </p:nvPr>
        </p:nvGraphicFramePr>
        <p:xfrm>
          <a:off x="74428" y="1484671"/>
          <a:ext cx="8931349" cy="3988958"/>
        </p:xfrm>
        <a:graphic>
          <a:graphicData uri="http://schemas.openxmlformats.org/drawingml/2006/table">
            <a:tbl>
              <a:tblPr firstRow="1" bandRow="1">
                <a:tableStyleId>{5C22544A-7EE6-4342-B048-85BDC9FD1C3A}</a:tableStyleId>
              </a:tblPr>
              <a:tblGrid>
                <a:gridCol w="510363">
                  <a:extLst>
                    <a:ext uri="{9D8B030D-6E8A-4147-A177-3AD203B41FA5}">
                      <a16:colId xmlns:a16="http://schemas.microsoft.com/office/drawing/2014/main" xmlns="" val="20000"/>
                    </a:ext>
                  </a:extLst>
                </a:gridCol>
                <a:gridCol w="2764465">
                  <a:extLst>
                    <a:ext uri="{9D8B030D-6E8A-4147-A177-3AD203B41FA5}">
                      <a16:colId xmlns:a16="http://schemas.microsoft.com/office/drawing/2014/main" xmlns="" val="20001"/>
                    </a:ext>
                  </a:extLst>
                </a:gridCol>
                <a:gridCol w="1050744">
                  <a:extLst>
                    <a:ext uri="{9D8B030D-6E8A-4147-A177-3AD203B41FA5}">
                      <a16:colId xmlns:a16="http://schemas.microsoft.com/office/drawing/2014/main" xmlns="" val="20002"/>
                    </a:ext>
                  </a:extLst>
                </a:gridCol>
                <a:gridCol w="575211">
                  <a:extLst>
                    <a:ext uri="{9D8B030D-6E8A-4147-A177-3AD203B41FA5}">
                      <a16:colId xmlns:a16="http://schemas.microsoft.com/office/drawing/2014/main" xmlns="" val="20003"/>
                    </a:ext>
                  </a:extLst>
                </a:gridCol>
                <a:gridCol w="1297570">
                  <a:extLst>
                    <a:ext uri="{9D8B030D-6E8A-4147-A177-3AD203B41FA5}">
                      <a16:colId xmlns:a16="http://schemas.microsoft.com/office/drawing/2014/main" xmlns="" val="20004"/>
                    </a:ext>
                  </a:extLst>
                </a:gridCol>
                <a:gridCol w="1409907">
                  <a:extLst>
                    <a:ext uri="{9D8B030D-6E8A-4147-A177-3AD203B41FA5}">
                      <a16:colId xmlns:a16="http://schemas.microsoft.com/office/drawing/2014/main" xmlns="" val="20005"/>
                    </a:ext>
                  </a:extLst>
                </a:gridCol>
                <a:gridCol w="1323089">
                  <a:extLst>
                    <a:ext uri="{9D8B030D-6E8A-4147-A177-3AD203B41FA5}">
                      <a16:colId xmlns:a16="http://schemas.microsoft.com/office/drawing/2014/main" xmlns="" val="20006"/>
                    </a:ext>
                  </a:extLst>
                </a:gridCol>
              </a:tblGrid>
              <a:tr h="430056">
                <a:tc rowSpan="2">
                  <a:txBody>
                    <a:bodyPr/>
                    <a:lstStyle/>
                    <a:p>
                      <a:pPr algn="ctr"/>
                      <a:r>
                        <a:rPr lang="ru-RU" sz="1300" dirty="0">
                          <a:solidFill>
                            <a:schemeClr val="tx1"/>
                          </a:solidFill>
                          <a:latin typeface="Times New Roman" pitchFamily="18" charset="0"/>
                          <a:cs typeface="Times New Roman" pitchFamily="18" charset="0"/>
                        </a:rPr>
                        <a:t>№ п/п</a:t>
                      </a:r>
                    </a:p>
                  </a:txBody>
                  <a:tcPr marL="91422" marR="91422">
                    <a:gradFill>
                      <a:gsLst>
                        <a:gs pos="28000">
                          <a:srgbClr val="D9FFFF"/>
                        </a:gs>
                        <a:gs pos="100000">
                          <a:srgbClr val="66FFFF"/>
                        </a:gs>
                      </a:gsLst>
                      <a:lin ang="5400000" scaled="0"/>
                    </a:gradFill>
                  </a:tcPr>
                </a:tc>
                <a:tc rowSpan="2">
                  <a:txBody>
                    <a:bodyPr/>
                    <a:lstStyle/>
                    <a:p>
                      <a:pPr algn="ctr"/>
                      <a:r>
                        <a:rPr lang="ru-RU" sz="1300" dirty="0">
                          <a:solidFill>
                            <a:schemeClr val="tx1"/>
                          </a:solidFill>
                          <a:latin typeface="Times New Roman" pitchFamily="18" charset="0"/>
                          <a:cs typeface="Times New Roman" pitchFamily="18" charset="0"/>
                        </a:rPr>
                        <a:t>Наименование показателя</a:t>
                      </a:r>
                    </a:p>
                  </a:txBody>
                  <a:tcPr marL="91422" marR="91422">
                    <a:gradFill>
                      <a:gsLst>
                        <a:gs pos="28000">
                          <a:srgbClr val="D9FFFF"/>
                        </a:gs>
                        <a:gs pos="100000">
                          <a:srgbClr val="66FFFF"/>
                        </a:gs>
                      </a:gsLst>
                      <a:lin ang="5400000" scaled="0"/>
                    </a:gradFill>
                  </a:tcPr>
                </a:tc>
                <a:tc gridSpan="2">
                  <a:txBody>
                    <a:bodyPr/>
                    <a:lstStyle/>
                    <a:p>
                      <a:pPr algn="ctr"/>
                      <a:r>
                        <a:rPr lang="ru-RU" sz="1300" dirty="0">
                          <a:solidFill>
                            <a:schemeClr val="tx1"/>
                          </a:solidFill>
                          <a:latin typeface="Times New Roman" pitchFamily="18" charset="0"/>
                          <a:cs typeface="Times New Roman" pitchFamily="18" charset="0"/>
                        </a:rPr>
                        <a:t>Единица измерения по </a:t>
                      </a:r>
                      <a:r>
                        <a:rPr lang="ru-RU" sz="1200" dirty="0">
                          <a:solidFill>
                            <a:schemeClr val="tx1"/>
                          </a:solidFill>
                          <a:latin typeface="Times New Roman" pitchFamily="18" charset="0"/>
                          <a:cs typeface="Times New Roman" pitchFamily="18" charset="0"/>
                        </a:rPr>
                        <a:t>ОКЕИ</a:t>
                      </a:r>
                    </a:p>
                  </a:txBody>
                  <a:tcPr marL="91422" marR="91422">
                    <a:gradFill>
                      <a:gsLst>
                        <a:gs pos="28000">
                          <a:srgbClr val="D9FFFF"/>
                        </a:gs>
                        <a:gs pos="100000">
                          <a:srgbClr val="66FFFF"/>
                        </a:gs>
                      </a:gsLst>
                      <a:lin ang="5400000" scaled="0"/>
                    </a:gradFill>
                  </a:tcPr>
                </a:tc>
                <a:tc hMerge="1">
                  <a:txBody>
                    <a:bodyPr/>
                    <a:lstStyle/>
                    <a:p>
                      <a:pPr algn="ctr"/>
                      <a:endParaRPr lang="ru-RU" sz="14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rowSpan="2">
                  <a:txBody>
                    <a:bodyPr/>
                    <a:lstStyle/>
                    <a:p>
                      <a:pPr algn="ctr"/>
                      <a:r>
                        <a:rPr lang="ru-RU" sz="1300" dirty="0">
                          <a:solidFill>
                            <a:schemeClr val="tx1"/>
                          </a:solidFill>
                          <a:latin typeface="Times New Roman" pitchFamily="18" charset="0"/>
                          <a:cs typeface="Times New Roman" pitchFamily="18" charset="0"/>
                        </a:rPr>
                        <a:t>Плановое значение показателя</a:t>
                      </a:r>
                    </a:p>
                  </a:txBody>
                  <a:tcPr marL="91422" marR="91422">
                    <a:gradFill>
                      <a:gsLst>
                        <a:gs pos="28000">
                          <a:srgbClr val="D9FFFF"/>
                        </a:gs>
                        <a:gs pos="100000">
                          <a:srgbClr val="66FFFF"/>
                        </a:gs>
                      </a:gsLst>
                      <a:lin ang="5400000" scaled="0"/>
                    </a:gradFill>
                  </a:tcPr>
                </a:tc>
                <a:tc rowSpan="2">
                  <a:txBody>
                    <a:bodyPr/>
                    <a:lstStyle/>
                    <a:p>
                      <a:pPr algn="ctr"/>
                      <a:r>
                        <a:rPr lang="ru-RU" sz="1300" dirty="0">
                          <a:solidFill>
                            <a:schemeClr val="tx1"/>
                          </a:solidFill>
                          <a:latin typeface="Times New Roman" pitchFamily="18" charset="0"/>
                          <a:cs typeface="Times New Roman" pitchFamily="18" charset="0"/>
                        </a:rPr>
                        <a:t>Фактическое</a:t>
                      </a:r>
                      <a:r>
                        <a:rPr lang="ru-RU" sz="1300" baseline="0" dirty="0">
                          <a:solidFill>
                            <a:schemeClr val="tx1"/>
                          </a:solidFill>
                          <a:latin typeface="Times New Roman" pitchFamily="18" charset="0"/>
                          <a:cs typeface="Times New Roman" pitchFamily="18" charset="0"/>
                        </a:rPr>
                        <a:t> значение показателя</a:t>
                      </a:r>
                      <a:endParaRPr lang="ru-RU" sz="13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rowSpan="2">
                  <a:txBody>
                    <a:bodyPr/>
                    <a:lstStyle/>
                    <a:p>
                      <a:pPr algn="ctr"/>
                      <a:r>
                        <a:rPr lang="ru-RU" sz="1300" dirty="0">
                          <a:solidFill>
                            <a:schemeClr val="tx1"/>
                          </a:solidFill>
                          <a:latin typeface="Times New Roman" pitchFamily="18" charset="0"/>
                          <a:cs typeface="Times New Roman" pitchFamily="18" charset="0"/>
                        </a:rPr>
                        <a:t>Причина отклонения</a:t>
                      </a:r>
                    </a:p>
                  </a:txBody>
                  <a:tcPr marL="91422" marR="91422">
                    <a:gradFill>
                      <a:gsLst>
                        <a:gs pos="28000">
                          <a:srgbClr val="D9FFFF"/>
                        </a:gs>
                        <a:gs pos="100000">
                          <a:srgbClr val="66FFFF"/>
                        </a:gs>
                      </a:gsLst>
                      <a:lin ang="5400000" scaled="0"/>
                    </a:gradFill>
                  </a:tcPr>
                </a:tc>
                <a:extLst>
                  <a:ext uri="{0D108BD9-81ED-4DB2-BD59-A6C34878D82A}">
                    <a16:rowId xmlns:a16="http://schemas.microsoft.com/office/drawing/2014/main" xmlns="" val="10000"/>
                  </a:ext>
                </a:extLst>
              </a:tr>
              <a:tr h="285638">
                <a:tc vMerge="1">
                  <a:txBody>
                    <a:bodyPr/>
                    <a:lstStyle/>
                    <a:p>
                      <a:pPr algn="ctr"/>
                      <a:endParaRPr lang="ru-RU" sz="12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vMerge="1">
                  <a:txBody>
                    <a:bodyPr/>
                    <a:lstStyle/>
                    <a:p>
                      <a:pPr algn="ctr"/>
                      <a:endParaRPr lang="ru-RU" sz="14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a:txBody>
                    <a:bodyPr/>
                    <a:lstStyle/>
                    <a:p>
                      <a:pPr algn="ctr"/>
                      <a:r>
                        <a:rPr lang="ru-RU" sz="1100" dirty="0">
                          <a:solidFill>
                            <a:schemeClr val="tx1"/>
                          </a:solidFill>
                          <a:latin typeface="Times New Roman" pitchFamily="18" charset="0"/>
                          <a:cs typeface="Times New Roman" pitchFamily="18" charset="0"/>
                        </a:rPr>
                        <a:t>наименование</a:t>
                      </a:r>
                    </a:p>
                  </a:txBody>
                  <a:tcPr marL="91422" marR="91422">
                    <a:gradFill>
                      <a:gsLst>
                        <a:gs pos="28000">
                          <a:srgbClr val="D9FFFF"/>
                        </a:gs>
                        <a:gs pos="100000">
                          <a:srgbClr val="66FFFF"/>
                        </a:gs>
                      </a:gsLst>
                      <a:lin ang="5400000" scaled="0"/>
                    </a:gradFill>
                  </a:tcPr>
                </a:tc>
                <a:tc>
                  <a:txBody>
                    <a:bodyPr/>
                    <a:lstStyle/>
                    <a:p>
                      <a:pPr algn="ctr"/>
                      <a:r>
                        <a:rPr lang="ru-RU" sz="1150" dirty="0">
                          <a:solidFill>
                            <a:schemeClr val="tx1"/>
                          </a:solidFill>
                          <a:latin typeface="Times New Roman" pitchFamily="18" charset="0"/>
                          <a:cs typeface="Times New Roman" pitchFamily="18" charset="0"/>
                        </a:rPr>
                        <a:t>код</a:t>
                      </a:r>
                    </a:p>
                  </a:txBody>
                  <a:tcPr marL="91422" marR="91422">
                    <a:gradFill>
                      <a:gsLst>
                        <a:gs pos="28000">
                          <a:srgbClr val="D9FFFF"/>
                        </a:gs>
                        <a:gs pos="100000">
                          <a:srgbClr val="66FFFF"/>
                        </a:gs>
                      </a:gsLst>
                      <a:lin ang="5400000" scaled="0"/>
                    </a:gradFill>
                  </a:tcPr>
                </a:tc>
                <a:tc vMerge="1">
                  <a:txBody>
                    <a:bodyPr/>
                    <a:lstStyle/>
                    <a:p>
                      <a:pPr algn="ctr"/>
                      <a:endParaRPr lang="ru-RU" sz="14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vMerge="1">
                  <a:txBody>
                    <a:bodyPr/>
                    <a:lstStyle/>
                    <a:p>
                      <a:pPr algn="ctr"/>
                      <a:endParaRPr lang="ru-RU" sz="14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vMerge="1">
                  <a:txBody>
                    <a:bodyPr/>
                    <a:lstStyle/>
                    <a:p>
                      <a:pPr algn="ctr"/>
                      <a:endParaRPr lang="ru-RU" sz="14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extLst>
                  <a:ext uri="{0D108BD9-81ED-4DB2-BD59-A6C34878D82A}">
                    <a16:rowId xmlns:a16="http://schemas.microsoft.com/office/drawing/2014/main" xmlns="" val="10002"/>
                  </a:ext>
                </a:extLst>
              </a:tr>
              <a:tr h="173268">
                <a:tc>
                  <a:txBody>
                    <a:bodyPr/>
                    <a:lstStyle/>
                    <a:p>
                      <a:pPr algn="ctr"/>
                      <a:r>
                        <a:rPr lang="ru-RU" sz="700" b="0" dirty="0">
                          <a:latin typeface="Times New Roman" pitchFamily="18" charset="0"/>
                          <a:cs typeface="Times New Roman" pitchFamily="18" charset="0"/>
                        </a:rPr>
                        <a:t>1</a:t>
                      </a:r>
                    </a:p>
                  </a:txBody>
                  <a:tcPr marL="91422" marR="91422">
                    <a:solidFill>
                      <a:schemeClr val="bg1"/>
                    </a:solidFill>
                  </a:tcPr>
                </a:tc>
                <a:tc>
                  <a:txBody>
                    <a:bodyPr/>
                    <a:lstStyle/>
                    <a:p>
                      <a:pPr algn="ctr"/>
                      <a:r>
                        <a:rPr lang="ru-RU" sz="700" b="0" dirty="0">
                          <a:latin typeface="Times New Roman" pitchFamily="18" charset="0"/>
                          <a:cs typeface="Times New Roman" pitchFamily="18" charset="0"/>
                        </a:rPr>
                        <a:t>2</a:t>
                      </a:r>
                    </a:p>
                  </a:txBody>
                  <a:tcPr marL="91422" marR="91422">
                    <a:solidFill>
                      <a:schemeClr val="bg1"/>
                    </a:solidFill>
                  </a:tcPr>
                </a:tc>
                <a:tc>
                  <a:txBody>
                    <a:bodyPr/>
                    <a:lstStyle/>
                    <a:p>
                      <a:pPr algn="ctr"/>
                      <a:r>
                        <a:rPr lang="ru-RU" sz="700" b="0" dirty="0">
                          <a:latin typeface="Times New Roman" pitchFamily="18" charset="0"/>
                          <a:cs typeface="Times New Roman" pitchFamily="18" charset="0"/>
                        </a:rPr>
                        <a:t>3</a:t>
                      </a:r>
                    </a:p>
                  </a:txBody>
                  <a:tcPr marL="91422" marR="91422">
                    <a:solidFill>
                      <a:schemeClr val="bg1"/>
                    </a:solidFill>
                  </a:tcPr>
                </a:tc>
                <a:tc>
                  <a:txBody>
                    <a:bodyPr/>
                    <a:lstStyle/>
                    <a:p>
                      <a:pPr algn="ctr"/>
                      <a:r>
                        <a:rPr lang="ru-RU" sz="700" b="0" dirty="0">
                          <a:latin typeface="Times New Roman" pitchFamily="18" charset="0"/>
                          <a:cs typeface="Times New Roman" pitchFamily="18" charset="0"/>
                        </a:rPr>
                        <a:t>4</a:t>
                      </a:r>
                    </a:p>
                  </a:txBody>
                  <a:tcPr marL="91422" marR="91422">
                    <a:solidFill>
                      <a:schemeClr val="bg1"/>
                    </a:solidFill>
                  </a:tcPr>
                </a:tc>
                <a:tc>
                  <a:txBody>
                    <a:bodyPr/>
                    <a:lstStyle/>
                    <a:p>
                      <a:pPr algn="ctr"/>
                      <a:r>
                        <a:rPr lang="ru-RU" sz="700" b="0" dirty="0">
                          <a:latin typeface="Times New Roman" pitchFamily="18" charset="0"/>
                          <a:cs typeface="Times New Roman" pitchFamily="18" charset="0"/>
                        </a:rPr>
                        <a:t>5</a:t>
                      </a:r>
                    </a:p>
                  </a:txBody>
                  <a:tcPr marL="91422" marR="91422">
                    <a:solidFill>
                      <a:schemeClr val="bg1"/>
                    </a:solidFill>
                  </a:tcPr>
                </a:tc>
                <a:tc>
                  <a:txBody>
                    <a:bodyPr/>
                    <a:lstStyle/>
                    <a:p>
                      <a:pPr algn="ctr"/>
                      <a:r>
                        <a:rPr lang="ru-RU" sz="700" b="0" dirty="0">
                          <a:latin typeface="Times New Roman" pitchFamily="18" charset="0"/>
                          <a:cs typeface="Times New Roman" pitchFamily="18" charset="0"/>
                        </a:rPr>
                        <a:t>6</a:t>
                      </a:r>
                    </a:p>
                  </a:txBody>
                  <a:tcPr marL="91422" marR="91422">
                    <a:solidFill>
                      <a:schemeClr val="bg1"/>
                    </a:solidFill>
                  </a:tcPr>
                </a:tc>
                <a:tc>
                  <a:txBody>
                    <a:bodyPr/>
                    <a:lstStyle/>
                    <a:p>
                      <a:pPr algn="ctr"/>
                      <a:r>
                        <a:rPr lang="ru-RU" sz="700" b="0" dirty="0">
                          <a:latin typeface="Times New Roman" pitchFamily="18" charset="0"/>
                          <a:cs typeface="Times New Roman" pitchFamily="18" charset="0"/>
                        </a:rPr>
                        <a:t>7</a:t>
                      </a:r>
                    </a:p>
                  </a:txBody>
                  <a:tcPr marL="91422" marR="91422">
                    <a:solidFill>
                      <a:schemeClr val="bg1"/>
                    </a:solidFill>
                  </a:tcPr>
                </a:tc>
                <a:extLst>
                  <a:ext uri="{0D108BD9-81ED-4DB2-BD59-A6C34878D82A}">
                    <a16:rowId xmlns:a16="http://schemas.microsoft.com/office/drawing/2014/main" xmlns="" val="10001"/>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400" b="0" i="1" kern="1200" noProof="0" dirty="0">
                          <a:solidFill>
                            <a:schemeClr val="tx1"/>
                          </a:solidFill>
                          <a:latin typeface="Times New Roman" pitchFamily="18" charset="0"/>
                          <a:ea typeface="+mn-ea"/>
                          <a:cs typeface="Times New Roman" pitchFamily="18" charset="0"/>
                        </a:rPr>
                        <a:t>1</a:t>
                      </a:r>
                    </a:p>
                  </a:txBody>
                  <a:tcPr marL="91422" marR="91422">
                    <a:gradFill>
                      <a:gsLst>
                        <a:gs pos="28000">
                          <a:srgbClr val="D9FFFF"/>
                        </a:gs>
                        <a:gs pos="100000">
                          <a:srgbClr val="66FFFF"/>
                        </a:gs>
                      </a:gsLst>
                      <a:lin ang="5400000" scaled="0"/>
                    </a:gradFill>
                  </a:tcPr>
                </a:tc>
                <a:tc>
                  <a:txBody>
                    <a:bodyPr/>
                    <a:lstStyle/>
                    <a:p>
                      <a:r>
                        <a:rPr lang="ru-RU" sz="1200" b="0" i="1" dirty="0">
                          <a:solidFill>
                            <a:srgbClr val="000000"/>
                          </a:solidFill>
                          <a:effectLst/>
                          <a:latin typeface="Times New Roman"/>
                        </a:rPr>
                        <a:t>Оснащены образовательные организации, реализующие</a:t>
                      </a:r>
                      <a:br>
                        <a:rPr lang="ru-RU" sz="1200" b="0" i="1" dirty="0">
                          <a:solidFill>
                            <a:srgbClr val="000000"/>
                          </a:solidFill>
                          <a:effectLst/>
                          <a:latin typeface="Times New Roman"/>
                        </a:rPr>
                      </a:br>
                      <a:r>
                        <a:rPr lang="ru-RU" sz="1200" b="0" i="1" dirty="0">
                          <a:solidFill>
                            <a:srgbClr val="000000"/>
                          </a:solidFill>
                          <a:effectLst/>
                          <a:latin typeface="Times New Roman"/>
                        </a:rPr>
                        <a:t>основные общеобразовательные программы, за исключением</a:t>
                      </a:r>
                      <a:br>
                        <a:rPr lang="ru-RU" sz="1200" b="0" i="1" dirty="0">
                          <a:solidFill>
                            <a:srgbClr val="000000"/>
                          </a:solidFill>
                          <a:effectLst/>
                          <a:latin typeface="Times New Roman"/>
                        </a:rPr>
                      </a:br>
                      <a:r>
                        <a:rPr lang="ru-RU" sz="1200" b="0" i="1" dirty="0">
                          <a:solidFill>
                            <a:srgbClr val="000000"/>
                          </a:solidFill>
                          <a:effectLst/>
                          <a:latin typeface="Times New Roman"/>
                        </a:rPr>
                        <a:t>образовательных программ дошкольного образования,</a:t>
                      </a:r>
                      <a:br>
                        <a:rPr lang="ru-RU" sz="1200" b="0" i="1" dirty="0">
                          <a:solidFill>
                            <a:srgbClr val="000000"/>
                          </a:solidFill>
                          <a:effectLst/>
                          <a:latin typeface="Times New Roman"/>
                        </a:rPr>
                      </a:br>
                      <a:r>
                        <a:rPr lang="ru-RU" sz="1200" b="0" i="1" dirty="0">
                          <a:solidFill>
                            <a:srgbClr val="000000"/>
                          </a:solidFill>
                          <a:effectLst/>
                          <a:latin typeface="Times New Roman"/>
                        </a:rPr>
                        <a:t>образовательные программы среднего профессионального</a:t>
                      </a:r>
                      <a:br>
                        <a:rPr lang="ru-RU" sz="1200" b="0" i="1" dirty="0">
                          <a:solidFill>
                            <a:srgbClr val="000000"/>
                          </a:solidFill>
                          <a:effectLst/>
                          <a:latin typeface="Times New Roman"/>
                        </a:rPr>
                      </a:br>
                      <a:r>
                        <a:rPr lang="ru-RU" sz="1200" b="0" i="1" dirty="0">
                          <a:solidFill>
                            <a:srgbClr val="000000"/>
                          </a:solidFill>
                          <a:effectLst/>
                          <a:latin typeface="Times New Roman"/>
                        </a:rPr>
                        <a:t>образования и дополнительные образовательные программы</a:t>
                      </a:r>
                      <a:br>
                        <a:rPr lang="ru-RU" sz="1200" b="0" i="1" dirty="0">
                          <a:solidFill>
                            <a:srgbClr val="000000"/>
                          </a:solidFill>
                          <a:effectLst/>
                          <a:latin typeface="Times New Roman"/>
                        </a:rPr>
                      </a:br>
                      <a:r>
                        <a:rPr lang="ru-RU" sz="1200" b="0" i="1" dirty="0">
                          <a:solidFill>
                            <a:srgbClr val="000000"/>
                          </a:solidFill>
                          <a:effectLst/>
                          <a:latin typeface="Times New Roman"/>
                        </a:rPr>
                        <a:t>оборудованием для реализации образовательных процессов</a:t>
                      </a:r>
                      <a:br>
                        <a:rPr lang="ru-RU" sz="1200" b="0" i="1" dirty="0">
                          <a:solidFill>
                            <a:srgbClr val="000000"/>
                          </a:solidFill>
                          <a:effectLst/>
                          <a:latin typeface="Times New Roman"/>
                        </a:rPr>
                      </a:br>
                      <a:r>
                        <a:rPr lang="ru-RU" sz="1200" b="0" i="1" dirty="0">
                          <a:solidFill>
                            <a:srgbClr val="000000"/>
                          </a:solidFill>
                          <a:effectLst/>
                          <a:latin typeface="Times New Roman"/>
                        </a:rPr>
                        <a:t>по разработке, производству и эксплуатации беспилотных авиационных</a:t>
                      </a:r>
                      <a:r>
                        <a:rPr lang="ru-RU" sz="1200" b="0" i="1" baseline="0" dirty="0">
                          <a:solidFill>
                            <a:srgbClr val="000000"/>
                          </a:solidFill>
                          <a:effectLst/>
                          <a:latin typeface="Times New Roman"/>
                        </a:rPr>
                        <a:t> систем</a:t>
                      </a:r>
                      <a:endParaRPr lang="ru-RU" sz="1200" i="1" dirty="0">
                        <a:effectLst/>
                      </a:endParaRPr>
                    </a:p>
                  </a:txBody>
                  <a:tcPr anchor="ctr">
                    <a:gradFill>
                      <a:gsLst>
                        <a:gs pos="28000">
                          <a:srgbClr val="D9FFFF"/>
                        </a:gs>
                        <a:gs pos="100000">
                          <a:srgbClr val="66FFFF"/>
                        </a:gs>
                      </a:gsLst>
                      <a:lin ang="5400000" scaled="0"/>
                    </a:gradFill>
                  </a:tcPr>
                </a:tc>
                <a:tc>
                  <a:txBody>
                    <a:bodyPr/>
                    <a:lstStyle/>
                    <a:p>
                      <a:pPr marL="0" algn="ctr" defTabSz="914400" rtl="0" eaLnBrk="1" latinLnBrk="0" hangingPunct="1"/>
                      <a:r>
                        <a:rPr lang="ru-RU" sz="1400" b="0" i="1" kern="1200" dirty="0">
                          <a:solidFill>
                            <a:schemeClr val="tx1"/>
                          </a:solidFill>
                          <a:latin typeface="Times New Roman" pitchFamily="18" charset="0"/>
                          <a:ea typeface="+mn-ea"/>
                          <a:cs typeface="Times New Roman" pitchFamily="18" charset="0"/>
                        </a:rPr>
                        <a:t>   </a:t>
                      </a:r>
                    </a:p>
                    <a:p>
                      <a:pPr marL="0" algn="ctr" defTabSz="914400" rtl="0" eaLnBrk="1" latinLnBrk="0" hangingPunct="1"/>
                      <a:endParaRPr lang="ru-RU" sz="1400" b="0" i="1" kern="1200" dirty="0">
                        <a:solidFill>
                          <a:schemeClr val="tx1"/>
                        </a:solidFill>
                        <a:latin typeface="Times New Roman" pitchFamily="18" charset="0"/>
                        <a:ea typeface="+mn-ea"/>
                        <a:cs typeface="Times New Roman" pitchFamily="18" charset="0"/>
                      </a:endParaRPr>
                    </a:p>
                    <a:p>
                      <a:pPr marL="0" algn="ctr" defTabSz="914400" rtl="0" eaLnBrk="1" latinLnBrk="0" hangingPunct="1"/>
                      <a:r>
                        <a:rPr lang="ru-RU" sz="1400" b="0" i="1" kern="1200" dirty="0">
                          <a:solidFill>
                            <a:schemeClr val="tx1"/>
                          </a:solidFill>
                          <a:latin typeface="Times New Roman" pitchFamily="18" charset="0"/>
                          <a:ea typeface="+mn-ea"/>
                          <a:cs typeface="Times New Roman" pitchFamily="18" charset="0"/>
                        </a:rPr>
                        <a:t>Единица</a:t>
                      </a:r>
                    </a:p>
                  </a:txBody>
                  <a:tcPr marL="91422" marR="91422">
                    <a:gradFill>
                      <a:gsLst>
                        <a:gs pos="28000">
                          <a:srgbClr val="D9FFFF"/>
                        </a:gs>
                        <a:gs pos="100000">
                          <a:srgbClr val="66FFFF"/>
                        </a:gs>
                      </a:gsLst>
                      <a:lin ang="5400000" scaled="0"/>
                    </a:gradFill>
                  </a:tcPr>
                </a:tc>
                <a:tc>
                  <a:txBody>
                    <a:bodyPr/>
                    <a:lstStyle/>
                    <a:p>
                      <a:pPr marL="0" algn="ctr" defTabSz="914400" rtl="0" eaLnBrk="1" latinLnBrk="0" hangingPunct="1"/>
                      <a:endParaRPr lang="ru-RU" sz="1400" b="0" i="1" kern="1200" dirty="0">
                        <a:solidFill>
                          <a:schemeClr val="tx1"/>
                        </a:solidFill>
                        <a:latin typeface="Times New Roman" pitchFamily="18" charset="0"/>
                        <a:ea typeface="+mn-ea"/>
                        <a:cs typeface="Times New Roman" pitchFamily="18" charset="0"/>
                      </a:endParaRPr>
                    </a:p>
                    <a:p>
                      <a:pPr marL="0" algn="ctr" defTabSz="914400" rtl="0" eaLnBrk="1" latinLnBrk="0" hangingPunct="1"/>
                      <a:endParaRPr lang="ru-RU" sz="1400" b="0" i="1" kern="1200" dirty="0">
                        <a:solidFill>
                          <a:schemeClr val="tx1"/>
                        </a:solidFill>
                        <a:latin typeface="Times New Roman" pitchFamily="18" charset="0"/>
                        <a:ea typeface="+mn-ea"/>
                        <a:cs typeface="Times New Roman" pitchFamily="18" charset="0"/>
                      </a:endParaRPr>
                    </a:p>
                    <a:p>
                      <a:pPr marL="0" algn="ctr" defTabSz="914400" rtl="0" eaLnBrk="1" latinLnBrk="0" hangingPunct="1"/>
                      <a:r>
                        <a:rPr lang="ru-RU" sz="1400" b="0" i="1" kern="1200" dirty="0">
                          <a:solidFill>
                            <a:schemeClr val="tx1"/>
                          </a:solidFill>
                          <a:latin typeface="Times New Roman" pitchFamily="18" charset="0"/>
                          <a:ea typeface="+mn-ea"/>
                          <a:cs typeface="Times New Roman" pitchFamily="18" charset="0"/>
                        </a:rPr>
                        <a:t>642</a:t>
                      </a:r>
                    </a:p>
                  </a:txBody>
                  <a:tcPr marL="91422" marR="91422">
                    <a:gradFill>
                      <a:gsLst>
                        <a:gs pos="28000">
                          <a:srgbClr val="D9FFFF"/>
                        </a:gs>
                        <a:gs pos="100000">
                          <a:srgbClr val="66FFFF"/>
                        </a:gs>
                      </a:gsLst>
                      <a:lin ang="5400000" scaled="0"/>
                    </a:gradFill>
                  </a:tcPr>
                </a:tc>
                <a:tc>
                  <a:txBody>
                    <a:bodyPr/>
                    <a:lstStyle/>
                    <a:p>
                      <a:pPr marL="0" algn="ctr" defTabSz="914400" rtl="0" eaLnBrk="1" latinLnBrk="0" hangingPunct="1"/>
                      <a:endParaRPr lang="ru-RU" sz="1400" b="0" i="1" kern="1200" dirty="0">
                        <a:solidFill>
                          <a:schemeClr val="tx1"/>
                        </a:solidFill>
                        <a:latin typeface="Times New Roman" pitchFamily="18" charset="0"/>
                        <a:ea typeface="+mn-ea"/>
                        <a:cs typeface="Times New Roman" pitchFamily="18" charset="0"/>
                      </a:endParaRPr>
                    </a:p>
                    <a:p>
                      <a:pPr marL="0" algn="ctr" defTabSz="914400" rtl="0" eaLnBrk="1" latinLnBrk="0" hangingPunct="1"/>
                      <a:endParaRPr lang="ru-RU" sz="1400" b="0" i="1" kern="1200" dirty="0">
                        <a:solidFill>
                          <a:schemeClr val="tx1"/>
                        </a:solidFill>
                        <a:latin typeface="Times New Roman" pitchFamily="18" charset="0"/>
                        <a:ea typeface="+mn-ea"/>
                        <a:cs typeface="Times New Roman" pitchFamily="18" charset="0"/>
                      </a:endParaRPr>
                    </a:p>
                    <a:p>
                      <a:pPr marL="0" algn="ctr" defTabSz="914400" rtl="0" eaLnBrk="1" latinLnBrk="0" hangingPunct="1"/>
                      <a:r>
                        <a:rPr lang="ru-RU" sz="1400" b="0" i="1" kern="1200" dirty="0">
                          <a:solidFill>
                            <a:schemeClr val="tx1"/>
                          </a:solidFill>
                          <a:latin typeface="Times New Roman" pitchFamily="18" charset="0"/>
                          <a:ea typeface="+mn-ea"/>
                          <a:cs typeface="Times New Roman" pitchFamily="18" charset="0"/>
                        </a:rPr>
                        <a:t>1</a:t>
                      </a:r>
                    </a:p>
                  </a:txBody>
                  <a:tcPr marL="91422" marR="91422">
                    <a:gradFill>
                      <a:gsLst>
                        <a:gs pos="28000">
                          <a:srgbClr val="D9FFFF"/>
                        </a:gs>
                        <a:gs pos="100000">
                          <a:srgbClr val="66FFFF"/>
                        </a:gs>
                      </a:gsLst>
                      <a:lin ang="5400000" scaled="0"/>
                    </a:gradFill>
                  </a:tcPr>
                </a:tc>
                <a:tc>
                  <a:txBody>
                    <a:bodyPr/>
                    <a:lstStyle/>
                    <a:p>
                      <a:pPr marL="0" algn="ctr" defTabSz="914400" rtl="0" eaLnBrk="1" latinLnBrk="0" hangingPunct="1"/>
                      <a:endParaRPr lang="ru-RU" sz="1400" b="0" i="1" kern="1200" dirty="0">
                        <a:solidFill>
                          <a:schemeClr val="tx1"/>
                        </a:solidFill>
                        <a:latin typeface="Times New Roman" pitchFamily="18" charset="0"/>
                        <a:ea typeface="+mn-ea"/>
                        <a:cs typeface="Times New Roman" pitchFamily="18" charset="0"/>
                      </a:endParaRPr>
                    </a:p>
                    <a:p>
                      <a:pPr marL="0" algn="ctr" defTabSz="914400" rtl="0" eaLnBrk="1" latinLnBrk="0" hangingPunct="1"/>
                      <a:endParaRPr lang="ru-RU" sz="1400" b="0" i="1" kern="1200" dirty="0">
                        <a:solidFill>
                          <a:schemeClr val="tx1"/>
                        </a:solidFill>
                        <a:latin typeface="Times New Roman" pitchFamily="18" charset="0"/>
                        <a:ea typeface="+mn-ea"/>
                        <a:cs typeface="Times New Roman" pitchFamily="18" charset="0"/>
                      </a:endParaRPr>
                    </a:p>
                    <a:p>
                      <a:pPr marL="0" algn="ctr" defTabSz="914400" rtl="0" eaLnBrk="1" latinLnBrk="0" hangingPunct="1"/>
                      <a:r>
                        <a:rPr lang="ru-RU" sz="1400" b="0" i="1" kern="1200" dirty="0">
                          <a:solidFill>
                            <a:schemeClr val="tx1"/>
                          </a:solidFill>
                          <a:latin typeface="Times New Roman" pitchFamily="18" charset="0"/>
                          <a:ea typeface="+mn-ea"/>
                          <a:cs typeface="Times New Roman" pitchFamily="18" charset="0"/>
                        </a:rPr>
                        <a:t>1</a:t>
                      </a:r>
                    </a:p>
                  </a:txBody>
                  <a:tcPr marL="91422" marR="91422">
                    <a:gradFill>
                      <a:gsLst>
                        <a:gs pos="28000">
                          <a:srgbClr val="D9FFFF"/>
                        </a:gs>
                        <a:gs pos="100000">
                          <a:srgbClr val="66FFFF"/>
                        </a:gs>
                      </a:gsLst>
                      <a:lin ang="5400000" scaled="0"/>
                    </a:gradFill>
                  </a:tcPr>
                </a:tc>
                <a:tc>
                  <a:txBody>
                    <a:bodyPr/>
                    <a:lstStyle/>
                    <a:p>
                      <a:pPr marL="0" algn="ctr" defTabSz="914400" rtl="0" eaLnBrk="1" latinLnBrk="0" hangingPunct="1"/>
                      <a:endParaRPr lang="ru-RU" sz="1400" b="0" i="1" kern="1200" dirty="0">
                        <a:solidFill>
                          <a:schemeClr val="tx1"/>
                        </a:solidFill>
                        <a:latin typeface="Times New Roman" pitchFamily="18" charset="0"/>
                        <a:ea typeface="+mn-ea"/>
                        <a:cs typeface="Times New Roman" pitchFamily="18" charset="0"/>
                      </a:endParaRPr>
                    </a:p>
                    <a:p>
                      <a:pPr marL="0" algn="ctr" defTabSz="914400" rtl="0" eaLnBrk="1" latinLnBrk="0" hangingPunct="1"/>
                      <a:endParaRPr lang="ru-RU" sz="1400" b="0" i="1" kern="1200" dirty="0">
                        <a:solidFill>
                          <a:schemeClr val="tx1"/>
                        </a:solidFill>
                        <a:latin typeface="Times New Roman" pitchFamily="18" charset="0"/>
                        <a:ea typeface="+mn-ea"/>
                        <a:cs typeface="Times New Roman" pitchFamily="18" charset="0"/>
                      </a:endParaRPr>
                    </a:p>
                    <a:p>
                      <a:pPr marL="0" algn="ctr" defTabSz="914400" rtl="0" eaLnBrk="1" latinLnBrk="0" hangingPunct="1"/>
                      <a:r>
                        <a:rPr lang="ru-RU" sz="1400" b="0" i="1" kern="1200" dirty="0">
                          <a:solidFill>
                            <a:schemeClr val="tx1"/>
                          </a:solidFill>
                          <a:latin typeface="Times New Roman" pitchFamily="18" charset="0"/>
                          <a:ea typeface="+mn-ea"/>
                          <a:cs typeface="Times New Roman" pitchFamily="18" charset="0"/>
                        </a:rPr>
                        <a:t>-</a:t>
                      </a:r>
                    </a:p>
                  </a:txBody>
                  <a:tcPr marL="91422" marR="91422">
                    <a:gradFill>
                      <a:gsLst>
                        <a:gs pos="28000">
                          <a:srgbClr val="D9FFFF"/>
                        </a:gs>
                        <a:gs pos="100000">
                          <a:srgbClr val="66FFFF"/>
                        </a:gs>
                      </a:gsLst>
                      <a:lin ang="5400000" scaled="0"/>
                    </a:gradFill>
                  </a:tcPr>
                </a:tc>
                <a:extLst>
                  <a:ext uri="{0D108BD9-81ED-4DB2-BD59-A6C34878D82A}">
                    <a16:rowId xmlns:a16="http://schemas.microsoft.com/office/drawing/2014/main" xmlns="" val="10003"/>
                  </a:ext>
                </a:extLst>
              </a:tr>
            </a:tbl>
          </a:graphicData>
        </a:graphic>
      </p:graphicFrame>
      <p:sp>
        <p:nvSpPr>
          <p:cNvPr id="8"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sz="1600" b="1" dirty="0">
                <a:solidFill>
                  <a:srgbClr val="002060"/>
                </a:solidFill>
                <a:effectLst>
                  <a:outerShdw blurRad="38100" dist="38100" dir="2700000" algn="tl">
                    <a:srgbClr val="C0C0C0"/>
                  </a:outerShdw>
                </a:effectLst>
                <a:latin typeface="Tahoma" pitchFamily="34" charset="0"/>
              </a:rPr>
              <a:t>60.8 </a:t>
            </a:r>
          </a:p>
        </p:txBody>
      </p:sp>
      <p:pic>
        <p:nvPicPr>
          <p:cNvPr id="9217" name="Picture 1"/>
          <p:cNvPicPr>
            <a:picLocks noChangeAspect="1" noChangeArrowheads="1"/>
          </p:cNvPicPr>
          <p:nvPr/>
        </p:nvPicPr>
        <p:blipFill rotWithShape="1">
          <a:blip r:embed="rId4">
            <a:extLst>
              <a:ext uri="{28A0092B-C50C-407E-A947-70E740481C1C}">
                <a14:useLocalDpi xmlns:a14="http://schemas.microsoft.com/office/drawing/2010/main" val="0"/>
              </a:ext>
            </a:extLst>
          </a:blip>
          <a:srcRect b="16321"/>
          <a:stretch/>
        </p:blipFill>
        <p:spPr bwMode="auto">
          <a:xfrm>
            <a:off x="2810375" y="5183354"/>
            <a:ext cx="4051818" cy="1674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901516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82997" y="0"/>
            <a:ext cx="9144000" cy="6858000"/>
            <a:chOff x="0" y="0"/>
            <a:chExt cx="9144000" cy="6858000"/>
          </a:xfrm>
        </p:grpSpPr>
        <p:pic>
          <p:nvPicPr>
            <p:cNvPr id="3" name="Picture 3" descr="C:\Users\fu7\Desktop\Безымянный.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Users\fu7\Desktop\Безымянный.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Прямоугольник 4"/>
          <p:cNvSpPr/>
          <p:nvPr/>
        </p:nvSpPr>
        <p:spPr>
          <a:xfrm>
            <a:off x="114300" y="2332"/>
            <a:ext cx="8639175" cy="830997"/>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Формирование и использование средств Дорожного фонда</a:t>
            </a:r>
          </a:p>
        </p:txBody>
      </p:sp>
      <p:sp>
        <p:nvSpPr>
          <p:cNvPr id="6"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61</a:t>
            </a:r>
          </a:p>
        </p:txBody>
      </p:sp>
      <p:grpSp>
        <p:nvGrpSpPr>
          <p:cNvPr id="82" name="Группа 81"/>
          <p:cNvGrpSpPr/>
          <p:nvPr/>
        </p:nvGrpSpPr>
        <p:grpSpPr>
          <a:xfrm>
            <a:off x="401391" y="988586"/>
            <a:ext cx="8496183" cy="2094846"/>
            <a:chOff x="401391" y="1201246"/>
            <a:chExt cx="8496183" cy="2094846"/>
          </a:xfrm>
        </p:grpSpPr>
        <p:sp>
          <p:nvSpPr>
            <p:cNvPr id="56" name="AutoShape 4"/>
            <p:cNvSpPr>
              <a:spLocks noChangeArrowheads="1"/>
            </p:cNvSpPr>
            <p:nvPr>
              <p:custDataLst>
                <p:tags r:id="rId1"/>
              </p:custDataLst>
            </p:nvPr>
          </p:nvSpPr>
          <p:spPr bwMode="white">
            <a:xfrm>
              <a:off x="401391" y="1568291"/>
              <a:ext cx="3213691" cy="1727801"/>
            </a:xfrm>
            <a:prstGeom prst="roundRect">
              <a:avLst>
                <a:gd name="adj" fmla="val 5304"/>
              </a:avLst>
            </a:prstGeom>
            <a:solidFill>
              <a:schemeClr val="bg1">
                <a:alpha val="60000"/>
              </a:schemeClr>
            </a:solidFill>
            <a:ln w="38100">
              <a:gradFill>
                <a:gsLst>
                  <a:gs pos="50000">
                    <a:srgbClr val="FFCF01"/>
                  </a:gs>
                  <a:gs pos="100000">
                    <a:srgbClr val="E22000"/>
                  </a:gs>
                </a:gsLst>
                <a:lin ang="5400000" scaled="0"/>
              </a:gradFill>
            </a:ln>
            <a:effectLst>
              <a:outerShdw blurRad="225425" dist="38100" dir="5220000" algn="ctr">
                <a:srgbClr val="000000">
                  <a:alpha val="33000"/>
                </a:srgbClr>
              </a:outerShdw>
            </a:effectLst>
            <a:scene3d>
              <a:camera prst="orthographicFront"/>
              <a:lightRig rig="flat" dir="t"/>
            </a:scene3d>
            <a:sp3d contourW="19050">
              <a:bevelT w="101600" prst="divot"/>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fontAlgn="ctr">
                <a:spcBef>
                  <a:spcPts val="0"/>
                </a:spcBef>
                <a:spcAft>
                  <a:spcPts val="0"/>
                </a:spcAft>
                <a:buClr>
                  <a:srgbClr val="FF0000"/>
                </a:buClr>
                <a:buSzPct val="70000"/>
                <a:buFont typeface="Wingdings" pitchFamily="2" charset="2"/>
                <a:buChar char="n"/>
                <a:tabLst>
                  <a:tab pos="136525" algn="l"/>
                </a:tabLst>
                <a:defRPr/>
              </a:pPr>
              <a:endParaRPr lang="zh-CN" altLang="en-US" sz="1400" b="0" dirty="0">
                <a:solidFill>
                  <a:schemeClr val="tx1"/>
                </a:solidFill>
                <a:latin typeface="微软雅黑" pitchFamily="34" charset="-122"/>
                <a:ea typeface="微软雅黑" pitchFamily="34" charset="-122"/>
              </a:endParaRPr>
            </a:p>
          </p:txBody>
        </p:sp>
        <p:sp>
          <p:nvSpPr>
            <p:cNvPr id="57" name="AutoShape 3"/>
            <p:cNvSpPr>
              <a:spLocks noChangeArrowheads="1"/>
            </p:cNvSpPr>
            <p:nvPr/>
          </p:nvSpPr>
          <p:spPr bwMode="auto">
            <a:xfrm>
              <a:off x="991078" y="1201246"/>
              <a:ext cx="2932348" cy="504001"/>
            </a:xfrm>
            <a:prstGeom prst="roundRect">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fontAlgn="ctr">
                <a:spcBef>
                  <a:spcPts val="0"/>
                </a:spcBef>
                <a:spcAft>
                  <a:spcPts val="0"/>
                </a:spcAft>
                <a:buClr>
                  <a:srgbClr val="FF0000"/>
                </a:buClr>
                <a:buSzPct val="70000"/>
                <a:buFont typeface="Wingdings" pitchFamily="2" charset="2"/>
                <a:buChar char="u"/>
                <a:defRPr/>
              </a:pPr>
              <a:endParaRPr lang="zh-CN" altLang="zh-CN" sz="1600" dirty="0">
                <a:solidFill>
                  <a:schemeClr val="bg1"/>
                </a:solidFill>
                <a:latin typeface="微软雅黑" pitchFamily="34" charset="-122"/>
                <a:ea typeface="微软雅黑" pitchFamily="34" charset="-122"/>
              </a:endParaRPr>
            </a:p>
          </p:txBody>
        </p:sp>
        <p:sp>
          <p:nvSpPr>
            <p:cNvPr id="54" name="TextBox 53"/>
            <p:cNvSpPr txBox="1"/>
            <p:nvPr/>
          </p:nvSpPr>
          <p:spPr>
            <a:xfrm>
              <a:off x="737006" y="1291663"/>
              <a:ext cx="3354839" cy="323165"/>
            </a:xfrm>
            <a:prstGeom prst="rect">
              <a:avLst/>
            </a:prstGeom>
            <a:noFill/>
            <a:ln>
              <a:noFill/>
            </a:ln>
          </p:spPr>
          <p:txBody>
            <a:bodyPr wrap="square" rtlCol="0">
              <a:spAutoFit/>
            </a:bodyPr>
            <a:lstStyle/>
            <a:p>
              <a:pPr algn="ctr"/>
              <a:r>
                <a:rPr lang="ru-RU" sz="1500" b="1" dirty="0">
                  <a:solidFill>
                    <a:schemeClr val="bg1"/>
                  </a:solidFill>
                  <a:latin typeface="Times New Roman" pitchFamily="18" charset="0"/>
                  <a:cs typeface="Times New Roman" pitchFamily="18" charset="0"/>
                </a:rPr>
                <a:t>Источники формирования</a:t>
              </a:r>
            </a:p>
          </p:txBody>
        </p:sp>
        <p:sp>
          <p:nvSpPr>
            <p:cNvPr id="58" name="AutoShape 4"/>
            <p:cNvSpPr>
              <a:spLocks noChangeArrowheads="1"/>
            </p:cNvSpPr>
            <p:nvPr>
              <p:custDataLst>
                <p:tags r:id="rId2"/>
              </p:custDataLst>
            </p:nvPr>
          </p:nvSpPr>
          <p:spPr bwMode="white">
            <a:xfrm>
              <a:off x="5369442" y="1577650"/>
              <a:ext cx="3200330" cy="1718441"/>
            </a:xfrm>
            <a:prstGeom prst="roundRect">
              <a:avLst>
                <a:gd name="adj" fmla="val 4784"/>
              </a:avLst>
            </a:prstGeom>
            <a:solidFill>
              <a:schemeClr val="bg1">
                <a:alpha val="60000"/>
              </a:schemeClr>
            </a:solidFill>
            <a:ln w="38100">
              <a:gradFill>
                <a:gsLst>
                  <a:gs pos="50000">
                    <a:srgbClr val="6EFF01"/>
                  </a:gs>
                  <a:gs pos="100000">
                    <a:srgbClr val="0F5000"/>
                  </a:gs>
                </a:gsLst>
                <a:lin ang="5400000" scaled="0"/>
              </a:gradFill>
            </a:ln>
            <a:effectLst>
              <a:outerShdw blurRad="225425" dist="38100" dir="5220000" algn="ctr">
                <a:srgbClr val="000000">
                  <a:alpha val="33000"/>
                </a:srgbClr>
              </a:outerShdw>
            </a:effectLst>
            <a:scene3d>
              <a:camera prst="orthographicFront"/>
              <a:lightRig rig="flat" dir="t"/>
            </a:scene3d>
            <a:sp3d contourW="19050">
              <a:bevelT w="101600" prst="divot"/>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fontAlgn="ctr">
                <a:spcBef>
                  <a:spcPts val="0"/>
                </a:spcBef>
                <a:spcAft>
                  <a:spcPts val="0"/>
                </a:spcAft>
                <a:buClr>
                  <a:srgbClr val="FF0000"/>
                </a:buClr>
                <a:buSzPct val="70000"/>
                <a:buFont typeface="Wingdings" pitchFamily="2" charset="2"/>
                <a:buChar char="n"/>
                <a:tabLst>
                  <a:tab pos="136525" algn="l"/>
                </a:tabLst>
                <a:defRPr/>
              </a:pPr>
              <a:endParaRPr lang="zh-CN" altLang="en-US" sz="1400" b="0" dirty="0">
                <a:solidFill>
                  <a:schemeClr val="tx1"/>
                </a:solidFill>
                <a:latin typeface="微软雅黑" pitchFamily="34" charset="-122"/>
                <a:ea typeface="微软雅黑" pitchFamily="34" charset="-122"/>
              </a:endParaRPr>
            </a:p>
          </p:txBody>
        </p:sp>
        <p:sp>
          <p:nvSpPr>
            <p:cNvPr id="59" name="AutoShape 3"/>
            <p:cNvSpPr>
              <a:spLocks noChangeArrowheads="1"/>
            </p:cNvSpPr>
            <p:nvPr/>
          </p:nvSpPr>
          <p:spPr bwMode="auto">
            <a:xfrm>
              <a:off x="5016838" y="1210605"/>
              <a:ext cx="3044072" cy="504001"/>
            </a:xfrm>
            <a:prstGeom prst="roundRect">
              <a:avLst/>
            </a:prstGeom>
            <a:gradFill flip="none" rotWithShape="1">
              <a:gsLst>
                <a:gs pos="0">
                  <a:srgbClr val="6EFF01"/>
                </a:gs>
                <a:gs pos="90000">
                  <a:srgbClr val="0F5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contourW="19050">
              <a:bevelT prst="convex"/>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fontAlgn="ctr">
                <a:spcBef>
                  <a:spcPts val="0"/>
                </a:spcBef>
                <a:spcAft>
                  <a:spcPts val="0"/>
                </a:spcAft>
                <a:buClr>
                  <a:srgbClr val="FF0000"/>
                </a:buClr>
                <a:buSzPct val="70000"/>
                <a:defRPr/>
              </a:pPr>
              <a:endParaRPr lang="zh-CN" altLang="zh-CN" sz="1600">
                <a:solidFill>
                  <a:schemeClr val="bg1"/>
                </a:solidFill>
                <a:latin typeface="微软雅黑" pitchFamily="34" charset="-122"/>
                <a:ea typeface="微软雅黑" pitchFamily="34" charset="-122"/>
              </a:endParaRPr>
            </a:p>
          </p:txBody>
        </p:sp>
        <p:sp>
          <p:nvSpPr>
            <p:cNvPr id="47" name="TextBox 46"/>
            <p:cNvSpPr txBox="1"/>
            <p:nvPr/>
          </p:nvSpPr>
          <p:spPr>
            <a:xfrm>
              <a:off x="5103497" y="1283118"/>
              <a:ext cx="2721892" cy="323165"/>
            </a:xfrm>
            <a:prstGeom prst="rect">
              <a:avLst/>
            </a:prstGeom>
            <a:noFill/>
          </p:spPr>
          <p:txBody>
            <a:bodyPr wrap="square" rtlCol="0">
              <a:spAutoFit/>
            </a:bodyPr>
            <a:lstStyle/>
            <a:p>
              <a:pPr algn="ctr"/>
              <a:r>
                <a:rPr lang="ru-RU" sz="1500" b="1" dirty="0">
                  <a:solidFill>
                    <a:schemeClr val="bg1"/>
                  </a:solidFill>
                  <a:latin typeface="Times New Roman" pitchFamily="18" charset="0"/>
                  <a:cs typeface="Times New Roman" pitchFamily="18" charset="0"/>
                </a:rPr>
                <a:t>Направления расходов</a:t>
              </a:r>
            </a:p>
          </p:txBody>
        </p:sp>
        <p:sp>
          <p:nvSpPr>
            <p:cNvPr id="62" name="TextBox 61"/>
            <p:cNvSpPr txBox="1"/>
            <p:nvPr/>
          </p:nvSpPr>
          <p:spPr>
            <a:xfrm>
              <a:off x="476126" y="1942496"/>
              <a:ext cx="3096489" cy="954107"/>
            </a:xfrm>
            <a:prstGeom prst="rect">
              <a:avLst/>
            </a:prstGeom>
            <a:noFill/>
          </p:spPr>
          <p:txBody>
            <a:bodyPr wrap="none" rtlCol="0">
              <a:spAutoFit/>
            </a:bodyPr>
            <a:lstStyle/>
            <a:p>
              <a:pPr algn="ctr"/>
              <a:r>
                <a:rPr lang="ru-RU" sz="1400" b="1" dirty="0">
                  <a:latin typeface="Times New Roman" pitchFamily="18" charset="0"/>
                  <a:cs typeface="Times New Roman" pitchFamily="18" charset="0"/>
                </a:rPr>
                <a:t>Остатки средств</a:t>
              </a:r>
            </a:p>
            <a:p>
              <a:pPr algn="ctr"/>
              <a:r>
                <a:rPr lang="ru-RU" sz="1400" b="1" dirty="0">
                  <a:latin typeface="Times New Roman" pitchFamily="18" charset="0"/>
                  <a:cs typeface="Times New Roman" pitchFamily="18" charset="0"/>
                </a:rPr>
                <a:t>на 01.01.2025 года – 2,6 </a:t>
              </a:r>
              <a:r>
                <a:rPr lang="ru-RU" sz="1400" b="1" dirty="0" err="1">
                  <a:latin typeface="Times New Roman" pitchFamily="18" charset="0"/>
                  <a:cs typeface="Times New Roman" pitchFamily="18" charset="0"/>
                </a:rPr>
                <a:t>млн.рублей</a:t>
              </a:r>
              <a:r>
                <a:rPr lang="ru-RU" sz="1400" b="1" dirty="0">
                  <a:latin typeface="Times New Roman" pitchFamily="18" charset="0"/>
                  <a:cs typeface="Times New Roman" pitchFamily="18" charset="0"/>
                </a:rPr>
                <a:t>,</a:t>
              </a:r>
            </a:p>
            <a:p>
              <a:pPr algn="ctr"/>
              <a:r>
                <a:rPr lang="ru-RU" sz="1400" b="1" dirty="0">
                  <a:latin typeface="Times New Roman" pitchFamily="18" charset="0"/>
                  <a:cs typeface="Times New Roman" pitchFamily="18" charset="0"/>
                </a:rPr>
                <a:t>Поступило доходов 13,2 млн. рублей</a:t>
              </a:r>
            </a:p>
            <a:p>
              <a:pPr algn="ctr"/>
              <a:r>
                <a:rPr lang="ru-RU" sz="1400" b="1" dirty="0">
                  <a:latin typeface="Times New Roman" pitchFamily="18" charset="0"/>
                  <a:cs typeface="Times New Roman" pitchFamily="18" charset="0"/>
                </a:rPr>
                <a:t> в </a:t>
              </a:r>
              <a:r>
                <a:rPr lang="ru-RU" sz="1400" b="1" dirty="0" err="1">
                  <a:latin typeface="Times New Roman" pitchFamily="18" charset="0"/>
                  <a:cs typeface="Times New Roman" pitchFamily="18" charset="0"/>
                </a:rPr>
                <a:t>т.ч</a:t>
              </a:r>
              <a:r>
                <a:rPr lang="ru-RU" sz="1400" b="1" dirty="0">
                  <a:latin typeface="Times New Roman" pitchFamily="18" charset="0"/>
                  <a:cs typeface="Times New Roman" pitchFamily="18" charset="0"/>
                </a:rPr>
                <a:t>.:</a:t>
              </a:r>
            </a:p>
          </p:txBody>
        </p:sp>
        <p:sp>
          <p:nvSpPr>
            <p:cNvPr id="63" name="TextBox 62"/>
            <p:cNvSpPr txBox="1"/>
            <p:nvPr/>
          </p:nvSpPr>
          <p:spPr>
            <a:xfrm>
              <a:off x="5096787" y="1804772"/>
              <a:ext cx="3800787" cy="1384995"/>
            </a:xfrm>
            <a:prstGeom prst="rect">
              <a:avLst/>
            </a:prstGeom>
            <a:noFill/>
          </p:spPr>
          <p:txBody>
            <a:bodyPr wrap="square" rtlCol="0">
              <a:spAutoFit/>
            </a:bodyPr>
            <a:lstStyle/>
            <a:p>
              <a:pPr lvl="0" algn="ctr"/>
              <a:r>
                <a:rPr lang="ru-RU" sz="1400" b="1" dirty="0">
                  <a:solidFill>
                    <a:prstClr val="black"/>
                  </a:solidFill>
                  <a:latin typeface="Times New Roman" pitchFamily="18" charset="0"/>
                  <a:cs typeface="Times New Roman" pitchFamily="18" charset="0"/>
                </a:rPr>
                <a:t>15,8  </a:t>
              </a:r>
              <a:r>
                <a:rPr lang="ru-RU" sz="1400" b="1" dirty="0" err="1">
                  <a:solidFill>
                    <a:prstClr val="black"/>
                  </a:solidFill>
                  <a:latin typeface="Times New Roman" pitchFamily="18" charset="0"/>
                  <a:cs typeface="Times New Roman" pitchFamily="18" charset="0"/>
                </a:rPr>
                <a:t>млн.рублей</a:t>
              </a:r>
              <a:r>
                <a:rPr lang="ru-RU" sz="1400" b="1" dirty="0">
                  <a:solidFill>
                    <a:prstClr val="black"/>
                  </a:solidFill>
                  <a:latin typeface="Times New Roman" pitchFamily="18" charset="0"/>
                  <a:cs typeface="Times New Roman" pitchFamily="18" charset="0"/>
                </a:rPr>
                <a:t> - </a:t>
              </a:r>
            </a:p>
            <a:p>
              <a:pPr lvl="0" algn="ctr"/>
              <a:r>
                <a:rPr lang="ru-RU" sz="1400" b="1" dirty="0">
                  <a:solidFill>
                    <a:prstClr val="black"/>
                  </a:solidFill>
                  <a:latin typeface="Times New Roman" pitchFamily="18" charset="0"/>
                  <a:cs typeface="Times New Roman" pitchFamily="18" charset="0"/>
                </a:rPr>
                <a:t>в рамках МП</a:t>
              </a:r>
            </a:p>
            <a:p>
              <a:pPr lvl="0" algn="ctr"/>
              <a:r>
                <a:rPr lang="ru-RU" sz="1400" b="1" dirty="0">
                  <a:solidFill>
                    <a:prstClr val="black"/>
                  </a:solidFill>
                  <a:latin typeface="Times New Roman" pitchFamily="18" charset="0"/>
                  <a:cs typeface="Times New Roman" pitchFamily="18" charset="0"/>
                </a:rPr>
                <a:t>«Развитие транспортной системы городского </a:t>
              </a:r>
            </a:p>
            <a:p>
              <a:pPr lvl="0" algn="ctr"/>
              <a:r>
                <a:rPr lang="ru-RU" sz="1400" b="1" dirty="0">
                  <a:solidFill>
                    <a:prstClr val="black"/>
                  </a:solidFill>
                  <a:latin typeface="Times New Roman" pitchFamily="18" charset="0"/>
                  <a:cs typeface="Times New Roman" pitchFamily="18" charset="0"/>
                </a:rPr>
                <a:t>округа город Первомайск </a:t>
              </a:r>
            </a:p>
            <a:p>
              <a:pPr lvl="0" algn="ctr"/>
              <a:r>
                <a:rPr lang="ru-RU" sz="1400" b="1" dirty="0">
                  <a:solidFill>
                    <a:prstClr val="black"/>
                  </a:solidFill>
                  <a:latin typeface="Times New Roman" pitchFamily="18" charset="0"/>
                  <a:cs typeface="Times New Roman" pitchFamily="18" charset="0"/>
                </a:rPr>
                <a:t>Нижегородской области» из них:</a:t>
              </a:r>
            </a:p>
          </p:txBody>
        </p:sp>
      </p:grpSp>
      <p:pic>
        <p:nvPicPr>
          <p:cNvPr id="64"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000092" y="3633260"/>
            <a:ext cx="1006896" cy="650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 name="Picture 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000092" y="4537751"/>
            <a:ext cx="1006896" cy="7147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 name="Рисунок 6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000092" y="5635988"/>
            <a:ext cx="1006896" cy="571991"/>
          </a:xfrm>
          <a:prstGeom prst="rect">
            <a:avLst/>
          </a:prstGeom>
          <a:ln>
            <a:noFill/>
          </a:ln>
          <a:effectLst/>
        </p:spPr>
      </p:pic>
      <p:grpSp>
        <p:nvGrpSpPr>
          <p:cNvPr id="71" name="Группа 70"/>
          <p:cNvGrpSpPr/>
          <p:nvPr/>
        </p:nvGrpSpPr>
        <p:grpSpPr>
          <a:xfrm>
            <a:off x="-829092" y="2713232"/>
            <a:ext cx="5492756" cy="1840057"/>
            <a:chOff x="-920757" y="2836920"/>
            <a:chExt cx="5492756" cy="1840057"/>
          </a:xfrm>
        </p:grpSpPr>
        <p:pic>
          <p:nvPicPr>
            <p:cNvPr id="72" name="Рисунок 71"/>
            <p:cNvPicPr>
              <a:picLocks noChangeAspect="1"/>
            </p:cNvPicPr>
            <p:nvPr/>
          </p:nvPicPr>
          <p:blipFill>
            <a:blip r:embed="rId9" cstate="print">
              <a:extLst>
                <a:ext uri="{BEBA8EAE-BF5A-486C-A8C5-ECC9F3942E4B}">
                  <a14:imgProps xmlns:a14="http://schemas.microsoft.com/office/drawing/2010/main">
                    <a14:imgLayer r:embed="rId10">
                      <a14:imgEffect>
                        <a14:backgroundRemoval t="54800" b="90000" l="41940" r="96866"/>
                      </a14:imgEffect>
                    </a14:imgLayer>
                  </a14:imgProps>
                </a:ext>
                <a:ext uri="{28A0092B-C50C-407E-A947-70E740481C1C}">
                  <a14:useLocalDpi xmlns:a14="http://schemas.microsoft.com/office/drawing/2010/main" val="0"/>
                </a:ext>
              </a:extLst>
            </a:blip>
            <a:stretch>
              <a:fillRect/>
            </a:stretch>
          </p:blipFill>
          <p:spPr>
            <a:xfrm>
              <a:off x="-920757" y="2836920"/>
              <a:ext cx="2465677" cy="1840057"/>
            </a:xfrm>
            <a:prstGeom prst="rect">
              <a:avLst/>
            </a:prstGeom>
          </p:spPr>
        </p:pic>
        <p:sp>
          <p:nvSpPr>
            <p:cNvPr id="73" name="Прямоугольник 72"/>
            <p:cNvSpPr/>
            <p:nvPr/>
          </p:nvSpPr>
          <p:spPr>
            <a:xfrm>
              <a:off x="988804" y="3896531"/>
              <a:ext cx="3583195" cy="523220"/>
            </a:xfrm>
            <a:prstGeom prst="rect">
              <a:avLst/>
            </a:prstGeom>
          </p:spPr>
          <p:txBody>
            <a:bodyPr wrap="square">
              <a:spAutoFit/>
            </a:bodyPr>
            <a:lstStyle/>
            <a:p>
              <a:pPr algn="ctr"/>
              <a:r>
                <a:rPr lang="ru-RU" sz="1400" b="1" dirty="0">
                  <a:solidFill>
                    <a:prstClr val="black"/>
                  </a:solidFill>
                  <a:latin typeface="Arial" charset="0"/>
                </a:rPr>
                <a:t>Акцизы на нефтепродукты – </a:t>
              </a:r>
            </a:p>
            <a:p>
              <a:pPr algn="ctr"/>
              <a:r>
                <a:rPr lang="ru-RU" sz="1400" b="1" dirty="0">
                  <a:solidFill>
                    <a:prstClr val="black"/>
                  </a:solidFill>
                  <a:latin typeface="Arial" charset="0"/>
                </a:rPr>
                <a:t>13,2  млн.рублей</a:t>
              </a:r>
              <a:endParaRPr lang="ru-RU" sz="1400" dirty="0">
                <a:ln>
                  <a:solidFill>
                    <a:schemeClr val="tx1"/>
                  </a:solidFill>
                </a:ln>
              </a:endParaRPr>
            </a:p>
          </p:txBody>
        </p:sp>
      </p:grpSp>
      <p:cxnSp>
        <p:nvCxnSpPr>
          <p:cNvPr id="75" name="Прямая со стрелкой 74"/>
          <p:cNvCxnSpPr/>
          <p:nvPr/>
        </p:nvCxnSpPr>
        <p:spPr>
          <a:xfrm>
            <a:off x="1844219" y="4407210"/>
            <a:ext cx="0" cy="432656"/>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76" name="Овал 75"/>
          <p:cNvSpPr/>
          <p:nvPr/>
        </p:nvSpPr>
        <p:spPr>
          <a:xfrm>
            <a:off x="563241" y="5252486"/>
            <a:ext cx="89125" cy="73580"/>
          </a:xfrm>
          <a:prstGeom prst="ellipse">
            <a:avLst/>
          </a:prstGeom>
          <a:solidFill>
            <a:schemeClr val="bg1"/>
          </a:solidFill>
          <a:ln>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bg1"/>
              </a:solidFill>
            </a:endParaRPr>
          </a:p>
        </p:txBody>
      </p:sp>
      <p:sp>
        <p:nvSpPr>
          <p:cNvPr id="77" name="TextBox 76"/>
          <p:cNvSpPr txBox="1"/>
          <p:nvPr/>
        </p:nvSpPr>
        <p:spPr>
          <a:xfrm>
            <a:off x="733647" y="5114256"/>
            <a:ext cx="2509283" cy="338554"/>
          </a:xfrm>
          <a:prstGeom prst="rect">
            <a:avLst/>
          </a:prstGeom>
          <a:noFill/>
        </p:spPr>
        <p:txBody>
          <a:bodyPr wrap="square" rtlCol="0">
            <a:spAutoFit/>
          </a:bodyPr>
          <a:lstStyle/>
          <a:p>
            <a:r>
              <a:rPr lang="ru-RU" sz="1600" dirty="0"/>
              <a:t>На дизельное топливо</a:t>
            </a:r>
          </a:p>
        </p:txBody>
      </p:sp>
      <p:sp>
        <p:nvSpPr>
          <p:cNvPr id="80" name="TextBox 79"/>
          <p:cNvSpPr txBox="1"/>
          <p:nvPr/>
        </p:nvSpPr>
        <p:spPr>
          <a:xfrm>
            <a:off x="746622" y="5635988"/>
            <a:ext cx="2509283" cy="338554"/>
          </a:xfrm>
          <a:prstGeom prst="rect">
            <a:avLst/>
          </a:prstGeom>
          <a:noFill/>
        </p:spPr>
        <p:txBody>
          <a:bodyPr wrap="square" rtlCol="0">
            <a:spAutoFit/>
          </a:bodyPr>
          <a:lstStyle/>
          <a:p>
            <a:r>
              <a:rPr lang="ru-RU" sz="1600" dirty="0"/>
              <a:t>На моторные масла</a:t>
            </a:r>
          </a:p>
        </p:txBody>
      </p:sp>
      <p:sp>
        <p:nvSpPr>
          <p:cNvPr id="81" name="TextBox 80"/>
          <p:cNvSpPr txBox="1"/>
          <p:nvPr/>
        </p:nvSpPr>
        <p:spPr>
          <a:xfrm>
            <a:off x="754082" y="6176507"/>
            <a:ext cx="3182753" cy="338554"/>
          </a:xfrm>
          <a:prstGeom prst="rect">
            <a:avLst/>
          </a:prstGeom>
          <a:noFill/>
        </p:spPr>
        <p:txBody>
          <a:bodyPr wrap="square" rtlCol="0">
            <a:spAutoFit/>
          </a:bodyPr>
          <a:lstStyle/>
          <a:p>
            <a:r>
              <a:rPr lang="ru-RU" sz="1600" dirty="0"/>
              <a:t>На автомобильный бензин</a:t>
            </a:r>
          </a:p>
        </p:txBody>
      </p:sp>
      <p:sp>
        <p:nvSpPr>
          <p:cNvPr id="65" name="Прямоугольник 64"/>
          <p:cNvSpPr/>
          <p:nvPr/>
        </p:nvSpPr>
        <p:spPr>
          <a:xfrm>
            <a:off x="5566142" y="3822992"/>
            <a:ext cx="3583195" cy="492443"/>
          </a:xfrm>
          <a:prstGeom prst="rect">
            <a:avLst/>
          </a:prstGeom>
        </p:spPr>
        <p:txBody>
          <a:bodyPr wrap="square">
            <a:spAutoFit/>
          </a:bodyPr>
          <a:lstStyle/>
          <a:p>
            <a:pPr algn="ctr"/>
            <a:r>
              <a:rPr lang="ru-RU" sz="1300" b="1" dirty="0">
                <a:solidFill>
                  <a:prstClr val="black"/>
                </a:solidFill>
                <a:latin typeface="Times New Roman" pitchFamily="18" charset="0"/>
                <a:cs typeface="Times New Roman" pitchFamily="18" charset="0"/>
              </a:rPr>
              <a:t>Ремонт автомобильных дорог – </a:t>
            </a:r>
          </a:p>
          <a:p>
            <a:pPr algn="ctr"/>
            <a:r>
              <a:rPr lang="ru-RU" sz="1300" b="1" dirty="0">
                <a:solidFill>
                  <a:prstClr val="black"/>
                </a:solidFill>
                <a:latin typeface="Times New Roman" pitchFamily="18" charset="0"/>
                <a:cs typeface="Times New Roman" pitchFamily="18" charset="0"/>
              </a:rPr>
              <a:t>5,2 </a:t>
            </a:r>
            <a:r>
              <a:rPr lang="ru-RU" sz="1300" b="1" dirty="0" err="1">
                <a:solidFill>
                  <a:prstClr val="black"/>
                </a:solidFill>
                <a:latin typeface="Times New Roman" pitchFamily="18" charset="0"/>
                <a:cs typeface="Times New Roman" pitchFamily="18" charset="0"/>
              </a:rPr>
              <a:t>млн.рублей</a:t>
            </a:r>
            <a:endParaRPr lang="ru-RU" sz="1300" dirty="0">
              <a:ln>
                <a:solidFill>
                  <a:schemeClr val="tx1"/>
                </a:solidFill>
              </a:ln>
              <a:latin typeface="Times New Roman" pitchFamily="18" charset="0"/>
              <a:cs typeface="Times New Roman" pitchFamily="18" charset="0"/>
            </a:endParaRPr>
          </a:p>
        </p:txBody>
      </p:sp>
      <p:sp>
        <p:nvSpPr>
          <p:cNvPr id="66" name="Прямоугольник 65"/>
          <p:cNvSpPr/>
          <p:nvPr/>
        </p:nvSpPr>
        <p:spPr>
          <a:xfrm>
            <a:off x="5592704" y="4672229"/>
            <a:ext cx="3583195" cy="492443"/>
          </a:xfrm>
          <a:prstGeom prst="rect">
            <a:avLst/>
          </a:prstGeom>
        </p:spPr>
        <p:txBody>
          <a:bodyPr wrap="square">
            <a:spAutoFit/>
          </a:bodyPr>
          <a:lstStyle/>
          <a:p>
            <a:pPr algn="ctr"/>
            <a:r>
              <a:rPr lang="ru-RU" sz="1300" b="1" dirty="0">
                <a:solidFill>
                  <a:prstClr val="black"/>
                </a:solidFill>
                <a:latin typeface="Times New Roman" pitchFamily="18" charset="0"/>
                <a:cs typeface="Times New Roman" pitchFamily="18" charset="0"/>
              </a:rPr>
              <a:t>      Содержание автомобильных дорог – </a:t>
            </a:r>
          </a:p>
          <a:p>
            <a:pPr algn="ctr"/>
            <a:r>
              <a:rPr lang="ru-RU" sz="1300" b="1" dirty="0">
                <a:solidFill>
                  <a:prstClr val="black"/>
                </a:solidFill>
                <a:latin typeface="Times New Roman" pitchFamily="18" charset="0"/>
                <a:cs typeface="Times New Roman" pitchFamily="18" charset="0"/>
              </a:rPr>
              <a:t>6,9 млн.рублей</a:t>
            </a:r>
            <a:endParaRPr lang="ru-RU" sz="1300" dirty="0">
              <a:ln>
                <a:solidFill>
                  <a:schemeClr val="tx1"/>
                </a:solidFill>
              </a:ln>
              <a:latin typeface="Times New Roman" pitchFamily="18" charset="0"/>
              <a:cs typeface="Times New Roman" pitchFamily="18" charset="0"/>
            </a:endParaRPr>
          </a:p>
        </p:txBody>
      </p:sp>
      <p:sp>
        <p:nvSpPr>
          <p:cNvPr id="69" name="Прямоугольник 68"/>
          <p:cNvSpPr/>
          <p:nvPr/>
        </p:nvSpPr>
        <p:spPr>
          <a:xfrm>
            <a:off x="5915088" y="5628293"/>
            <a:ext cx="3055118" cy="692497"/>
          </a:xfrm>
          <a:prstGeom prst="rect">
            <a:avLst/>
          </a:prstGeom>
        </p:spPr>
        <p:txBody>
          <a:bodyPr wrap="square">
            <a:spAutoFit/>
          </a:bodyPr>
          <a:lstStyle/>
          <a:p>
            <a:pPr lvl="0" algn="ctr" defTabSz="914400"/>
            <a:r>
              <a:rPr lang="ru-RU" sz="1300" b="1" dirty="0">
                <a:solidFill>
                  <a:prstClr val="black"/>
                </a:solidFill>
                <a:latin typeface="Times New Roman" pitchFamily="18" charset="0"/>
                <a:cs typeface="Times New Roman" pitchFamily="18" charset="0"/>
              </a:rPr>
              <a:t>Реализация проекта инициативного бюджетирования «Вам решать!»–</a:t>
            </a:r>
          </a:p>
          <a:p>
            <a:pPr lvl="0" algn="ctr" defTabSz="914400"/>
            <a:r>
              <a:rPr lang="ru-RU" sz="1300" b="1" dirty="0">
                <a:solidFill>
                  <a:prstClr val="black"/>
                </a:solidFill>
                <a:latin typeface="Times New Roman" pitchFamily="18" charset="0"/>
                <a:cs typeface="Times New Roman" pitchFamily="18" charset="0"/>
              </a:rPr>
              <a:t> 3,7 млн.рублей</a:t>
            </a:r>
          </a:p>
        </p:txBody>
      </p:sp>
      <p:sp>
        <p:nvSpPr>
          <p:cNvPr id="86" name="Овал 85"/>
          <p:cNvSpPr/>
          <p:nvPr/>
        </p:nvSpPr>
        <p:spPr>
          <a:xfrm>
            <a:off x="566779" y="5766408"/>
            <a:ext cx="89125" cy="73580"/>
          </a:xfrm>
          <a:prstGeom prst="ellipse">
            <a:avLst/>
          </a:prstGeom>
          <a:solidFill>
            <a:schemeClr val="bg1"/>
          </a:solidFill>
          <a:ln>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bg1"/>
              </a:solidFill>
            </a:endParaRPr>
          </a:p>
        </p:txBody>
      </p:sp>
      <p:sp>
        <p:nvSpPr>
          <p:cNvPr id="87" name="Овал 86"/>
          <p:cNvSpPr/>
          <p:nvPr/>
        </p:nvSpPr>
        <p:spPr>
          <a:xfrm>
            <a:off x="570317" y="6290963"/>
            <a:ext cx="89125" cy="73580"/>
          </a:xfrm>
          <a:prstGeom prst="ellipse">
            <a:avLst/>
          </a:prstGeom>
          <a:solidFill>
            <a:schemeClr val="bg1"/>
          </a:solidFill>
          <a:ln>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bg1"/>
              </a:solidFill>
            </a:endParaRPr>
          </a:p>
        </p:txBody>
      </p:sp>
      <p:pic>
        <p:nvPicPr>
          <p:cNvPr id="1028" name="Picture 4" descr="Picture background"/>
          <p:cNvPicPr>
            <a:picLocks noChangeAspect="1" noChangeArrowheads="1"/>
          </p:cNvPicPr>
          <p:nvPr/>
        </p:nvPicPr>
        <p:blipFill>
          <a:blip r:embed="rId11" cstate="print">
            <a:extLst>
              <a:ext uri="{BEBA8EAE-BF5A-486C-A8C5-ECC9F3942E4B}">
                <a14:imgProps xmlns:a14="http://schemas.microsoft.com/office/drawing/2010/main">
                  <a14:imgLayer r:embed="rId12">
                    <a14:imgEffect>
                      <a14:backgroundRemoval t="9689" b="89762" l="1000" r="99222">
                        <a14:foregroundMark x1="41111" y1="51737" x2="41111" y2="51737"/>
                        <a14:foregroundMark x1="40333" y1="46069" x2="40333" y2="46069"/>
                        <a14:foregroundMark x1="60000" y1="48446" x2="60000" y2="48446"/>
                        <a14:foregroundMark x1="61222" y1="55941" x2="61222" y2="55941"/>
                        <a14:foregroundMark x1="85000" y1="48812" x2="85000" y2="48812"/>
                        <a14:foregroundMark x1="83222" y1="55027" x2="83222" y2="55027"/>
                      </a14:backgroundRemoval>
                    </a14:imgEffect>
                  </a14:imgLayer>
                </a14:imgProps>
              </a:ext>
              <a:ext uri="{28A0092B-C50C-407E-A947-70E740481C1C}">
                <a14:useLocalDpi xmlns:a14="http://schemas.microsoft.com/office/drawing/2010/main" val="0"/>
              </a:ext>
            </a:extLst>
          </a:blip>
          <a:srcRect/>
          <a:stretch>
            <a:fillRect/>
          </a:stretch>
        </p:blipFill>
        <p:spPr bwMode="auto">
          <a:xfrm rot="5400000">
            <a:off x="6925882" y="3096780"/>
            <a:ext cx="664350" cy="772843"/>
          </a:xfrm>
          <a:prstGeom prst="rect">
            <a:avLst/>
          </a:prstGeom>
          <a:noFill/>
          <a:extLst>
            <a:ext uri="{909E8E84-426E-40DD-AFC4-6F175D3DCCD1}">
              <a14:hiddenFill xmlns:a14="http://schemas.microsoft.com/office/drawing/2010/main">
                <a:solidFill>
                  <a:srgbClr val="FFFFFF"/>
                </a:solidFill>
              </a14:hiddenFill>
            </a:ext>
          </a:extLst>
        </p:spPr>
      </p:pic>
      <p:pic>
        <p:nvPicPr>
          <p:cNvPr id="91" name="Picture 4" descr="Picture background"/>
          <p:cNvPicPr>
            <a:picLocks noChangeAspect="1" noChangeArrowheads="1"/>
          </p:cNvPicPr>
          <p:nvPr/>
        </p:nvPicPr>
        <p:blipFill>
          <a:blip r:embed="rId11" cstate="print">
            <a:extLst>
              <a:ext uri="{BEBA8EAE-BF5A-486C-A8C5-ECC9F3942E4B}">
                <a14:imgProps xmlns:a14="http://schemas.microsoft.com/office/drawing/2010/main">
                  <a14:imgLayer r:embed="rId12">
                    <a14:imgEffect>
                      <a14:backgroundRemoval t="9689" b="89762" l="1000" r="99222">
                        <a14:foregroundMark x1="41111" y1="51737" x2="41111" y2="51737"/>
                        <a14:foregroundMark x1="40333" y1="46069" x2="40333" y2="46069"/>
                        <a14:foregroundMark x1="60000" y1="48446" x2="60000" y2="48446"/>
                        <a14:foregroundMark x1="61222" y1="55941" x2="61222" y2="55941"/>
                        <a14:foregroundMark x1="85000" y1="48812" x2="85000" y2="48812"/>
                        <a14:foregroundMark x1="83222" y1="55027" x2="83222" y2="55027"/>
                      </a14:backgroundRemoval>
                    </a14:imgEffect>
                  </a14:imgLayer>
                </a14:imgProps>
              </a:ext>
              <a:ext uri="{28A0092B-C50C-407E-A947-70E740481C1C}">
                <a14:useLocalDpi xmlns:a14="http://schemas.microsoft.com/office/drawing/2010/main" val="0"/>
              </a:ext>
            </a:extLst>
          </a:blip>
          <a:srcRect/>
          <a:stretch>
            <a:fillRect/>
          </a:stretch>
        </p:blipFill>
        <p:spPr bwMode="auto">
          <a:xfrm rot="5400000">
            <a:off x="1898465" y="3061864"/>
            <a:ext cx="664350" cy="7728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92647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257174" y="141368"/>
            <a:ext cx="8677275" cy="830997"/>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Направление расходов Дорожного фонда городского округа в 2025 году по сравнению с 2024 годом</a:t>
            </a:r>
          </a:p>
        </p:txBody>
      </p:sp>
      <p:graphicFrame>
        <p:nvGraphicFramePr>
          <p:cNvPr id="8" name="Таблица 7"/>
          <p:cNvGraphicFramePr>
            <a:graphicFrameLocks noGrp="1"/>
          </p:cNvGraphicFramePr>
          <p:nvPr>
            <p:extLst>
              <p:ext uri="{D42A27DB-BD31-4B8C-83A1-F6EECF244321}">
                <p14:modId xmlns:p14="http://schemas.microsoft.com/office/powerpoint/2010/main" val="1261387309"/>
              </p:ext>
            </p:extLst>
          </p:nvPr>
        </p:nvGraphicFramePr>
        <p:xfrm>
          <a:off x="238125" y="1354018"/>
          <a:ext cx="8734425" cy="4498074"/>
        </p:xfrm>
        <a:graphic>
          <a:graphicData uri="http://schemas.openxmlformats.org/drawingml/2006/table">
            <a:tbl>
              <a:tblPr firstRow="1" bandRow="1">
                <a:tableStyleId>{69CF1AB2-1976-4502-BF36-3FF5EA218861}</a:tableStyleId>
              </a:tblPr>
              <a:tblGrid>
                <a:gridCol w="609600">
                  <a:extLst>
                    <a:ext uri="{9D8B030D-6E8A-4147-A177-3AD203B41FA5}">
                      <a16:colId xmlns:a16="http://schemas.microsoft.com/office/drawing/2014/main" xmlns="" val="20000"/>
                    </a:ext>
                  </a:extLst>
                </a:gridCol>
                <a:gridCol w="2296022">
                  <a:extLst>
                    <a:ext uri="{9D8B030D-6E8A-4147-A177-3AD203B41FA5}">
                      <a16:colId xmlns:a16="http://schemas.microsoft.com/office/drawing/2014/main" xmlns="" val="20001"/>
                    </a:ext>
                  </a:extLst>
                </a:gridCol>
                <a:gridCol w="1158034">
                  <a:extLst>
                    <a:ext uri="{9D8B030D-6E8A-4147-A177-3AD203B41FA5}">
                      <a16:colId xmlns:a16="http://schemas.microsoft.com/office/drawing/2014/main" xmlns="" val="20002"/>
                    </a:ext>
                  </a:extLst>
                </a:gridCol>
                <a:gridCol w="1123367">
                  <a:extLst>
                    <a:ext uri="{9D8B030D-6E8A-4147-A177-3AD203B41FA5}">
                      <a16:colId xmlns:a16="http://schemas.microsoft.com/office/drawing/2014/main" xmlns="" val="20003"/>
                    </a:ext>
                  </a:extLst>
                </a:gridCol>
                <a:gridCol w="1123367">
                  <a:extLst>
                    <a:ext uri="{9D8B030D-6E8A-4147-A177-3AD203B41FA5}">
                      <a16:colId xmlns:a16="http://schemas.microsoft.com/office/drawing/2014/main" xmlns="" val="20004"/>
                    </a:ext>
                  </a:extLst>
                </a:gridCol>
                <a:gridCol w="1195167">
                  <a:extLst>
                    <a:ext uri="{9D8B030D-6E8A-4147-A177-3AD203B41FA5}">
                      <a16:colId xmlns:a16="http://schemas.microsoft.com/office/drawing/2014/main" xmlns="" val="20005"/>
                    </a:ext>
                  </a:extLst>
                </a:gridCol>
                <a:gridCol w="1228868">
                  <a:extLst>
                    <a:ext uri="{9D8B030D-6E8A-4147-A177-3AD203B41FA5}">
                      <a16:colId xmlns:a16="http://schemas.microsoft.com/office/drawing/2014/main" xmlns="" val="20006"/>
                    </a:ext>
                  </a:extLst>
                </a:gridCol>
              </a:tblGrid>
              <a:tr h="923343">
                <a:tc>
                  <a:txBody>
                    <a:bodyPr/>
                    <a:lstStyle/>
                    <a:p>
                      <a:pPr algn="ctr" rtl="0" fontAlgn="ctr"/>
                      <a:r>
                        <a:rPr lang="ru-RU" sz="1200" u="none" strike="noStrike" dirty="0">
                          <a:effectLst/>
                          <a:latin typeface="Times New Roman" pitchFamily="18" charset="0"/>
                          <a:cs typeface="Times New Roman" pitchFamily="18" charset="0"/>
                        </a:rPr>
                        <a:t>№</a:t>
                      </a:r>
                    </a:p>
                    <a:p>
                      <a:pPr algn="ctr" rtl="0" fontAlgn="ctr"/>
                      <a:r>
                        <a:rPr lang="ru-RU" sz="1200" u="none" strike="noStrike" dirty="0">
                          <a:effectLst/>
                          <a:latin typeface="Times New Roman" pitchFamily="18" charset="0"/>
                          <a:cs typeface="Times New Roman" pitchFamily="18" charset="0"/>
                        </a:rPr>
                        <a:t> п/п</a:t>
                      </a:r>
                      <a:endParaRPr lang="ru-RU" sz="1200" b="1" i="0" u="none" strike="noStrike" dirty="0">
                        <a:solidFill>
                          <a:srgbClr val="FFFFFF"/>
                        </a:solidFill>
                        <a:effectLst/>
                        <a:latin typeface="Times New Roman" pitchFamily="18" charset="0"/>
                        <a:cs typeface="Times New Roman" pitchFamily="18" charset="0"/>
                      </a:endParaRPr>
                    </a:p>
                  </a:txBody>
                  <a:tcPr marL="9525" marR="9525" marT="9525" marB="0" anchor="ctr">
                    <a:solidFill>
                      <a:schemeClr val="accent1">
                        <a:lumMod val="60000"/>
                        <a:lumOff val="40000"/>
                      </a:schemeClr>
                    </a:solidFill>
                  </a:tcPr>
                </a:tc>
                <a:tc>
                  <a:txBody>
                    <a:bodyPr/>
                    <a:lstStyle/>
                    <a:p>
                      <a:pPr algn="ctr" rtl="0" fontAlgn="ctr"/>
                      <a:r>
                        <a:rPr lang="ru-RU" sz="1200" u="none" strike="noStrike" dirty="0">
                          <a:effectLst/>
                          <a:latin typeface="Times New Roman" pitchFamily="18" charset="0"/>
                          <a:cs typeface="Times New Roman" pitchFamily="18" charset="0"/>
                        </a:rPr>
                        <a:t>Направление расходов Дорожного фонда</a:t>
                      </a:r>
                      <a:endParaRPr lang="ru-RU" sz="1200" b="1" i="0" u="none" strike="noStrike" dirty="0">
                        <a:solidFill>
                          <a:srgbClr val="FFFFFF"/>
                        </a:solidFill>
                        <a:effectLst/>
                        <a:latin typeface="Times New Roman" pitchFamily="18" charset="0"/>
                        <a:cs typeface="Times New Roman" pitchFamily="18" charset="0"/>
                      </a:endParaRPr>
                    </a:p>
                  </a:txBody>
                  <a:tcPr marL="9525" marR="9525" marT="9525" marB="0" anchor="ctr">
                    <a:solidFill>
                      <a:schemeClr val="accent1">
                        <a:lumMod val="60000"/>
                        <a:lumOff val="40000"/>
                      </a:schemeClr>
                    </a:solidFill>
                  </a:tcPr>
                </a:tc>
                <a:tc>
                  <a:txBody>
                    <a:bodyPr/>
                    <a:lstStyle/>
                    <a:p>
                      <a:pPr algn="ctr" rtl="0" fontAlgn="ctr"/>
                      <a:r>
                        <a:rPr lang="ru-RU" sz="1200" u="none" strike="noStrike" dirty="0">
                          <a:effectLst/>
                          <a:latin typeface="Times New Roman" pitchFamily="18" charset="0"/>
                          <a:cs typeface="Times New Roman" pitchFamily="18" charset="0"/>
                        </a:rPr>
                        <a:t>2024  год, факт, млн.рублей</a:t>
                      </a:r>
                      <a:endParaRPr lang="ru-RU" sz="1200" b="1" i="0" u="none" strike="noStrike" dirty="0">
                        <a:solidFill>
                          <a:srgbClr val="FFFFFF"/>
                        </a:solidFill>
                        <a:effectLst/>
                        <a:latin typeface="Times New Roman" panose="02020603050405020304" pitchFamily="18" charset="0"/>
                        <a:cs typeface="Times New Roman" pitchFamily="18" charset="0"/>
                      </a:endParaRPr>
                    </a:p>
                  </a:txBody>
                  <a:tcPr marL="9525" marR="9525" marT="9525" marB="0" anchor="ctr">
                    <a:solidFill>
                      <a:schemeClr val="accent1">
                        <a:lumMod val="60000"/>
                        <a:lumOff val="40000"/>
                      </a:schemeClr>
                    </a:solidFill>
                  </a:tcPr>
                </a:tc>
                <a:tc>
                  <a:txBody>
                    <a:bodyPr/>
                    <a:lstStyle/>
                    <a:p>
                      <a:pPr algn="ctr" rtl="0" fontAlgn="ctr"/>
                      <a:r>
                        <a:rPr lang="ru-RU" sz="1200" u="none" strike="noStrike" dirty="0">
                          <a:effectLst/>
                          <a:latin typeface="Times New Roman" pitchFamily="18" charset="0"/>
                          <a:cs typeface="Times New Roman" pitchFamily="18" charset="0"/>
                        </a:rPr>
                        <a:t>2025 год, план, млн.рублей</a:t>
                      </a:r>
                      <a:endParaRPr lang="ru-RU" sz="1200" b="1" i="0" u="none" strike="noStrike" dirty="0">
                        <a:solidFill>
                          <a:srgbClr val="FFFFFF"/>
                        </a:solidFill>
                        <a:effectLst/>
                        <a:latin typeface="Times New Roman" panose="02020603050405020304" pitchFamily="18" charset="0"/>
                        <a:cs typeface="Times New Roman" pitchFamily="18" charset="0"/>
                      </a:endParaRPr>
                    </a:p>
                  </a:txBody>
                  <a:tcPr marL="9525" marR="9525" marT="9525" marB="0" anchor="ctr">
                    <a:solidFill>
                      <a:schemeClr val="accent1">
                        <a:lumMod val="60000"/>
                        <a:lumOff val="40000"/>
                      </a:schemeClr>
                    </a:solidFill>
                  </a:tcPr>
                </a:tc>
                <a:tc>
                  <a:txBody>
                    <a:bodyPr/>
                    <a:lstStyle/>
                    <a:p>
                      <a:pPr algn="ctr" rtl="0" fontAlgn="ctr"/>
                      <a:r>
                        <a:rPr lang="ru-RU" sz="1200" u="none" strike="noStrike" dirty="0">
                          <a:effectLst/>
                          <a:latin typeface="Times New Roman" pitchFamily="18" charset="0"/>
                          <a:cs typeface="Times New Roman" pitchFamily="18" charset="0"/>
                        </a:rPr>
                        <a:t>2025 год, факт, млн.рублей</a:t>
                      </a:r>
                      <a:endParaRPr lang="ru-RU" sz="1200" b="1" i="0" u="none" strike="noStrike" dirty="0">
                        <a:solidFill>
                          <a:srgbClr val="FFFFFF"/>
                        </a:solidFill>
                        <a:effectLst/>
                        <a:latin typeface="Times New Roman" panose="02020603050405020304" pitchFamily="18" charset="0"/>
                        <a:cs typeface="Times New Roman" pitchFamily="18" charset="0"/>
                      </a:endParaRPr>
                    </a:p>
                  </a:txBody>
                  <a:tcPr marL="9525" marR="9525" marT="9525" marB="0" anchor="ctr">
                    <a:solidFill>
                      <a:schemeClr val="accent1">
                        <a:lumMod val="60000"/>
                        <a:lumOff val="40000"/>
                      </a:schemeClr>
                    </a:solidFill>
                  </a:tcPr>
                </a:tc>
                <a:tc>
                  <a:txBody>
                    <a:bodyPr/>
                    <a:lstStyle/>
                    <a:p>
                      <a:pPr algn="ctr" rtl="0" fontAlgn="ctr"/>
                      <a:r>
                        <a:rPr lang="ru-RU" sz="1200" u="none" strike="noStrike" dirty="0">
                          <a:effectLst/>
                          <a:latin typeface="Times New Roman" pitchFamily="18" charset="0"/>
                          <a:cs typeface="Times New Roman" pitchFamily="18" charset="0"/>
                        </a:rPr>
                        <a:t> % исп. к уточненному плану</a:t>
                      </a:r>
                      <a:endParaRPr lang="ru-RU" sz="1200" b="1" i="0" u="none" strike="noStrike" dirty="0">
                        <a:solidFill>
                          <a:srgbClr val="FFFFFF"/>
                        </a:solidFill>
                        <a:effectLst/>
                        <a:latin typeface="Times New Roman" panose="02020603050405020304" pitchFamily="18" charset="0"/>
                        <a:cs typeface="Times New Roman" pitchFamily="18" charset="0"/>
                      </a:endParaRPr>
                    </a:p>
                  </a:txBody>
                  <a:tcPr marL="9525" marR="9525" marT="9525" marB="0" anchor="ctr">
                    <a:solidFill>
                      <a:schemeClr val="accent1">
                        <a:lumMod val="60000"/>
                        <a:lumOff val="40000"/>
                      </a:schemeClr>
                    </a:solidFill>
                  </a:tcPr>
                </a:tc>
                <a:tc>
                  <a:txBody>
                    <a:bodyPr/>
                    <a:lstStyle/>
                    <a:p>
                      <a:pPr algn="ctr" rtl="0" fontAlgn="ctr"/>
                      <a:r>
                        <a:rPr lang="ru-RU" sz="1200" u="none" strike="noStrike" dirty="0">
                          <a:effectLst/>
                          <a:latin typeface="Times New Roman" pitchFamily="18" charset="0"/>
                          <a:cs typeface="Times New Roman" pitchFamily="18" charset="0"/>
                        </a:rPr>
                        <a:t>% исп. 2025 год </a:t>
                      </a:r>
                    </a:p>
                    <a:p>
                      <a:pPr algn="ctr" rtl="0" fontAlgn="ctr"/>
                      <a:r>
                        <a:rPr lang="ru-RU" sz="1200" u="none" strike="noStrike" dirty="0">
                          <a:effectLst/>
                          <a:latin typeface="Times New Roman" pitchFamily="18" charset="0"/>
                          <a:cs typeface="Times New Roman" pitchFamily="18" charset="0"/>
                        </a:rPr>
                        <a:t>к 2024 году</a:t>
                      </a:r>
                      <a:endParaRPr lang="ru-RU" sz="1200" b="1" i="0" u="none" strike="noStrike" dirty="0">
                        <a:solidFill>
                          <a:srgbClr val="FFFFFF"/>
                        </a:solidFill>
                        <a:effectLst/>
                        <a:latin typeface="Times New Roman" panose="02020603050405020304" pitchFamily="18" charset="0"/>
                        <a:cs typeface="Times New Roman" pitchFamily="18" charset="0"/>
                      </a:endParaRPr>
                    </a:p>
                  </a:txBody>
                  <a:tcPr marL="9525" marR="9525" marT="9525" marB="0" anchor="ctr">
                    <a:solidFill>
                      <a:schemeClr val="accent1">
                        <a:lumMod val="60000"/>
                        <a:lumOff val="40000"/>
                      </a:schemeClr>
                    </a:solidFill>
                  </a:tcPr>
                </a:tc>
                <a:extLst>
                  <a:ext uri="{0D108BD9-81ED-4DB2-BD59-A6C34878D82A}">
                    <a16:rowId xmlns:a16="http://schemas.microsoft.com/office/drawing/2014/main" xmlns="" val="10000"/>
                  </a:ext>
                </a:extLst>
              </a:tr>
              <a:tr h="808739">
                <a:tc>
                  <a:txBody>
                    <a:bodyPr/>
                    <a:lstStyle/>
                    <a:p>
                      <a:pPr algn="ctr" rtl="0" fontAlgn="ctr"/>
                      <a:r>
                        <a:rPr lang="ru-RU" sz="1400" u="none" strike="noStrike" dirty="0">
                          <a:effectLst/>
                          <a:latin typeface="Times New Roman" pitchFamily="18" charset="0"/>
                          <a:cs typeface="Times New Roman" pitchFamily="18" charset="0"/>
                        </a:rPr>
                        <a:t>1</a:t>
                      </a:r>
                      <a:endParaRPr lang="ru-RU" sz="1400" b="0" i="0" u="none" strike="noStrike" dirty="0">
                        <a:solidFill>
                          <a:srgbClr val="000000"/>
                        </a:solidFill>
                        <a:effectLst/>
                        <a:latin typeface="Times New Roman" pitchFamily="18" charset="0"/>
                        <a:cs typeface="Times New Roman" pitchFamily="18" charset="0"/>
                      </a:endParaRPr>
                    </a:p>
                  </a:txBody>
                  <a:tcPr marL="9525" marR="9525" marT="9525" marB="0" anchor="ctr"/>
                </a:tc>
                <a:tc>
                  <a:txBody>
                    <a:bodyPr/>
                    <a:lstStyle/>
                    <a:p>
                      <a:pPr algn="ctr" rtl="0" fontAlgn="ctr"/>
                      <a:r>
                        <a:rPr lang="ru-RU" sz="1400" u="none" strike="noStrike" dirty="0">
                          <a:effectLst/>
                          <a:latin typeface="Times New Roman" pitchFamily="18" charset="0"/>
                          <a:cs typeface="Times New Roman" pitchFamily="18" charset="0"/>
                        </a:rPr>
                        <a:t>Ремонт автомобильных </a:t>
                      </a:r>
                    </a:p>
                    <a:p>
                      <a:pPr algn="ctr" rtl="0" fontAlgn="ctr"/>
                      <a:r>
                        <a:rPr lang="ru-RU" sz="1400" u="none" strike="noStrike" dirty="0">
                          <a:effectLst/>
                          <a:latin typeface="Times New Roman" pitchFamily="18" charset="0"/>
                          <a:cs typeface="Times New Roman" pitchFamily="18" charset="0"/>
                        </a:rPr>
                        <a:t>дорог</a:t>
                      </a:r>
                      <a:endParaRPr lang="ru-RU" sz="1400" b="0" i="0" u="none" strike="noStrike" dirty="0">
                        <a:solidFill>
                          <a:srgbClr val="000000"/>
                        </a:solidFill>
                        <a:effectLst/>
                        <a:latin typeface="Times New Roman" pitchFamily="18" charset="0"/>
                        <a:cs typeface="Times New Roman" pitchFamily="18" charset="0"/>
                      </a:endParaRPr>
                    </a:p>
                  </a:txBody>
                  <a:tcPr marL="9525" marR="9525" marT="9525" marB="0" anchor="ctr"/>
                </a:tc>
                <a:tc>
                  <a:txBody>
                    <a:bodyPr/>
                    <a:lstStyle/>
                    <a:p>
                      <a:pPr algn="ctr" rtl="0" fontAlgn="ctr"/>
                      <a:r>
                        <a:rPr lang="ru-RU" sz="1400" b="0" i="0" u="none" strike="noStrike" dirty="0">
                          <a:solidFill>
                            <a:srgbClr val="000000"/>
                          </a:solidFill>
                          <a:effectLst/>
                          <a:latin typeface="Times New Roman" panose="02020603050405020304" pitchFamily="18" charset="0"/>
                          <a:cs typeface="Times New Roman" pitchFamily="18" charset="0"/>
                        </a:rPr>
                        <a:t>4,9</a:t>
                      </a:r>
                    </a:p>
                  </a:txBody>
                  <a:tcPr marL="9525" marR="9525" marT="9525" marB="0" anchor="ctr"/>
                </a:tc>
                <a:tc>
                  <a:txBody>
                    <a:bodyPr/>
                    <a:lstStyle/>
                    <a:p>
                      <a:pPr algn="ctr" rtl="0" fontAlgn="ctr"/>
                      <a:r>
                        <a:rPr lang="ru-RU" sz="1400" b="0" i="0" u="none" strike="noStrike" dirty="0">
                          <a:solidFill>
                            <a:srgbClr val="000000"/>
                          </a:solidFill>
                          <a:effectLst/>
                          <a:latin typeface="Times New Roman" panose="02020603050405020304" pitchFamily="18" charset="0"/>
                          <a:cs typeface="Times New Roman" pitchFamily="18" charset="0"/>
                        </a:rPr>
                        <a:t>5,3</a:t>
                      </a:r>
                    </a:p>
                  </a:txBody>
                  <a:tcPr marL="9525" marR="9525" marT="9525" marB="0" anchor="ctr"/>
                </a:tc>
                <a:tc>
                  <a:txBody>
                    <a:bodyPr/>
                    <a:lstStyle/>
                    <a:p>
                      <a:pPr algn="ctr" rtl="0" fontAlgn="ctr"/>
                      <a:r>
                        <a:rPr lang="ru-RU" sz="1400" b="0" i="0" u="none" strike="noStrike" dirty="0">
                          <a:solidFill>
                            <a:srgbClr val="000000"/>
                          </a:solidFill>
                          <a:effectLst/>
                          <a:latin typeface="Times New Roman" panose="02020603050405020304" pitchFamily="18" charset="0"/>
                          <a:cs typeface="Times New Roman" pitchFamily="18" charset="0"/>
                        </a:rPr>
                        <a:t>5,2</a:t>
                      </a:r>
                    </a:p>
                  </a:txBody>
                  <a:tcPr marL="9525" marR="9525" marT="9525" marB="0" anchor="ctr"/>
                </a:tc>
                <a:tc>
                  <a:txBody>
                    <a:bodyPr/>
                    <a:lstStyle/>
                    <a:p>
                      <a:pPr algn="ctr" rtl="0" fontAlgn="ctr"/>
                      <a:r>
                        <a:rPr lang="ru-RU" sz="1400" b="0" i="0" u="none" strike="noStrike" dirty="0">
                          <a:solidFill>
                            <a:srgbClr val="000000"/>
                          </a:solidFill>
                          <a:effectLst/>
                          <a:latin typeface="Times New Roman" panose="02020603050405020304" pitchFamily="18" charset="0"/>
                          <a:cs typeface="Times New Roman" pitchFamily="18" charset="0"/>
                        </a:rPr>
                        <a:t>98,1</a:t>
                      </a:r>
                    </a:p>
                  </a:txBody>
                  <a:tcPr marL="9525" marR="9525" marT="9525" marB="0" anchor="ctr"/>
                </a:tc>
                <a:tc>
                  <a:txBody>
                    <a:bodyPr/>
                    <a:lstStyle/>
                    <a:p>
                      <a:pPr algn="ctr" rtl="0" fontAlgn="ctr"/>
                      <a:r>
                        <a:rPr lang="ru-RU" sz="1400" b="0" i="0" u="none" strike="noStrike" dirty="0">
                          <a:solidFill>
                            <a:srgbClr val="000000"/>
                          </a:solidFill>
                          <a:effectLst/>
                          <a:latin typeface="Times New Roman" panose="02020603050405020304" pitchFamily="18" charset="0"/>
                          <a:cs typeface="Times New Roman" pitchFamily="18" charset="0"/>
                        </a:rPr>
                        <a:t>106,1</a:t>
                      </a:r>
                    </a:p>
                  </a:txBody>
                  <a:tcPr marL="9525" marR="9525" marT="9525" marB="0" anchor="ctr"/>
                </a:tc>
                <a:extLst>
                  <a:ext uri="{0D108BD9-81ED-4DB2-BD59-A6C34878D82A}">
                    <a16:rowId xmlns:a16="http://schemas.microsoft.com/office/drawing/2014/main" xmlns="" val="10001"/>
                  </a:ext>
                </a:extLst>
              </a:tr>
              <a:tr h="880068">
                <a:tc>
                  <a:txBody>
                    <a:bodyPr/>
                    <a:lstStyle/>
                    <a:p>
                      <a:pPr algn="ctr" rtl="0" fontAlgn="ctr"/>
                      <a:r>
                        <a:rPr lang="ru-RU" sz="1400" u="none" strike="noStrike" dirty="0">
                          <a:effectLst/>
                          <a:latin typeface="Times New Roman" pitchFamily="18" charset="0"/>
                          <a:cs typeface="Times New Roman" pitchFamily="18" charset="0"/>
                        </a:rPr>
                        <a:t>2</a:t>
                      </a:r>
                      <a:endParaRPr lang="ru-RU" sz="1400" b="0" i="0" u="none" strike="noStrike" dirty="0">
                        <a:solidFill>
                          <a:srgbClr val="000000"/>
                        </a:solidFill>
                        <a:effectLst/>
                        <a:latin typeface="Times New Roman" pitchFamily="18" charset="0"/>
                        <a:cs typeface="Times New Roman" pitchFamily="18" charset="0"/>
                      </a:endParaRPr>
                    </a:p>
                  </a:txBody>
                  <a:tcPr marL="9525" marR="9525" marT="9525" marB="0" anchor="ctr"/>
                </a:tc>
                <a:tc>
                  <a:txBody>
                    <a:bodyPr/>
                    <a:lstStyle/>
                    <a:p>
                      <a:pPr algn="ctr" rtl="0" fontAlgn="ctr"/>
                      <a:r>
                        <a:rPr lang="ru-RU" sz="1400" u="none" strike="noStrike" dirty="0">
                          <a:effectLst/>
                          <a:latin typeface="Times New Roman" pitchFamily="18" charset="0"/>
                          <a:cs typeface="Times New Roman" pitchFamily="18" charset="0"/>
                        </a:rPr>
                        <a:t>Содержание автомобильных дорог</a:t>
                      </a:r>
                      <a:endParaRPr lang="ru-RU" sz="1400" b="0" i="0" u="none" strike="noStrike" dirty="0">
                        <a:solidFill>
                          <a:srgbClr val="000000"/>
                        </a:solidFill>
                        <a:effectLst/>
                        <a:latin typeface="Times New Roman" pitchFamily="18" charset="0"/>
                        <a:cs typeface="Times New Roman" pitchFamily="18" charset="0"/>
                      </a:endParaRPr>
                    </a:p>
                  </a:txBody>
                  <a:tcPr marL="9525" marR="9525" marT="9525" marB="0" anchor="ctr"/>
                </a:tc>
                <a:tc>
                  <a:txBody>
                    <a:bodyPr/>
                    <a:lstStyle/>
                    <a:p>
                      <a:pPr algn="ctr" rtl="0" fontAlgn="ctr"/>
                      <a:r>
                        <a:rPr lang="ru-RU" sz="1400" b="0" i="0" u="none" strike="noStrike" dirty="0">
                          <a:solidFill>
                            <a:srgbClr val="000000"/>
                          </a:solidFill>
                          <a:effectLst/>
                          <a:latin typeface="Times New Roman" panose="02020603050405020304" pitchFamily="18" charset="0"/>
                          <a:cs typeface="Times New Roman" pitchFamily="18" charset="0"/>
                        </a:rPr>
                        <a:t>5,1</a:t>
                      </a:r>
                    </a:p>
                  </a:txBody>
                  <a:tcPr marL="9525" marR="9525" marT="9525" marB="0" anchor="ctr"/>
                </a:tc>
                <a:tc>
                  <a:txBody>
                    <a:bodyPr/>
                    <a:lstStyle/>
                    <a:p>
                      <a:pPr algn="ctr" rtl="0" fontAlgn="ctr"/>
                      <a:r>
                        <a:rPr lang="ru-RU" sz="1400" b="0" i="0" u="none" strike="noStrike" dirty="0">
                          <a:solidFill>
                            <a:srgbClr val="000000"/>
                          </a:solidFill>
                          <a:effectLst/>
                          <a:latin typeface="Times New Roman" panose="02020603050405020304" pitchFamily="18" charset="0"/>
                          <a:cs typeface="Times New Roman" pitchFamily="18" charset="0"/>
                        </a:rPr>
                        <a:t>6,9</a:t>
                      </a:r>
                    </a:p>
                  </a:txBody>
                  <a:tcPr marL="9525" marR="9525" marT="9525" marB="0" anchor="ctr"/>
                </a:tc>
                <a:tc>
                  <a:txBody>
                    <a:bodyPr/>
                    <a:lstStyle/>
                    <a:p>
                      <a:pPr algn="ctr" rtl="0" fontAlgn="ctr"/>
                      <a:r>
                        <a:rPr lang="ru-RU" sz="1400" b="0" i="0" u="none" strike="noStrike" dirty="0">
                          <a:solidFill>
                            <a:srgbClr val="000000"/>
                          </a:solidFill>
                          <a:effectLst/>
                          <a:latin typeface="Times New Roman" panose="02020603050405020304" pitchFamily="18" charset="0"/>
                          <a:cs typeface="Times New Roman" pitchFamily="18" charset="0"/>
                        </a:rPr>
                        <a:t>6,9</a:t>
                      </a:r>
                    </a:p>
                  </a:txBody>
                  <a:tcPr marL="9525" marR="9525" marT="9525" marB="0" anchor="ctr"/>
                </a:tc>
                <a:tc>
                  <a:txBody>
                    <a:bodyPr/>
                    <a:lstStyle/>
                    <a:p>
                      <a:pPr algn="ctr" rtl="0" fontAlgn="ctr"/>
                      <a:r>
                        <a:rPr lang="ru-RU" sz="1400" b="0" i="0" u="none" strike="noStrike" dirty="0">
                          <a:solidFill>
                            <a:srgbClr val="000000"/>
                          </a:solidFill>
                          <a:effectLst/>
                          <a:latin typeface="Times New Roman" panose="02020603050405020304" pitchFamily="18" charset="0"/>
                          <a:cs typeface="Times New Roman" pitchFamily="18" charset="0"/>
                        </a:rPr>
                        <a:t>100,0</a:t>
                      </a:r>
                    </a:p>
                  </a:txBody>
                  <a:tcPr marL="9525" marR="9525" marT="9525" marB="0" anchor="ctr"/>
                </a:tc>
                <a:tc>
                  <a:txBody>
                    <a:bodyPr/>
                    <a:lstStyle/>
                    <a:p>
                      <a:pPr algn="ctr" rtl="0" fontAlgn="ctr"/>
                      <a:r>
                        <a:rPr lang="ru-RU" sz="1400" b="0" i="0" u="none" strike="noStrike" dirty="0">
                          <a:solidFill>
                            <a:srgbClr val="000000"/>
                          </a:solidFill>
                          <a:effectLst/>
                          <a:latin typeface="Times New Roman" panose="02020603050405020304" pitchFamily="18" charset="0"/>
                          <a:cs typeface="Times New Roman" pitchFamily="18" charset="0"/>
                        </a:rPr>
                        <a:t>135,3</a:t>
                      </a:r>
                    </a:p>
                  </a:txBody>
                  <a:tcPr marL="9525" marR="9525" marT="9525" marB="0" anchor="ctr"/>
                </a:tc>
                <a:extLst>
                  <a:ext uri="{0D108BD9-81ED-4DB2-BD59-A6C34878D82A}">
                    <a16:rowId xmlns:a16="http://schemas.microsoft.com/office/drawing/2014/main" xmlns="" val="10002"/>
                  </a:ext>
                </a:extLst>
              </a:tr>
              <a:tr h="1444032">
                <a:tc>
                  <a:txBody>
                    <a:bodyPr/>
                    <a:lstStyle/>
                    <a:p>
                      <a:pPr algn="l" rtl="0" fontAlgn="t"/>
                      <a:r>
                        <a:rPr lang="ru-RU" sz="1400" u="none" strike="noStrike" dirty="0">
                          <a:effectLst/>
                          <a:latin typeface="Times New Roman" pitchFamily="18" charset="0"/>
                          <a:cs typeface="Times New Roman" pitchFamily="18" charset="0"/>
                        </a:rPr>
                        <a:t> </a:t>
                      </a:r>
                    </a:p>
                    <a:p>
                      <a:pPr marL="0" algn="ctr" defTabSz="914400" rtl="0" eaLnBrk="1" fontAlgn="t" latinLnBrk="0" hangingPunct="1"/>
                      <a:endParaRPr lang="ru-RU" sz="1400" u="none" strike="noStrike" kern="1200" dirty="0">
                        <a:effectLst/>
                        <a:latin typeface="Times New Roman" pitchFamily="18" charset="0"/>
                        <a:cs typeface="Times New Roman" pitchFamily="18" charset="0"/>
                      </a:endParaRPr>
                    </a:p>
                    <a:p>
                      <a:pPr marL="0" algn="ctr" defTabSz="914400" rtl="0" eaLnBrk="1" fontAlgn="t" latinLnBrk="0" hangingPunct="1"/>
                      <a:endParaRPr lang="ru-RU" sz="1400" u="none" strike="noStrike" kern="1200" dirty="0">
                        <a:effectLst/>
                        <a:latin typeface="Times New Roman" pitchFamily="18" charset="0"/>
                        <a:cs typeface="Times New Roman" pitchFamily="18" charset="0"/>
                      </a:endParaRPr>
                    </a:p>
                    <a:p>
                      <a:pPr marL="0" algn="ctr" defTabSz="914400" rtl="0" eaLnBrk="1" fontAlgn="t" latinLnBrk="0" hangingPunct="1"/>
                      <a:r>
                        <a:rPr lang="ru-RU" sz="1400" u="none" strike="noStrike" kern="1200" dirty="0">
                          <a:effectLst/>
                          <a:latin typeface="Times New Roman" pitchFamily="18" charset="0"/>
                          <a:cs typeface="Times New Roman" pitchFamily="18" charset="0"/>
                        </a:rPr>
                        <a:t>3</a:t>
                      </a:r>
                      <a:endParaRPr lang="ru-RU" sz="1400" b="0" i="0" u="none" strike="noStrike" kern="1200" dirty="0">
                        <a:solidFill>
                          <a:srgbClr val="000000"/>
                        </a:solidFill>
                        <a:effectLst/>
                        <a:latin typeface="Times New Roman" pitchFamily="18" charset="0"/>
                        <a:ea typeface="+mn-ea"/>
                        <a:cs typeface="Times New Roman" pitchFamily="18" charset="0"/>
                      </a:endParaRPr>
                    </a:p>
                  </a:txBody>
                  <a:tcPr marL="9525" marR="9525" marT="9525" marB="0"/>
                </a:tc>
                <a:tc>
                  <a:txBody>
                    <a:bodyPr/>
                    <a:lstStyle/>
                    <a:p>
                      <a:pPr algn="ctr"/>
                      <a:r>
                        <a:rPr lang="ru-RU" sz="1400" dirty="0">
                          <a:latin typeface="Times New Roman" pitchFamily="18" charset="0"/>
                          <a:cs typeface="Times New Roman" pitchFamily="18" charset="0"/>
                        </a:rPr>
                        <a:t>Реализация проекта инициативного бюджетирования «Вам решать!»</a:t>
                      </a:r>
                    </a:p>
                  </a:txBody>
                  <a:tcPr marL="9525" marR="9525" marT="9525" marB="0" anchor="ctr"/>
                </a:tc>
                <a:tc>
                  <a:txBody>
                    <a:bodyPr/>
                    <a:lstStyle/>
                    <a:p>
                      <a:pPr algn="ctr" rtl="0" fontAlgn="ctr"/>
                      <a:r>
                        <a:rPr lang="ru-RU" sz="1400" b="0" i="0" u="none" strike="noStrike" dirty="0">
                          <a:solidFill>
                            <a:srgbClr val="000000"/>
                          </a:solidFill>
                          <a:effectLst/>
                          <a:latin typeface="Times New Roman" panose="02020603050405020304" pitchFamily="18" charset="0"/>
                          <a:cs typeface="Times New Roman" pitchFamily="18" charset="0"/>
                        </a:rPr>
                        <a:t>1,6</a:t>
                      </a:r>
                    </a:p>
                  </a:txBody>
                  <a:tcPr marL="9525" marR="9525" marT="9525" marB="0" anchor="ctr"/>
                </a:tc>
                <a:tc>
                  <a:txBody>
                    <a:bodyPr/>
                    <a:lstStyle/>
                    <a:p>
                      <a:pPr algn="ctr" rtl="0" fontAlgn="ctr"/>
                      <a:r>
                        <a:rPr lang="ru-RU" sz="1400" b="0" i="0" u="none" strike="noStrike" dirty="0">
                          <a:solidFill>
                            <a:srgbClr val="000000"/>
                          </a:solidFill>
                          <a:effectLst/>
                          <a:latin typeface="Times New Roman" panose="02020603050405020304" pitchFamily="18" charset="0"/>
                          <a:cs typeface="Times New Roman" pitchFamily="18" charset="0"/>
                        </a:rPr>
                        <a:t>3,7</a:t>
                      </a:r>
                    </a:p>
                  </a:txBody>
                  <a:tcPr marL="9525" marR="9525" marT="9525" marB="0" anchor="ctr"/>
                </a:tc>
                <a:tc>
                  <a:txBody>
                    <a:bodyPr/>
                    <a:lstStyle/>
                    <a:p>
                      <a:pPr algn="ctr" rtl="0" fontAlgn="ctr"/>
                      <a:r>
                        <a:rPr lang="ru-RU" sz="1400" b="0" i="0" u="none" strike="noStrike" dirty="0">
                          <a:solidFill>
                            <a:srgbClr val="000000"/>
                          </a:solidFill>
                          <a:effectLst/>
                          <a:latin typeface="Times New Roman" panose="02020603050405020304" pitchFamily="18" charset="0"/>
                          <a:cs typeface="Times New Roman" pitchFamily="18" charset="0"/>
                        </a:rPr>
                        <a:t>3,7</a:t>
                      </a:r>
                    </a:p>
                  </a:txBody>
                  <a:tcPr marL="9525" marR="9525" marT="9525" marB="0" anchor="ctr"/>
                </a:tc>
                <a:tc>
                  <a:txBody>
                    <a:bodyPr/>
                    <a:lstStyle/>
                    <a:p>
                      <a:pPr algn="ctr" rtl="0" fontAlgn="ctr"/>
                      <a:r>
                        <a:rPr lang="ru-RU" sz="1400" b="0" i="0" u="none" strike="noStrike" dirty="0">
                          <a:solidFill>
                            <a:srgbClr val="000000"/>
                          </a:solidFill>
                          <a:effectLst/>
                          <a:latin typeface="Times New Roman" panose="02020603050405020304" pitchFamily="18" charset="0"/>
                          <a:cs typeface="Times New Roman" pitchFamily="18" charset="0"/>
                        </a:rPr>
                        <a:t>100,0</a:t>
                      </a:r>
                    </a:p>
                  </a:txBody>
                  <a:tcPr marL="9525" marR="9525" marT="9525" marB="0" anchor="ctr"/>
                </a:tc>
                <a:tc>
                  <a:txBody>
                    <a:bodyPr/>
                    <a:lstStyle/>
                    <a:p>
                      <a:pPr algn="ctr" rtl="0" fontAlgn="ctr"/>
                      <a:r>
                        <a:rPr lang="ru-RU" sz="1400" b="0" i="0" u="none" strike="noStrike" dirty="0">
                          <a:solidFill>
                            <a:srgbClr val="000000"/>
                          </a:solidFill>
                          <a:effectLst/>
                          <a:latin typeface="Times New Roman" panose="02020603050405020304" pitchFamily="18" charset="0"/>
                          <a:cs typeface="Times New Roman" pitchFamily="18" charset="0"/>
                        </a:rPr>
                        <a:t>в 2,3 раза</a:t>
                      </a:r>
                    </a:p>
                  </a:txBody>
                  <a:tcPr marL="9525" marR="9525" marT="9525" marB="0" anchor="ctr"/>
                </a:tc>
                <a:extLst>
                  <a:ext uri="{0D108BD9-81ED-4DB2-BD59-A6C34878D82A}">
                    <a16:rowId xmlns:a16="http://schemas.microsoft.com/office/drawing/2014/main" xmlns="" val="10003"/>
                  </a:ext>
                </a:extLst>
              </a:tr>
              <a:tr h="441892">
                <a:tc>
                  <a:txBody>
                    <a:bodyPr/>
                    <a:lstStyle/>
                    <a:p>
                      <a:pPr algn="l" rtl="0" fontAlgn="t"/>
                      <a:endParaRPr lang="ru-RU" sz="1400" b="0" i="0" u="none" strike="noStrike" dirty="0">
                        <a:solidFill>
                          <a:srgbClr val="000000"/>
                        </a:solidFill>
                        <a:effectLst/>
                        <a:latin typeface="Times New Roman" pitchFamily="18" charset="0"/>
                        <a:cs typeface="Times New Roman" pitchFamily="18" charset="0"/>
                      </a:endParaRPr>
                    </a:p>
                  </a:txBody>
                  <a:tcPr marL="9525" marR="9525" marT="9525" marB="0"/>
                </a:tc>
                <a:tc>
                  <a:txBody>
                    <a:bodyPr/>
                    <a:lstStyle/>
                    <a:p>
                      <a:pPr algn="ctr" rtl="0" fontAlgn="ctr"/>
                      <a:r>
                        <a:rPr lang="ru-RU" sz="1400" u="none" strike="noStrike" dirty="0">
                          <a:effectLst/>
                          <a:latin typeface="Times New Roman" pitchFamily="18" charset="0"/>
                          <a:cs typeface="Times New Roman" pitchFamily="18" charset="0"/>
                        </a:rPr>
                        <a:t>Итого</a:t>
                      </a:r>
                      <a:endParaRPr lang="ru-RU" sz="1400" b="1" i="0" u="none" strike="noStrike" dirty="0">
                        <a:solidFill>
                          <a:srgbClr val="000000"/>
                        </a:solidFill>
                        <a:effectLst/>
                        <a:latin typeface="Times New Roman" pitchFamily="18" charset="0"/>
                        <a:cs typeface="Times New Roman" pitchFamily="18" charset="0"/>
                      </a:endParaRPr>
                    </a:p>
                  </a:txBody>
                  <a:tcPr marL="9525" marR="9525" marT="9525" marB="0" anchor="ctr"/>
                </a:tc>
                <a:tc>
                  <a:txBody>
                    <a:bodyPr/>
                    <a:lstStyle/>
                    <a:p>
                      <a:pPr algn="ctr" rtl="0" fontAlgn="ctr"/>
                      <a:r>
                        <a:rPr lang="ru-RU" sz="1300" b="1" i="0" u="none" strike="noStrike" dirty="0">
                          <a:solidFill>
                            <a:srgbClr val="000000"/>
                          </a:solidFill>
                          <a:effectLst/>
                          <a:latin typeface="Times New Roman" panose="02020603050405020304" pitchFamily="18" charset="0"/>
                          <a:cs typeface="Times New Roman" pitchFamily="18" charset="0"/>
                        </a:rPr>
                        <a:t>11,6</a:t>
                      </a:r>
                    </a:p>
                  </a:txBody>
                  <a:tcPr marL="9525" marR="9525" marT="9525" marB="0" anchor="ctr"/>
                </a:tc>
                <a:tc>
                  <a:txBody>
                    <a:bodyPr/>
                    <a:lstStyle/>
                    <a:p>
                      <a:pPr algn="ctr" rtl="0" fontAlgn="ctr"/>
                      <a:r>
                        <a:rPr lang="ru-RU" sz="1300" b="1" i="0" u="none" strike="noStrike" dirty="0">
                          <a:solidFill>
                            <a:srgbClr val="000000"/>
                          </a:solidFill>
                          <a:effectLst/>
                          <a:latin typeface="Times New Roman" panose="02020603050405020304" pitchFamily="18" charset="0"/>
                          <a:cs typeface="Times New Roman" pitchFamily="18" charset="0"/>
                        </a:rPr>
                        <a:t>15,9</a:t>
                      </a:r>
                    </a:p>
                  </a:txBody>
                  <a:tcPr marL="9525" marR="9525" marT="9525" marB="0" anchor="ctr"/>
                </a:tc>
                <a:tc>
                  <a:txBody>
                    <a:bodyPr/>
                    <a:lstStyle/>
                    <a:p>
                      <a:pPr algn="ctr" rtl="0" fontAlgn="ctr"/>
                      <a:r>
                        <a:rPr lang="ru-RU" sz="1300" b="1" i="0" u="none" strike="noStrike" dirty="0">
                          <a:solidFill>
                            <a:srgbClr val="000000"/>
                          </a:solidFill>
                          <a:effectLst/>
                          <a:latin typeface="Times New Roman" panose="02020603050405020304" pitchFamily="18" charset="0"/>
                          <a:cs typeface="Times New Roman" pitchFamily="18" charset="0"/>
                        </a:rPr>
                        <a:t>15,8</a:t>
                      </a:r>
                    </a:p>
                  </a:txBody>
                  <a:tcPr marL="9525" marR="9525" marT="9525" marB="0" anchor="ctr"/>
                </a:tc>
                <a:tc>
                  <a:txBody>
                    <a:bodyPr/>
                    <a:lstStyle/>
                    <a:p>
                      <a:pPr algn="ctr" rtl="0" fontAlgn="ctr"/>
                      <a:r>
                        <a:rPr lang="ru-RU" sz="1300" b="1" i="0" u="none" strike="noStrike" dirty="0">
                          <a:solidFill>
                            <a:srgbClr val="000000"/>
                          </a:solidFill>
                          <a:effectLst/>
                          <a:latin typeface="Times New Roman" panose="02020603050405020304" pitchFamily="18" charset="0"/>
                          <a:cs typeface="Times New Roman" pitchFamily="18" charset="0"/>
                        </a:rPr>
                        <a:t>99,4</a:t>
                      </a:r>
                    </a:p>
                  </a:txBody>
                  <a:tcPr marL="9525" marR="9525" marT="9525" marB="0" anchor="ctr"/>
                </a:tc>
                <a:tc>
                  <a:txBody>
                    <a:bodyPr/>
                    <a:lstStyle/>
                    <a:p>
                      <a:pPr algn="ctr" rtl="0" fontAlgn="ctr"/>
                      <a:r>
                        <a:rPr lang="ru-RU" sz="1300" b="1" i="0" u="none" strike="noStrike" dirty="0">
                          <a:solidFill>
                            <a:srgbClr val="000000"/>
                          </a:solidFill>
                          <a:effectLst/>
                          <a:latin typeface="Times New Roman" panose="02020603050405020304" pitchFamily="18" charset="0"/>
                          <a:cs typeface="Times New Roman" pitchFamily="18" charset="0"/>
                        </a:rPr>
                        <a:t>136,2</a:t>
                      </a:r>
                    </a:p>
                  </a:txBody>
                  <a:tcPr marL="9525" marR="9525" marT="9525" marB="0" anchor="ctr"/>
                </a:tc>
                <a:extLst>
                  <a:ext uri="{0D108BD9-81ED-4DB2-BD59-A6C34878D82A}">
                    <a16:rowId xmlns:a16="http://schemas.microsoft.com/office/drawing/2014/main" xmlns="" val="10004"/>
                  </a:ext>
                </a:extLst>
              </a:tr>
            </a:tbl>
          </a:graphicData>
        </a:graphic>
      </p:graphicFrame>
      <p:sp>
        <p:nvSpPr>
          <p:cNvPr id="9"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62</a:t>
            </a:r>
          </a:p>
        </p:txBody>
      </p:sp>
    </p:spTree>
    <p:extLst>
      <p:ext uri="{BB962C8B-B14F-4D97-AF65-F5344CB8AC3E}">
        <p14:creationId xmlns:p14="http://schemas.microsoft.com/office/powerpoint/2010/main" val="21922918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4" name="Группа 633">
            <a:extLst>
              <a:ext uri="{FF2B5EF4-FFF2-40B4-BE49-F238E27FC236}">
                <a16:creationId xmlns:a16="http://schemas.microsoft.com/office/drawing/2014/main" xmlns="" id="{89A6A7E5-BA87-FCCF-57A4-37F46F3F8868}"/>
              </a:ext>
            </a:extLst>
          </p:cNvPr>
          <p:cNvGrpSpPr/>
          <p:nvPr/>
        </p:nvGrpSpPr>
        <p:grpSpPr>
          <a:xfrm>
            <a:off x="52758" y="1809"/>
            <a:ext cx="9143999" cy="6856189"/>
            <a:chOff x="70339" y="2415"/>
            <a:chExt cx="12191999" cy="6858000"/>
          </a:xfrm>
        </p:grpSpPr>
        <p:pic>
          <p:nvPicPr>
            <p:cNvPr id="635" name="Picture 2" descr="C:\Users\fu7\Desktop\Безымянный.png">
              <a:extLst>
                <a:ext uri="{FF2B5EF4-FFF2-40B4-BE49-F238E27FC236}">
                  <a16:creationId xmlns:a16="http://schemas.microsoft.com/office/drawing/2014/main" xmlns="" id="{114FCE37-9CC0-1211-B99C-BEBCAB463EA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339" y="2415"/>
              <a:ext cx="12191999" cy="6858000"/>
            </a:xfrm>
            <a:prstGeom prst="rect">
              <a:avLst/>
            </a:prstGeom>
            <a:noFill/>
            <a:extLst>
              <a:ext uri="{909E8E84-426E-40DD-AFC4-6F175D3DCCD1}">
                <a14:hiddenFill xmlns:a14="http://schemas.microsoft.com/office/drawing/2010/main">
                  <a:solidFill>
                    <a:srgbClr val="FFFFFF"/>
                  </a:solidFill>
                </a14:hiddenFill>
              </a:ext>
            </a:extLst>
          </p:spPr>
        </p:pic>
        <p:pic>
          <p:nvPicPr>
            <p:cNvPr id="636" name="Picture 2" descr="C:\Users\fu7\Desktop\Безымянный.png">
              <a:extLst>
                <a:ext uri="{FF2B5EF4-FFF2-40B4-BE49-F238E27FC236}">
                  <a16:creationId xmlns:a16="http://schemas.microsoft.com/office/drawing/2014/main" xmlns="" id="{0D7E03DB-BE27-CA37-8C53-A332FE7A6E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35508" y="14138"/>
              <a:ext cx="726830" cy="6843862"/>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Прямоугольник 4">
            <a:extLst>
              <a:ext uri="{FF2B5EF4-FFF2-40B4-BE49-F238E27FC236}">
                <a16:creationId xmlns:a16="http://schemas.microsoft.com/office/drawing/2014/main" xmlns="" id="{178C91BF-63FD-353C-D1DE-EB8F1AB46AC0}"/>
              </a:ext>
            </a:extLst>
          </p:cNvPr>
          <p:cNvSpPr/>
          <p:nvPr/>
        </p:nvSpPr>
        <p:spPr>
          <a:xfrm>
            <a:off x="3700444" y="30044"/>
            <a:ext cx="1798885" cy="442427"/>
          </a:xfrm>
          <a:prstGeom prst="rect">
            <a:avLst/>
          </a:prstGeom>
        </p:spPr>
        <p:txBody>
          <a:bodyPr wrap="non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2500" b="1" i="0" u="none" strike="noStrike" kern="0" cap="none" spc="0" normalizeH="0" baseline="0" noProof="0" dirty="0">
                <a:ln w="11430"/>
                <a:solidFill>
                  <a:srgbClr val="C00000"/>
                </a:solidFill>
                <a:effectLst>
                  <a:outerShdw blurRad="50800" dist="39000" dir="5460000" algn="tl">
                    <a:srgbClr val="000000">
                      <a:alpha val="38000"/>
                    </a:srgbClr>
                  </a:outerShdw>
                </a:effectLst>
                <a:uLnTx/>
                <a:uFillTx/>
                <a:latin typeface="Arial" pitchFamily="34" charset="0"/>
                <a:cs typeface="Arial" pitchFamily="34" charset="0"/>
              </a:rPr>
              <a:t>Глоссарий</a:t>
            </a:r>
          </a:p>
        </p:txBody>
      </p:sp>
      <p:sp>
        <p:nvSpPr>
          <p:cNvPr id="6" name="Oval 13">
            <a:extLst>
              <a:ext uri="{FF2B5EF4-FFF2-40B4-BE49-F238E27FC236}">
                <a16:creationId xmlns:a16="http://schemas.microsoft.com/office/drawing/2014/main" xmlns="" id="{9C541A93-D4BB-A35D-2B5D-C3EB2BC9648E}"/>
              </a:ext>
            </a:extLst>
          </p:cNvPr>
          <p:cNvSpPr>
            <a:spLocks noChangeArrowheads="1"/>
          </p:cNvSpPr>
          <p:nvPr/>
        </p:nvSpPr>
        <p:spPr bwMode="auto">
          <a:xfrm>
            <a:off x="8247951" y="6461577"/>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9</a:t>
            </a:r>
          </a:p>
        </p:txBody>
      </p:sp>
      <p:sp>
        <p:nvSpPr>
          <p:cNvPr id="2" name="Rounded Rectangle 22">
            <a:extLst>
              <a:ext uri="{FF2B5EF4-FFF2-40B4-BE49-F238E27FC236}">
                <a16:creationId xmlns:a16="http://schemas.microsoft.com/office/drawing/2014/main" xmlns="" id="{11781939-2088-99B6-BB3B-B374E5782834}"/>
              </a:ext>
            </a:extLst>
          </p:cNvPr>
          <p:cNvSpPr/>
          <p:nvPr/>
        </p:nvSpPr>
        <p:spPr>
          <a:xfrm>
            <a:off x="5276038" y="850247"/>
            <a:ext cx="3799760" cy="1151602"/>
          </a:xfrm>
          <a:prstGeom prst="roundRect">
            <a:avLst>
              <a:gd name="adj" fmla="val 5643"/>
            </a:avLst>
          </a:prstGeom>
          <a:gradFill>
            <a:gsLst>
              <a:gs pos="0">
                <a:schemeClr val="accent1">
                  <a:lumMod val="5000"/>
                  <a:lumOff val="95000"/>
                </a:schemeClr>
              </a:gs>
              <a:gs pos="74000">
                <a:srgbClr val="BCE292"/>
              </a:gs>
              <a:gs pos="83000">
                <a:srgbClr val="BCE292"/>
              </a:gs>
              <a:gs pos="100000">
                <a:srgbClr val="DCF0C6"/>
              </a:gs>
            </a:gsLst>
            <a:lin ang="5400000" scaled="1"/>
          </a:gradFill>
          <a:ln w="12700" cap="flat" cmpd="sng" algn="ctr">
            <a:noFill/>
            <a:prstDash val="solid"/>
            <a:miter lim="800000"/>
          </a:ln>
          <a:effectLst>
            <a:outerShdw blurRad="101600" dist="38100" dir="2700000" algn="tl" rotWithShape="0">
              <a:prstClr val="black">
                <a:alpha val="40000"/>
              </a:prstClr>
            </a:outerShdw>
          </a:effectLst>
        </p:spPr>
        <p:txBody>
          <a:bodyPr lIns="56025" tIns="28013" rIns="56025" bIns="28013" rtlCol="0" anchor="ctr"/>
          <a:lstStyle/>
          <a:p>
            <a:pPr marL="0" marR="0" lvl="0" indent="0" algn="ctr" defTabSz="9143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 name="Rounded Rectangle 27">
            <a:extLst>
              <a:ext uri="{FF2B5EF4-FFF2-40B4-BE49-F238E27FC236}">
                <a16:creationId xmlns:a16="http://schemas.microsoft.com/office/drawing/2014/main" xmlns="" id="{6C5C88F9-C556-A400-1002-8E2CAD4D7CBD}"/>
              </a:ext>
            </a:extLst>
          </p:cNvPr>
          <p:cNvSpPr/>
          <p:nvPr/>
        </p:nvSpPr>
        <p:spPr>
          <a:xfrm>
            <a:off x="5276038" y="2292899"/>
            <a:ext cx="3800850" cy="1239549"/>
          </a:xfrm>
          <a:prstGeom prst="roundRect">
            <a:avLst>
              <a:gd name="adj" fmla="val 5643"/>
            </a:avLst>
          </a:prstGeom>
          <a:gradFill>
            <a:gsLst>
              <a:gs pos="0">
                <a:schemeClr val="accent1">
                  <a:lumMod val="5000"/>
                  <a:lumOff val="95000"/>
                </a:schemeClr>
              </a:gs>
              <a:gs pos="74000">
                <a:srgbClr val="CFAFE7"/>
              </a:gs>
              <a:gs pos="83000">
                <a:srgbClr val="CFAFE7"/>
              </a:gs>
              <a:gs pos="100000">
                <a:srgbClr val="EFE5F7"/>
              </a:gs>
            </a:gsLst>
            <a:lin ang="5400000" scaled="1"/>
          </a:gradFill>
          <a:ln w="12700" cap="flat" cmpd="sng" algn="ctr">
            <a:noFill/>
            <a:prstDash val="solid"/>
            <a:miter lim="800000"/>
          </a:ln>
          <a:effectLst>
            <a:outerShdw blurRad="101600" dist="38100" dir="2700000" algn="tl" rotWithShape="0">
              <a:prstClr val="black">
                <a:alpha val="40000"/>
              </a:prstClr>
            </a:outerShdw>
          </a:effectLst>
        </p:spPr>
        <p:txBody>
          <a:bodyPr lIns="56025" tIns="28013" rIns="56025" bIns="28013" rtlCol="0" anchor="ctr"/>
          <a:lstStyle/>
          <a:p>
            <a:pPr marL="0" marR="0" lvl="0" indent="0" algn="ctr" defTabSz="9143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4" name="Rounded Rectangle 32">
            <a:extLst>
              <a:ext uri="{FF2B5EF4-FFF2-40B4-BE49-F238E27FC236}">
                <a16:creationId xmlns:a16="http://schemas.microsoft.com/office/drawing/2014/main" xmlns="" id="{A4DE5C3C-C6B1-514F-445B-992A5F5AC45C}"/>
              </a:ext>
            </a:extLst>
          </p:cNvPr>
          <p:cNvSpPr/>
          <p:nvPr/>
        </p:nvSpPr>
        <p:spPr>
          <a:xfrm>
            <a:off x="5276037" y="3743512"/>
            <a:ext cx="3799759" cy="1239549"/>
          </a:xfrm>
          <a:prstGeom prst="roundRect">
            <a:avLst>
              <a:gd name="adj" fmla="val 5643"/>
            </a:avLst>
          </a:prstGeom>
          <a:gradFill>
            <a:gsLst>
              <a:gs pos="0">
                <a:schemeClr val="accent1">
                  <a:lumMod val="5000"/>
                  <a:lumOff val="95000"/>
                </a:schemeClr>
              </a:gs>
              <a:gs pos="74000">
                <a:srgbClr val="FF9799"/>
              </a:gs>
              <a:gs pos="83000">
                <a:srgbClr val="FF9B9D"/>
              </a:gs>
              <a:gs pos="100000">
                <a:srgbClr val="FFD1D2"/>
              </a:gs>
            </a:gsLst>
            <a:lin ang="5400000" scaled="1"/>
          </a:gradFill>
          <a:ln w="12700" cap="flat" cmpd="sng" algn="ctr">
            <a:noFill/>
            <a:prstDash val="solid"/>
            <a:miter lim="800000"/>
          </a:ln>
          <a:effectLst>
            <a:outerShdw blurRad="101600" dist="38100" dir="2700000" algn="tl" rotWithShape="0">
              <a:prstClr val="black">
                <a:alpha val="40000"/>
              </a:prstClr>
            </a:outerShdw>
          </a:effectLst>
        </p:spPr>
        <p:txBody>
          <a:bodyPr lIns="56025" tIns="28013" rIns="56025" bIns="28013" rtlCol="0" anchor="ctr"/>
          <a:lstStyle/>
          <a:p>
            <a:pPr marL="0" marR="0" lvl="0" indent="0" algn="ctr" defTabSz="9143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97" name="Rounded Rectangle 1">
            <a:extLst>
              <a:ext uri="{FF2B5EF4-FFF2-40B4-BE49-F238E27FC236}">
                <a16:creationId xmlns:a16="http://schemas.microsoft.com/office/drawing/2014/main" xmlns="" id="{8325E53A-5510-46DB-97B2-DC529A6812B8}"/>
              </a:ext>
            </a:extLst>
          </p:cNvPr>
          <p:cNvSpPr/>
          <p:nvPr/>
        </p:nvSpPr>
        <p:spPr>
          <a:xfrm>
            <a:off x="544860" y="851231"/>
            <a:ext cx="4239281" cy="1150617"/>
          </a:xfrm>
          <a:prstGeom prst="roundRect">
            <a:avLst>
              <a:gd name="adj" fmla="val 5643"/>
            </a:avLst>
          </a:prstGeom>
          <a:gradFill>
            <a:gsLst>
              <a:gs pos="0">
                <a:schemeClr val="accent1">
                  <a:lumMod val="5000"/>
                  <a:lumOff val="95000"/>
                </a:schemeClr>
              </a:gs>
              <a:gs pos="74000">
                <a:srgbClr val="FFBF93"/>
              </a:gs>
              <a:gs pos="83000">
                <a:srgbClr val="FFBF93"/>
              </a:gs>
              <a:gs pos="100000">
                <a:srgbClr val="FFBF93"/>
              </a:gs>
            </a:gsLst>
            <a:lin ang="5400000" scaled="1"/>
          </a:gradFill>
          <a:ln w="12700" cap="flat" cmpd="sng" algn="ctr">
            <a:noFill/>
            <a:prstDash val="solid"/>
            <a:miter lim="800000"/>
          </a:ln>
          <a:effectLst>
            <a:outerShdw blurRad="101600" dist="38100" dir="2700000" algn="tl" rotWithShape="0">
              <a:prstClr val="black">
                <a:alpha val="40000"/>
              </a:prstClr>
            </a:outerShdw>
          </a:effectLst>
        </p:spPr>
        <p:txBody>
          <a:bodyPr lIns="56025" tIns="28013" rIns="56025" bIns="28013" rtlCol="0" anchor="ctr"/>
          <a:lstStyle/>
          <a:p>
            <a:pPr marL="0" marR="0" lvl="0" indent="0" algn="ctr" defTabSz="9143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05" name="Rounded Rectangle 12">
            <a:extLst>
              <a:ext uri="{FF2B5EF4-FFF2-40B4-BE49-F238E27FC236}">
                <a16:creationId xmlns:a16="http://schemas.microsoft.com/office/drawing/2014/main" xmlns="" id="{DEA831D4-1982-5913-31DF-57CE03642BDB}"/>
              </a:ext>
            </a:extLst>
          </p:cNvPr>
          <p:cNvSpPr/>
          <p:nvPr/>
        </p:nvSpPr>
        <p:spPr>
          <a:xfrm>
            <a:off x="544860" y="2297371"/>
            <a:ext cx="4197760" cy="1239549"/>
          </a:xfrm>
          <a:prstGeom prst="roundRect">
            <a:avLst>
              <a:gd name="adj" fmla="val 5643"/>
            </a:avLst>
          </a:prstGeom>
          <a:gradFill>
            <a:gsLst>
              <a:gs pos="0">
                <a:schemeClr val="accent1">
                  <a:lumMod val="5000"/>
                  <a:lumOff val="95000"/>
                </a:schemeClr>
              </a:gs>
              <a:gs pos="74000">
                <a:srgbClr val="D5FFFF"/>
              </a:gs>
              <a:gs pos="83000">
                <a:srgbClr val="D5FFFF"/>
              </a:gs>
              <a:gs pos="100000">
                <a:srgbClr val="D5FFFF"/>
              </a:gs>
            </a:gsLst>
            <a:lin ang="5400000" scaled="1"/>
          </a:gradFill>
          <a:ln w="12700" cap="flat" cmpd="sng" algn="ctr">
            <a:noFill/>
            <a:prstDash val="solid"/>
            <a:miter lim="800000"/>
          </a:ln>
          <a:effectLst>
            <a:outerShdw blurRad="101600" dist="38100" dir="2700000" algn="tl" rotWithShape="0">
              <a:prstClr val="black">
                <a:alpha val="40000"/>
              </a:prstClr>
            </a:outerShdw>
          </a:effectLst>
        </p:spPr>
        <p:txBody>
          <a:bodyPr lIns="56025" tIns="28013" rIns="56025" bIns="28013" rtlCol="0" anchor="ctr"/>
          <a:lstStyle/>
          <a:p>
            <a:pPr marL="0" marR="0" lvl="0" indent="0" algn="ctr" defTabSz="9143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313" name="Rounded Rectangle 13">
            <a:extLst>
              <a:ext uri="{FF2B5EF4-FFF2-40B4-BE49-F238E27FC236}">
                <a16:creationId xmlns:a16="http://schemas.microsoft.com/office/drawing/2014/main" xmlns="" id="{4DA5EB21-2FDD-E5E3-B34B-D83E940FAF6E}"/>
              </a:ext>
            </a:extLst>
          </p:cNvPr>
          <p:cNvSpPr/>
          <p:nvPr/>
        </p:nvSpPr>
        <p:spPr>
          <a:xfrm>
            <a:off x="29361" y="2348803"/>
            <a:ext cx="1354471" cy="849842"/>
          </a:xfrm>
          <a:prstGeom prst="roundRect">
            <a:avLst>
              <a:gd name="adj" fmla="val 50000"/>
            </a:avLst>
          </a:prstGeom>
          <a:solidFill>
            <a:srgbClr val="F2F6F7"/>
          </a:solidFill>
          <a:ln w="12700" cap="flat" cmpd="sng" algn="ctr">
            <a:noFill/>
            <a:prstDash val="solid"/>
            <a:miter lim="800000"/>
          </a:ln>
          <a:effectLst>
            <a:innerShdw blurRad="127000" dist="25400">
              <a:prstClr val="black">
                <a:alpha val="50000"/>
              </a:prstClr>
            </a:innerShdw>
          </a:effectLst>
        </p:spPr>
        <p:txBody>
          <a:bodyPr lIns="56025" tIns="28013" rIns="56025" bIns="28013" rtlCol="0" anchor="ctr"/>
          <a:lstStyle/>
          <a:p>
            <a:pPr marL="0" marR="0" lvl="0" indent="0" algn="ctr" defTabSz="9143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17" name="Rounded Rectangle 17">
            <a:extLst>
              <a:ext uri="{FF2B5EF4-FFF2-40B4-BE49-F238E27FC236}">
                <a16:creationId xmlns:a16="http://schemas.microsoft.com/office/drawing/2014/main" xmlns="" id="{0FC3F316-C20E-FBCA-F2FF-60FCD5F182A5}"/>
              </a:ext>
            </a:extLst>
          </p:cNvPr>
          <p:cNvSpPr/>
          <p:nvPr/>
        </p:nvSpPr>
        <p:spPr>
          <a:xfrm>
            <a:off x="544860" y="3743512"/>
            <a:ext cx="4197760" cy="1239549"/>
          </a:xfrm>
          <a:prstGeom prst="roundRect">
            <a:avLst>
              <a:gd name="adj" fmla="val 5643"/>
            </a:avLst>
          </a:prstGeom>
          <a:gradFill>
            <a:gsLst>
              <a:gs pos="0">
                <a:schemeClr val="accent1">
                  <a:lumMod val="5000"/>
                  <a:lumOff val="95000"/>
                </a:schemeClr>
              </a:gs>
              <a:gs pos="74000">
                <a:srgbClr val="FFFFAF"/>
              </a:gs>
              <a:gs pos="83000">
                <a:srgbClr val="FFFFAF"/>
              </a:gs>
              <a:gs pos="100000">
                <a:srgbClr val="FFFFAF"/>
              </a:gs>
            </a:gsLst>
            <a:lin ang="5400000" scaled="1"/>
          </a:gradFill>
          <a:ln w="12700" cap="flat" cmpd="sng" algn="ctr">
            <a:noFill/>
            <a:prstDash val="solid"/>
            <a:miter lim="800000"/>
          </a:ln>
          <a:effectLst>
            <a:outerShdw blurRad="101600" dist="38100" dir="2700000" algn="tl" rotWithShape="0">
              <a:prstClr val="black">
                <a:alpha val="40000"/>
              </a:prstClr>
            </a:outerShdw>
          </a:effectLst>
        </p:spPr>
        <p:txBody>
          <a:bodyPr lIns="56025" tIns="28013" rIns="56025" bIns="28013" rtlCol="0" anchor="ctr"/>
          <a:lstStyle/>
          <a:p>
            <a:pPr marL="0" marR="0" lvl="0" indent="0" algn="ctr" defTabSz="9143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18" name="Rounded Rectangle 18">
            <a:extLst>
              <a:ext uri="{FF2B5EF4-FFF2-40B4-BE49-F238E27FC236}">
                <a16:creationId xmlns:a16="http://schemas.microsoft.com/office/drawing/2014/main" xmlns="" id="{9B551B3D-5899-2607-9078-C7B83ABDABC6}"/>
              </a:ext>
            </a:extLst>
          </p:cNvPr>
          <p:cNvSpPr/>
          <p:nvPr/>
        </p:nvSpPr>
        <p:spPr>
          <a:xfrm>
            <a:off x="29361" y="3832443"/>
            <a:ext cx="1354471" cy="849842"/>
          </a:xfrm>
          <a:prstGeom prst="roundRect">
            <a:avLst>
              <a:gd name="adj" fmla="val 50000"/>
            </a:avLst>
          </a:prstGeom>
          <a:solidFill>
            <a:srgbClr val="F2F6F7"/>
          </a:solidFill>
          <a:ln w="12700" cap="flat" cmpd="sng" algn="ctr">
            <a:noFill/>
            <a:prstDash val="solid"/>
            <a:miter lim="800000"/>
          </a:ln>
          <a:effectLst>
            <a:innerShdw blurRad="127000" dist="25400">
              <a:prstClr val="black">
                <a:alpha val="50000"/>
              </a:prstClr>
            </a:innerShdw>
          </a:effectLst>
        </p:spPr>
        <p:txBody>
          <a:bodyPr lIns="56025" tIns="28013" rIns="56025" bIns="28013" rtlCol="0" anchor="ctr"/>
          <a:lstStyle/>
          <a:p>
            <a:pPr marL="0" marR="0" lvl="0" indent="0" algn="ctr" defTabSz="9143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 name="Rounded Rectangle 23">
            <a:extLst>
              <a:ext uri="{FF2B5EF4-FFF2-40B4-BE49-F238E27FC236}">
                <a16:creationId xmlns:a16="http://schemas.microsoft.com/office/drawing/2014/main" xmlns="" id="{9A7BE492-8D93-AC1F-1FE7-8D2E14CDDD2D}"/>
              </a:ext>
            </a:extLst>
          </p:cNvPr>
          <p:cNvSpPr/>
          <p:nvPr/>
        </p:nvSpPr>
        <p:spPr>
          <a:xfrm>
            <a:off x="4822091" y="916495"/>
            <a:ext cx="1354471" cy="849842"/>
          </a:xfrm>
          <a:prstGeom prst="roundRect">
            <a:avLst>
              <a:gd name="adj" fmla="val 50000"/>
            </a:avLst>
          </a:prstGeom>
          <a:solidFill>
            <a:srgbClr val="F2F6F7"/>
          </a:solidFill>
          <a:ln w="12700" cap="flat" cmpd="sng" algn="ctr">
            <a:noFill/>
            <a:prstDash val="solid"/>
            <a:miter lim="800000"/>
          </a:ln>
          <a:effectLst>
            <a:innerShdw blurRad="127000" dist="25400">
              <a:prstClr val="black">
                <a:alpha val="50000"/>
              </a:prstClr>
            </a:innerShdw>
          </a:effectLst>
        </p:spPr>
        <p:txBody>
          <a:bodyPr lIns="56025" tIns="28013" rIns="56025" bIns="28013" rtlCol="0" anchor="ctr"/>
          <a:lstStyle/>
          <a:p>
            <a:pPr marL="0" marR="0" lvl="0" indent="0" algn="ctr" defTabSz="9143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 name="Rounded Rectangle 28">
            <a:extLst>
              <a:ext uri="{FF2B5EF4-FFF2-40B4-BE49-F238E27FC236}">
                <a16:creationId xmlns:a16="http://schemas.microsoft.com/office/drawing/2014/main" xmlns="" id="{4A27E930-7C33-3A1C-5014-C81B83259079}"/>
              </a:ext>
            </a:extLst>
          </p:cNvPr>
          <p:cNvSpPr/>
          <p:nvPr/>
        </p:nvSpPr>
        <p:spPr>
          <a:xfrm>
            <a:off x="4805314" y="2370422"/>
            <a:ext cx="1354471" cy="849842"/>
          </a:xfrm>
          <a:prstGeom prst="roundRect">
            <a:avLst>
              <a:gd name="adj" fmla="val 50000"/>
            </a:avLst>
          </a:prstGeom>
          <a:solidFill>
            <a:srgbClr val="F2F6F7"/>
          </a:solidFill>
          <a:ln w="12700" cap="flat" cmpd="sng" algn="ctr">
            <a:noFill/>
            <a:prstDash val="solid"/>
            <a:miter lim="800000"/>
          </a:ln>
          <a:effectLst>
            <a:innerShdw blurRad="127000" dist="25400">
              <a:prstClr val="black">
                <a:alpha val="50000"/>
              </a:prstClr>
            </a:innerShdw>
          </a:effectLst>
        </p:spPr>
        <p:txBody>
          <a:bodyPr lIns="56025" tIns="28013" rIns="56025" bIns="28013" rtlCol="0" anchor="ctr"/>
          <a:lstStyle/>
          <a:p>
            <a:pPr marL="0" marR="0" lvl="0" indent="0" algn="ctr" defTabSz="9143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0" name="+">
            <a:extLst>
              <a:ext uri="{FF2B5EF4-FFF2-40B4-BE49-F238E27FC236}">
                <a16:creationId xmlns:a16="http://schemas.microsoft.com/office/drawing/2014/main" xmlns="" id="{21724552-60BD-47CC-17BC-276A6989DFD0}"/>
              </a:ext>
            </a:extLst>
          </p:cNvPr>
          <p:cNvSpPr/>
          <p:nvPr/>
        </p:nvSpPr>
        <p:spPr>
          <a:xfrm>
            <a:off x="4788535" y="3808173"/>
            <a:ext cx="1462739" cy="763362"/>
          </a:xfrm>
          <a:prstGeom prst="roundRect">
            <a:avLst>
              <a:gd name="adj" fmla="val 50000"/>
            </a:avLst>
          </a:prstGeom>
          <a:solidFill>
            <a:srgbClr val="F2F6F7"/>
          </a:solidFill>
          <a:ln w="12700" cap="flat" cmpd="sng" algn="ctr">
            <a:noFill/>
            <a:prstDash val="solid"/>
            <a:miter lim="800000"/>
          </a:ln>
          <a:effectLst>
            <a:innerShdw blurRad="127000" dist="25400">
              <a:prstClr val="black">
                <a:alpha val="50000"/>
              </a:prstClr>
            </a:innerShdw>
          </a:effectLst>
        </p:spPr>
        <p:txBody>
          <a:bodyPr lIns="56025" tIns="28013" rIns="56025" bIns="28013" rtlCol="0" anchor="ctr"/>
          <a:lstStyle/>
          <a:p>
            <a:pPr marL="0" marR="0" lvl="0" indent="0" algn="ctr" defTabSz="9143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nvGrpSpPr>
          <p:cNvPr id="623" name="Группа 622">
            <a:extLst>
              <a:ext uri="{FF2B5EF4-FFF2-40B4-BE49-F238E27FC236}">
                <a16:creationId xmlns:a16="http://schemas.microsoft.com/office/drawing/2014/main" xmlns="" id="{1386F485-081F-2D33-5EBC-D4B8E43A82D3}"/>
              </a:ext>
            </a:extLst>
          </p:cNvPr>
          <p:cNvGrpSpPr/>
          <p:nvPr/>
        </p:nvGrpSpPr>
        <p:grpSpPr>
          <a:xfrm>
            <a:off x="29361" y="892220"/>
            <a:ext cx="1354471" cy="849842"/>
            <a:chOff x="352337" y="940302"/>
            <a:chExt cx="1354471" cy="849842"/>
          </a:xfrm>
        </p:grpSpPr>
        <p:sp>
          <p:nvSpPr>
            <p:cNvPr id="299" name="Rounded Rectangle 6">
              <a:extLst>
                <a:ext uri="{FF2B5EF4-FFF2-40B4-BE49-F238E27FC236}">
                  <a16:creationId xmlns:a16="http://schemas.microsoft.com/office/drawing/2014/main" xmlns="" id="{85EAD74B-63A9-8364-50B5-A09BCC050960}"/>
                </a:ext>
              </a:extLst>
            </p:cNvPr>
            <p:cNvSpPr/>
            <p:nvPr/>
          </p:nvSpPr>
          <p:spPr>
            <a:xfrm>
              <a:off x="352337" y="940302"/>
              <a:ext cx="1354471" cy="849842"/>
            </a:xfrm>
            <a:prstGeom prst="roundRect">
              <a:avLst>
                <a:gd name="adj" fmla="val 50000"/>
              </a:avLst>
            </a:prstGeom>
            <a:solidFill>
              <a:srgbClr val="F2F6F7"/>
            </a:solidFill>
            <a:ln w="12700" cap="flat" cmpd="sng" algn="ctr">
              <a:noFill/>
              <a:prstDash val="solid"/>
              <a:miter lim="800000"/>
            </a:ln>
            <a:effectLst>
              <a:innerShdw blurRad="127000" dist="25400">
                <a:prstClr val="black">
                  <a:alpha val="50000"/>
                </a:prstClr>
              </a:innerShdw>
            </a:effectLst>
          </p:spPr>
          <p:txBody>
            <a:bodyPr lIns="56025" tIns="28013" rIns="56025" bIns="28013" rtlCol="0" anchor="ctr"/>
            <a:lstStyle/>
            <a:p>
              <a:pPr marL="0" marR="0" lvl="0" indent="0" algn="ctr" defTabSz="9143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08" name="Прямоугольник 5">
              <a:extLst>
                <a:ext uri="{FF2B5EF4-FFF2-40B4-BE49-F238E27FC236}">
                  <a16:creationId xmlns:a16="http://schemas.microsoft.com/office/drawing/2014/main" xmlns="" id="{5118839C-CED2-E9A5-9759-FC08B54E6033}"/>
                </a:ext>
              </a:extLst>
            </p:cNvPr>
            <p:cNvSpPr>
              <a:spLocks noChangeArrowheads="1"/>
            </p:cNvSpPr>
            <p:nvPr/>
          </p:nvSpPr>
          <p:spPr bwMode="auto">
            <a:xfrm>
              <a:off x="433744" y="1163228"/>
              <a:ext cx="1191655" cy="369332"/>
            </a:xfrm>
            <a:prstGeom prst="rect">
              <a:avLst/>
            </a:prstGeom>
            <a:noFill/>
            <a:ln>
              <a:noFill/>
            </a:ln>
            <a:scene3d>
              <a:camera prst="orthographicFront"/>
              <a:lightRig rig="threePt" dir="t"/>
            </a:scene3d>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ru-RU" b="1" i="1" u="none" strike="noStrike" kern="0" cap="none" spc="0" normalizeH="0" baseline="0" noProof="0" dirty="0">
                  <a:ln>
                    <a:noFill/>
                  </a:ln>
                  <a:solidFill>
                    <a:prstClr val="black"/>
                  </a:solidFill>
                  <a:effectLst/>
                  <a:uLnTx/>
                  <a:uFillTx/>
                  <a:latin typeface="Times New Roman" pitchFamily="18" charset="0"/>
                  <a:cs typeface="Times New Roman" pitchFamily="18" charset="0"/>
                </a:rPr>
                <a:t>Бюджет</a:t>
              </a:r>
              <a:endParaRPr kumimoji="0" lang="ru-RU" b="0" i="1" u="none" strike="noStrike" kern="0" cap="none" spc="0" normalizeH="0" baseline="0" noProof="0" dirty="0">
                <a:ln>
                  <a:noFill/>
                </a:ln>
                <a:solidFill>
                  <a:prstClr val="black"/>
                </a:solidFill>
                <a:effectLst/>
                <a:uLnTx/>
                <a:uFillTx/>
                <a:latin typeface="Times New Roman" pitchFamily="18" charset="0"/>
                <a:cs typeface="Times New Roman" pitchFamily="18" charset="0"/>
              </a:endParaRPr>
            </a:p>
          </p:txBody>
        </p:sp>
      </p:grpSp>
      <p:sp>
        <p:nvSpPr>
          <p:cNvPr id="511" name="Прямоугольник 5">
            <a:extLst>
              <a:ext uri="{FF2B5EF4-FFF2-40B4-BE49-F238E27FC236}">
                <a16:creationId xmlns:a16="http://schemas.microsoft.com/office/drawing/2014/main" xmlns="" id="{C63691A2-A7BE-5530-1E24-D58719180338}"/>
              </a:ext>
            </a:extLst>
          </p:cNvPr>
          <p:cNvSpPr>
            <a:spLocks noChangeArrowheads="1"/>
          </p:cNvSpPr>
          <p:nvPr/>
        </p:nvSpPr>
        <p:spPr bwMode="auto">
          <a:xfrm>
            <a:off x="843095" y="935716"/>
            <a:ext cx="4313216" cy="954107"/>
          </a:xfrm>
          <a:prstGeom prst="rect">
            <a:avLst/>
          </a:prstGeom>
          <a:noFill/>
          <a:ln>
            <a:noFill/>
          </a:ln>
          <a:scene3d>
            <a:camera prst="orthographicFront"/>
            <a:lightRig rig="threePt" dir="t"/>
          </a:scene3d>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400" b="0" i="1" u="none" strike="noStrike" kern="0" cap="none" spc="0" normalizeH="0" baseline="0" noProof="0" dirty="0">
                <a:ln>
                  <a:noFill/>
                </a:ln>
                <a:solidFill>
                  <a:prstClr val="black"/>
                </a:solidFill>
                <a:effectLst/>
                <a:uLnTx/>
                <a:uFillTx/>
                <a:latin typeface="Times New Roman" pitchFamily="18" charset="0"/>
                <a:cs typeface="Times New Roman" pitchFamily="18" charset="0"/>
              </a:rPr>
              <a:t>форма образования и расходования</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400" b="0" i="1" u="none" strike="noStrike" kern="0" cap="none" spc="0" normalizeH="0" baseline="0" noProof="0" dirty="0">
                <a:ln>
                  <a:noFill/>
                </a:ln>
                <a:solidFill>
                  <a:prstClr val="black"/>
                </a:solidFill>
                <a:effectLst/>
                <a:uLnTx/>
                <a:uFillTx/>
                <a:latin typeface="Times New Roman" pitchFamily="18" charset="0"/>
                <a:cs typeface="Times New Roman" pitchFamily="18" charset="0"/>
              </a:rPr>
              <a:t> денежных средств, предназначенных для</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400" b="0" i="1" u="none" strike="noStrike" kern="0" cap="none" spc="0" normalizeH="0" baseline="0" noProof="0" dirty="0">
                <a:ln>
                  <a:noFill/>
                </a:ln>
                <a:solidFill>
                  <a:prstClr val="black"/>
                </a:solidFill>
                <a:effectLst/>
                <a:uLnTx/>
                <a:uFillTx/>
                <a:latin typeface="Times New Roman" pitchFamily="18" charset="0"/>
                <a:cs typeface="Times New Roman" pitchFamily="18" charset="0"/>
              </a:rPr>
              <a:t> финансового обеспечения задач и функций</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400" b="0" i="1" u="none" strike="noStrike" kern="0" cap="none" spc="0" normalizeH="0" baseline="0" noProof="0" dirty="0">
                <a:ln>
                  <a:noFill/>
                </a:ln>
                <a:solidFill>
                  <a:prstClr val="black"/>
                </a:solidFill>
                <a:effectLst/>
                <a:uLnTx/>
                <a:uFillTx/>
                <a:latin typeface="Times New Roman" pitchFamily="18" charset="0"/>
                <a:cs typeface="Times New Roman" pitchFamily="18" charset="0"/>
              </a:rPr>
              <a:t> государства и местного самоуправления </a:t>
            </a:r>
          </a:p>
        </p:txBody>
      </p:sp>
      <p:sp>
        <p:nvSpPr>
          <p:cNvPr id="624" name="Прямоугольник 6">
            <a:extLst>
              <a:ext uri="{FF2B5EF4-FFF2-40B4-BE49-F238E27FC236}">
                <a16:creationId xmlns:a16="http://schemas.microsoft.com/office/drawing/2014/main" xmlns="" id="{167366B0-8648-13B7-2148-70C2218E1CCE}"/>
              </a:ext>
            </a:extLst>
          </p:cNvPr>
          <p:cNvSpPr>
            <a:spLocks noChangeArrowheads="1"/>
          </p:cNvSpPr>
          <p:nvPr/>
        </p:nvSpPr>
        <p:spPr bwMode="auto">
          <a:xfrm>
            <a:off x="1002992" y="2403512"/>
            <a:ext cx="3993422" cy="954107"/>
          </a:xfrm>
          <a:prstGeom prst="rect">
            <a:avLst/>
          </a:prstGeom>
          <a:noFill/>
          <a:ln>
            <a:noFill/>
          </a:ln>
          <a:scene3d>
            <a:camera prst="orthographicFront"/>
            <a:lightRig rig="threePt" dir="t"/>
          </a:scene3d>
          <a:sp3d>
            <a:bevelT prst="angle"/>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400" b="0" i="1" u="none" strike="noStrike" kern="0" cap="none" spc="0" normalizeH="0" baseline="0" noProof="0" dirty="0">
                <a:ln>
                  <a:noFill/>
                </a:ln>
                <a:solidFill>
                  <a:prstClr val="black"/>
                </a:solidFill>
                <a:effectLst/>
                <a:uLnTx/>
                <a:uFillTx/>
                <a:latin typeface="Times New Roman" pitchFamily="18" charset="0"/>
                <a:cs typeface="Times New Roman" pitchFamily="18" charset="0"/>
              </a:rPr>
              <a:t>поступающие в бюджет денежные</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400" b="0" i="1" u="none" strike="noStrike" kern="0" cap="none" spc="0" normalizeH="0" baseline="0" noProof="0" dirty="0">
                <a:ln>
                  <a:noFill/>
                </a:ln>
                <a:solidFill>
                  <a:prstClr val="black"/>
                </a:solidFill>
                <a:effectLst/>
                <a:uLnTx/>
                <a:uFillTx/>
                <a:latin typeface="Times New Roman" pitchFamily="18" charset="0"/>
                <a:cs typeface="Times New Roman" pitchFamily="18" charset="0"/>
              </a:rPr>
              <a:t> средства, за исключением средств, </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400" b="0" i="1" u="none" strike="noStrike" kern="0" cap="none" spc="0" normalizeH="0" baseline="0" noProof="0" dirty="0">
                <a:ln>
                  <a:noFill/>
                </a:ln>
                <a:solidFill>
                  <a:prstClr val="black"/>
                </a:solidFill>
                <a:effectLst/>
                <a:uLnTx/>
                <a:uFillTx/>
                <a:latin typeface="Times New Roman" pitchFamily="18" charset="0"/>
                <a:cs typeface="Times New Roman" pitchFamily="18" charset="0"/>
              </a:rPr>
              <a:t>являющихся источниками финансирования дефицита бюджета </a:t>
            </a:r>
          </a:p>
        </p:txBody>
      </p:sp>
      <p:sp>
        <p:nvSpPr>
          <p:cNvPr id="625" name="Прямоугольник 6">
            <a:extLst>
              <a:ext uri="{FF2B5EF4-FFF2-40B4-BE49-F238E27FC236}">
                <a16:creationId xmlns:a16="http://schemas.microsoft.com/office/drawing/2014/main" xmlns="" id="{0A789992-64A5-28D2-99E5-773E67031130}"/>
              </a:ext>
            </a:extLst>
          </p:cNvPr>
          <p:cNvSpPr>
            <a:spLocks noChangeArrowheads="1"/>
          </p:cNvSpPr>
          <p:nvPr/>
        </p:nvSpPr>
        <p:spPr bwMode="auto">
          <a:xfrm>
            <a:off x="79602" y="2463008"/>
            <a:ext cx="1206043" cy="584775"/>
          </a:xfrm>
          <a:prstGeom prst="rect">
            <a:avLst/>
          </a:prstGeom>
          <a:noFill/>
          <a:ln>
            <a:noFill/>
          </a:ln>
          <a:scene3d>
            <a:camera prst="orthographicFront"/>
            <a:lightRig rig="threePt" dir="t"/>
          </a:scene3d>
          <a:sp3d>
            <a:bevelT prst="angle"/>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600" b="1" i="1" u="none" strike="noStrike" kern="0" cap="none" spc="0" normalizeH="0" baseline="0" noProof="0" dirty="0">
                <a:ln>
                  <a:noFill/>
                </a:ln>
                <a:solidFill>
                  <a:prstClr val="black"/>
                </a:solidFill>
                <a:effectLst/>
                <a:uLnTx/>
                <a:uFillTx/>
                <a:latin typeface="Times New Roman" pitchFamily="18" charset="0"/>
                <a:cs typeface="Times New Roman" pitchFamily="18" charset="0"/>
              </a:rPr>
              <a:t>Доходы </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600" b="1" i="1" u="none" strike="noStrike" kern="0" cap="none" spc="0" normalizeH="0" baseline="0" noProof="0" dirty="0">
                <a:ln>
                  <a:noFill/>
                </a:ln>
                <a:solidFill>
                  <a:prstClr val="black"/>
                </a:solidFill>
                <a:effectLst/>
                <a:uLnTx/>
                <a:uFillTx/>
                <a:latin typeface="Times New Roman" pitchFamily="18" charset="0"/>
                <a:cs typeface="Times New Roman" pitchFamily="18" charset="0"/>
              </a:rPr>
              <a:t>бюджета</a:t>
            </a:r>
            <a:endParaRPr kumimoji="0" lang="ru-RU" sz="1600" b="0" i="1" u="none" strike="noStrike" kern="0" cap="none" spc="0" normalizeH="0" baseline="0" noProof="0" dirty="0">
              <a:ln>
                <a:noFill/>
              </a:ln>
              <a:solidFill>
                <a:prstClr val="black"/>
              </a:solidFill>
              <a:effectLst/>
              <a:uLnTx/>
              <a:uFillTx/>
              <a:latin typeface="Times New Roman" pitchFamily="18" charset="0"/>
              <a:cs typeface="Times New Roman" pitchFamily="18" charset="0"/>
            </a:endParaRPr>
          </a:p>
        </p:txBody>
      </p:sp>
      <p:sp>
        <p:nvSpPr>
          <p:cNvPr id="626" name="Прямоугольник 7">
            <a:extLst>
              <a:ext uri="{FF2B5EF4-FFF2-40B4-BE49-F238E27FC236}">
                <a16:creationId xmlns:a16="http://schemas.microsoft.com/office/drawing/2014/main" xmlns="" id="{D6625788-E867-95E1-D68F-DA3DD9BB072E}"/>
              </a:ext>
            </a:extLst>
          </p:cNvPr>
          <p:cNvSpPr>
            <a:spLocks noChangeArrowheads="1"/>
          </p:cNvSpPr>
          <p:nvPr/>
        </p:nvSpPr>
        <p:spPr bwMode="auto">
          <a:xfrm>
            <a:off x="1135250" y="3871308"/>
            <a:ext cx="3728905" cy="954107"/>
          </a:xfrm>
          <a:prstGeom prst="rect">
            <a:avLst/>
          </a:prstGeom>
          <a:noFill/>
          <a:ln>
            <a:noFill/>
          </a:ln>
          <a:scene3d>
            <a:camera prst="orthographicFront"/>
            <a:lightRig rig="threePt" dir="t"/>
          </a:scene3d>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400" b="0" i="1" u="none" strike="noStrike" kern="0" cap="none" spc="0" normalizeH="0" baseline="0" noProof="0" dirty="0">
                <a:ln>
                  <a:noFill/>
                </a:ln>
                <a:solidFill>
                  <a:prstClr val="black"/>
                </a:solidFill>
                <a:effectLst/>
                <a:uLnTx/>
                <a:uFillTx/>
                <a:latin typeface="Times New Roman" pitchFamily="18" charset="0"/>
                <a:cs typeface="Times New Roman" pitchFamily="18" charset="0"/>
              </a:rPr>
              <a:t>выплачиваемые из бюджета денежные средства, за исключением средств, являющихся источниками финансирования дефицита бюджета </a:t>
            </a:r>
          </a:p>
        </p:txBody>
      </p:sp>
      <p:sp>
        <p:nvSpPr>
          <p:cNvPr id="627" name="Прямоугольник 7">
            <a:extLst>
              <a:ext uri="{FF2B5EF4-FFF2-40B4-BE49-F238E27FC236}">
                <a16:creationId xmlns:a16="http://schemas.microsoft.com/office/drawing/2014/main" xmlns="" id="{3D10997F-E447-2A55-36C5-EBDBEC632982}"/>
              </a:ext>
            </a:extLst>
          </p:cNvPr>
          <p:cNvSpPr>
            <a:spLocks noChangeArrowheads="1"/>
          </p:cNvSpPr>
          <p:nvPr/>
        </p:nvSpPr>
        <p:spPr bwMode="auto">
          <a:xfrm>
            <a:off x="107349" y="3944815"/>
            <a:ext cx="1161518" cy="584775"/>
          </a:xfrm>
          <a:prstGeom prst="rect">
            <a:avLst/>
          </a:prstGeom>
          <a:noFill/>
          <a:ln>
            <a:noFill/>
          </a:ln>
          <a:scene3d>
            <a:camera prst="orthographicFront"/>
            <a:lightRig rig="threePt" dir="t"/>
          </a:scene3d>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600" b="1" i="1" u="none" strike="noStrike" kern="0" cap="none" spc="0" normalizeH="0" baseline="0" noProof="0" dirty="0">
                <a:ln>
                  <a:noFill/>
                </a:ln>
                <a:solidFill>
                  <a:prstClr val="black"/>
                </a:solidFill>
                <a:effectLst/>
                <a:uLnTx/>
                <a:uFillTx/>
                <a:latin typeface="Times New Roman" pitchFamily="18" charset="0"/>
                <a:cs typeface="Times New Roman" pitchFamily="18" charset="0"/>
              </a:rPr>
              <a:t>Расходы бюджета</a:t>
            </a:r>
            <a:endParaRPr kumimoji="0" lang="ru-RU" sz="1600" b="0" i="1" u="none" strike="noStrike" kern="0" cap="none" spc="0" normalizeH="0" baseline="0" noProof="0" dirty="0">
              <a:ln>
                <a:noFill/>
              </a:ln>
              <a:solidFill>
                <a:prstClr val="black"/>
              </a:solidFill>
              <a:effectLst/>
              <a:uLnTx/>
              <a:uFillTx/>
              <a:latin typeface="Times New Roman" pitchFamily="18" charset="0"/>
              <a:cs typeface="Times New Roman" pitchFamily="18" charset="0"/>
            </a:endParaRPr>
          </a:p>
        </p:txBody>
      </p:sp>
      <p:sp>
        <p:nvSpPr>
          <p:cNvPr id="628" name="Прямоугольник 8">
            <a:extLst>
              <a:ext uri="{FF2B5EF4-FFF2-40B4-BE49-F238E27FC236}">
                <a16:creationId xmlns:a16="http://schemas.microsoft.com/office/drawing/2014/main" xmlns="" id="{D74BEEC8-29EA-C0FD-2E4A-6A2C34483225}"/>
              </a:ext>
            </a:extLst>
          </p:cNvPr>
          <p:cNvSpPr>
            <a:spLocks noChangeArrowheads="1"/>
          </p:cNvSpPr>
          <p:nvPr/>
        </p:nvSpPr>
        <p:spPr bwMode="auto">
          <a:xfrm>
            <a:off x="4928075" y="1132451"/>
            <a:ext cx="1180008" cy="338554"/>
          </a:xfrm>
          <a:prstGeom prst="rect">
            <a:avLst/>
          </a:prstGeom>
          <a:noFill/>
          <a:ln>
            <a:noFill/>
          </a:ln>
          <a:scene3d>
            <a:camera prst="orthographicFront"/>
            <a:lightRig rig="threePt" dir="t"/>
          </a:scene3d>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600" b="1" i="1" u="none" strike="noStrike" kern="0" cap="none" spc="0" normalizeH="0" baseline="0" noProof="0" dirty="0">
                <a:ln>
                  <a:noFill/>
                </a:ln>
                <a:solidFill>
                  <a:prstClr val="black"/>
                </a:solidFill>
                <a:effectLst/>
                <a:uLnTx/>
                <a:uFillTx/>
                <a:latin typeface="Times New Roman" pitchFamily="18" charset="0"/>
                <a:cs typeface="Times New Roman" pitchFamily="18" charset="0"/>
              </a:rPr>
              <a:t>Дефицит</a:t>
            </a:r>
            <a:endParaRPr kumimoji="0" lang="ru-RU" sz="1600" b="0" i="0" u="none" strike="noStrike" kern="0" cap="none" spc="0" normalizeH="0" baseline="0" noProof="0" dirty="0">
              <a:ln>
                <a:noFill/>
              </a:ln>
              <a:solidFill>
                <a:prstClr val="black"/>
              </a:solidFill>
              <a:effectLst/>
              <a:uLnTx/>
              <a:uFillTx/>
              <a:latin typeface="Times New Roman" pitchFamily="18" charset="0"/>
              <a:cs typeface="Times New Roman" pitchFamily="18" charset="0"/>
            </a:endParaRPr>
          </a:p>
        </p:txBody>
      </p:sp>
      <p:sp>
        <p:nvSpPr>
          <p:cNvPr id="629" name="Прямоугольник 8">
            <a:extLst>
              <a:ext uri="{FF2B5EF4-FFF2-40B4-BE49-F238E27FC236}">
                <a16:creationId xmlns:a16="http://schemas.microsoft.com/office/drawing/2014/main" xmlns="" id="{A146D411-C3AE-EF84-29A6-1265C8190CFA}"/>
              </a:ext>
            </a:extLst>
          </p:cNvPr>
          <p:cNvSpPr>
            <a:spLocks noChangeArrowheads="1"/>
          </p:cNvSpPr>
          <p:nvPr/>
        </p:nvSpPr>
        <p:spPr bwMode="auto">
          <a:xfrm>
            <a:off x="6099563" y="1129173"/>
            <a:ext cx="2776019" cy="523220"/>
          </a:xfrm>
          <a:prstGeom prst="rect">
            <a:avLst/>
          </a:prstGeom>
          <a:noFill/>
          <a:ln>
            <a:noFill/>
          </a:ln>
          <a:scene3d>
            <a:camera prst="orthographicFront"/>
            <a:lightRig rig="threePt" dir="t"/>
          </a:scene3d>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400" b="0" i="1" u="none" strike="noStrike" kern="0" cap="none" spc="0" normalizeH="0" baseline="0" noProof="0" dirty="0">
                <a:ln>
                  <a:noFill/>
                </a:ln>
                <a:solidFill>
                  <a:prstClr val="black"/>
                </a:solidFill>
                <a:effectLst/>
                <a:uLnTx/>
                <a:uFillTx/>
                <a:latin typeface="Times New Roman" pitchFamily="18" charset="0"/>
                <a:cs typeface="Times New Roman" pitchFamily="18" charset="0"/>
              </a:rPr>
              <a:t>превышение расходов бюджета </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400" b="0" i="1" u="none" strike="noStrike" kern="0" cap="none" spc="0" normalizeH="0" baseline="0" noProof="0" dirty="0">
                <a:ln>
                  <a:noFill/>
                </a:ln>
                <a:solidFill>
                  <a:prstClr val="black"/>
                </a:solidFill>
                <a:effectLst/>
                <a:uLnTx/>
                <a:uFillTx/>
                <a:latin typeface="Times New Roman" pitchFamily="18" charset="0"/>
                <a:cs typeface="Times New Roman" pitchFamily="18" charset="0"/>
              </a:rPr>
              <a:t>над его доходам </a:t>
            </a:r>
            <a:endParaRPr kumimoji="0" lang="ru-RU" sz="1400" b="0" i="0" u="none" strike="noStrike" kern="0" cap="none" spc="0" normalizeH="0" baseline="0" noProof="0" dirty="0">
              <a:ln>
                <a:noFill/>
              </a:ln>
              <a:solidFill>
                <a:prstClr val="black"/>
              </a:solidFill>
              <a:effectLst/>
              <a:uLnTx/>
              <a:uFillTx/>
              <a:latin typeface="Times New Roman" pitchFamily="18" charset="0"/>
              <a:cs typeface="Times New Roman" pitchFamily="18" charset="0"/>
            </a:endParaRPr>
          </a:p>
        </p:txBody>
      </p:sp>
      <p:sp>
        <p:nvSpPr>
          <p:cNvPr id="630" name="Прямоугольник 629">
            <a:extLst>
              <a:ext uri="{FF2B5EF4-FFF2-40B4-BE49-F238E27FC236}">
                <a16:creationId xmlns:a16="http://schemas.microsoft.com/office/drawing/2014/main" xmlns="" id="{E5CC7561-1F39-31EE-3F66-73E8AC47E6EF}"/>
              </a:ext>
            </a:extLst>
          </p:cNvPr>
          <p:cNvSpPr/>
          <p:nvPr/>
        </p:nvSpPr>
        <p:spPr>
          <a:xfrm>
            <a:off x="6243374" y="2554133"/>
            <a:ext cx="2640466" cy="523220"/>
          </a:xfrm>
          <a:prstGeom prst="rect">
            <a:avLst/>
          </a:prstGeom>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400" b="0" i="1" u="none" strike="noStrike" kern="0" cap="none" spc="0" normalizeH="0" baseline="0" noProof="0" dirty="0">
                <a:ln>
                  <a:noFill/>
                </a:ln>
                <a:solidFill>
                  <a:prstClr val="black"/>
                </a:solidFill>
                <a:effectLst/>
                <a:uLnTx/>
                <a:uFillTx/>
                <a:latin typeface="Times New Roman" pitchFamily="18" charset="0"/>
                <a:cs typeface="Times New Roman" pitchFamily="18" charset="0"/>
              </a:rPr>
              <a:t>превышение доходов бюджета </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400" b="0" i="1" u="none" strike="noStrike" kern="0" cap="none" spc="0" normalizeH="0" baseline="0" noProof="0" dirty="0">
                <a:ln>
                  <a:noFill/>
                </a:ln>
                <a:solidFill>
                  <a:prstClr val="black"/>
                </a:solidFill>
                <a:effectLst/>
                <a:uLnTx/>
                <a:uFillTx/>
                <a:latin typeface="Times New Roman" pitchFamily="18" charset="0"/>
                <a:cs typeface="Times New Roman" pitchFamily="18" charset="0"/>
              </a:rPr>
              <a:t>над его расходами </a:t>
            </a:r>
          </a:p>
        </p:txBody>
      </p:sp>
      <p:sp>
        <p:nvSpPr>
          <p:cNvPr id="631" name="Прямоугольник 630">
            <a:extLst>
              <a:ext uri="{FF2B5EF4-FFF2-40B4-BE49-F238E27FC236}">
                <a16:creationId xmlns:a16="http://schemas.microsoft.com/office/drawing/2014/main" xmlns="" id="{7E191C00-5C94-4B3E-2991-6104B98F04BD}"/>
              </a:ext>
            </a:extLst>
          </p:cNvPr>
          <p:cNvSpPr/>
          <p:nvPr/>
        </p:nvSpPr>
        <p:spPr>
          <a:xfrm>
            <a:off x="4862774" y="2605754"/>
            <a:ext cx="1199367" cy="338554"/>
          </a:xfrm>
          <a:prstGeom prst="rect">
            <a:avLst/>
          </a:prstGeom>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600" b="1" i="1" u="none" strike="noStrike" kern="0" cap="none" spc="0" normalizeH="0" baseline="0" noProof="0" dirty="0">
                <a:ln>
                  <a:noFill/>
                </a:ln>
                <a:solidFill>
                  <a:prstClr val="black"/>
                </a:solidFill>
                <a:effectLst/>
                <a:uLnTx/>
                <a:uFillTx/>
                <a:latin typeface="Times New Roman" pitchFamily="18" charset="0"/>
                <a:cs typeface="Times New Roman" pitchFamily="18" charset="0"/>
              </a:rPr>
              <a:t>Профицит</a:t>
            </a:r>
            <a:endParaRPr kumimoji="0" lang="ru-RU" sz="1600" b="0" i="1" u="none" strike="noStrike" kern="0" cap="none" spc="0" normalizeH="0" baseline="0" noProof="0" dirty="0">
              <a:ln>
                <a:noFill/>
              </a:ln>
              <a:solidFill>
                <a:prstClr val="black"/>
              </a:solidFill>
              <a:effectLst/>
              <a:uLnTx/>
              <a:uFillTx/>
              <a:latin typeface="Times New Roman" pitchFamily="18" charset="0"/>
              <a:cs typeface="Times New Roman" pitchFamily="18" charset="0"/>
            </a:endParaRPr>
          </a:p>
        </p:txBody>
      </p:sp>
      <p:sp>
        <p:nvSpPr>
          <p:cNvPr id="632" name="TextBox 631">
            <a:extLst>
              <a:ext uri="{FF2B5EF4-FFF2-40B4-BE49-F238E27FC236}">
                <a16:creationId xmlns:a16="http://schemas.microsoft.com/office/drawing/2014/main" xmlns="" id="{A084C927-4734-B066-D948-5658C59EFFE0}"/>
              </a:ext>
            </a:extLst>
          </p:cNvPr>
          <p:cNvSpPr txBox="1"/>
          <p:nvPr/>
        </p:nvSpPr>
        <p:spPr>
          <a:xfrm>
            <a:off x="4705435" y="3947706"/>
            <a:ext cx="1604562" cy="523220"/>
          </a:xfrm>
          <a:prstGeom prst="rect">
            <a:avLst/>
          </a:prstGeom>
          <a:noFill/>
        </p:spPr>
        <p:txBody>
          <a:bodyPr wrap="square" rtlCol="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350" b="1" i="1" u="none" strike="noStrike" kern="0" cap="none" spc="0" normalizeH="0" baseline="0" noProof="0" dirty="0">
                <a:ln>
                  <a:noFill/>
                </a:ln>
                <a:solidFill>
                  <a:prstClr val="black"/>
                </a:solidFill>
                <a:effectLst/>
                <a:uLnTx/>
                <a:uFillTx/>
                <a:latin typeface="Times New Roman" pitchFamily="18" charset="0"/>
                <a:cs typeface="Times New Roman" pitchFamily="18" charset="0"/>
              </a:rPr>
              <a:t>Межбюджетные </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350" b="1" i="1" u="none" strike="noStrike" kern="0" cap="none" spc="0" normalizeH="0" baseline="0" noProof="0" dirty="0">
                <a:ln>
                  <a:noFill/>
                </a:ln>
                <a:solidFill>
                  <a:prstClr val="black"/>
                </a:solidFill>
                <a:effectLst/>
                <a:uLnTx/>
                <a:uFillTx/>
                <a:latin typeface="Times New Roman" pitchFamily="18" charset="0"/>
                <a:cs typeface="Times New Roman" pitchFamily="18" charset="0"/>
              </a:rPr>
              <a:t>трансферты</a:t>
            </a:r>
            <a:endParaRPr kumimoji="0" lang="ru-RU" sz="1350" b="0" i="1" u="none" strike="noStrike" kern="0" cap="none" spc="0" normalizeH="0" baseline="0" noProof="0" dirty="0">
              <a:ln>
                <a:noFill/>
              </a:ln>
              <a:solidFill>
                <a:prstClr val="black"/>
              </a:solidFill>
              <a:effectLst/>
              <a:uLnTx/>
              <a:uFillTx/>
              <a:latin typeface="Times New Roman" pitchFamily="18" charset="0"/>
              <a:cs typeface="Times New Roman" pitchFamily="18" charset="0"/>
            </a:endParaRPr>
          </a:p>
        </p:txBody>
      </p:sp>
      <p:sp>
        <p:nvSpPr>
          <p:cNvPr id="633" name="TextBox 632">
            <a:extLst>
              <a:ext uri="{FF2B5EF4-FFF2-40B4-BE49-F238E27FC236}">
                <a16:creationId xmlns:a16="http://schemas.microsoft.com/office/drawing/2014/main" xmlns="" id="{A4CBFAEB-0AA2-4905-8079-3CB02931CD35}"/>
              </a:ext>
            </a:extLst>
          </p:cNvPr>
          <p:cNvSpPr txBox="1"/>
          <p:nvPr/>
        </p:nvSpPr>
        <p:spPr>
          <a:xfrm>
            <a:off x="5982503" y="3793953"/>
            <a:ext cx="3257359" cy="1169551"/>
          </a:xfrm>
          <a:prstGeom prst="rect">
            <a:avLst/>
          </a:prstGeom>
          <a:noFill/>
        </p:spPr>
        <p:txBody>
          <a:bodyPr wrap="square" rtlCol="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400" b="0" i="1" u="none" strike="noStrike" kern="0" cap="none" spc="0" normalizeH="0" baseline="0" noProof="0" dirty="0">
                <a:ln>
                  <a:noFill/>
                </a:ln>
                <a:solidFill>
                  <a:prstClr val="black"/>
                </a:solidFill>
                <a:effectLst/>
                <a:uLnTx/>
                <a:uFillTx/>
                <a:latin typeface="Times New Roman" pitchFamily="18" charset="0"/>
                <a:cs typeface="Times New Roman" pitchFamily="18" charset="0"/>
              </a:rPr>
              <a:t>средства, предоставляемые одним бюджетом бюджетной системы</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400" b="0" i="1" u="none" strike="noStrike" kern="0" cap="none" spc="0" normalizeH="0" baseline="0" noProof="0" dirty="0">
                <a:ln>
                  <a:noFill/>
                </a:ln>
                <a:solidFill>
                  <a:prstClr val="black"/>
                </a:solidFill>
                <a:effectLst/>
                <a:uLnTx/>
                <a:uFillTx/>
                <a:latin typeface="Times New Roman" pitchFamily="18" charset="0"/>
                <a:cs typeface="Times New Roman" pitchFamily="18" charset="0"/>
              </a:rPr>
              <a:t> Российской Федерации другому</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400" b="0" i="1" u="none" strike="noStrike" kern="0" cap="none" spc="0" normalizeH="0" baseline="0" noProof="0" dirty="0">
                <a:ln>
                  <a:noFill/>
                </a:ln>
                <a:solidFill>
                  <a:prstClr val="black"/>
                </a:solidFill>
                <a:effectLst/>
                <a:uLnTx/>
                <a:uFillTx/>
                <a:latin typeface="Times New Roman" pitchFamily="18" charset="0"/>
                <a:cs typeface="Times New Roman" pitchFamily="18" charset="0"/>
              </a:rPr>
              <a:t> бюджету бюджетной системы</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400" b="0" i="1" u="none" strike="noStrike" kern="0" cap="none" spc="0" normalizeH="0" baseline="0" noProof="0" dirty="0">
                <a:ln>
                  <a:noFill/>
                </a:ln>
                <a:solidFill>
                  <a:prstClr val="black"/>
                </a:solidFill>
                <a:effectLst/>
                <a:uLnTx/>
                <a:uFillTx/>
                <a:latin typeface="Times New Roman" pitchFamily="18" charset="0"/>
                <a:cs typeface="Times New Roman" pitchFamily="18" charset="0"/>
              </a:rPr>
              <a:t> Российской Федерации </a:t>
            </a:r>
          </a:p>
        </p:txBody>
      </p:sp>
      <p:grpSp>
        <p:nvGrpSpPr>
          <p:cNvPr id="642" name="Группа 641">
            <a:extLst>
              <a:ext uri="{FF2B5EF4-FFF2-40B4-BE49-F238E27FC236}">
                <a16:creationId xmlns:a16="http://schemas.microsoft.com/office/drawing/2014/main" xmlns="" id="{F66DAFC3-C9FE-8C54-4A58-6D884F362686}"/>
              </a:ext>
            </a:extLst>
          </p:cNvPr>
          <p:cNvGrpSpPr/>
          <p:nvPr/>
        </p:nvGrpSpPr>
        <p:grpSpPr>
          <a:xfrm>
            <a:off x="2178439" y="5203190"/>
            <a:ext cx="6228585" cy="1239549"/>
            <a:chOff x="2413331" y="5329025"/>
            <a:chExt cx="6228585" cy="1239549"/>
          </a:xfrm>
        </p:grpSpPr>
        <p:sp>
          <p:nvSpPr>
            <p:cNvPr id="637" name="Rounded Rectangle 17">
              <a:extLst>
                <a:ext uri="{FF2B5EF4-FFF2-40B4-BE49-F238E27FC236}">
                  <a16:creationId xmlns:a16="http://schemas.microsoft.com/office/drawing/2014/main" xmlns="" id="{8CBEDE32-68EE-A8C1-7682-1F4102C17B48}"/>
                </a:ext>
              </a:extLst>
            </p:cNvPr>
            <p:cNvSpPr/>
            <p:nvPr/>
          </p:nvSpPr>
          <p:spPr>
            <a:xfrm>
              <a:off x="2413331" y="5329025"/>
              <a:ext cx="6195199" cy="1239549"/>
            </a:xfrm>
            <a:prstGeom prst="roundRect">
              <a:avLst>
                <a:gd name="adj" fmla="val 5643"/>
              </a:avLst>
            </a:prstGeom>
            <a:gradFill>
              <a:gsLst>
                <a:gs pos="0">
                  <a:schemeClr val="accent1">
                    <a:lumMod val="5000"/>
                    <a:lumOff val="95000"/>
                  </a:schemeClr>
                </a:gs>
                <a:gs pos="74000">
                  <a:srgbClr val="8BFFFF"/>
                </a:gs>
                <a:gs pos="84000">
                  <a:srgbClr val="69FFFF"/>
                </a:gs>
                <a:gs pos="100000">
                  <a:srgbClr val="C1FFFF"/>
                </a:gs>
              </a:gsLst>
              <a:lin ang="5400000" scaled="1"/>
            </a:gradFill>
            <a:ln w="12700" cap="flat" cmpd="sng" algn="ctr">
              <a:noFill/>
              <a:prstDash val="solid"/>
              <a:miter lim="800000"/>
            </a:ln>
            <a:effectLst>
              <a:outerShdw blurRad="101600" dist="38100" dir="2700000" algn="tl" rotWithShape="0">
                <a:prstClr val="black">
                  <a:alpha val="40000"/>
                </a:prstClr>
              </a:outerShdw>
            </a:effectLst>
          </p:spPr>
          <p:txBody>
            <a:bodyPr lIns="56025" tIns="28013" rIns="56025" bIns="28013" rtlCol="0" anchor="ctr"/>
            <a:lstStyle/>
            <a:p>
              <a:pPr marL="0" marR="0" lvl="0" indent="0" algn="ctr" defTabSz="9143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40" name="Прямоугольник 639">
              <a:extLst>
                <a:ext uri="{FF2B5EF4-FFF2-40B4-BE49-F238E27FC236}">
                  <a16:creationId xmlns:a16="http://schemas.microsoft.com/office/drawing/2014/main" xmlns="" id="{589ABE40-75FA-6421-1DD0-652E3EC1A0F5}"/>
                </a:ext>
              </a:extLst>
            </p:cNvPr>
            <p:cNvSpPr/>
            <p:nvPr/>
          </p:nvSpPr>
          <p:spPr>
            <a:xfrm>
              <a:off x="2659310" y="5351332"/>
              <a:ext cx="5982606" cy="1169551"/>
            </a:xfrm>
            <a:prstGeom prst="rect">
              <a:avLst/>
            </a:prstGeom>
          </p:spPr>
          <p:txBody>
            <a:bodyPr wrap="squar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400" b="0" i="1" u="none" strike="noStrike" kern="0" cap="none" spc="0" normalizeH="0" baseline="0" noProof="0" dirty="0">
                  <a:ln>
                    <a:noFill/>
                  </a:ln>
                  <a:solidFill>
                    <a:prstClr val="black"/>
                  </a:solidFill>
                  <a:effectLst/>
                  <a:uLnTx/>
                  <a:uFillTx/>
                  <a:latin typeface="Times New Roman" pitchFamily="18" charset="0"/>
                  <a:cs typeface="Times New Roman" pitchFamily="18" charset="0"/>
                </a:rPr>
                <a:t>документ стратегического планирования, содержащий комплекс планируемых мероприятий, взаимоувязанных по задачам, срокам осуществления, исполнителям и ресурсам и обеспечивающих наиболее эффективное достижение целей и решение задач социально-экономического развития субъекта Российской Федерации</a:t>
              </a:r>
            </a:p>
          </p:txBody>
        </p:sp>
      </p:grpSp>
      <p:grpSp>
        <p:nvGrpSpPr>
          <p:cNvPr id="641" name="Группа 640">
            <a:extLst>
              <a:ext uri="{FF2B5EF4-FFF2-40B4-BE49-F238E27FC236}">
                <a16:creationId xmlns:a16="http://schemas.microsoft.com/office/drawing/2014/main" xmlns="" id="{3BB742B1-7E12-B3E1-6D02-A9904202B913}"/>
              </a:ext>
            </a:extLst>
          </p:cNvPr>
          <p:cNvGrpSpPr/>
          <p:nvPr/>
        </p:nvGrpSpPr>
        <p:grpSpPr>
          <a:xfrm>
            <a:off x="1033975" y="5313940"/>
            <a:ext cx="1605027" cy="754346"/>
            <a:chOff x="2222355" y="5367986"/>
            <a:chExt cx="1605027" cy="754346"/>
          </a:xfrm>
        </p:grpSpPr>
        <p:sp>
          <p:nvSpPr>
            <p:cNvPr id="638" name="Rounded Rectangle 18">
              <a:extLst>
                <a:ext uri="{FF2B5EF4-FFF2-40B4-BE49-F238E27FC236}">
                  <a16:creationId xmlns:a16="http://schemas.microsoft.com/office/drawing/2014/main" xmlns="" id="{2F892966-9724-FE9B-FB09-6BDE7925699F}"/>
                </a:ext>
              </a:extLst>
            </p:cNvPr>
            <p:cNvSpPr/>
            <p:nvPr/>
          </p:nvSpPr>
          <p:spPr>
            <a:xfrm>
              <a:off x="2278022" y="5367986"/>
              <a:ext cx="1545746" cy="754346"/>
            </a:xfrm>
            <a:prstGeom prst="roundRect">
              <a:avLst>
                <a:gd name="adj" fmla="val 50000"/>
              </a:avLst>
            </a:prstGeom>
            <a:solidFill>
              <a:srgbClr val="F2F6F7"/>
            </a:solidFill>
            <a:ln w="12700" cap="flat" cmpd="sng" algn="ctr">
              <a:noFill/>
              <a:prstDash val="solid"/>
              <a:miter lim="800000"/>
            </a:ln>
            <a:effectLst>
              <a:innerShdw blurRad="127000" dist="25400">
                <a:prstClr val="black">
                  <a:alpha val="50000"/>
                </a:prstClr>
              </a:innerShdw>
            </a:effectLst>
          </p:spPr>
          <p:txBody>
            <a:bodyPr lIns="56025" tIns="28013" rIns="56025" bIns="28013" rtlCol="0" anchor="ctr"/>
            <a:lstStyle/>
            <a:p>
              <a:pPr marL="0" marR="0" lvl="0" indent="0" algn="ctr" defTabSz="9143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39" name="Прямоугольник 638">
              <a:extLst>
                <a:ext uri="{FF2B5EF4-FFF2-40B4-BE49-F238E27FC236}">
                  <a16:creationId xmlns:a16="http://schemas.microsoft.com/office/drawing/2014/main" xmlns="" id="{32034DCB-0638-FB66-FBBF-BB6CBFA2DF2D}"/>
                </a:ext>
              </a:extLst>
            </p:cNvPr>
            <p:cNvSpPr/>
            <p:nvPr/>
          </p:nvSpPr>
          <p:spPr>
            <a:xfrm>
              <a:off x="2222355" y="5491938"/>
              <a:ext cx="1605027" cy="523220"/>
            </a:xfrm>
            <a:prstGeom prst="rect">
              <a:avLst/>
            </a:prstGeom>
          </p:spPr>
          <p:txBody>
            <a:bodyPr wrap="squar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400" b="1" i="1" u="none" strike="noStrike" kern="0" cap="none" spc="0" normalizeH="0" baseline="0" noProof="0" dirty="0">
                  <a:ln>
                    <a:noFill/>
                  </a:ln>
                  <a:solidFill>
                    <a:prstClr val="black"/>
                  </a:solidFill>
                  <a:effectLst/>
                  <a:uLnTx/>
                  <a:uFillTx/>
                  <a:latin typeface="Times New Roman" pitchFamily="18" charset="0"/>
                  <a:cs typeface="Times New Roman" pitchFamily="18" charset="0"/>
                </a:rPr>
                <a:t>Муниципальная </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400" b="1" i="1" u="none" strike="noStrike" kern="0" cap="none" spc="0" normalizeH="0" baseline="0" noProof="0" dirty="0">
                  <a:ln>
                    <a:noFill/>
                  </a:ln>
                  <a:solidFill>
                    <a:prstClr val="black"/>
                  </a:solidFill>
                  <a:effectLst/>
                  <a:uLnTx/>
                  <a:uFillTx/>
                  <a:latin typeface="Times New Roman" pitchFamily="18" charset="0"/>
                  <a:cs typeface="Times New Roman" pitchFamily="18" charset="0"/>
                </a:rPr>
                <a:t>программа</a:t>
              </a:r>
              <a:endParaRPr kumimoji="0" lang="ru-RU" sz="1400" b="0" i="1" u="none" strike="noStrike" kern="0" cap="none" spc="0" normalizeH="0" baseline="0" noProof="0" dirty="0">
                <a:ln>
                  <a:noFill/>
                </a:ln>
                <a:solidFill>
                  <a:prstClr val="black"/>
                </a:solidFill>
                <a:effectLst/>
                <a:uLnTx/>
                <a:uFillTx/>
                <a:latin typeface="Times New Roman" pitchFamily="18" charset="0"/>
                <a:cs typeface="Times New Roman" pitchFamily="18" charset="0"/>
              </a:endParaRPr>
            </a:p>
          </p:txBody>
        </p:sp>
      </p:grpSp>
    </p:spTree>
    <p:extLst>
      <p:ext uri="{BB962C8B-B14F-4D97-AF65-F5344CB8AC3E}">
        <p14:creationId xmlns:p14="http://schemas.microsoft.com/office/powerpoint/2010/main" val="238113775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1101282" y="0"/>
            <a:ext cx="6750050" cy="923330"/>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Источники финансирования дефицита бюджета городского округа</a:t>
            </a:r>
          </a:p>
        </p:txBody>
      </p:sp>
      <p:grpSp>
        <p:nvGrpSpPr>
          <p:cNvPr id="11" name="Группа 10"/>
          <p:cNvGrpSpPr/>
          <p:nvPr/>
        </p:nvGrpSpPr>
        <p:grpSpPr>
          <a:xfrm>
            <a:off x="297711" y="1433714"/>
            <a:ext cx="8189064" cy="5354012"/>
            <a:chOff x="297711" y="923330"/>
            <a:chExt cx="8189064" cy="5354012"/>
          </a:xfrm>
        </p:grpSpPr>
        <p:graphicFrame>
          <p:nvGraphicFramePr>
            <p:cNvPr id="2" name="Схема 1"/>
            <p:cNvGraphicFramePr/>
            <p:nvPr>
              <p:extLst>
                <p:ext uri="{D42A27DB-BD31-4B8C-83A1-F6EECF244321}">
                  <p14:modId xmlns:p14="http://schemas.microsoft.com/office/powerpoint/2010/main" val="1884143938"/>
                </p:ext>
              </p:extLst>
            </p:nvPr>
          </p:nvGraphicFramePr>
          <p:xfrm>
            <a:off x="297711" y="923330"/>
            <a:ext cx="8189064" cy="438711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Левая фигурная скобка 2"/>
            <p:cNvSpPr/>
            <p:nvPr/>
          </p:nvSpPr>
          <p:spPr>
            <a:xfrm rot="16200000">
              <a:off x="3059926" y="2918635"/>
              <a:ext cx="397909" cy="4476310"/>
            </a:xfrm>
            <a:prstGeom prst="leftBrace">
              <a:avLst/>
            </a:prstGeom>
            <a:ln w="28575">
              <a:solidFill>
                <a:srgbClr val="7CBF3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dirty="0"/>
            </a:p>
          </p:txBody>
        </p:sp>
        <p:sp>
          <p:nvSpPr>
            <p:cNvPr id="8" name="TextBox 1"/>
            <p:cNvSpPr txBox="1">
              <a:spLocks noChangeArrowheads="1"/>
            </p:cNvSpPr>
            <p:nvPr/>
          </p:nvSpPr>
          <p:spPr bwMode="auto">
            <a:xfrm>
              <a:off x="407120" y="5539154"/>
              <a:ext cx="5695950" cy="738188"/>
            </a:xfrm>
            <a:prstGeom prst="rect">
              <a:avLst/>
            </a:prstGeom>
            <a:noFill/>
            <a:ln>
              <a:noFill/>
            </a:ln>
          </p:spPr>
          <p:txBody>
            <a:bodyPr>
              <a:spAutoFit/>
            </a:bodyPr>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eaLnBrk="0" fontAlgn="base" hangingPunct="0">
                <a:spcBef>
                  <a:spcPct val="0"/>
                </a:spcBef>
                <a:spcAft>
                  <a:spcPct val="0"/>
                </a:spcAft>
                <a:defRPr sz="1400">
                  <a:solidFill>
                    <a:schemeClr val="tx1"/>
                  </a:solidFill>
                  <a:latin typeface="Times New Roman" pitchFamily="18" charset="0"/>
                </a:defRPr>
              </a:lvl6pPr>
              <a:lvl7pPr marL="2971800" indent="-228600" eaLnBrk="0" fontAlgn="base" hangingPunct="0">
                <a:spcBef>
                  <a:spcPct val="0"/>
                </a:spcBef>
                <a:spcAft>
                  <a:spcPct val="0"/>
                </a:spcAft>
                <a:defRPr sz="1400">
                  <a:solidFill>
                    <a:schemeClr val="tx1"/>
                  </a:solidFill>
                  <a:latin typeface="Times New Roman" pitchFamily="18" charset="0"/>
                </a:defRPr>
              </a:lvl7pPr>
              <a:lvl8pPr marL="3429000" indent="-228600" eaLnBrk="0" fontAlgn="base" hangingPunct="0">
                <a:spcBef>
                  <a:spcPct val="0"/>
                </a:spcBef>
                <a:spcAft>
                  <a:spcPct val="0"/>
                </a:spcAft>
                <a:defRPr sz="1400">
                  <a:solidFill>
                    <a:schemeClr val="tx1"/>
                  </a:solidFill>
                  <a:latin typeface="Times New Roman" pitchFamily="18" charset="0"/>
                </a:defRPr>
              </a:lvl8pPr>
              <a:lvl9pPr marL="3886200" indent="-228600" eaLnBrk="0" fontAlgn="base" hangingPunct="0">
                <a:spcBef>
                  <a:spcPct val="0"/>
                </a:spcBef>
                <a:spcAft>
                  <a:spcPct val="0"/>
                </a:spcAft>
                <a:defRPr sz="1400">
                  <a:solidFill>
                    <a:schemeClr val="tx1"/>
                  </a:solidFill>
                  <a:latin typeface="Times New Roman" pitchFamily="18" charset="0"/>
                </a:defRPr>
              </a:lvl9pPr>
            </a:lstStyle>
            <a:p>
              <a:pPr algn="ctr" eaLnBrk="1" fontAlgn="base" hangingPunct="1">
                <a:spcBef>
                  <a:spcPct val="0"/>
                </a:spcBef>
                <a:spcAft>
                  <a:spcPct val="0"/>
                </a:spcAft>
                <a:defRPr/>
              </a:pPr>
              <a:r>
                <a:rPr lang="ru-RU" altLang="ru-RU" b="1" dirty="0">
                  <a:solidFill>
                    <a:srgbClr val="C00000"/>
                  </a:solidFill>
                  <a:effectLst>
                    <a:outerShdw blurRad="38100" dist="38100" dir="2700000" algn="tl">
                      <a:srgbClr val="C0C0C0"/>
                    </a:outerShdw>
                  </a:effectLst>
                  <a:cs typeface="Times New Roman" pitchFamily="18" charset="0"/>
                </a:rPr>
                <a:t>Муниципальный долг,</a:t>
              </a:r>
            </a:p>
            <a:p>
              <a:pPr algn="ctr" eaLnBrk="1" fontAlgn="base" hangingPunct="1">
                <a:spcBef>
                  <a:spcPct val="0"/>
                </a:spcBef>
                <a:spcAft>
                  <a:spcPct val="0"/>
                </a:spcAft>
                <a:defRPr/>
              </a:pPr>
              <a:r>
                <a:rPr lang="ru-RU" altLang="ru-RU" dirty="0">
                  <a:solidFill>
                    <a:srgbClr val="002060"/>
                  </a:solidFill>
                  <a:effectLst>
                    <a:outerShdw blurRad="38100" dist="38100" dir="2700000" algn="tl">
                      <a:srgbClr val="C0C0C0"/>
                    </a:outerShdw>
                  </a:effectLst>
                  <a:cs typeface="Times New Roman" pitchFamily="18" charset="0"/>
                </a:rPr>
                <a:t> то есть совокупность долговых обязательств муниципального образования</a:t>
              </a:r>
            </a:p>
          </p:txBody>
        </p:sp>
      </p:grpSp>
      <p:sp>
        <p:nvSpPr>
          <p:cNvPr id="10" name="TextBox 1"/>
          <p:cNvSpPr txBox="1">
            <a:spLocks noChangeArrowheads="1"/>
          </p:cNvSpPr>
          <p:nvPr/>
        </p:nvSpPr>
        <p:spPr bwMode="auto">
          <a:xfrm>
            <a:off x="68299" y="921743"/>
            <a:ext cx="8640763" cy="954107"/>
          </a:xfrm>
          <a:prstGeom prst="rect">
            <a:avLst/>
          </a:prstGeom>
          <a:noFill/>
          <a:ln>
            <a:noFill/>
          </a:ln>
        </p:spPr>
        <p:txBody>
          <a:bodyPr>
            <a:spAutoFit/>
          </a:bodyPr>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eaLnBrk="0" fontAlgn="base" hangingPunct="0">
              <a:spcBef>
                <a:spcPct val="0"/>
              </a:spcBef>
              <a:spcAft>
                <a:spcPct val="0"/>
              </a:spcAft>
              <a:defRPr sz="1400">
                <a:solidFill>
                  <a:schemeClr val="tx1"/>
                </a:solidFill>
                <a:latin typeface="Times New Roman" pitchFamily="18" charset="0"/>
              </a:defRPr>
            </a:lvl6pPr>
            <a:lvl7pPr marL="2971800" indent="-228600" eaLnBrk="0" fontAlgn="base" hangingPunct="0">
              <a:spcBef>
                <a:spcPct val="0"/>
              </a:spcBef>
              <a:spcAft>
                <a:spcPct val="0"/>
              </a:spcAft>
              <a:defRPr sz="1400">
                <a:solidFill>
                  <a:schemeClr val="tx1"/>
                </a:solidFill>
                <a:latin typeface="Times New Roman" pitchFamily="18" charset="0"/>
              </a:defRPr>
            </a:lvl7pPr>
            <a:lvl8pPr marL="3429000" indent="-228600" eaLnBrk="0" fontAlgn="base" hangingPunct="0">
              <a:spcBef>
                <a:spcPct val="0"/>
              </a:spcBef>
              <a:spcAft>
                <a:spcPct val="0"/>
              </a:spcAft>
              <a:defRPr sz="1400">
                <a:solidFill>
                  <a:schemeClr val="tx1"/>
                </a:solidFill>
                <a:latin typeface="Times New Roman" pitchFamily="18" charset="0"/>
              </a:defRPr>
            </a:lvl8pPr>
            <a:lvl9pPr marL="3886200" indent="-228600" eaLnBrk="0" fontAlgn="base" hangingPunct="0">
              <a:spcBef>
                <a:spcPct val="0"/>
              </a:spcBef>
              <a:spcAft>
                <a:spcPct val="0"/>
              </a:spcAft>
              <a:defRPr sz="1400">
                <a:solidFill>
                  <a:schemeClr val="tx1"/>
                </a:solidFill>
                <a:latin typeface="Times New Roman" pitchFamily="18" charset="0"/>
              </a:defRPr>
            </a:lvl9pPr>
          </a:lstStyle>
          <a:p>
            <a:pPr algn="ctr" eaLnBrk="1" fontAlgn="base" hangingPunct="1">
              <a:spcBef>
                <a:spcPct val="0"/>
              </a:spcBef>
              <a:spcAft>
                <a:spcPct val="0"/>
              </a:spcAft>
              <a:defRPr/>
            </a:pPr>
            <a:r>
              <a:rPr lang="ru-RU" altLang="ru-RU" dirty="0">
                <a:solidFill>
                  <a:srgbClr val="002060"/>
                </a:solidFill>
                <a:effectLst>
                  <a:outerShdw blurRad="38100" dist="38100" dir="2700000" algn="tl">
                    <a:srgbClr val="C0C0C0"/>
                  </a:outerShdw>
                </a:effectLst>
                <a:cs typeface="Times New Roman" pitchFamily="18" charset="0"/>
              </a:rPr>
              <a:t>В процессе принятия и исполнения бюджета городского округа большое значение приобретает сбалансированность доходов и расходов. </a:t>
            </a:r>
          </a:p>
          <a:p>
            <a:pPr algn="ctr" eaLnBrk="1" fontAlgn="base" hangingPunct="1">
              <a:spcBef>
                <a:spcPct val="0"/>
              </a:spcBef>
              <a:spcAft>
                <a:spcPct val="0"/>
              </a:spcAft>
              <a:defRPr/>
            </a:pPr>
            <a:r>
              <a:rPr lang="ru-RU" altLang="ru-RU" dirty="0">
                <a:solidFill>
                  <a:srgbClr val="002060"/>
                </a:solidFill>
                <a:effectLst>
                  <a:outerShdw blurRad="38100" dist="38100" dir="2700000" algn="tl">
                    <a:srgbClr val="C0C0C0"/>
                  </a:outerShdw>
                </a:effectLst>
                <a:cs typeface="Times New Roman" pitchFamily="18" charset="0"/>
              </a:rPr>
              <a:t>Если доходы превышают расходы, то возникает </a:t>
            </a:r>
            <a:r>
              <a:rPr lang="ru-RU" altLang="ru-RU" b="1" u="sng" dirty="0">
                <a:solidFill>
                  <a:srgbClr val="002060"/>
                </a:solidFill>
                <a:effectLst>
                  <a:outerShdw blurRad="38100" dist="38100" dir="2700000" algn="tl">
                    <a:srgbClr val="C0C0C0"/>
                  </a:outerShdw>
                </a:effectLst>
                <a:cs typeface="Times New Roman" pitchFamily="18" charset="0"/>
              </a:rPr>
              <a:t>профицит.</a:t>
            </a:r>
            <a:r>
              <a:rPr lang="ru-RU" altLang="ru-RU" dirty="0">
                <a:solidFill>
                  <a:srgbClr val="002060"/>
                </a:solidFill>
                <a:effectLst>
                  <a:outerShdw blurRad="38100" dist="38100" dir="2700000" algn="tl">
                    <a:srgbClr val="C0C0C0"/>
                  </a:outerShdw>
                </a:effectLst>
                <a:cs typeface="Times New Roman" pitchFamily="18" charset="0"/>
              </a:rPr>
              <a:t> </a:t>
            </a:r>
          </a:p>
          <a:p>
            <a:pPr algn="ctr" eaLnBrk="1" fontAlgn="base" hangingPunct="1">
              <a:spcBef>
                <a:spcPct val="0"/>
              </a:spcBef>
              <a:spcAft>
                <a:spcPct val="0"/>
              </a:spcAft>
              <a:defRPr/>
            </a:pPr>
            <a:r>
              <a:rPr lang="ru-RU" altLang="ru-RU" dirty="0">
                <a:solidFill>
                  <a:srgbClr val="002060"/>
                </a:solidFill>
                <a:effectLst>
                  <a:outerShdw blurRad="38100" dist="38100" dir="2700000" algn="tl">
                    <a:srgbClr val="C0C0C0"/>
                  </a:outerShdw>
                </a:effectLst>
                <a:cs typeface="Times New Roman" pitchFamily="18" charset="0"/>
              </a:rPr>
              <a:t>В случае превышения расходов над доходами возникает</a:t>
            </a:r>
            <a:r>
              <a:rPr lang="ru-RU" altLang="ru-RU" b="1" u="sng" dirty="0">
                <a:solidFill>
                  <a:srgbClr val="002060"/>
                </a:solidFill>
                <a:effectLst>
                  <a:outerShdw blurRad="38100" dist="38100" dir="2700000" algn="tl">
                    <a:srgbClr val="C0C0C0"/>
                  </a:outerShdw>
                </a:effectLst>
                <a:cs typeface="Times New Roman" pitchFamily="18" charset="0"/>
              </a:rPr>
              <a:t> дефицит.</a:t>
            </a:r>
            <a:r>
              <a:rPr lang="ru-RU" altLang="ru-RU" dirty="0">
                <a:solidFill>
                  <a:srgbClr val="002060"/>
                </a:solidFill>
                <a:effectLst>
                  <a:outerShdw blurRad="38100" dist="38100" dir="2700000" algn="tl">
                    <a:srgbClr val="C0C0C0"/>
                  </a:outerShdw>
                </a:effectLst>
                <a:cs typeface="Times New Roman" pitchFamily="18" charset="0"/>
              </a:rPr>
              <a:t> </a:t>
            </a:r>
          </a:p>
        </p:txBody>
      </p:sp>
      <p:sp>
        <p:nvSpPr>
          <p:cNvPr id="12"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63</a:t>
            </a:r>
          </a:p>
        </p:txBody>
      </p:sp>
    </p:spTree>
    <p:extLst>
      <p:ext uri="{BB962C8B-B14F-4D97-AF65-F5344CB8AC3E}">
        <p14:creationId xmlns:p14="http://schemas.microsoft.com/office/powerpoint/2010/main" val="347730053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809932" y="16611"/>
            <a:ext cx="6588224" cy="923330"/>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Муниципальный долг городского округа в </a:t>
            </a:r>
            <a:r>
              <a:rPr lang="ru-RU" sz="2700" b="1" dirty="0" smtClean="0">
                <a:ln w="11430"/>
                <a:solidFill>
                  <a:srgbClr val="C00000"/>
                </a:solidFill>
                <a:effectLst>
                  <a:outerShdw blurRad="50800" dist="39000" dir="5460000" algn="tl">
                    <a:srgbClr val="000000">
                      <a:alpha val="38000"/>
                    </a:srgbClr>
                  </a:outerShdw>
                </a:effectLst>
                <a:latin typeface="Arial" pitchFamily="34" charset="0"/>
                <a:cs typeface="Arial" pitchFamily="34" charset="0"/>
              </a:rPr>
              <a:t>2025 </a:t>
            </a: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году</a:t>
            </a:r>
          </a:p>
        </p:txBody>
      </p:sp>
      <p:graphicFrame>
        <p:nvGraphicFramePr>
          <p:cNvPr id="8" name="Таблица 7"/>
          <p:cNvGraphicFramePr>
            <a:graphicFrameLocks noGrp="1"/>
          </p:cNvGraphicFramePr>
          <p:nvPr>
            <p:extLst>
              <p:ext uri="{D42A27DB-BD31-4B8C-83A1-F6EECF244321}">
                <p14:modId xmlns:p14="http://schemas.microsoft.com/office/powerpoint/2010/main" val="1710391610"/>
              </p:ext>
            </p:extLst>
          </p:nvPr>
        </p:nvGraphicFramePr>
        <p:xfrm>
          <a:off x="437792" y="1304836"/>
          <a:ext cx="7930031" cy="1249363"/>
        </p:xfrm>
        <a:graphic>
          <a:graphicData uri="http://schemas.openxmlformats.org/drawingml/2006/table">
            <a:tbl>
              <a:tblPr firstRow="1" bandRow="1">
                <a:tableStyleId>{8A107856-5554-42FB-B03E-39F5DBC370BA}</a:tableStyleId>
              </a:tblPr>
              <a:tblGrid>
                <a:gridCol w="2077250">
                  <a:extLst>
                    <a:ext uri="{9D8B030D-6E8A-4147-A177-3AD203B41FA5}">
                      <a16:colId xmlns:a16="http://schemas.microsoft.com/office/drawing/2014/main" xmlns="" val="20000"/>
                    </a:ext>
                  </a:extLst>
                </a:gridCol>
                <a:gridCol w="1408371">
                  <a:extLst>
                    <a:ext uri="{9D8B030D-6E8A-4147-A177-3AD203B41FA5}">
                      <a16:colId xmlns:a16="http://schemas.microsoft.com/office/drawing/2014/main" xmlns="" val="20001"/>
                    </a:ext>
                  </a:extLst>
                </a:gridCol>
                <a:gridCol w="1658680">
                  <a:extLst>
                    <a:ext uri="{9D8B030D-6E8A-4147-A177-3AD203B41FA5}">
                      <a16:colId xmlns:a16="http://schemas.microsoft.com/office/drawing/2014/main" xmlns="" val="20002"/>
                    </a:ext>
                  </a:extLst>
                </a:gridCol>
                <a:gridCol w="1105786">
                  <a:extLst>
                    <a:ext uri="{9D8B030D-6E8A-4147-A177-3AD203B41FA5}">
                      <a16:colId xmlns:a16="http://schemas.microsoft.com/office/drawing/2014/main" xmlns="" val="20003"/>
                    </a:ext>
                  </a:extLst>
                </a:gridCol>
                <a:gridCol w="1679944">
                  <a:extLst>
                    <a:ext uri="{9D8B030D-6E8A-4147-A177-3AD203B41FA5}">
                      <a16:colId xmlns:a16="http://schemas.microsoft.com/office/drawing/2014/main" xmlns="" val="20004"/>
                    </a:ext>
                  </a:extLst>
                </a:gridCol>
              </a:tblGrid>
              <a:tr h="731360">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400" dirty="0"/>
                        <a:t>Наименование</a:t>
                      </a:r>
                      <a:endParaRPr lang="ru-RU" sz="1400" b="1" dirty="0">
                        <a:latin typeface="Times New Roman" pitchFamily="18" charset="0"/>
                        <a:cs typeface="Times New Roman" pitchFamily="18" charset="0"/>
                      </a:endParaRPr>
                    </a:p>
                  </a:txBody>
                  <a:tcPr marL="91448" marR="91448" marT="45644" marB="45644" anchor="ctr">
                    <a:cell3D prstMaterial="dkEdge">
                      <a:bevel h="50800" prst="divot"/>
                      <a:lightRig rig="flood" dir="t"/>
                    </a:cell3D>
                    <a:solidFill>
                      <a:srgbClr val="FF9F5D"/>
                    </a:soli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400" dirty="0"/>
                        <a:t>Объем долга на </a:t>
                      </a:r>
                      <a:r>
                        <a:rPr lang="ru-RU" sz="1400" dirty="0" smtClean="0"/>
                        <a:t>01.01.2025</a:t>
                      </a:r>
                      <a:endParaRPr lang="ru-RU" sz="1400" b="1" dirty="0">
                        <a:latin typeface="Times New Roman" pitchFamily="18" charset="0"/>
                        <a:cs typeface="Times New Roman" pitchFamily="18" charset="0"/>
                      </a:endParaRPr>
                    </a:p>
                  </a:txBody>
                  <a:tcPr marL="91448" marR="91448" marT="45644" marB="45644" anchor="ctr">
                    <a:cell3D prstMaterial="dkEdge">
                      <a:bevel h="50800" prst="divot"/>
                      <a:lightRig rig="flood" dir="t"/>
                    </a:cell3D>
                    <a:solidFill>
                      <a:srgbClr val="FF9F5D"/>
                    </a:soli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400" dirty="0"/>
                        <a:t>Привлечение заемных средств</a:t>
                      </a:r>
                      <a:endParaRPr lang="ru-RU" sz="1400" b="1" dirty="0">
                        <a:latin typeface="Times New Roman" pitchFamily="18" charset="0"/>
                        <a:cs typeface="Times New Roman" pitchFamily="18" charset="0"/>
                      </a:endParaRPr>
                    </a:p>
                  </a:txBody>
                  <a:tcPr marL="91448" marR="91448" marT="45644" marB="45644" anchor="ctr">
                    <a:cell3D prstMaterial="dkEdge">
                      <a:bevel h="50800" prst="divot"/>
                      <a:lightRig rig="flood" dir="t"/>
                    </a:cell3D>
                    <a:solidFill>
                      <a:srgbClr val="FF9F5D"/>
                    </a:soli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400" dirty="0"/>
                        <a:t>Погашение</a:t>
                      </a:r>
                      <a:r>
                        <a:rPr lang="ru-RU" sz="1400" baseline="0" dirty="0"/>
                        <a:t> долга</a:t>
                      </a:r>
                      <a:endParaRPr lang="ru-RU" sz="1400" b="1" dirty="0">
                        <a:latin typeface="Times New Roman" pitchFamily="18" charset="0"/>
                        <a:cs typeface="Times New Roman" pitchFamily="18" charset="0"/>
                      </a:endParaRPr>
                    </a:p>
                  </a:txBody>
                  <a:tcPr marL="91448" marR="91448" marT="45644" marB="45644" anchor="ctr">
                    <a:cell3D prstMaterial="dkEdge">
                      <a:bevel h="50800" prst="divot"/>
                      <a:lightRig rig="flood" dir="t"/>
                    </a:cell3D>
                    <a:solidFill>
                      <a:srgbClr val="FF9F5D"/>
                    </a:soli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400" dirty="0"/>
                        <a:t>Объем долга на </a:t>
                      </a:r>
                      <a:r>
                        <a:rPr lang="ru-RU" sz="1400" dirty="0" smtClean="0"/>
                        <a:t>31.12.2025</a:t>
                      </a:r>
                      <a:endParaRPr lang="ru-RU" sz="1400" b="1" dirty="0">
                        <a:latin typeface="Times New Roman" pitchFamily="18" charset="0"/>
                        <a:cs typeface="Times New Roman" pitchFamily="18" charset="0"/>
                      </a:endParaRPr>
                    </a:p>
                  </a:txBody>
                  <a:tcPr marL="91448" marR="91448" marT="45644" marB="45644" anchor="ctr">
                    <a:cell3D prstMaterial="dkEdge">
                      <a:bevel h="50800" prst="divot"/>
                      <a:lightRig rig="flood" dir="t"/>
                    </a:cell3D>
                    <a:solidFill>
                      <a:srgbClr val="FF9F5D"/>
                    </a:solidFill>
                  </a:tcPr>
                </a:tc>
                <a:extLst>
                  <a:ext uri="{0D108BD9-81ED-4DB2-BD59-A6C34878D82A}">
                    <a16:rowId xmlns:a16="http://schemas.microsoft.com/office/drawing/2014/main" xmlns="" val="10000"/>
                  </a:ext>
                </a:extLst>
              </a:tr>
              <a:tr h="518003">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600" dirty="0"/>
                        <a:t>Бюджетный кредит</a:t>
                      </a:r>
                      <a:endParaRPr lang="ru-RU" sz="1600" dirty="0">
                        <a:latin typeface="Times New Roman" pitchFamily="18" charset="0"/>
                        <a:cs typeface="Times New Roman" pitchFamily="18" charset="0"/>
                      </a:endParaRPr>
                    </a:p>
                  </a:txBody>
                  <a:tcPr marL="91448" marR="91448" marT="45644" marB="45644"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600" dirty="0" smtClean="0"/>
                        <a:t>6,0</a:t>
                      </a:r>
                      <a:endParaRPr lang="ru-RU" sz="1600" dirty="0">
                        <a:latin typeface="Times New Roman" pitchFamily="18" charset="0"/>
                        <a:cs typeface="Times New Roman" pitchFamily="18" charset="0"/>
                      </a:endParaRPr>
                    </a:p>
                  </a:txBody>
                  <a:tcPr marL="91448" marR="91448" marT="45644" marB="45644"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600" dirty="0"/>
                        <a:t>0,0</a:t>
                      </a:r>
                      <a:endParaRPr lang="ru-RU" sz="1600" dirty="0">
                        <a:latin typeface="Times New Roman" pitchFamily="18" charset="0"/>
                        <a:cs typeface="Times New Roman" pitchFamily="18" charset="0"/>
                      </a:endParaRPr>
                    </a:p>
                  </a:txBody>
                  <a:tcPr marL="91448" marR="91448" marT="45644" marB="45644"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600" dirty="0" smtClean="0"/>
                        <a:t>4,0</a:t>
                      </a:r>
                      <a:endParaRPr lang="ru-RU" sz="1600" dirty="0">
                        <a:latin typeface="Times New Roman" pitchFamily="18" charset="0"/>
                        <a:cs typeface="Times New Roman" pitchFamily="18" charset="0"/>
                      </a:endParaRPr>
                    </a:p>
                  </a:txBody>
                  <a:tcPr marL="91448" marR="91448" marT="45644" marB="45644"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600" dirty="0" smtClean="0"/>
                        <a:t>2,0</a:t>
                      </a:r>
                      <a:endParaRPr lang="ru-RU" sz="1600" dirty="0">
                        <a:latin typeface="Times New Roman" pitchFamily="18" charset="0"/>
                        <a:cs typeface="Times New Roman" pitchFamily="18" charset="0"/>
                      </a:endParaRPr>
                    </a:p>
                  </a:txBody>
                  <a:tcPr marL="91448" marR="91448" marT="45644" marB="45644" anchor="ctr"/>
                </a:tc>
                <a:extLst>
                  <a:ext uri="{0D108BD9-81ED-4DB2-BD59-A6C34878D82A}">
                    <a16:rowId xmlns:a16="http://schemas.microsoft.com/office/drawing/2014/main" xmlns="" val="10001"/>
                  </a:ext>
                </a:extLst>
              </a:tr>
            </a:tbl>
          </a:graphicData>
        </a:graphic>
      </p:graphicFrame>
      <p:sp>
        <p:nvSpPr>
          <p:cNvPr id="9" name="TextBox 1"/>
          <p:cNvSpPr txBox="1">
            <a:spLocks noChangeArrowheads="1"/>
          </p:cNvSpPr>
          <p:nvPr/>
        </p:nvSpPr>
        <p:spPr bwMode="auto">
          <a:xfrm>
            <a:off x="371851" y="2806379"/>
            <a:ext cx="7901724" cy="584775"/>
          </a:xfrm>
          <a:prstGeom prst="rect">
            <a:avLst/>
          </a:prstGeom>
          <a:noFill/>
          <a:ln>
            <a:noFill/>
          </a:ln>
        </p:spPr>
        <p:txBody>
          <a:bodyPr wrap="square">
            <a:spAutoFit/>
          </a:bodyPr>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eaLnBrk="0" fontAlgn="base" hangingPunct="0">
              <a:spcBef>
                <a:spcPct val="0"/>
              </a:spcBef>
              <a:spcAft>
                <a:spcPct val="0"/>
              </a:spcAft>
              <a:defRPr sz="1400">
                <a:solidFill>
                  <a:schemeClr val="tx1"/>
                </a:solidFill>
                <a:latin typeface="Times New Roman" pitchFamily="18" charset="0"/>
              </a:defRPr>
            </a:lvl6pPr>
            <a:lvl7pPr marL="2971800" indent="-228600" eaLnBrk="0" fontAlgn="base" hangingPunct="0">
              <a:spcBef>
                <a:spcPct val="0"/>
              </a:spcBef>
              <a:spcAft>
                <a:spcPct val="0"/>
              </a:spcAft>
              <a:defRPr sz="1400">
                <a:solidFill>
                  <a:schemeClr val="tx1"/>
                </a:solidFill>
                <a:latin typeface="Times New Roman" pitchFamily="18" charset="0"/>
              </a:defRPr>
            </a:lvl7pPr>
            <a:lvl8pPr marL="3429000" indent="-228600" eaLnBrk="0" fontAlgn="base" hangingPunct="0">
              <a:spcBef>
                <a:spcPct val="0"/>
              </a:spcBef>
              <a:spcAft>
                <a:spcPct val="0"/>
              </a:spcAft>
              <a:defRPr sz="1400">
                <a:solidFill>
                  <a:schemeClr val="tx1"/>
                </a:solidFill>
                <a:latin typeface="Times New Roman" pitchFamily="18" charset="0"/>
              </a:defRPr>
            </a:lvl8pPr>
            <a:lvl9pPr marL="3886200" indent="-228600" eaLnBrk="0" fontAlgn="base" hangingPunct="0">
              <a:spcBef>
                <a:spcPct val="0"/>
              </a:spcBef>
              <a:spcAft>
                <a:spcPct val="0"/>
              </a:spcAft>
              <a:defRPr sz="1400">
                <a:solidFill>
                  <a:schemeClr val="tx1"/>
                </a:solidFill>
                <a:latin typeface="Times New Roman" pitchFamily="18" charset="0"/>
              </a:defRPr>
            </a:lvl9pPr>
          </a:lstStyle>
          <a:p>
            <a:pPr algn="ctr" eaLnBrk="1" fontAlgn="base" hangingPunct="1">
              <a:spcBef>
                <a:spcPct val="0"/>
              </a:spcBef>
              <a:spcAft>
                <a:spcPct val="0"/>
              </a:spcAft>
              <a:defRPr/>
            </a:pPr>
            <a:r>
              <a:rPr lang="ru-RU" altLang="ru-RU" sz="1600" b="1" dirty="0">
                <a:solidFill>
                  <a:srgbClr val="002060"/>
                </a:solidFill>
                <a:effectLst>
                  <a:outerShdw blurRad="38100" dist="38100" dir="2700000" algn="tl">
                    <a:srgbClr val="C0C0C0"/>
                  </a:outerShdw>
                </a:effectLst>
                <a:cs typeface="Times New Roman" pitchFamily="18" charset="0"/>
              </a:rPr>
              <a:t>Объем расходов на обслуживание муниципального долга по бюджетным кредитам  </a:t>
            </a:r>
          </a:p>
          <a:p>
            <a:pPr algn="ctr" eaLnBrk="1" fontAlgn="base" hangingPunct="1">
              <a:spcBef>
                <a:spcPct val="0"/>
              </a:spcBef>
              <a:spcAft>
                <a:spcPct val="0"/>
              </a:spcAft>
              <a:defRPr/>
            </a:pPr>
            <a:r>
              <a:rPr lang="ru-RU" altLang="ru-RU" sz="1600" b="1" dirty="0" smtClean="0">
                <a:solidFill>
                  <a:srgbClr val="002060"/>
                </a:solidFill>
                <a:effectLst>
                  <a:outerShdw blurRad="38100" dist="38100" dir="2700000" algn="tl">
                    <a:srgbClr val="C0C0C0"/>
                  </a:outerShdw>
                </a:effectLst>
                <a:cs typeface="Times New Roman" pitchFamily="18" charset="0"/>
              </a:rPr>
              <a:t>0,001  </a:t>
            </a:r>
            <a:r>
              <a:rPr lang="ru-RU" altLang="ru-RU" sz="1600" b="1" dirty="0">
                <a:solidFill>
                  <a:srgbClr val="002060"/>
                </a:solidFill>
                <a:effectLst>
                  <a:outerShdw blurRad="38100" dist="38100" dir="2700000" algn="tl">
                    <a:srgbClr val="C0C0C0"/>
                  </a:outerShdw>
                </a:effectLst>
                <a:cs typeface="Times New Roman" pitchFamily="18" charset="0"/>
              </a:rPr>
              <a:t>млн.рублей</a:t>
            </a:r>
            <a:r>
              <a:rPr lang="ru-RU" altLang="ru-RU" sz="1600" b="1" dirty="0">
                <a:solidFill>
                  <a:srgbClr val="5ECCF3"/>
                </a:solidFill>
                <a:effectLst>
                  <a:outerShdw blurRad="38100" dist="38100" dir="2700000" algn="tl">
                    <a:srgbClr val="C0C0C0"/>
                  </a:outerShdw>
                </a:effectLst>
                <a:cs typeface="Times New Roman" pitchFamily="18" charset="0"/>
              </a:rPr>
              <a:t>	</a:t>
            </a:r>
            <a:endParaRPr lang="ru-RU" altLang="ru-RU" sz="1600" dirty="0">
              <a:solidFill>
                <a:srgbClr val="5ECCF3"/>
              </a:solidFill>
              <a:effectLst>
                <a:outerShdw blurRad="38100" dist="38100" dir="2700000" algn="tl">
                  <a:srgbClr val="C0C0C0"/>
                </a:outerShdw>
              </a:effectLst>
              <a:cs typeface="Times New Roman" pitchFamily="18" charset="0"/>
            </a:endParaRPr>
          </a:p>
        </p:txBody>
      </p:sp>
      <p:sp>
        <p:nvSpPr>
          <p:cNvPr id="10" name="Прямоугольник 5"/>
          <p:cNvSpPr>
            <a:spLocks noChangeArrowheads="1"/>
          </p:cNvSpPr>
          <p:nvPr/>
        </p:nvSpPr>
        <p:spPr bwMode="auto">
          <a:xfrm>
            <a:off x="7246948" y="939941"/>
            <a:ext cx="12398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pPr>
            <a:r>
              <a:rPr lang="ru-RU" sz="1400" b="1" dirty="0">
                <a:solidFill>
                  <a:prstClr val="black"/>
                </a:solidFill>
                <a:latin typeface="Arial" charset="0"/>
                <a:cs typeface="Arial" charset="0"/>
              </a:rPr>
              <a:t>Млн.рублей</a:t>
            </a:r>
          </a:p>
        </p:txBody>
      </p:sp>
      <p:graphicFrame>
        <p:nvGraphicFramePr>
          <p:cNvPr id="11" name="Диаграмма 10"/>
          <p:cNvGraphicFramePr/>
          <p:nvPr>
            <p:extLst>
              <p:ext uri="{D42A27DB-BD31-4B8C-83A1-F6EECF244321}">
                <p14:modId xmlns:p14="http://schemas.microsoft.com/office/powerpoint/2010/main" val="6630685"/>
              </p:ext>
            </p:extLst>
          </p:nvPr>
        </p:nvGraphicFramePr>
        <p:xfrm>
          <a:off x="1214526" y="3209731"/>
          <a:ext cx="6216374" cy="3599797"/>
        </p:xfrm>
        <a:graphic>
          <a:graphicData uri="http://schemas.openxmlformats.org/drawingml/2006/chart">
            <c:chart xmlns:c="http://schemas.openxmlformats.org/drawingml/2006/chart" xmlns:r="http://schemas.openxmlformats.org/officeDocument/2006/relationships" r:id="rId4"/>
          </a:graphicData>
        </a:graphic>
      </p:graphicFrame>
      <p:grpSp>
        <p:nvGrpSpPr>
          <p:cNvPr id="3" name="Группа 2"/>
          <p:cNvGrpSpPr/>
          <p:nvPr/>
        </p:nvGrpSpPr>
        <p:grpSpPr>
          <a:xfrm>
            <a:off x="6794163" y="5316090"/>
            <a:ext cx="2506901" cy="369332"/>
            <a:chOff x="5979874" y="5185155"/>
            <a:chExt cx="2506901" cy="369332"/>
          </a:xfrm>
        </p:grpSpPr>
        <p:sp>
          <p:nvSpPr>
            <p:cNvPr id="14" name="TextBox 13"/>
            <p:cNvSpPr txBox="1"/>
            <p:nvPr/>
          </p:nvSpPr>
          <p:spPr>
            <a:xfrm>
              <a:off x="6394545" y="5185155"/>
              <a:ext cx="2092230" cy="338554"/>
            </a:xfrm>
            <a:prstGeom prst="rect">
              <a:avLst/>
            </a:prstGeom>
            <a:noFill/>
          </p:spPr>
          <p:txBody>
            <a:bodyPr wrap="square" rtlCol="0">
              <a:spAutoFit/>
            </a:bodyPr>
            <a:lstStyle/>
            <a:p>
              <a:r>
                <a:rPr lang="ru-RU" sz="1600" dirty="0">
                  <a:solidFill>
                    <a:prstClr val="black"/>
                  </a:solidFill>
                  <a:latin typeface="Times New Roman" pitchFamily="18" charset="0"/>
                  <a:cs typeface="Times New Roman" pitchFamily="18" charset="0"/>
                </a:rPr>
                <a:t>Бюджетный кредит</a:t>
              </a:r>
            </a:p>
          </p:txBody>
        </p:sp>
        <p:sp>
          <p:nvSpPr>
            <p:cNvPr id="2" name="Прямоугольник 1"/>
            <p:cNvSpPr/>
            <p:nvPr/>
          </p:nvSpPr>
          <p:spPr>
            <a:xfrm>
              <a:off x="5979874" y="5192980"/>
              <a:ext cx="361507" cy="361507"/>
            </a:xfrm>
            <a:prstGeom prst="rect">
              <a:avLst/>
            </a:prstGeom>
            <a:gradFill>
              <a:gsLst>
                <a:gs pos="0">
                  <a:srgbClr val="954ECA">
                    <a:lumMod val="100000"/>
                  </a:srgbClr>
                </a:gs>
                <a:gs pos="100000">
                  <a:srgbClr val="FFFF66"/>
                </a:gs>
              </a:gsLst>
              <a:lin ang="16200000" scaled="1"/>
            </a:gra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grpSp>
      <p:sp>
        <p:nvSpPr>
          <p:cNvPr id="13"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64</a:t>
            </a:r>
          </a:p>
        </p:txBody>
      </p:sp>
    </p:spTree>
    <p:extLst>
      <p:ext uri="{BB962C8B-B14F-4D97-AF65-F5344CB8AC3E}">
        <p14:creationId xmlns:p14="http://schemas.microsoft.com/office/powerpoint/2010/main" val="339660894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671612" y="125907"/>
            <a:ext cx="7524327" cy="923330"/>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Сведения о верхнем пределе </a:t>
            </a:r>
          </a:p>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муниципального долга</a:t>
            </a:r>
          </a:p>
        </p:txBody>
      </p:sp>
      <p:grpSp>
        <p:nvGrpSpPr>
          <p:cNvPr id="8" name="Group"/>
          <p:cNvGrpSpPr/>
          <p:nvPr/>
        </p:nvGrpSpPr>
        <p:grpSpPr>
          <a:xfrm>
            <a:off x="333392" y="1109644"/>
            <a:ext cx="5710561" cy="5528602"/>
            <a:chOff x="0" y="0"/>
            <a:chExt cx="5565520" cy="6001001"/>
          </a:xfrm>
        </p:grpSpPr>
        <p:sp>
          <p:nvSpPr>
            <p:cNvPr id="9" name="Freeform 6"/>
            <p:cNvSpPr/>
            <p:nvPr/>
          </p:nvSpPr>
          <p:spPr>
            <a:xfrm>
              <a:off x="2006354" y="426600"/>
              <a:ext cx="308748" cy="545304"/>
            </a:xfrm>
            <a:custGeom>
              <a:avLst/>
              <a:gdLst/>
              <a:ahLst/>
              <a:cxnLst>
                <a:cxn ang="0">
                  <a:pos x="wd2" y="hd2"/>
                </a:cxn>
                <a:cxn ang="5400000">
                  <a:pos x="wd2" y="hd2"/>
                </a:cxn>
                <a:cxn ang="10800000">
                  <a:pos x="wd2" y="hd2"/>
                </a:cxn>
                <a:cxn ang="16200000">
                  <a:pos x="wd2" y="hd2"/>
                </a:cxn>
              </a:cxnLst>
              <a:rect l="0" t="0" r="r" b="b"/>
              <a:pathLst>
                <a:path w="15588" h="20646" extrusionOk="0">
                  <a:moveTo>
                    <a:pt x="6176" y="20646"/>
                  </a:moveTo>
                  <a:cubicBezTo>
                    <a:pt x="2106" y="16227"/>
                    <a:pt x="-3642" y="6677"/>
                    <a:pt x="3113" y="2252"/>
                  </a:cubicBezTo>
                  <a:cubicBezTo>
                    <a:pt x="5441" y="729"/>
                    <a:pt x="10646" y="-954"/>
                    <a:pt x="13674" y="649"/>
                  </a:cubicBezTo>
                  <a:cubicBezTo>
                    <a:pt x="17958" y="2931"/>
                    <a:pt x="14066" y="6998"/>
                    <a:pt x="11567" y="8868"/>
                  </a:cubicBezTo>
                  <a:cubicBezTo>
                    <a:pt x="9382" y="10471"/>
                    <a:pt x="7590" y="11941"/>
                    <a:pt x="6569" y="14169"/>
                  </a:cubicBezTo>
                  <a:cubicBezTo>
                    <a:pt x="5769" y="16200"/>
                    <a:pt x="5598" y="18340"/>
                    <a:pt x="6069" y="20427"/>
                  </a:cubicBezTo>
                </a:path>
              </a:pathLst>
            </a:custGeom>
            <a:solidFill>
              <a:srgbClr val="4279FF">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10" name="Freeform 7"/>
            <p:cNvSpPr/>
            <p:nvPr/>
          </p:nvSpPr>
          <p:spPr>
            <a:xfrm>
              <a:off x="1676664" y="460641"/>
              <a:ext cx="397265" cy="343590"/>
            </a:xfrm>
            <a:custGeom>
              <a:avLst/>
              <a:gdLst/>
              <a:ahLst/>
              <a:cxnLst>
                <a:cxn ang="0">
                  <a:pos x="wd2" y="hd2"/>
                </a:cxn>
                <a:cxn ang="5400000">
                  <a:pos x="wd2" y="hd2"/>
                </a:cxn>
                <a:cxn ang="10800000">
                  <a:pos x="wd2" y="hd2"/>
                </a:cxn>
                <a:cxn ang="16200000">
                  <a:pos x="wd2" y="hd2"/>
                </a:cxn>
              </a:cxnLst>
              <a:rect l="0" t="0" r="r" b="b"/>
              <a:pathLst>
                <a:path w="19616" h="20224" extrusionOk="0">
                  <a:moveTo>
                    <a:pt x="19609" y="20224"/>
                  </a:moveTo>
                  <a:cubicBezTo>
                    <a:pt x="19812" y="9357"/>
                    <a:pt x="15266" y="-1376"/>
                    <a:pt x="4637" y="144"/>
                  </a:cubicBezTo>
                  <a:cubicBezTo>
                    <a:pt x="111" y="801"/>
                    <a:pt x="-1788" y="7513"/>
                    <a:pt x="2095" y="10695"/>
                  </a:cubicBezTo>
                  <a:cubicBezTo>
                    <a:pt x="5189" y="13187"/>
                    <a:pt x="9553" y="14018"/>
                    <a:pt x="13024" y="15514"/>
                  </a:cubicBezTo>
                  <a:cubicBezTo>
                    <a:pt x="14756" y="16245"/>
                    <a:pt x="18317" y="17175"/>
                    <a:pt x="19393" y="18969"/>
                  </a:cubicBezTo>
                </a:path>
              </a:pathLst>
            </a:custGeom>
            <a:solidFill>
              <a:srgbClr val="9DD34C">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11" name="Freeform 8"/>
            <p:cNvSpPr/>
            <p:nvPr/>
          </p:nvSpPr>
          <p:spPr>
            <a:xfrm>
              <a:off x="1913280" y="-1"/>
              <a:ext cx="263980" cy="574174"/>
            </a:xfrm>
            <a:custGeom>
              <a:avLst/>
              <a:gdLst/>
              <a:ahLst/>
              <a:cxnLst>
                <a:cxn ang="0">
                  <a:pos x="wd2" y="hd2"/>
                </a:cxn>
                <a:cxn ang="5400000">
                  <a:pos x="wd2" y="hd2"/>
                </a:cxn>
                <a:cxn ang="10800000">
                  <a:pos x="wd2" y="hd2"/>
                </a:cxn>
                <a:cxn ang="16200000">
                  <a:pos x="wd2" y="hd2"/>
                </a:cxn>
              </a:cxnLst>
              <a:rect l="0" t="0" r="r" b="b"/>
              <a:pathLst>
                <a:path w="17062" h="20564" extrusionOk="0">
                  <a:moveTo>
                    <a:pt x="8665" y="20564"/>
                  </a:moveTo>
                  <a:cubicBezTo>
                    <a:pt x="338" y="16394"/>
                    <a:pt x="-3108" y="7709"/>
                    <a:pt x="3382" y="2270"/>
                  </a:cubicBezTo>
                  <a:cubicBezTo>
                    <a:pt x="6636" y="-465"/>
                    <a:pt x="12624" y="-1036"/>
                    <a:pt x="15512" y="2270"/>
                  </a:cubicBezTo>
                  <a:cubicBezTo>
                    <a:pt x="18492" y="5692"/>
                    <a:pt x="16746" y="10105"/>
                    <a:pt x="13885" y="13391"/>
                  </a:cubicBezTo>
                  <a:cubicBezTo>
                    <a:pt x="12057" y="15534"/>
                    <a:pt x="8629" y="17678"/>
                    <a:pt x="7779" y="20053"/>
                  </a:cubicBezTo>
                </a:path>
              </a:pathLst>
            </a:custGeom>
            <a:solidFill>
              <a:srgbClr val="9AFF00">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12" name="Freeform 9"/>
            <p:cNvSpPr/>
            <p:nvPr/>
          </p:nvSpPr>
          <p:spPr>
            <a:xfrm>
              <a:off x="1682912" y="952911"/>
              <a:ext cx="276623" cy="542340"/>
            </a:xfrm>
            <a:custGeom>
              <a:avLst/>
              <a:gdLst/>
              <a:ahLst/>
              <a:cxnLst>
                <a:cxn ang="0">
                  <a:pos x="wd2" y="hd2"/>
                </a:cxn>
                <a:cxn ang="5400000">
                  <a:pos x="wd2" y="hd2"/>
                </a:cxn>
                <a:cxn ang="10800000">
                  <a:pos x="wd2" y="hd2"/>
                </a:cxn>
                <a:cxn ang="16200000">
                  <a:pos x="wd2" y="hd2"/>
                </a:cxn>
              </a:cxnLst>
              <a:rect l="0" t="0" r="r" b="b"/>
              <a:pathLst>
                <a:path w="18719" h="21238" extrusionOk="0">
                  <a:moveTo>
                    <a:pt x="10938" y="20956"/>
                  </a:moveTo>
                  <a:cubicBezTo>
                    <a:pt x="7961" y="14810"/>
                    <a:pt x="-2145" y="12345"/>
                    <a:pt x="410" y="5215"/>
                  </a:cubicBezTo>
                  <a:cubicBezTo>
                    <a:pt x="1463" y="2214"/>
                    <a:pt x="5291" y="-362"/>
                    <a:pt x="10938" y="41"/>
                  </a:cubicBezTo>
                  <a:cubicBezTo>
                    <a:pt x="17637" y="511"/>
                    <a:pt x="19455" y="4889"/>
                    <a:pt x="18469" y="8260"/>
                  </a:cubicBezTo>
                  <a:cubicBezTo>
                    <a:pt x="17818" y="10471"/>
                    <a:pt x="15665" y="12472"/>
                    <a:pt x="13818" y="14395"/>
                  </a:cubicBezTo>
                  <a:cubicBezTo>
                    <a:pt x="12220" y="16054"/>
                    <a:pt x="12124" y="19591"/>
                    <a:pt x="10871" y="21238"/>
                  </a:cubicBezTo>
                </a:path>
              </a:pathLst>
            </a:custGeom>
            <a:solidFill>
              <a:srgbClr val="0063FF">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13" name="Freeform 10"/>
            <p:cNvSpPr/>
            <p:nvPr/>
          </p:nvSpPr>
          <p:spPr>
            <a:xfrm>
              <a:off x="2610516" y="1700901"/>
              <a:ext cx="2456913" cy="1367346"/>
            </a:xfrm>
            <a:custGeom>
              <a:avLst/>
              <a:gdLst/>
              <a:ahLst/>
              <a:cxnLst>
                <a:cxn ang="0">
                  <a:pos x="wd2" y="hd2"/>
                </a:cxn>
                <a:cxn ang="5400000">
                  <a:pos x="wd2" y="hd2"/>
                </a:cxn>
                <a:cxn ang="10800000">
                  <a:pos x="wd2" y="hd2"/>
                </a:cxn>
                <a:cxn ang="16200000">
                  <a:pos x="wd2" y="hd2"/>
                </a:cxn>
              </a:cxnLst>
              <a:rect l="0" t="0" r="r" b="b"/>
              <a:pathLst>
                <a:path w="20766" h="21416" extrusionOk="0">
                  <a:moveTo>
                    <a:pt x="18673" y="4"/>
                  </a:moveTo>
                  <a:cubicBezTo>
                    <a:pt x="17836" y="72"/>
                    <a:pt x="17047" y="1262"/>
                    <a:pt x="16760" y="2745"/>
                  </a:cubicBezTo>
                  <a:cubicBezTo>
                    <a:pt x="16626" y="3448"/>
                    <a:pt x="16615" y="4202"/>
                    <a:pt x="16452" y="4896"/>
                  </a:cubicBezTo>
                  <a:cubicBezTo>
                    <a:pt x="16239" y="5780"/>
                    <a:pt x="15843" y="6543"/>
                    <a:pt x="15420" y="7164"/>
                  </a:cubicBezTo>
                  <a:cubicBezTo>
                    <a:pt x="14670" y="7348"/>
                    <a:pt x="13908" y="7232"/>
                    <a:pt x="13185" y="6824"/>
                  </a:cubicBezTo>
                  <a:cubicBezTo>
                    <a:pt x="13051" y="6746"/>
                    <a:pt x="12913" y="6662"/>
                    <a:pt x="12775" y="6578"/>
                  </a:cubicBezTo>
                  <a:cubicBezTo>
                    <a:pt x="11624" y="5873"/>
                    <a:pt x="10318" y="5075"/>
                    <a:pt x="9252" y="6777"/>
                  </a:cubicBezTo>
                  <a:cubicBezTo>
                    <a:pt x="8920" y="7355"/>
                    <a:pt x="8629" y="8007"/>
                    <a:pt x="8384" y="8718"/>
                  </a:cubicBezTo>
                  <a:cubicBezTo>
                    <a:pt x="8094" y="9492"/>
                    <a:pt x="7820" y="10221"/>
                    <a:pt x="7439" y="10756"/>
                  </a:cubicBezTo>
                  <a:cubicBezTo>
                    <a:pt x="6629" y="11893"/>
                    <a:pt x="5676" y="12229"/>
                    <a:pt x="4689" y="12498"/>
                  </a:cubicBezTo>
                  <a:cubicBezTo>
                    <a:pt x="4546" y="12538"/>
                    <a:pt x="4402" y="12571"/>
                    <a:pt x="4259" y="12604"/>
                  </a:cubicBezTo>
                  <a:cubicBezTo>
                    <a:pt x="3371" y="12810"/>
                    <a:pt x="2452" y="13024"/>
                    <a:pt x="1879" y="14638"/>
                  </a:cubicBezTo>
                  <a:cubicBezTo>
                    <a:pt x="1603" y="15485"/>
                    <a:pt x="1370" y="16379"/>
                    <a:pt x="1185" y="17306"/>
                  </a:cubicBezTo>
                  <a:cubicBezTo>
                    <a:pt x="880" y="18686"/>
                    <a:pt x="565" y="20112"/>
                    <a:pt x="0" y="21045"/>
                  </a:cubicBezTo>
                  <a:lnTo>
                    <a:pt x="179" y="21416"/>
                  </a:lnTo>
                  <a:cubicBezTo>
                    <a:pt x="790" y="20406"/>
                    <a:pt x="1116" y="18927"/>
                    <a:pt x="1433" y="17494"/>
                  </a:cubicBezTo>
                  <a:cubicBezTo>
                    <a:pt x="1612" y="16596"/>
                    <a:pt x="1837" y="15732"/>
                    <a:pt x="2104" y="14912"/>
                  </a:cubicBezTo>
                  <a:cubicBezTo>
                    <a:pt x="2608" y="13489"/>
                    <a:pt x="3426" y="13299"/>
                    <a:pt x="4293" y="13100"/>
                  </a:cubicBezTo>
                  <a:cubicBezTo>
                    <a:pt x="4437" y="13064"/>
                    <a:pt x="4584" y="13031"/>
                    <a:pt x="4729" y="12991"/>
                  </a:cubicBezTo>
                  <a:cubicBezTo>
                    <a:pt x="5753" y="12711"/>
                    <a:pt x="6743" y="12359"/>
                    <a:pt x="7604" y="11152"/>
                  </a:cubicBezTo>
                  <a:cubicBezTo>
                    <a:pt x="8018" y="10571"/>
                    <a:pt x="8321" y="9773"/>
                    <a:pt x="8608" y="9003"/>
                  </a:cubicBezTo>
                  <a:cubicBezTo>
                    <a:pt x="8838" y="8325"/>
                    <a:pt x="9115" y="7704"/>
                    <a:pt x="9430" y="7155"/>
                  </a:cubicBezTo>
                  <a:cubicBezTo>
                    <a:pt x="10386" y="5634"/>
                    <a:pt x="11557" y="6355"/>
                    <a:pt x="12693" y="7049"/>
                  </a:cubicBezTo>
                  <a:cubicBezTo>
                    <a:pt x="12833" y="7135"/>
                    <a:pt x="12971" y="7219"/>
                    <a:pt x="13106" y="7299"/>
                  </a:cubicBezTo>
                  <a:cubicBezTo>
                    <a:pt x="13891" y="7746"/>
                    <a:pt x="14721" y="7860"/>
                    <a:pt x="15534" y="7635"/>
                  </a:cubicBezTo>
                  <a:cubicBezTo>
                    <a:pt x="16788" y="7781"/>
                    <a:pt x="18239" y="7958"/>
                    <a:pt x="19436" y="7253"/>
                  </a:cubicBezTo>
                  <a:cubicBezTo>
                    <a:pt x="21600" y="5977"/>
                    <a:pt x="20964" y="-184"/>
                    <a:pt x="18673" y="4"/>
                  </a:cubicBezTo>
                  <a:close/>
                </a:path>
              </a:pathLst>
            </a:custGeom>
            <a:solidFill>
              <a:srgbClr val="61AEFF">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14" name="Freeform 11"/>
            <p:cNvSpPr/>
            <p:nvPr/>
          </p:nvSpPr>
          <p:spPr>
            <a:xfrm>
              <a:off x="2231316" y="852915"/>
              <a:ext cx="407006" cy="678182"/>
            </a:xfrm>
            <a:custGeom>
              <a:avLst/>
              <a:gdLst/>
              <a:ahLst/>
              <a:cxnLst>
                <a:cxn ang="0">
                  <a:pos x="wd2" y="hd2"/>
                </a:cxn>
                <a:cxn ang="5400000">
                  <a:pos x="wd2" y="hd2"/>
                </a:cxn>
                <a:cxn ang="10800000">
                  <a:pos x="wd2" y="hd2"/>
                </a:cxn>
                <a:cxn ang="16200000">
                  <a:pos x="wd2" y="hd2"/>
                </a:cxn>
              </a:cxnLst>
              <a:rect l="0" t="0" r="r" b="b"/>
              <a:pathLst>
                <a:path w="17456" h="21444" extrusionOk="0">
                  <a:moveTo>
                    <a:pt x="3150" y="21444"/>
                  </a:moveTo>
                  <a:cubicBezTo>
                    <a:pt x="1803" y="15593"/>
                    <a:pt x="-2849" y="8685"/>
                    <a:pt x="2544" y="3111"/>
                  </a:cubicBezTo>
                  <a:cubicBezTo>
                    <a:pt x="4660" y="928"/>
                    <a:pt x="8518" y="-156"/>
                    <a:pt x="12079" y="18"/>
                  </a:cubicBezTo>
                  <a:cubicBezTo>
                    <a:pt x="15979" y="205"/>
                    <a:pt x="18751" y="2379"/>
                    <a:pt x="16834" y="5146"/>
                  </a:cubicBezTo>
                  <a:cubicBezTo>
                    <a:pt x="14457" y="8591"/>
                    <a:pt x="9822" y="10376"/>
                    <a:pt x="6638" y="13255"/>
                  </a:cubicBezTo>
                  <a:cubicBezTo>
                    <a:pt x="4278" y="15384"/>
                    <a:pt x="3654" y="17691"/>
                    <a:pt x="2938" y="20235"/>
                  </a:cubicBezTo>
                </a:path>
              </a:pathLst>
            </a:custGeom>
            <a:solidFill>
              <a:srgbClr val="C90906">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15" name="Freeform 12"/>
            <p:cNvSpPr/>
            <p:nvPr/>
          </p:nvSpPr>
          <p:spPr>
            <a:xfrm>
              <a:off x="2281989" y="423057"/>
              <a:ext cx="441509" cy="727952"/>
            </a:xfrm>
            <a:custGeom>
              <a:avLst/>
              <a:gdLst/>
              <a:ahLst/>
              <a:cxnLst>
                <a:cxn ang="0">
                  <a:pos x="wd2" y="hd2"/>
                </a:cxn>
                <a:cxn ang="5400000">
                  <a:pos x="wd2" y="hd2"/>
                </a:cxn>
                <a:cxn ang="10800000">
                  <a:pos x="wd2" y="hd2"/>
                </a:cxn>
                <a:cxn ang="16200000">
                  <a:pos x="wd2" y="hd2"/>
                </a:cxn>
              </a:cxnLst>
              <a:rect l="0" t="0" r="r" b="b"/>
              <a:pathLst>
                <a:path w="20571" h="20980" extrusionOk="0">
                  <a:moveTo>
                    <a:pt x="16334" y="20980"/>
                  </a:moveTo>
                  <a:cubicBezTo>
                    <a:pt x="14614" y="16306"/>
                    <a:pt x="12591" y="10758"/>
                    <a:pt x="4994" y="8537"/>
                  </a:cubicBezTo>
                  <a:cubicBezTo>
                    <a:pt x="1455" y="7503"/>
                    <a:pt x="-706" y="5746"/>
                    <a:pt x="210" y="3041"/>
                  </a:cubicBezTo>
                  <a:cubicBezTo>
                    <a:pt x="1389" y="-457"/>
                    <a:pt x="8776" y="-620"/>
                    <a:pt x="12730" y="954"/>
                  </a:cubicBezTo>
                  <a:cubicBezTo>
                    <a:pt x="18739" y="3366"/>
                    <a:pt x="20894" y="7918"/>
                    <a:pt x="20532" y="12161"/>
                  </a:cubicBezTo>
                  <a:cubicBezTo>
                    <a:pt x="20341" y="14341"/>
                    <a:pt x="19306" y="19361"/>
                    <a:pt x="16150" y="20732"/>
                  </a:cubicBezTo>
                </a:path>
              </a:pathLst>
            </a:custGeom>
            <a:solidFill>
              <a:srgbClr val="FF0088">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16" name="Freeform 13"/>
            <p:cNvSpPr/>
            <p:nvPr/>
          </p:nvSpPr>
          <p:spPr>
            <a:xfrm>
              <a:off x="2670765" y="572118"/>
              <a:ext cx="601599" cy="429707"/>
            </a:xfrm>
            <a:custGeom>
              <a:avLst/>
              <a:gdLst/>
              <a:ahLst/>
              <a:cxnLst>
                <a:cxn ang="0">
                  <a:pos x="wd2" y="hd2"/>
                </a:cxn>
                <a:cxn ang="5400000">
                  <a:pos x="wd2" y="hd2"/>
                </a:cxn>
                <a:cxn ang="10800000">
                  <a:pos x="wd2" y="hd2"/>
                </a:cxn>
                <a:cxn ang="16200000">
                  <a:pos x="wd2" y="hd2"/>
                </a:cxn>
              </a:cxnLst>
              <a:rect l="0" t="0" r="r" b="b"/>
              <a:pathLst>
                <a:path w="20436" h="21152" extrusionOk="0">
                  <a:moveTo>
                    <a:pt x="58" y="21034"/>
                  </a:moveTo>
                  <a:cubicBezTo>
                    <a:pt x="908" y="11585"/>
                    <a:pt x="6495" y="3457"/>
                    <a:pt x="12626" y="594"/>
                  </a:cubicBezTo>
                  <a:cubicBezTo>
                    <a:pt x="14860" y="-448"/>
                    <a:pt x="18439" y="-372"/>
                    <a:pt x="19875" y="2894"/>
                  </a:cubicBezTo>
                  <a:cubicBezTo>
                    <a:pt x="21600" y="6819"/>
                    <a:pt x="19039" y="11370"/>
                    <a:pt x="16363" y="12509"/>
                  </a:cubicBezTo>
                  <a:cubicBezTo>
                    <a:pt x="13341" y="13788"/>
                    <a:pt x="9950" y="13267"/>
                    <a:pt x="6933" y="14496"/>
                  </a:cubicBezTo>
                  <a:cubicBezTo>
                    <a:pt x="4257" y="15587"/>
                    <a:pt x="1581" y="17713"/>
                    <a:pt x="0" y="21152"/>
                  </a:cubicBezTo>
                </a:path>
              </a:pathLst>
            </a:custGeom>
            <a:solidFill>
              <a:srgbClr val="AE4FFF">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17" name="Freeform 14"/>
            <p:cNvSpPr/>
            <p:nvPr/>
          </p:nvSpPr>
          <p:spPr>
            <a:xfrm>
              <a:off x="2488082" y="165874"/>
              <a:ext cx="313443" cy="571598"/>
            </a:xfrm>
            <a:custGeom>
              <a:avLst/>
              <a:gdLst/>
              <a:ahLst/>
              <a:cxnLst>
                <a:cxn ang="0">
                  <a:pos x="wd2" y="hd2"/>
                </a:cxn>
                <a:cxn ang="5400000">
                  <a:pos x="wd2" y="hd2"/>
                </a:cxn>
                <a:cxn ang="10800000">
                  <a:pos x="wd2" y="hd2"/>
                </a:cxn>
                <a:cxn ang="16200000">
                  <a:pos x="wd2" y="hd2"/>
                </a:cxn>
              </a:cxnLst>
              <a:rect l="0" t="0" r="r" b="b"/>
              <a:pathLst>
                <a:path w="17121" h="20779" extrusionOk="0">
                  <a:moveTo>
                    <a:pt x="14182" y="20779"/>
                  </a:moveTo>
                  <a:cubicBezTo>
                    <a:pt x="16631" y="15305"/>
                    <a:pt x="20416" y="5249"/>
                    <a:pt x="11563" y="1144"/>
                  </a:cubicBezTo>
                  <a:cubicBezTo>
                    <a:pt x="8604" y="-231"/>
                    <a:pt x="1736" y="-821"/>
                    <a:pt x="238" y="2032"/>
                  </a:cubicBezTo>
                  <a:cubicBezTo>
                    <a:pt x="-1184" y="4730"/>
                    <a:pt x="4139" y="7993"/>
                    <a:pt x="6727" y="9461"/>
                  </a:cubicBezTo>
                  <a:cubicBezTo>
                    <a:pt x="11030" y="11903"/>
                    <a:pt x="14182" y="16531"/>
                    <a:pt x="14205" y="20384"/>
                  </a:cubicBezTo>
                </a:path>
              </a:pathLst>
            </a:custGeom>
            <a:solidFill>
              <a:srgbClr val="FF22FF">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18" name="Freeform 15"/>
            <p:cNvSpPr/>
            <p:nvPr/>
          </p:nvSpPr>
          <p:spPr>
            <a:xfrm>
              <a:off x="2795646" y="147891"/>
              <a:ext cx="391705" cy="511955"/>
            </a:xfrm>
            <a:custGeom>
              <a:avLst/>
              <a:gdLst/>
              <a:ahLst/>
              <a:cxnLst>
                <a:cxn ang="0">
                  <a:pos x="wd2" y="hd2"/>
                </a:cxn>
                <a:cxn ang="5400000">
                  <a:pos x="wd2" y="hd2"/>
                </a:cxn>
                <a:cxn ang="10800000">
                  <a:pos x="wd2" y="hd2"/>
                </a:cxn>
                <a:cxn ang="16200000">
                  <a:pos x="wd2" y="hd2"/>
                </a:cxn>
              </a:cxnLst>
              <a:rect l="0" t="0" r="r" b="b"/>
              <a:pathLst>
                <a:path w="21396" h="21056" extrusionOk="0">
                  <a:moveTo>
                    <a:pt x="0" y="21056"/>
                  </a:moveTo>
                  <a:cubicBezTo>
                    <a:pt x="0" y="14595"/>
                    <a:pt x="664" y="2881"/>
                    <a:pt x="10908" y="315"/>
                  </a:cubicBezTo>
                  <a:cubicBezTo>
                    <a:pt x="14331" y="-544"/>
                    <a:pt x="21167" y="280"/>
                    <a:pt x="21392" y="3699"/>
                  </a:cubicBezTo>
                  <a:cubicBezTo>
                    <a:pt x="21600" y="6927"/>
                    <a:pt x="15103" y="9330"/>
                    <a:pt x="11990" y="10369"/>
                  </a:cubicBezTo>
                  <a:cubicBezTo>
                    <a:pt x="6821" y="12111"/>
                    <a:pt x="1808" y="16447"/>
                    <a:pt x="147" y="20626"/>
                  </a:cubicBezTo>
                </a:path>
              </a:pathLst>
            </a:custGeom>
            <a:solidFill>
              <a:srgbClr val="6322FF">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19" name="Freeform 16"/>
            <p:cNvSpPr/>
            <p:nvPr/>
          </p:nvSpPr>
          <p:spPr>
            <a:xfrm>
              <a:off x="1733001" y="764143"/>
              <a:ext cx="420705" cy="412413"/>
            </a:xfrm>
            <a:custGeom>
              <a:avLst/>
              <a:gdLst/>
              <a:ahLst/>
              <a:cxnLst>
                <a:cxn ang="0">
                  <a:pos x="wd2" y="hd2"/>
                </a:cxn>
                <a:cxn ang="5400000">
                  <a:pos x="wd2" y="hd2"/>
                </a:cxn>
                <a:cxn ang="10800000">
                  <a:pos x="wd2" y="hd2"/>
                </a:cxn>
                <a:cxn ang="16200000">
                  <a:pos x="wd2" y="hd2"/>
                </a:cxn>
              </a:cxnLst>
              <a:rect l="0" t="0" r="r" b="b"/>
              <a:pathLst>
                <a:path w="20754" h="21251" extrusionOk="0">
                  <a:moveTo>
                    <a:pt x="20754" y="21251"/>
                  </a:moveTo>
                  <a:cubicBezTo>
                    <a:pt x="19470" y="13469"/>
                    <a:pt x="18068" y="1477"/>
                    <a:pt x="8956" y="160"/>
                  </a:cubicBezTo>
                  <a:cubicBezTo>
                    <a:pt x="5370" y="-349"/>
                    <a:pt x="968" y="160"/>
                    <a:pt x="152" y="4597"/>
                  </a:cubicBezTo>
                  <a:cubicBezTo>
                    <a:pt x="-846" y="10066"/>
                    <a:pt x="3256" y="11593"/>
                    <a:pt x="7687" y="11789"/>
                  </a:cubicBezTo>
                  <a:cubicBezTo>
                    <a:pt x="11300" y="11957"/>
                    <a:pt x="20287" y="15324"/>
                    <a:pt x="20545" y="20793"/>
                  </a:cubicBezTo>
                </a:path>
              </a:pathLst>
            </a:custGeom>
            <a:solidFill>
              <a:srgbClr val="AEFF63">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20" name="Freeform 17"/>
            <p:cNvSpPr/>
            <p:nvPr/>
          </p:nvSpPr>
          <p:spPr>
            <a:xfrm>
              <a:off x="2133880" y="644765"/>
              <a:ext cx="379419" cy="531791"/>
            </a:xfrm>
            <a:custGeom>
              <a:avLst/>
              <a:gdLst/>
              <a:ahLst/>
              <a:cxnLst>
                <a:cxn ang="0">
                  <a:pos x="wd2" y="hd2"/>
                </a:cxn>
                <a:cxn ang="5400000">
                  <a:pos x="wd2" y="hd2"/>
                </a:cxn>
                <a:cxn ang="10800000">
                  <a:pos x="wd2" y="hd2"/>
                </a:cxn>
                <a:cxn ang="16200000">
                  <a:pos x="wd2" y="hd2"/>
                </a:cxn>
              </a:cxnLst>
              <a:rect l="0" t="0" r="r" b="b"/>
              <a:pathLst>
                <a:path w="18621" h="20367" extrusionOk="0">
                  <a:moveTo>
                    <a:pt x="973" y="20367"/>
                  </a:moveTo>
                  <a:cubicBezTo>
                    <a:pt x="-415" y="14421"/>
                    <a:pt x="-1449" y="5508"/>
                    <a:pt x="6214" y="1632"/>
                  </a:cubicBezTo>
                  <a:cubicBezTo>
                    <a:pt x="9039" y="199"/>
                    <a:pt x="15931" y="-1233"/>
                    <a:pt x="17902" y="1751"/>
                  </a:cubicBezTo>
                  <a:cubicBezTo>
                    <a:pt x="20151" y="5226"/>
                    <a:pt x="16681" y="8540"/>
                    <a:pt x="13599" y="10610"/>
                  </a:cubicBezTo>
                  <a:cubicBezTo>
                    <a:pt x="9497" y="13362"/>
                    <a:pt x="2986" y="15929"/>
                    <a:pt x="1390" y="20367"/>
                  </a:cubicBezTo>
                </a:path>
              </a:pathLst>
            </a:custGeom>
            <a:solidFill>
              <a:srgbClr val="FFFF4F">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21" name="Freeform 18"/>
            <p:cNvSpPr/>
            <p:nvPr/>
          </p:nvSpPr>
          <p:spPr>
            <a:xfrm>
              <a:off x="3272400" y="1308611"/>
              <a:ext cx="268796" cy="544989"/>
            </a:xfrm>
            <a:custGeom>
              <a:avLst/>
              <a:gdLst/>
              <a:ahLst/>
              <a:cxnLst>
                <a:cxn ang="0">
                  <a:pos x="wd2" y="hd2"/>
                </a:cxn>
                <a:cxn ang="5400000">
                  <a:pos x="wd2" y="hd2"/>
                </a:cxn>
                <a:cxn ang="10800000">
                  <a:pos x="wd2" y="hd2"/>
                </a:cxn>
                <a:cxn ang="16200000">
                  <a:pos x="wd2" y="hd2"/>
                </a:cxn>
              </a:cxnLst>
              <a:rect l="0" t="0" r="r" b="b"/>
              <a:pathLst>
                <a:path w="16553" h="21094" extrusionOk="0">
                  <a:moveTo>
                    <a:pt x="0" y="21094"/>
                  </a:moveTo>
                  <a:cubicBezTo>
                    <a:pt x="7464" y="18221"/>
                    <a:pt x="20180" y="11081"/>
                    <a:pt x="15573" y="4848"/>
                  </a:cubicBezTo>
                  <a:cubicBezTo>
                    <a:pt x="13979" y="2706"/>
                    <a:pt x="9310" y="-506"/>
                    <a:pt x="4860" y="68"/>
                  </a:cubicBezTo>
                  <a:cubicBezTo>
                    <a:pt x="-1420" y="871"/>
                    <a:pt x="226" y="5880"/>
                    <a:pt x="1777" y="8404"/>
                  </a:cubicBezTo>
                  <a:cubicBezTo>
                    <a:pt x="3135" y="10589"/>
                    <a:pt x="4180" y="12506"/>
                    <a:pt x="3867" y="14910"/>
                  </a:cubicBezTo>
                  <a:cubicBezTo>
                    <a:pt x="3412" y="17057"/>
                    <a:pt x="2188" y="19111"/>
                    <a:pt x="287" y="20919"/>
                  </a:cubicBezTo>
                </a:path>
              </a:pathLst>
            </a:custGeom>
            <a:solidFill>
              <a:srgbClr val="00A6FF">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22" name="Freeform 19"/>
            <p:cNvSpPr/>
            <p:nvPr/>
          </p:nvSpPr>
          <p:spPr>
            <a:xfrm>
              <a:off x="3546631" y="1467007"/>
              <a:ext cx="479894" cy="244909"/>
            </a:xfrm>
            <a:custGeom>
              <a:avLst/>
              <a:gdLst/>
              <a:ahLst/>
              <a:cxnLst>
                <a:cxn ang="0">
                  <a:pos x="wd2" y="hd2"/>
                </a:cxn>
                <a:cxn ang="5400000">
                  <a:pos x="wd2" y="hd2"/>
                </a:cxn>
                <a:cxn ang="10800000">
                  <a:pos x="wd2" y="hd2"/>
                </a:cxn>
                <a:cxn ang="16200000">
                  <a:pos x="wd2" y="hd2"/>
                </a:cxn>
              </a:cxnLst>
              <a:rect l="0" t="0" r="r" b="b"/>
              <a:pathLst>
                <a:path w="20247" h="16548" extrusionOk="0">
                  <a:moveTo>
                    <a:pt x="0" y="12341"/>
                  </a:moveTo>
                  <a:cubicBezTo>
                    <a:pt x="4177" y="1851"/>
                    <a:pt x="11713" y="-4987"/>
                    <a:pt x="18646" y="4550"/>
                  </a:cubicBezTo>
                  <a:cubicBezTo>
                    <a:pt x="21600" y="8602"/>
                    <a:pt x="20269" y="16460"/>
                    <a:pt x="16260" y="16546"/>
                  </a:cubicBezTo>
                  <a:cubicBezTo>
                    <a:pt x="13055" y="16613"/>
                    <a:pt x="9631" y="14076"/>
                    <a:pt x="6576" y="12846"/>
                  </a:cubicBezTo>
                  <a:cubicBezTo>
                    <a:pt x="5054" y="12226"/>
                    <a:pt x="2148" y="10433"/>
                    <a:pt x="674" y="11301"/>
                  </a:cubicBezTo>
                </a:path>
              </a:pathLst>
            </a:custGeom>
            <a:solidFill>
              <a:srgbClr val="9DD34C">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23" name="Freeform 20"/>
            <p:cNvSpPr/>
            <p:nvPr/>
          </p:nvSpPr>
          <p:spPr>
            <a:xfrm>
              <a:off x="3440700" y="1113152"/>
              <a:ext cx="399907" cy="465511"/>
            </a:xfrm>
            <a:custGeom>
              <a:avLst/>
              <a:gdLst/>
              <a:ahLst/>
              <a:cxnLst>
                <a:cxn ang="0">
                  <a:pos x="wd2" y="hd2"/>
                </a:cxn>
                <a:cxn ang="5400000">
                  <a:pos x="wd2" y="hd2"/>
                </a:cxn>
                <a:cxn ang="10800000">
                  <a:pos x="wd2" y="hd2"/>
                </a:cxn>
                <a:cxn ang="16200000">
                  <a:pos x="wd2" y="hd2"/>
                </a:cxn>
              </a:cxnLst>
              <a:rect l="0" t="0" r="r" b="b"/>
              <a:pathLst>
                <a:path w="21032" h="20332" extrusionOk="0">
                  <a:moveTo>
                    <a:pt x="0" y="20332"/>
                  </a:moveTo>
                  <a:cubicBezTo>
                    <a:pt x="9141" y="20196"/>
                    <a:pt x="19659" y="13748"/>
                    <a:pt x="20945" y="5870"/>
                  </a:cubicBezTo>
                  <a:cubicBezTo>
                    <a:pt x="21600" y="1919"/>
                    <a:pt x="18483" y="-1268"/>
                    <a:pt x="13507" y="501"/>
                  </a:cubicBezTo>
                  <a:cubicBezTo>
                    <a:pt x="8368" y="2350"/>
                    <a:pt x="5162" y="7152"/>
                    <a:pt x="3719" y="11461"/>
                  </a:cubicBezTo>
                  <a:cubicBezTo>
                    <a:pt x="2782" y="14248"/>
                    <a:pt x="2797" y="17731"/>
                    <a:pt x="1012" y="20289"/>
                  </a:cubicBezTo>
                </a:path>
              </a:pathLst>
            </a:custGeom>
            <a:solidFill>
              <a:srgbClr val="D1FF00">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24" name="Freeform 21"/>
            <p:cNvSpPr/>
            <p:nvPr/>
          </p:nvSpPr>
          <p:spPr>
            <a:xfrm>
              <a:off x="805321" y="1596672"/>
              <a:ext cx="380593" cy="217552"/>
            </a:xfrm>
            <a:custGeom>
              <a:avLst/>
              <a:gdLst/>
              <a:ahLst/>
              <a:cxnLst>
                <a:cxn ang="0">
                  <a:pos x="wd2" y="hd2"/>
                </a:cxn>
                <a:cxn ang="5400000">
                  <a:pos x="wd2" y="hd2"/>
                </a:cxn>
                <a:cxn ang="10800000">
                  <a:pos x="wd2" y="hd2"/>
                </a:cxn>
                <a:cxn ang="16200000">
                  <a:pos x="wd2" y="hd2"/>
                </a:cxn>
              </a:cxnLst>
              <a:rect l="0" t="0" r="r" b="b"/>
              <a:pathLst>
                <a:path w="20467" h="19146" extrusionOk="0">
                  <a:moveTo>
                    <a:pt x="20467" y="19146"/>
                  </a:moveTo>
                  <a:cubicBezTo>
                    <a:pt x="17425" y="11321"/>
                    <a:pt x="11515" y="-2454"/>
                    <a:pt x="4594" y="378"/>
                  </a:cubicBezTo>
                  <a:cubicBezTo>
                    <a:pt x="2312" y="1322"/>
                    <a:pt x="-1133" y="6290"/>
                    <a:pt x="365" y="10551"/>
                  </a:cubicBezTo>
                  <a:cubicBezTo>
                    <a:pt x="1772" y="14575"/>
                    <a:pt x="6526" y="13718"/>
                    <a:pt x="8731" y="13172"/>
                  </a:cubicBezTo>
                  <a:cubicBezTo>
                    <a:pt x="12833" y="12487"/>
                    <a:pt x="16934" y="14479"/>
                    <a:pt x="20140" y="18711"/>
                  </a:cubicBezTo>
                </a:path>
              </a:pathLst>
            </a:custGeom>
            <a:solidFill>
              <a:srgbClr val="FF22FF">
                <a:alpha val="11963"/>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25" name="Freeform 22"/>
            <p:cNvSpPr/>
            <p:nvPr/>
          </p:nvSpPr>
          <p:spPr>
            <a:xfrm>
              <a:off x="2997996" y="1429267"/>
              <a:ext cx="308871" cy="600902"/>
            </a:xfrm>
            <a:custGeom>
              <a:avLst/>
              <a:gdLst/>
              <a:ahLst/>
              <a:cxnLst>
                <a:cxn ang="0">
                  <a:pos x="wd2" y="hd2"/>
                </a:cxn>
                <a:cxn ang="5400000">
                  <a:pos x="wd2" y="hd2"/>
                </a:cxn>
                <a:cxn ang="10800000">
                  <a:pos x="wd2" y="hd2"/>
                </a:cxn>
                <a:cxn ang="16200000">
                  <a:pos x="wd2" y="hd2"/>
                </a:cxn>
              </a:cxnLst>
              <a:rect l="0" t="0" r="r" b="b"/>
              <a:pathLst>
                <a:path w="16704" h="20310" extrusionOk="0">
                  <a:moveTo>
                    <a:pt x="9073" y="20310"/>
                  </a:moveTo>
                  <a:cubicBezTo>
                    <a:pt x="13861" y="15921"/>
                    <a:pt x="20041" y="9000"/>
                    <a:pt x="14549" y="3733"/>
                  </a:cubicBezTo>
                  <a:cubicBezTo>
                    <a:pt x="12522" y="1796"/>
                    <a:pt x="6365" y="-1290"/>
                    <a:pt x="2701" y="580"/>
                  </a:cubicBezTo>
                  <a:cubicBezTo>
                    <a:pt x="-1559" y="2750"/>
                    <a:pt x="40" y="6390"/>
                    <a:pt x="1936" y="8923"/>
                  </a:cubicBezTo>
                  <a:cubicBezTo>
                    <a:pt x="4483" y="12262"/>
                    <a:pt x="9585" y="16169"/>
                    <a:pt x="8629" y="20195"/>
                  </a:cubicBezTo>
                </a:path>
              </a:pathLst>
            </a:custGeom>
            <a:solidFill>
              <a:srgbClr val="FFFF4F">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26" name="Freeform 23"/>
            <p:cNvSpPr/>
            <p:nvPr/>
          </p:nvSpPr>
          <p:spPr>
            <a:xfrm>
              <a:off x="2161901" y="5189429"/>
              <a:ext cx="300771" cy="502315"/>
            </a:xfrm>
            <a:custGeom>
              <a:avLst/>
              <a:gdLst/>
              <a:ahLst/>
              <a:cxnLst>
                <a:cxn ang="0">
                  <a:pos x="wd2" y="hd2"/>
                </a:cxn>
                <a:cxn ang="5400000">
                  <a:pos x="wd2" y="hd2"/>
                </a:cxn>
                <a:cxn ang="10800000">
                  <a:pos x="wd2" y="hd2"/>
                </a:cxn>
                <a:cxn ang="16200000">
                  <a:pos x="wd2" y="hd2"/>
                </a:cxn>
              </a:cxnLst>
              <a:rect l="0" t="0" r="r" b="b"/>
              <a:pathLst>
                <a:path w="15928" h="20648" extrusionOk="0">
                  <a:moveTo>
                    <a:pt x="4568" y="0"/>
                  </a:moveTo>
                  <a:cubicBezTo>
                    <a:pt x="1123" y="4769"/>
                    <a:pt x="-3333" y="14858"/>
                    <a:pt x="3820" y="18862"/>
                  </a:cubicBezTo>
                  <a:cubicBezTo>
                    <a:pt x="6284" y="20242"/>
                    <a:pt x="11586" y="21600"/>
                    <a:pt x="14357" y="19743"/>
                  </a:cubicBezTo>
                  <a:cubicBezTo>
                    <a:pt x="18267" y="17127"/>
                    <a:pt x="13968" y="13280"/>
                    <a:pt x="11287" y="11563"/>
                  </a:cubicBezTo>
                  <a:cubicBezTo>
                    <a:pt x="8943" y="10066"/>
                    <a:pt x="7018" y="8732"/>
                    <a:pt x="5729" y="6550"/>
                  </a:cubicBezTo>
                  <a:cubicBezTo>
                    <a:pt x="4711" y="4845"/>
                    <a:pt x="4613" y="2808"/>
                    <a:pt x="3625" y="1056"/>
                  </a:cubicBezTo>
                </a:path>
              </a:pathLst>
            </a:custGeom>
            <a:solidFill>
              <a:srgbClr val="0079FF">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27" name="Freeform 24"/>
            <p:cNvSpPr/>
            <p:nvPr/>
          </p:nvSpPr>
          <p:spPr>
            <a:xfrm>
              <a:off x="1841554" y="5339461"/>
              <a:ext cx="353353" cy="345077"/>
            </a:xfrm>
            <a:custGeom>
              <a:avLst/>
              <a:gdLst/>
              <a:ahLst/>
              <a:cxnLst>
                <a:cxn ang="0">
                  <a:pos x="wd2" y="hd2"/>
                </a:cxn>
                <a:cxn ang="5400000">
                  <a:pos x="wd2" y="hd2"/>
                </a:cxn>
                <a:cxn ang="10800000">
                  <a:pos x="wd2" y="hd2"/>
                </a:cxn>
                <a:cxn ang="16200000">
                  <a:pos x="wd2" y="hd2"/>
                </a:cxn>
              </a:cxnLst>
              <a:rect l="0" t="0" r="r" b="b"/>
              <a:pathLst>
                <a:path w="18817" h="21260" extrusionOk="0">
                  <a:moveTo>
                    <a:pt x="18641" y="0"/>
                  </a:moveTo>
                  <a:cubicBezTo>
                    <a:pt x="19711" y="10600"/>
                    <a:pt x="15983" y="21600"/>
                    <a:pt x="5160" y="21252"/>
                  </a:cubicBezTo>
                  <a:cubicBezTo>
                    <a:pt x="559" y="21104"/>
                    <a:pt x="-1889" y="14756"/>
                    <a:pt x="1771" y="11217"/>
                  </a:cubicBezTo>
                  <a:cubicBezTo>
                    <a:pt x="4686" y="8409"/>
                    <a:pt x="9016" y="7139"/>
                    <a:pt x="12390" y="5322"/>
                  </a:cubicBezTo>
                  <a:cubicBezTo>
                    <a:pt x="14078" y="4452"/>
                    <a:pt x="17587" y="3104"/>
                    <a:pt x="18528" y="1252"/>
                  </a:cubicBezTo>
                </a:path>
              </a:pathLst>
            </a:custGeom>
            <a:solidFill>
              <a:srgbClr val="9DD300">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28" name="Freeform 25"/>
            <p:cNvSpPr/>
            <p:nvPr/>
          </p:nvSpPr>
          <p:spPr>
            <a:xfrm>
              <a:off x="2031147" y="5468886"/>
              <a:ext cx="243359" cy="532116"/>
            </a:xfrm>
            <a:custGeom>
              <a:avLst/>
              <a:gdLst/>
              <a:ahLst/>
              <a:cxnLst>
                <a:cxn ang="0">
                  <a:pos x="wd2" y="hd2"/>
                </a:cxn>
                <a:cxn ang="5400000">
                  <a:pos x="wd2" y="hd2"/>
                </a:cxn>
                <a:cxn ang="10800000">
                  <a:pos x="wd2" y="hd2"/>
                </a:cxn>
                <a:cxn ang="16200000">
                  <a:pos x="wd2" y="hd2"/>
                </a:cxn>
              </a:cxnLst>
              <a:rect l="0" t="0" r="r" b="b"/>
              <a:pathLst>
                <a:path w="17767" h="20338" extrusionOk="0">
                  <a:moveTo>
                    <a:pt x="14110" y="0"/>
                  </a:moveTo>
                  <a:cubicBezTo>
                    <a:pt x="3785" y="3134"/>
                    <a:pt x="-3143" y="11248"/>
                    <a:pt x="1441" y="17317"/>
                  </a:cubicBezTo>
                  <a:cubicBezTo>
                    <a:pt x="3744" y="20359"/>
                    <a:pt x="9701" y="21600"/>
                    <a:pt x="14027" y="18682"/>
                  </a:cubicBezTo>
                  <a:cubicBezTo>
                    <a:pt x="18457" y="15666"/>
                    <a:pt x="18385" y="11129"/>
                    <a:pt x="16712" y="7579"/>
                  </a:cubicBezTo>
                  <a:cubicBezTo>
                    <a:pt x="15680" y="5271"/>
                    <a:pt x="12954" y="2789"/>
                    <a:pt x="13005" y="362"/>
                  </a:cubicBezTo>
                </a:path>
              </a:pathLst>
            </a:custGeom>
            <a:solidFill>
              <a:srgbClr val="FFFF00">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29" name="Freeform 26"/>
            <p:cNvSpPr/>
            <p:nvPr/>
          </p:nvSpPr>
          <p:spPr>
            <a:xfrm>
              <a:off x="3873046" y="5105875"/>
              <a:ext cx="407974" cy="496771"/>
            </a:xfrm>
            <a:custGeom>
              <a:avLst/>
              <a:gdLst/>
              <a:ahLst/>
              <a:cxnLst>
                <a:cxn ang="0">
                  <a:pos x="wd2" y="hd2"/>
                </a:cxn>
                <a:cxn ang="5400000">
                  <a:pos x="wd2" y="hd2"/>
                </a:cxn>
                <a:cxn ang="10800000">
                  <a:pos x="wd2" y="hd2"/>
                </a:cxn>
                <a:cxn ang="16200000">
                  <a:pos x="wd2" y="hd2"/>
                </a:cxn>
              </a:cxnLst>
              <a:rect l="0" t="0" r="r" b="b"/>
              <a:pathLst>
                <a:path w="19743" h="20687" extrusionOk="0">
                  <a:moveTo>
                    <a:pt x="335" y="0"/>
                  </a:moveTo>
                  <a:cubicBezTo>
                    <a:pt x="3853" y="6589"/>
                    <a:pt x="-7" y="13724"/>
                    <a:pt x="7549" y="18838"/>
                  </a:cubicBezTo>
                  <a:cubicBezTo>
                    <a:pt x="10731" y="20989"/>
                    <a:pt x="15160" y="21600"/>
                    <a:pt x="18109" y="18838"/>
                  </a:cubicBezTo>
                  <a:cubicBezTo>
                    <a:pt x="21593" y="15599"/>
                    <a:pt x="18931" y="11032"/>
                    <a:pt x="15481" y="8528"/>
                  </a:cubicBezTo>
                  <a:cubicBezTo>
                    <a:pt x="13188" y="6871"/>
                    <a:pt x="10252" y="6060"/>
                    <a:pt x="7528" y="5178"/>
                  </a:cubicBezTo>
                  <a:cubicBezTo>
                    <a:pt x="5167" y="4408"/>
                    <a:pt x="2101" y="1387"/>
                    <a:pt x="0" y="476"/>
                  </a:cubicBezTo>
                </a:path>
              </a:pathLst>
            </a:custGeom>
            <a:solidFill>
              <a:srgbClr val="FFA6FF">
                <a:alpha val="13957"/>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30" name="Freeform 27"/>
            <p:cNvSpPr/>
            <p:nvPr/>
          </p:nvSpPr>
          <p:spPr>
            <a:xfrm>
              <a:off x="3488503" y="4589677"/>
              <a:ext cx="579949" cy="293389"/>
            </a:xfrm>
            <a:custGeom>
              <a:avLst/>
              <a:gdLst/>
              <a:ahLst/>
              <a:cxnLst>
                <a:cxn ang="0">
                  <a:pos x="wd2" y="hd2"/>
                </a:cxn>
                <a:cxn ang="5400000">
                  <a:pos x="wd2" y="hd2"/>
                </a:cxn>
                <a:cxn ang="10800000">
                  <a:pos x="wd2" y="hd2"/>
                </a:cxn>
                <a:cxn ang="16200000">
                  <a:pos x="wd2" y="hd2"/>
                </a:cxn>
              </a:cxnLst>
              <a:rect l="0" t="0" r="r" b="b"/>
              <a:pathLst>
                <a:path w="21488" h="19867" extrusionOk="0">
                  <a:moveTo>
                    <a:pt x="0" y="4935"/>
                  </a:moveTo>
                  <a:cubicBezTo>
                    <a:pt x="6037" y="9150"/>
                    <a:pt x="8384" y="21183"/>
                    <a:pt x="15721" y="19749"/>
                  </a:cubicBezTo>
                  <a:cubicBezTo>
                    <a:pt x="18802" y="19138"/>
                    <a:pt x="21600" y="15515"/>
                    <a:pt x="21485" y="9456"/>
                  </a:cubicBezTo>
                  <a:cubicBezTo>
                    <a:pt x="21369" y="2288"/>
                    <a:pt x="17062" y="-417"/>
                    <a:pt x="13624" y="51"/>
                  </a:cubicBezTo>
                  <a:cubicBezTo>
                    <a:pt x="11329" y="414"/>
                    <a:pt x="9233" y="2326"/>
                    <a:pt x="7179" y="3941"/>
                  </a:cubicBezTo>
                  <a:cubicBezTo>
                    <a:pt x="5408" y="5356"/>
                    <a:pt x="1850" y="4849"/>
                    <a:pt x="121" y="5853"/>
                  </a:cubicBezTo>
                </a:path>
              </a:pathLst>
            </a:custGeom>
            <a:solidFill>
              <a:srgbClr val="FF6D7C">
                <a:alpha val="13957"/>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31" name="Freeform 28"/>
            <p:cNvSpPr/>
            <p:nvPr/>
          </p:nvSpPr>
          <p:spPr>
            <a:xfrm>
              <a:off x="4567599" y="5347736"/>
              <a:ext cx="579957" cy="293388"/>
            </a:xfrm>
            <a:custGeom>
              <a:avLst/>
              <a:gdLst/>
              <a:ahLst/>
              <a:cxnLst>
                <a:cxn ang="0">
                  <a:pos x="wd2" y="hd2"/>
                </a:cxn>
                <a:cxn ang="5400000">
                  <a:pos x="wd2" y="hd2"/>
                </a:cxn>
                <a:cxn ang="10800000">
                  <a:pos x="wd2" y="hd2"/>
                </a:cxn>
                <a:cxn ang="16200000">
                  <a:pos x="wd2" y="hd2"/>
                </a:cxn>
              </a:cxnLst>
              <a:rect l="0" t="0" r="r" b="b"/>
              <a:pathLst>
                <a:path w="21483" h="19867" extrusionOk="0">
                  <a:moveTo>
                    <a:pt x="0" y="4935"/>
                  </a:moveTo>
                  <a:cubicBezTo>
                    <a:pt x="6035" y="9140"/>
                    <a:pt x="8382" y="21183"/>
                    <a:pt x="15717" y="19749"/>
                  </a:cubicBezTo>
                  <a:cubicBezTo>
                    <a:pt x="18797" y="19138"/>
                    <a:pt x="21600" y="15515"/>
                    <a:pt x="21480" y="9456"/>
                  </a:cubicBezTo>
                  <a:cubicBezTo>
                    <a:pt x="21364" y="2288"/>
                    <a:pt x="17058" y="-417"/>
                    <a:pt x="13621" y="51"/>
                  </a:cubicBezTo>
                  <a:cubicBezTo>
                    <a:pt x="11337" y="357"/>
                    <a:pt x="9226" y="2297"/>
                    <a:pt x="7188" y="3932"/>
                  </a:cubicBezTo>
                  <a:cubicBezTo>
                    <a:pt x="5417" y="5346"/>
                    <a:pt x="1860" y="4887"/>
                    <a:pt x="131" y="5843"/>
                  </a:cubicBezTo>
                </a:path>
              </a:pathLst>
            </a:custGeom>
            <a:solidFill>
              <a:srgbClr val="FF6DC4">
                <a:alpha val="13957"/>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32" name="Freeform 29"/>
            <p:cNvSpPr/>
            <p:nvPr/>
          </p:nvSpPr>
          <p:spPr>
            <a:xfrm>
              <a:off x="2735681" y="4246760"/>
              <a:ext cx="501513" cy="900136"/>
            </a:xfrm>
            <a:custGeom>
              <a:avLst/>
              <a:gdLst/>
              <a:ahLst/>
              <a:cxnLst>
                <a:cxn ang="0">
                  <a:pos x="wd2" y="hd2"/>
                </a:cxn>
                <a:cxn ang="5400000">
                  <a:pos x="wd2" y="hd2"/>
                </a:cxn>
                <a:cxn ang="10800000">
                  <a:pos x="wd2" y="hd2"/>
                </a:cxn>
                <a:cxn ang="16200000">
                  <a:pos x="wd2" y="hd2"/>
                </a:cxn>
              </a:cxnLst>
              <a:rect l="0" t="0" r="r" b="b"/>
              <a:pathLst>
                <a:path w="20088" h="20232" extrusionOk="0">
                  <a:moveTo>
                    <a:pt x="0" y="0"/>
                  </a:moveTo>
                  <a:cubicBezTo>
                    <a:pt x="3812" y="4124"/>
                    <a:pt x="8356" y="8997"/>
                    <a:pt x="4645" y="13565"/>
                  </a:cubicBezTo>
                  <a:cubicBezTo>
                    <a:pt x="2946" y="15696"/>
                    <a:pt x="3121" y="17825"/>
                    <a:pt x="6877" y="19468"/>
                  </a:cubicBezTo>
                  <a:cubicBezTo>
                    <a:pt x="11743" y="21600"/>
                    <a:pt x="17952" y="18865"/>
                    <a:pt x="19396" y="16188"/>
                  </a:cubicBezTo>
                  <a:cubicBezTo>
                    <a:pt x="21600" y="12090"/>
                    <a:pt x="18263" y="7896"/>
                    <a:pt x="13244" y="4901"/>
                  </a:cubicBezTo>
                  <a:cubicBezTo>
                    <a:pt x="10656" y="3366"/>
                    <a:pt x="4181" y="57"/>
                    <a:pt x="113" y="260"/>
                  </a:cubicBezTo>
                </a:path>
              </a:pathLst>
            </a:custGeom>
            <a:solidFill>
              <a:srgbClr val="FF6FBD">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33" name="Freeform 30"/>
            <p:cNvSpPr/>
            <p:nvPr/>
          </p:nvSpPr>
          <p:spPr>
            <a:xfrm>
              <a:off x="2892100" y="4120562"/>
              <a:ext cx="852892" cy="386533"/>
            </a:xfrm>
            <a:custGeom>
              <a:avLst/>
              <a:gdLst/>
              <a:ahLst/>
              <a:cxnLst>
                <a:cxn ang="0">
                  <a:pos x="wd2" y="hd2"/>
                </a:cxn>
                <a:cxn ang="5400000">
                  <a:pos x="wd2" y="hd2"/>
                </a:cxn>
                <a:cxn ang="10800000">
                  <a:pos x="wd2" y="hd2"/>
                </a:cxn>
                <a:cxn ang="16200000">
                  <a:pos x="wd2" y="hd2"/>
                </a:cxn>
              </a:cxnLst>
              <a:rect l="0" t="0" r="r" b="b"/>
              <a:pathLst>
                <a:path w="21298" h="18655" extrusionOk="0">
                  <a:moveTo>
                    <a:pt x="554" y="11520"/>
                  </a:moveTo>
                  <a:cubicBezTo>
                    <a:pt x="4994" y="19326"/>
                    <a:pt x="11722" y="20484"/>
                    <a:pt x="17154" y="16179"/>
                  </a:cubicBezTo>
                  <a:cubicBezTo>
                    <a:pt x="19135" y="14612"/>
                    <a:pt x="21600" y="10471"/>
                    <a:pt x="21268" y="5805"/>
                  </a:cubicBezTo>
                  <a:cubicBezTo>
                    <a:pt x="20872" y="199"/>
                    <a:pt x="17235" y="-1116"/>
                    <a:pt x="14911" y="873"/>
                  </a:cubicBezTo>
                  <a:cubicBezTo>
                    <a:pt x="12283" y="3107"/>
                    <a:pt x="10136" y="7453"/>
                    <a:pt x="7537" y="9728"/>
                  </a:cubicBezTo>
                  <a:cubicBezTo>
                    <a:pt x="5227" y="11772"/>
                    <a:pt x="2500" y="12821"/>
                    <a:pt x="0" y="11424"/>
                  </a:cubicBezTo>
                </a:path>
              </a:pathLst>
            </a:custGeom>
            <a:solidFill>
              <a:srgbClr val="FF97FF">
                <a:alpha val="13957"/>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34" name="Freeform 31"/>
            <p:cNvSpPr/>
            <p:nvPr/>
          </p:nvSpPr>
          <p:spPr>
            <a:xfrm>
              <a:off x="3176936" y="4546257"/>
              <a:ext cx="397036" cy="706120"/>
            </a:xfrm>
            <a:custGeom>
              <a:avLst/>
              <a:gdLst/>
              <a:ahLst/>
              <a:cxnLst>
                <a:cxn ang="0">
                  <a:pos x="wd2" y="hd2"/>
                </a:cxn>
                <a:cxn ang="5400000">
                  <a:pos x="wd2" y="hd2"/>
                </a:cxn>
                <a:cxn ang="10800000">
                  <a:pos x="wd2" y="hd2"/>
                </a:cxn>
                <a:cxn ang="16200000">
                  <a:pos x="wd2" y="hd2"/>
                </a:cxn>
              </a:cxnLst>
              <a:rect l="0" t="0" r="r" b="b"/>
              <a:pathLst>
                <a:path w="19015" h="20463" extrusionOk="0">
                  <a:moveTo>
                    <a:pt x="0" y="0"/>
                  </a:moveTo>
                  <a:cubicBezTo>
                    <a:pt x="7823" y="3092"/>
                    <a:pt x="21600" y="9080"/>
                    <a:pt x="18593" y="15952"/>
                  </a:cubicBezTo>
                  <a:cubicBezTo>
                    <a:pt x="17590" y="18238"/>
                    <a:pt x="12497" y="21600"/>
                    <a:pt x="8243" y="20083"/>
                  </a:cubicBezTo>
                  <a:cubicBezTo>
                    <a:pt x="4220" y="18647"/>
                    <a:pt x="5182" y="13947"/>
                    <a:pt x="5778" y="11718"/>
                  </a:cubicBezTo>
                  <a:cubicBezTo>
                    <a:pt x="6773" y="8037"/>
                    <a:pt x="5947" y="3567"/>
                    <a:pt x="1890" y="650"/>
                  </a:cubicBezTo>
                </a:path>
              </a:pathLst>
            </a:custGeom>
            <a:solidFill>
              <a:srgbClr val="FF77FF">
                <a:alpha val="13957"/>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35" name="Freeform 32"/>
            <p:cNvSpPr/>
            <p:nvPr/>
          </p:nvSpPr>
          <p:spPr>
            <a:xfrm>
              <a:off x="1874109" y="4973486"/>
              <a:ext cx="367564" cy="410504"/>
            </a:xfrm>
            <a:custGeom>
              <a:avLst/>
              <a:gdLst/>
              <a:ahLst/>
              <a:cxnLst>
                <a:cxn ang="0">
                  <a:pos x="wd2" y="hd2"/>
                </a:cxn>
                <a:cxn ang="5400000">
                  <a:pos x="wd2" y="hd2"/>
                </a:cxn>
                <a:cxn ang="10800000">
                  <a:pos x="wd2" y="hd2"/>
                </a:cxn>
                <a:cxn ang="16200000">
                  <a:pos x="wd2" y="hd2"/>
                </a:cxn>
              </a:cxnLst>
              <a:rect l="0" t="0" r="r" b="b"/>
              <a:pathLst>
                <a:path w="20303" h="21195" extrusionOk="0">
                  <a:moveTo>
                    <a:pt x="20303" y="0"/>
                  </a:moveTo>
                  <a:cubicBezTo>
                    <a:pt x="19693" y="7397"/>
                    <a:pt x="19357" y="18751"/>
                    <a:pt x="9952" y="20791"/>
                  </a:cubicBezTo>
                  <a:cubicBezTo>
                    <a:pt x="6257" y="21600"/>
                    <a:pt x="1609" y="21520"/>
                    <a:pt x="335" y="17454"/>
                  </a:cubicBezTo>
                  <a:cubicBezTo>
                    <a:pt x="-1227" y="12425"/>
                    <a:pt x="2921" y="10625"/>
                    <a:pt x="7530" y="10035"/>
                  </a:cubicBezTo>
                  <a:cubicBezTo>
                    <a:pt x="11296" y="9547"/>
                    <a:pt x="20373" y="5582"/>
                    <a:pt x="20123" y="430"/>
                  </a:cubicBezTo>
                </a:path>
              </a:pathLst>
            </a:custGeom>
            <a:solidFill>
              <a:srgbClr val="AEFF00">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36" name="Freeform 33"/>
            <p:cNvSpPr/>
            <p:nvPr/>
          </p:nvSpPr>
          <p:spPr>
            <a:xfrm>
              <a:off x="2236776" y="4972780"/>
              <a:ext cx="378511" cy="475943"/>
            </a:xfrm>
            <a:custGeom>
              <a:avLst/>
              <a:gdLst/>
              <a:ahLst/>
              <a:cxnLst>
                <a:cxn ang="0">
                  <a:pos x="wd2" y="hd2"/>
                </a:cxn>
                <a:cxn ang="5400000">
                  <a:pos x="wd2" y="hd2"/>
                </a:cxn>
                <a:cxn ang="10800000">
                  <a:pos x="wd2" y="hd2"/>
                </a:cxn>
                <a:cxn ang="16200000">
                  <a:pos x="wd2" y="hd2"/>
                </a:cxn>
              </a:cxnLst>
              <a:rect l="0" t="0" r="r" b="b"/>
              <a:pathLst>
                <a:path w="19838" h="20541" extrusionOk="0">
                  <a:moveTo>
                    <a:pt x="257" y="30"/>
                  </a:moveTo>
                  <a:cubicBezTo>
                    <a:pt x="-403" y="6365"/>
                    <a:pt x="-373" y="15868"/>
                    <a:pt x="7736" y="19340"/>
                  </a:cubicBezTo>
                  <a:cubicBezTo>
                    <a:pt x="10701" y="20625"/>
                    <a:pt x="17795" y="21600"/>
                    <a:pt x="19366" y="18311"/>
                  </a:cubicBezTo>
                  <a:cubicBezTo>
                    <a:pt x="21197" y="14485"/>
                    <a:pt x="17343" y="11263"/>
                    <a:pt x="14014" y="9320"/>
                  </a:cubicBezTo>
                  <a:cubicBezTo>
                    <a:pt x="9567" y="6743"/>
                    <a:pt x="2799" y="4544"/>
                    <a:pt x="672" y="0"/>
                  </a:cubicBezTo>
                </a:path>
              </a:pathLst>
            </a:custGeom>
            <a:solidFill>
              <a:srgbClr val="FFFF4F">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37" name="Freeform 34"/>
            <p:cNvSpPr/>
            <p:nvPr/>
          </p:nvSpPr>
          <p:spPr>
            <a:xfrm>
              <a:off x="2188938" y="4339630"/>
              <a:ext cx="445294" cy="560027"/>
            </a:xfrm>
            <a:custGeom>
              <a:avLst/>
              <a:gdLst/>
              <a:ahLst/>
              <a:cxnLst>
                <a:cxn ang="0">
                  <a:pos x="wd2" y="hd2"/>
                </a:cxn>
                <a:cxn ang="5400000">
                  <a:pos x="wd2" y="hd2"/>
                </a:cxn>
                <a:cxn ang="10800000">
                  <a:pos x="wd2" y="hd2"/>
                </a:cxn>
                <a:cxn ang="16200000">
                  <a:pos x="wd2" y="hd2"/>
                </a:cxn>
              </a:cxnLst>
              <a:rect l="0" t="0" r="r" b="b"/>
              <a:pathLst>
                <a:path w="19839" h="20538" extrusionOk="0">
                  <a:moveTo>
                    <a:pt x="258" y="41"/>
                  </a:moveTo>
                  <a:cubicBezTo>
                    <a:pt x="-404" y="6367"/>
                    <a:pt x="-372" y="15849"/>
                    <a:pt x="7731" y="19338"/>
                  </a:cubicBezTo>
                  <a:cubicBezTo>
                    <a:pt x="10717" y="20622"/>
                    <a:pt x="17812" y="21600"/>
                    <a:pt x="19369" y="18303"/>
                  </a:cubicBezTo>
                  <a:cubicBezTo>
                    <a:pt x="21196" y="14473"/>
                    <a:pt x="17340" y="11258"/>
                    <a:pt x="14013" y="9317"/>
                  </a:cubicBezTo>
                  <a:cubicBezTo>
                    <a:pt x="9602" y="6729"/>
                    <a:pt x="2797" y="4540"/>
                    <a:pt x="680" y="0"/>
                  </a:cubicBezTo>
                </a:path>
              </a:pathLst>
            </a:custGeom>
            <a:solidFill>
              <a:srgbClr val="D1FF00">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38" name="Freeform 35"/>
            <p:cNvSpPr/>
            <p:nvPr/>
          </p:nvSpPr>
          <p:spPr>
            <a:xfrm>
              <a:off x="2453765" y="1136699"/>
              <a:ext cx="311147" cy="559815"/>
            </a:xfrm>
            <a:custGeom>
              <a:avLst/>
              <a:gdLst/>
              <a:ahLst/>
              <a:cxnLst>
                <a:cxn ang="0">
                  <a:pos x="wd2" y="hd2"/>
                </a:cxn>
                <a:cxn ang="5400000">
                  <a:pos x="wd2" y="hd2"/>
                </a:cxn>
                <a:cxn ang="10800000">
                  <a:pos x="wd2" y="hd2"/>
                </a:cxn>
                <a:cxn ang="16200000">
                  <a:pos x="wd2" y="hd2"/>
                </a:cxn>
              </a:cxnLst>
              <a:rect l="0" t="0" r="r" b="b"/>
              <a:pathLst>
                <a:path w="17419" h="20619" extrusionOk="0">
                  <a:moveTo>
                    <a:pt x="2838" y="20619"/>
                  </a:moveTo>
                  <a:cubicBezTo>
                    <a:pt x="-931" y="14324"/>
                    <a:pt x="-2705" y="3589"/>
                    <a:pt x="9069" y="402"/>
                  </a:cubicBezTo>
                  <a:cubicBezTo>
                    <a:pt x="14176" y="-981"/>
                    <a:pt x="18895" y="1353"/>
                    <a:pt x="16987" y="5081"/>
                  </a:cubicBezTo>
                  <a:cubicBezTo>
                    <a:pt x="15332" y="8345"/>
                    <a:pt x="9718" y="10352"/>
                    <a:pt x="6630" y="12811"/>
                  </a:cubicBezTo>
                  <a:cubicBezTo>
                    <a:pt x="3645" y="15187"/>
                    <a:pt x="3970" y="17489"/>
                    <a:pt x="3059" y="20312"/>
                  </a:cubicBezTo>
                </a:path>
              </a:pathLst>
            </a:custGeom>
            <a:solidFill>
              <a:srgbClr val="FF65FF">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39" name="Freeform 36"/>
            <p:cNvSpPr/>
            <p:nvPr/>
          </p:nvSpPr>
          <p:spPr>
            <a:xfrm>
              <a:off x="1999157" y="1473137"/>
              <a:ext cx="270069" cy="684620"/>
            </a:xfrm>
            <a:custGeom>
              <a:avLst/>
              <a:gdLst/>
              <a:ahLst/>
              <a:cxnLst>
                <a:cxn ang="0">
                  <a:pos x="wd2" y="hd2"/>
                </a:cxn>
                <a:cxn ang="5400000">
                  <a:pos x="wd2" y="hd2"/>
                </a:cxn>
                <a:cxn ang="10800000">
                  <a:pos x="wd2" y="hd2"/>
                </a:cxn>
                <a:cxn ang="16200000">
                  <a:pos x="wd2" y="hd2"/>
                </a:cxn>
              </a:cxnLst>
              <a:rect l="0" t="0" r="r" b="b"/>
              <a:pathLst>
                <a:path w="14907" h="20033" extrusionOk="0">
                  <a:moveTo>
                    <a:pt x="13995" y="20008"/>
                  </a:moveTo>
                  <a:cubicBezTo>
                    <a:pt x="7461" y="15775"/>
                    <a:pt x="-4693" y="9076"/>
                    <a:pt x="1903" y="3046"/>
                  </a:cubicBezTo>
                  <a:cubicBezTo>
                    <a:pt x="4144" y="1002"/>
                    <a:pt x="10490" y="-1567"/>
                    <a:pt x="13699" y="1229"/>
                  </a:cubicBezTo>
                  <a:cubicBezTo>
                    <a:pt x="16907" y="4025"/>
                    <a:pt x="12855" y="7374"/>
                    <a:pt x="11567" y="10121"/>
                  </a:cubicBezTo>
                  <a:cubicBezTo>
                    <a:pt x="10178" y="13086"/>
                    <a:pt x="11888" y="17320"/>
                    <a:pt x="14097" y="20033"/>
                  </a:cubicBezTo>
                </a:path>
              </a:pathLst>
            </a:custGeom>
            <a:solidFill>
              <a:srgbClr val="FFA900">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40" name="Freeform 37"/>
            <p:cNvSpPr/>
            <p:nvPr/>
          </p:nvSpPr>
          <p:spPr>
            <a:xfrm>
              <a:off x="1886880" y="1133880"/>
              <a:ext cx="584331" cy="447605"/>
            </a:xfrm>
            <a:custGeom>
              <a:avLst/>
              <a:gdLst/>
              <a:ahLst/>
              <a:cxnLst>
                <a:cxn ang="0">
                  <a:pos x="wd2" y="hd2"/>
                </a:cxn>
                <a:cxn ang="5400000">
                  <a:pos x="wd2" y="hd2"/>
                </a:cxn>
                <a:cxn ang="10800000">
                  <a:pos x="wd2" y="hd2"/>
                </a:cxn>
                <a:cxn ang="16200000">
                  <a:pos x="wd2" y="hd2"/>
                </a:cxn>
              </a:cxnLst>
              <a:rect l="0" t="0" r="r" b="b"/>
              <a:pathLst>
                <a:path w="20969" h="21039" extrusionOk="0">
                  <a:moveTo>
                    <a:pt x="20969" y="21039"/>
                  </a:moveTo>
                  <a:cubicBezTo>
                    <a:pt x="19167" y="15407"/>
                    <a:pt x="18858" y="10717"/>
                    <a:pt x="15295" y="6298"/>
                  </a:cubicBezTo>
                  <a:cubicBezTo>
                    <a:pt x="12817" y="3235"/>
                    <a:pt x="9743" y="1122"/>
                    <a:pt x="6408" y="189"/>
                  </a:cubicBezTo>
                  <a:cubicBezTo>
                    <a:pt x="3587" y="-561"/>
                    <a:pt x="-631" y="852"/>
                    <a:pt x="80" y="5827"/>
                  </a:cubicBezTo>
                  <a:cubicBezTo>
                    <a:pt x="963" y="12010"/>
                    <a:pt x="7616" y="17045"/>
                    <a:pt x="12047" y="17470"/>
                  </a:cubicBezTo>
                  <a:cubicBezTo>
                    <a:pt x="13930" y="17649"/>
                    <a:pt x="17381" y="17437"/>
                    <a:pt x="20852" y="20986"/>
                  </a:cubicBezTo>
                </a:path>
              </a:pathLst>
            </a:custGeom>
            <a:solidFill>
              <a:srgbClr val="FFFF68">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41" name="Freeform 38"/>
            <p:cNvSpPr/>
            <p:nvPr/>
          </p:nvSpPr>
          <p:spPr>
            <a:xfrm>
              <a:off x="1672141" y="1297190"/>
              <a:ext cx="534600" cy="1600844"/>
            </a:xfrm>
            <a:custGeom>
              <a:avLst/>
              <a:gdLst/>
              <a:ahLst/>
              <a:cxnLst>
                <a:cxn ang="0">
                  <a:pos x="wd2" y="hd2"/>
                </a:cxn>
                <a:cxn ang="5400000">
                  <a:pos x="wd2" y="hd2"/>
                </a:cxn>
                <a:cxn ang="10800000">
                  <a:pos x="wd2" y="hd2"/>
                </a:cxn>
                <a:cxn ang="16200000">
                  <a:pos x="wd2" y="hd2"/>
                </a:cxn>
              </a:cxnLst>
              <a:rect l="0" t="0" r="r" b="b"/>
              <a:pathLst>
                <a:path w="21600" h="21179" extrusionOk="0">
                  <a:moveTo>
                    <a:pt x="19143" y="19911"/>
                  </a:moveTo>
                  <a:cubicBezTo>
                    <a:pt x="18657" y="19789"/>
                    <a:pt x="18211" y="19652"/>
                    <a:pt x="17811" y="19500"/>
                  </a:cubicBezTo>
                  <a:cubicBezTo>
                    <a:pt x="16823" y="19110"/>
                    <a:pt x="15961" y="18687"/>
                    <a:pt x="15240" y="18238"/>
                  </a:cubicBezTo>
                  <a:cubicBezTo>
                    <a:pt x="14194" y="17521"/>
                    <a:pt x="14497" y="16612"/>
                    <a:pt x="14794" y="15734"/>
                  </a:cubicBezTo>
                  <a:cubicBezTo>
                    <a:pt x="14897" y="15430"/>
                    <a:pt x="14994" y="15142"/>
                    <a:pt x="15034" y="14864"/>
                  </a:cubicBezTo>
                  <a:cubicBezTo>
                    <a:pt x="15034" y="14661"/>
                    <a:pt x="15109" y="14459"/>
                    <a:pt x="15154" y="14257"/>
                  </a:cubicBezTo>
                  <a:cubicBezTo>
                    <a:pt x="15349" y="13396"/>
                    <a:pt x="15549" y="12509"/>
                    <a:pt x="14434" y="11643"/>
                  </a:cubicBezTo>
                  <a:cubicBezTo>
                    <a:pt x="13551" y="11001"/>
                    <a:pt x="12496" y="10387"/>
                    <a:pt x="11280" y="9806"/>
                  </a:cubicBezTo>
                  <a:cubicBezTo>
                    <a:pt x="10509" y="9414"/>
                    <a:pt x="9720" y="9012"/>
                    <a:pt x="9029" y="8583"/>
                  </a:cubicBezTo>
                  <a:cubicBezTo>
                    <a:pt x="9023" y="8549"/>
                    <a:pt x="9023" y="8514"/>
                    <a:pt x="9029" y="8480"/>
                  </a:cubicBezTo>
                  <a:cubicBezTo>
                    <a:pt x="8976" y="7238"/>
                    <a:pt x="9464" y="5999"/>
                    <a:pt x="10480" y="4802"/>
                  </a:cubicBezTo>
                  <a:cubicBezTo>
                    <a:pt x="11474" y="3599"/>
                    <a:pt x="13789" y="634"/>
                    <a:pt x="8383" y="83"/>
                  </a:cubicBezTo>
                  <a:cubicBezTo>
                    <a:pt x="3446" y="-421"/>
                    <a:pt x="17" y="1491"/>
                    <a:pt x="0" y="2815"/>
                  </a:cubicBezTo>
                  <a:cubicBezTo>
                    <a:pt x="0" y="4555"/>
                    <a:pt x="4000" y="6363"/>
                    <a:pt x="7051" y="7972"/>
                  </a:cubicBezTo>
                  <a:cubicBezTo>
                    <a:pt x="7961" y="8681"/>
                    <a:pt x="9093" y="9356"/>
                    <a:pt x="10429" y="9989"/>
                  </a:cubicBezTo>
                  <a:cubicBezTo>
                    <a:pt x="11607" y="10554"/>
                    <a:pt x="12633" y="11151"/>
                    <a:pt x="13497" y="11774"/>
                  </a:cubicBezTo>
                  <a:cubicBezTo>
                    <a:pt x="14514" y="12562"/>
                    <a:pt x="14331" y="13370"/>
                    <a:pt x="14137" y="14227"/>
                  </a:cubicBezTo>
                  <a:cubicBezTo>
                    <a:pt x="14091" y="14433"/>
                    <a:pt x="14046" y="14640"/>
                    <a:pt x="14017" y="14845"/>
                  </a:cubicBezTo>
                  <a:cubicBezTo>
                    <a:pt x="13977" y="15112"/>
                    <a:pt x="13880" y="15394"/>
                    <a:pt x="13783" y="15693"/>
                  </a:cubicBezTo>
                  <a:cubicBezTo>
                    <a:pt x="13486" y="16576"/>
                    <a:pt x="13149" y="17577"/>
                    <a:pt x="14354" y="18380"/>
                  </a:cubicBezTo>
                  <a:cubicBezTo>
                    <a:pt x="15108" y="18852"/>
                    <a:pt x="16010" y="19297"/>
                    <a:pt x="17046" y="19708"/>
                  </a:cubicBezTo>
                  <a:cubicBezTo>
                    <a:pt x="17491" y="19876"/>
                    <a:pt x="17985" y="20030"/>
                    <a:pt x="18520" y="20167"/>
                  </a:cubicBezTo>
                  <a:cubicBezTo>
                    <a:pt x="19514" y="20440"/>
                    <a:pt x="20549" y="20727"/>
                    <a:pt x="20566" y="21078"/>
                  </a:cubicBezTo>
                  <a:lnTo>
                    <a:pt x="20566" y="21179"/>
                  </a:lnTo>
                  <a:lnTo>
                    <a:pt x="21600" y="21179"/>
                  </a:lnTo>
                  <a:lnTo>
                    <a:pt x="21600" y="21074"/>
                  </a:lnTo>
                  <a:cubicBezTo>
                    <a:pt x="21526" y="20567"/>
                    <a:pt x="20257" y="20219"/>
                    <a:pt x="19143" y="19911"/>
                  </a:cubicBezTo>
                  <a:close/>
                </a:path>
              </a:pathLst>
            </a:custGeom>
            <a:solidFill>
              <a:srgbClr val="63FFFF">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42" name="Freeform 39"/>
            <p:cNvSpPr/>
            <p:nvPr/>
          </p:nvSpPr>
          <p:spPr>
            <a:xfrm>
              <a:off x="1364412" y="1665649"/>
              <a:ext cx="461603" cy="201720"/>
            </a:xfrm>
            <a:custGeom>
              <a:avLst/>
              <a:gdLst/>
              <a:ahLst/>
              <a:cxnLst>
                <a:cxn ang="0">
                  <a:pos x="wd2" y="hd2"/>
                </a:cxn>
                <a:cxn ang="5400000">
                  <a:pos x="wd2" y="hd2"/>
                </a:cxn>
                <a:cxn ang="10800000">
                  <a:pos x="wd2" y="hd2"/>
                </a:cxn>
                <a:cxn ang="16200000">
                  <a:pos x="wd2" y="hd2"/>
                </a:cxn>
              </a:cxnLst>
              <a:rect l="0" t="0" r="r" b="b"/>
              <a:pathLst>
                <a:path w="21409" h="17256" extrusionOk="0">
                  <a:moveTo>
                    <a:pt x="21311" y="11128"/>
                  </a:moveTo>
                  <a:cubicBezTo>
                    <a:pt x="18070" y="5441"/>
                    <a:pt x="12941" y="455"/>
                    <a:pt x="8277" y="20"/>
                  </a:cubicBezTo>
                  <a:cubicBezTo>
                    <a:pt x="4729" y="-306"/>
                    <a:pt x="-191" y="3280"/>
                    <a:pt x="6" y="11321"/>
                  </a:cubicBezTo>
                  <a:cubicBezTo>
                    <a:pt x="249" y="21294"/>
                    <a:pt x="7313" y="16235"/>
                    <a:pt x="10107" y="13736"/>
                  </a:cubicBezTo>
                  <a:cubicBezTo>
                    <a:pt x="13216" y="11019"/>
                    <a:pt x="14332" y="10536"/>
                    <a:pt x="17847" y="10536"/>
                  </a:cubicBezTo>
                  <a:cubicBezTo>
                    <a:pt x="18313" y="10536"/>
                    <a:pt x="20943" y="11442"/>
                    <a:pt x="21409" y="11442"/>
                  </a:cubicBezTo>
                </a:path>
              </a:pathLst>
            </a:custGeom>
            <a:solidFill>
              <a:srgbClr val="1C9500">
                <a:alpha val="11963"/>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43" name="Freeform 40"/>
            <p:cNvSpPr/>
            <p:nvPr/>
          </p:nvSpPr>
          <p:spPr>
            <a:xfrm>
              <a:off x="1554861" y="1221269"/>
              <a:ext cx="159569" cy="366708"/>
            </a:xfrm>
            <a:custGeom>
              <a:avLst/>
              <a:gdLst/>
              <a:ahLst/>
              <a:cxnLst>
                <a:cxn ang="0">
                  <a:pos x="wd2" y="hd2"/>
                </a:cxn>
                <a:cxn ang="5400000">
                  <a:pos x="wd2" y="hd2"/>
                </a:cxn>
                <a:cxn ang="10800000">
                  <a:pos x="wd2" y="hd2"/>
                </a:cxn>
                <a:cxn ang="16200000">
                  <a:pos x="wd2" y="hd2"/>
                </a:cxn>
              </a:cxnLst>
              <a:rect l="0" t="0" r="r" b="b"/>
              <a:pathLst>
                <a:path w="19175" h="21306" extrusionOk="0">
                  <a:moveTo>
                    <a:pt x="19175" y="21306"/>
                  </a:moveTo>
                  <a:cubicBezTo>
                    <a:pt x="12819" y="17780"/>
                    <a:pt x="4594" y="13762"/>
                    <a:pt x="1603" y="9219"/>
                  </a:cubicBezTo>
                  <a:cubicBezTo>
                    <a:pt x="158" y="7045"/>
                    <a:pt x="-2425" y="362"/>
                    <a:pt x="5307" y="9"/>
                  </a:cubicBezTo>
                  <a:cubicBezTo>
                    <a:pt x="11867" y="-294"/>
                    <a:pt x="15504" y="6570"/>
                    <a:pt x="16116" y="8973"/>
                  </a:cubicBezTo>
                  <a:cubicBezTo>
                    <a:pt x="17051" y="12458"/>
                    <a:pt x="17815" y="17345"/>
                    <a:pt x="18937" y="20675"/>
                  </a:cubicBezTo>
                </a:path>
              </a:pathLst>
            </a:custGeom>
            <a:solidFill>
              <a:srgbClr val="FF51FF">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44" name="Freeform 41"/>
            <p:cNvSpPr/>
            <p:nvPr/>
          </p:nvSpPr>
          <p:spPr>
            <a:xfrm>
              <a:off x="1159136" y="1124327"/>
              <a:ext cx="405805" cy="376142"/>
            </a:xfrm>
            <a:custGeom>
              <a:avLst/>
              <a:gdLst/>
              <a:ahLst/>
              <a:cxnLst>
                <a:cxn ang="0">
                  <a:pos x="wd2" y="hd2"/>
                </a:cxn>
                <a:cxn ang="5400000">
                  <a:pos x="wd2" y="hd2"/>
                </a:cxn>
                <a:cxn ang="10800000">
                  <a:pos x="wd2" y="hd2"/>
                </a:cxn>
                <a:cxn ang="16200000">
                  <a:pos x="wd2" y="hd2"/>
                </a:cxn>
              </a:cxnLst>
              <a:rect l="0" t="0" r="r" b="b"/>
              <a:pathLst>
                <a:path w="20195" h="19802" extrusionOk="0">
                  <a:moveTo>
                    <a:pt x="20195" y="19802"/>
                  </a:moveTo>
                  <a:cubicBezTo>
                    <a:pt x="16570" y="13962"/>
                    <a:pt x="14705" y="6821"/>
                    <a:pt x="9356" y="2296"/>
                  </a:cubicBezTo>
                  <a:cubicBezTo>
                    <a:pt x="7034" y="335"/>
                    <a:pt x="1481" y="-1798"/>
                    <a:pt x="207" y="2512"/>
                  </a:cubicBezTo>
                  <a:cubicBezTo>
                    <a:pt x="-1405" y="7936"/>
                    <a:pt x="6851" y="11911"/>
                    <a:pt x="10208" y="14014"/>
                  </a:cubicBezTo>
                  <a:cubicBezTo>
                    <a:pt x="13298" y="15953"/>
                    <a:pt x="17330" y="16845"/>
                    <a:pt x="19984" y="19356"/>
                  </a:cubicBezTo>
                </a:path>
              </a:pathLst>
            </a:custGeom>
            <a:solidFill>
              <a:srgbClr val="00FF10">
                <a:alpha val="11963"/>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45" name="Freeform 42"/>
            <p:cNvSpPr/>
            <p:nvPr/>
          </p:nvSpPr>
          <p:spPr>
            <a:xfrm>
              <a:off x="2553240" y="1352173"/>
              <a:ext cx="442662" cy="635370"/>
            </a:xfrm>
            <a:custGeom>
              <a:avLst/>
              <a:gdLst/>
              <a:ahLst/>
              <a:cxnLst>
                <a:cxn ang="0">
                  <a:pos x="wd2" y="hd2"/>
                </a:cxn>
                <a:cxn ang="5400000">
                  <a:pos x="wd2" y="hd2"/>
                </a:cxn>
                <a:cxn ang="10800000">
                  <a:pos x="wd2" y="hd2"/>
                </a:cxn>
                <a:cxn ang="16200000">
                  <a:pos x="wd2" y="hd2"/>
                </a:cxn>
              </a:cxnLst>
              <a:rect l="0" t="0" r="r" b="b"/>
              <a:pathLst>
                <a:path w="19082" h="20484" extrusionOk="0">
                  <a:moveTo>
                    <a:pt x="1298" y="20484"/>
                  </a:moveTo>
                  <a:cubicBezTo>
                    <a:pt x="1524" y="17977"/>
                    <a:pt x="-159" y="15583"/>
                    <a:pt x="12" y="13053"/>
                  </a:cubicBezTo>
                  <a:cubicBezTo>
                    <a:pt x="127" y="11497"/>
                    <a:pt x="561" y="9962"/>
                    <a:pt x="1298" y="8503"/>
                  </a:cubicBezTo>
                  <a:cubicBezTo>
                    <a:pt x="2981" y="5109"/>
                    <a:pt x="6078" y="1509"/>
                    <a:pt x="10876" y="313"/>
                  </a:cubicBezTo>
                  <a:cubicBezTo>
                    <a:pt x="16503" y="-1116"/>
                    <a:pt x="21441" y="2588"/>
                    <a:pt x="17875" y="6633"/>
                  </a:cubicBezTo>
                  <a:cubicBezTo>
                    <a:pt x="15101" y="9782"/>
                    <a:pt x="10559" y="11638"/>
                    <a:pt x="7230" y="14332"/>
                  </a:cubicBezTo>
                  <a:cubicBezTo>
                    <a:pt x="5212" y="15988"/>
                    <a:pt x="3005" y="17827"/>
                    <a:pt x="1670" y="19829"/>
                  </a:cubicBezTo>
                </a:path>
              </a:pathLst>
            </a:custGeom>
            <a:solidFill>
              <a:srgbClr val="FF9FFF">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46" name="Freeform 43"/>
            <p:cNvSpPr/>
            <p:nvPr/>
          </p:nvSpPr>
          <p:spPr>
            <a:xfrm>
              <a:off x="2833408" y="916214"/>
              <a:ext cx="489191" cy="301554"/>
            </a:xfrm>
            <a:custGeom>
              <a:avLst/>
              <a:gdLst/>
              <a:ahLst/>
              <a:cxnLst>
                <a:cxn ang="0">
                  <a:pos x="wd2" y="hd2"/>
                </a:cxn>
                <a:cxn ang="5400000">
                  <a:pos x="wd2" y="hd2"/>
                </a:cxn>
                <a:cxn ang="10800000">
                  <a:pos x="wd2" y="hd2"/>
                </a:cxn>
                <a:cxn ang="16200000">
                  <a:pos x="wd2" y="hd2"/>
                </a:cxn>
              </a:cxnLst>
              <a:rect l="0" t="0" r="r" b="b"/>
              <a:pathLst>
                <a:path w="20117" h="20484" extrusionOk="0">
                  <a:moveTo>
                    <a:pt x="0" y="20484"/>
                  </a:moveTo>
                  <a:cubicBezTo>
                    <a:pt x="1483" y="17358"/>
                    <a:pt x="1785" y="13121"/>
                    <a:pt x="3251" y="9938"/>
                  </a:cubicBezTo>
                  <a:cubicBezTo>
                    <a:pt x="4158" y="7975"/>
                    <a:pt x="5245" y="6257"/>
                    <a:pt x="6473" y="4847"/>
                  </a:cubicBezTo>
                  <a:cubicBezTo>
                    <a:pt x="9300" y="1530"/>
                    <a:pt x="13074" y="-1116"/>
                    <a:pt x="16569" y="475"/>
                  </a:cubicBezTo>
                  <a:cubicBezTo>
                    <a:pt x="20675" y="2393"/>
                    <a:pt x="21600" y="10465"/>
                    <a:pt x="17296" y="13390"/>
                  </a:cubicBezTo>
                  <a:cubicBezTo>
                    <a:pt x="13958" y="15652"/>
                    <a:pt x="10259" y="15029"/>
                    <a:pt x="6828" y="16371"/>
                  </a:cubicBezTo>
                  <a:cubicBezTo>
                    <a:pt x="4740" y="17186"/>
                    <a:pt x="2443" y="18126"/>
                    <a:pt x="570" y="19851"/>
                  </a:cubicBezTo>
                </a:path>
              </a:pathLst>
            </a:custGeom>
            <a:solidFill>
              <a:srgbClr val="FF5EFF">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47" name="Freeform 44"/>
            <p:cNvSpPr/>
            <p:nvPr/>
          </p:nvSpPr>
          <p:spPr>
            <a:xfrm>
              <a:off x="807930" y="2186832"/>
              <a:ext cx="478539" cy="536754"/>
            </a:xfrm>
            <a:custGeom>
              <a:avLst/>
              <a:gdLst/>
              <a:ahLst/>
              <a:cxnLst>
                <a:cxn ang="0">
                  <a:pos x="wd2" y="hd2"/>
                </a:cxn>
                <a:cxn ang="5400000">
                  <a:pos x="wd2" y="hd2"/>
                </a:cxn>
                <a:cxn ang="10800000">
                  <a:pos x="wd2" y="hd2"/>
                </a:cxn>
                <a:cxn ang="16200000">
                  <a:pos x="wd2" y="hd2"/>
                </a:cxn>
              </a:cxnLst>
              <a:rect l="0" t="0" r="r" b="b"/>
              <a:pathLst>
                <a:path w="20123" h="20707" extrusionOk="0">
                  <a:moveTo>
                    <a:pt x="20123" y="20707"/>
                  </a:moveTo>
                  <a:cubicBezTo>
                    <a:pt x="13581" y="18104"/>
                    <a:pt x="13331" y="14832"/>
                    <a:pt x="13040" y="9240"/>
                  </a:cubicBezTo>
                  <a:cubicBezTo>
                    <a:pt x="12820" y="5042"/>
                    <a:pt x="12297" y="1007"/>
                    <a:pt x="6974" y="120"/>
                  </a:cubicBezTo>
                  <a:cubicBezTo>
                    <a:pt x="955" y="-893"/>
                    <a:pt x="-1477" y="4721"/>
                    <a:pt x="902" y="9289"/>
                  </a:cubicBezTo>
                  <a:cubicBezTo>
                    <a:pt x="3159" y="13342"/>
                    <a:pt x="6996" y="16471"/>
                    <a:pt x="11654" y="18055"/>
                  </a:cubicBezTo>
                  <a:cubicBezTo>
                    <a:pt x="12844" y="18442"/>
                    <a:pt x="18024" y="20075"/>
                    <a:pt x="19231" y="20506"/>
                  </a:cubicBezTo>
                </a:path>
              </a:pathLst>
            </a:custGeom>
            <a:solidFill>
              <a:srgbClr val="0081FF">
                <a:alpha val="11963"/>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48" name="Freeform 45"/>
            <p:cNvSpPr/>
            <p:nvPr/>
          </p:nvSpPr>
          <p:spPr>
            <a:xfrm>
              <a:off x="-1" y="3550377"/>
              <a:ext cx="1290998" cy="922180"/>
            </a:xfrm>
            <a:custGeom>
              <a:avLst/>
              <a:gdLst/>
              <a:ahLst/>
              <a:cxnLst>
                <a:cxn ang="0">
                  <a:pos x="wd2" y="hd2"/>
                </a:cxn>
                <a:cxn ang="5400000">
                  <a:pos x="wd2" y="hd2"/>
                </a:cxn>
                <a:cxn ang="10800000">
                  <a:pos x="wd2" y="hd2"/>
                </a:cxn>
                <a:cxn ang="16200000">
                  <a:pos x="wd2" y="hd2"/>
                </a:cxn>
              </a:cxnLst>
              <a:rect l="0" t="0" r="r" b="b"/>
              <a:pathLst>
                <a:path w="21032" h="20295" extrusionOk="0">
                  <a:moveTo>
                    <a:pt x="20825" y="0"/>
                  </a:moveTo>
                  <a:cubicBezTo>
                    <a:pt x="19318" y="932"/>
                    <a:pt x="18592" y="1016"/>
                    <a:pt x="17048" y="1016"/>
                  </a:cubicBezTo>
                  <a:lnTo>
                    <a:pt x="16818" y="1016"/>
                  </a:lnTo>
                  <a:cubicBezTo>
                    <a:pt x="16278" y="987"/>
                    <a:pt x="15737" y="1038"/>
                    <a:pt x="15205" y="1168"/>
                  </a:cubicBezTo>
                  <a:cubicBezTo>
                    <a:pt x="13761" y="1603"/>
                    <a:pt x="12512" y="2816"/>
                    <a:pt x="11749" y="4526"/>
                  </a:cubicBezTo>
                  <a:cubicBezTo>
                    <a:pt x="11579" y="4898"/>
                    <a:pt x="11434" y="5277"/>
                    <a:pt x="11288" y="5647"/>
                  </a:cubicBezTo>
                  <a:cubicBezTo>
                    <a:pt x="10954" y="6510"/>
                    <a:pt x="10639" y="7330"/>
                    <a:pt x="10047" y="7955"/>
                  </a:cubicBezTo>
                  <a:cubicBezTo>
                    <a:pt x="9510" y="8490"/>
                    <a:pt x="8948" y="8979"/>
                    <a:pt x="8365" y="9418"/>
                  </a:cubicBezTo>
                  <a:cubicBezTo>
                    <a:pt x="8063" y="9657"/>
                    <a:pt x="7738" y="9865"/>
                    <a:pt x="7392" y="10086"/>
                  </a:cubicBezTo>
                  <a:cubicBezTo>
                    <a:pt x="6775" y="10434"/>
                    <a:pt x="6195" y="10893"/>
                    <a:pt x="5669" y="11452"/>
                  </a:cubicBezTo>
                  <a:cubicBezTo>
                    <a:pt x="3999" y="12220"/>
                    <a:pt x="2277" y="12797"/>
                    <a:pt x="983" y="14509"/>
                  </a:cubicBezTo>
                  <a:cubicBezTo>
                    <a:pt x="-250" y="16136"/>
                    <a:pt x="-568" y="19277"/>
                    <a:pt x="1483" y="20075"/>
                  </a:cubicBezTo>
                  <a:cubicBezTo>
                    <a:pt x="5399" y="21600"/>
                    <a:pt x="4494" y="14794"/>
                    <a:pt x="5664" y="11977"/>
                  </a:cubicBezTo>
                  <a:lnTo>
                    <a:pt x="5833" y="12201"/>
                  </a:lnTo>
                  <a:cubicBezTo>
                    <a:pt x="6293" y="11555"/>
                    <a:pt x="6968" y="11129"/>
                    <a:pt x="7614" y="10716"/>
                  </a:cubicBezTo>
                  <a:cubicBezTo>
                    <a:pt x="7954" y="10502"/>
                    <a:pt x="8305" y="10275"/>
                    <a:pt x="8634" y="10014"/>
                  </a:cubicBezTo>
                  <a:cubicBezTo>
                    <a:pt x="9234" y="9561"/>
                    <a:pt x="9812" y="9057"/>
                    <a:pt x="10364" y="8505"/>
                  </a:cubicBezTo>
                  <a:cubicBezTo>
                    <a:pt x="11056" y="7787"/>
                    <a:pt x="11404" y="6861"/>
                    <a:pt x="11747" y="5967"/>
                  </a:cubicBezTo>
                  <a:cubicBezTo>
                    <a:pt x="11885" y="5613"/>
                    <a:pt x="12028" y="5243"/>
                    <a:pt x="12189" y="4892"/>
                  </a:cubicBezTo>
                  <a:cubicBezTo>
                    <a:pt x="12874" y="3347"/>
                    <a:pt x="13999" y="2248"/>
                    <a:pt x="15302" y="1851"/>
                  </a:cubicBezTo>
                  <a:cubicBezTo>
                    <a:pt x="15799" y="1731"/>
                    <a:pt x="16304" y="1685"/>
                    <a:pt x="16809" y="1715"/>
                  </a:cubicBezTo>
                  <a:lnTo>
                    <a:pt x="17039" y="1715"/>
                  </a:lnTo>
                  <a:cubicBezTo>
                    <a:pt x="18631" y="1715"/>
                    <a:pt x="19438" y="1618"/>
                    <a:pt x="21032" y="637"/>
                  </a:cubicBezTo>
                  <a:close/>
                </a:path>
              </a:pathLst>
            </a:custGeom>
            <a:solidFill>
              <a:srgbClr val="FFFF00">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49" name="Freeform 46"/>
            <p:cNvSpPr/>
            <p:nvPr/>
          </p:nvSpPr>
          <p:spPr>
            <a:xfrm>
              <a:off x="2591849" y="2891228"/>
              <a:ext cx="1906996" cy="719278"/>
            </a:xfrm>
            <a:custGeom>
              <a:avLst/>
              <a:gdLst/>
              <a:ahLst/>
              <a:cxnLst>
                <a:cxn ang="0">
                  <a:pos x="wd2" y="hd2"/>
                </a:cxn>
                <a:cxn ang="5400000">
                  <a:pos x="wd2" y="hd2"/>
                </a:cxn>
                <a:cxn ang="10800000">
                  <a:pos x="wd2" y="hd2"/>
                </a:cxn>
                <a:cxn ang="16200000">
                  <a:pos x="wd2" y="hd2"/>
                </a:cxn>
              </a:cxnLst>
              <a:rect l="0" t="0" r="r" b="b"/>
              <a:pathLst>
                <a:path w="20817" h="21051" extrusionOk="0">
                  <a:moveTo>
                    <a:pt x="20197" y="112"/>
                  </a:moveTo>
                  <a:cubicBezTo>
                    <a:pt x="19210" y="-549"/>
                    <a:pt x="17776" y="1843"/>
                    <a:pt x="17144" y="3673"/>
                  </a:cubicBezTo>
                  <a:cubicBezTo>
                    <a:pt x="16836" y="4594"/>
                    <a:pt x="16681" y="6106"/>
                    <a:pt x="16450" y="7308"/>
                  </a:cubicBezTo>
                  <a:cubicBezTo>
                    <a:pt x="15658" y="9423"/>
                    <a:pt x="14418" y="8919"/>
                    <a:pt x="13303" y="8134"/>
                  </a:cubicBezTo>
                  <a:cubicBezTo>
                    <a:pt x="13025" y="7936"/>
                    <a:pt x="12754" y="7721"/>
                    <a:pt x="12485" y="7494"/>
                  </a:cubicBezTo>
                  <a:cubicBezTo>
                    <a:pt x="11392" y="6597"/>
                    <a:pt x="10359" y="5746"/>
                    <a:pt x="9149" y="6899"/>
                  </a:cubicBezTo>
                  <a:cubicBezTo>
                    <a:pt x="7897" y="8089"/>
                    <a:pt x="7062" y="10290"/>
                    <a:pt x="6178" y="12628"/>
                  </a:cubicBezTo>
                  <a:cubicBezTo>
                    <a:pt x="5925" y="13293"/>
                    <a:pt x="5671" y="13971"/>
                    <a:pt x="5407" y="14623"/>
                  </a:cubicBezTo>
                  <a:cubicBezTo>
                    <a:pt x="4767" y="16185"/>
                    <a:pt x="4077" y="17763"/>
                    <a:pt x="3364" y="18734"/>
                  </a:cubicBezTo>
                  <a:cubicBezTo>
                    <a:pt x="3051" y="19150"/>
                    <a:pt x="2726" y="19502"/>
                    <a:pt x="2393" y="19787"/>
                  </a:cubicBezTo>
                  <a:cubicBezTo>
                    <a:pt x="1586" y="20481"/>
                    <a:pt x="1312" y="20076"/>
                    <a:pt x="556" y="18990"/>
                  </a:cubicBezTo>
                  <a:lnTo>
                    <a:pt x="154" y="18420"/>
                  </a:lnTo>
                  <a:lnTo>
                    <a:pt x="0" y="19246"/>
                  </a:lnTo>
                  <a:cubicBezTo>
                    <a:pt x="145" y="19448"/>
                    <a:pt x="276" y="19638"/>
                    <a:pt x="397" y="19812"/>
                  </a:cubicBezTo>
                  <a:cubicBezTo>
                    <a:pt x="916" y="20564"/>
                    <a:pt x="1260" y="21051"/>
                    <a:pt x="1718" y="21051"/>
                  </a:cubicBezTo>
                  <a:cubicBezTo>
                    <a:pt x="1987" y="21032"/>
                    <a:pt x="2252" y="20901"/>
                    <a:pt x="2506" y="20663"/>
                  </a:cubicBezTo>
                  <a:cubicBezTo>
                    <a:pt x="2856" y="20365"/>
                    <a:pt x="3197" y="19993"/>
                    <a:pt x="3526" y="19552"/>
                  </a:cubicBezTo>
                  <a:cubicBezTo>
                    <a:pt x="4278" y="18531"/>
                    <a:pt x="4990" y="16908"/>
                    <a:pt x="5647" y="15301"/>
                  </a:cubicBezTo>
                  <a:cubicBezTo>
                    <a:pt x="5918" y="14640"/>
                    <a:pt x="6177" y="13954"/>
                    <a:pt x="6433" y="13281"/>
                  </a:cubicBezTo>
                  <a:cubicBezTo>
                    <a:pt x="7289" y="11017"/>
                    <a:pt x="8096" y="8886"/>
                    <a:pt x="9275" y="7766"/>
                  </a:cubicBezTo>
                  <a:cubicBezTo>
                    <a:pt x="10378" y="6717"/>
                    <a:pt x="11358" y="7523"/>
                    <a:pt x="12394" y="8374"/>
                  </a:cubicBezTo>
                  <a:cubicBezTo>
                    <a:pt x="12667" y="8597"/>
                    <a:pt x="12944" y="8824"/>
                    <a:pt x="13226" y="9022"/>
                  </a:cubicBezTo>
                  <a:cubicBezTo>
                    <a:pt x="14345" y="9811"/>
                    <a:pt x="15591" y="10315"/>
                    <a:pt x="16496" y="8444"/>
                  </a:cubicBezTo>
                  <a:cubicBezTo>
                    <a:pt x="17606" y="8340"/>
                    <a:pt x="18576" y="9369"/>
                    <a:pt x="19616" y="7386"/>
                  </a:cubicBezTo>
                  <a:cubicBezTo>
                    <a:pt x="20275" y="6126"/>
                    <a:pt x="21600" y="1050"/>
                    <a:pt x="20197" y="112"/>
                  </a:cubicBezTo>
                  <a:close/>
                </a:path>
              </a:pathLst>
            </a:custGeom>
            <a:solidFill>
              <a:srgbClr val="FF4500">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50" name="Freeform 47"/>
            <p:cNvSpPr/>
            <p:nvPr/>
          </p:nvSpPr>
          <p:spPr>
            <a:xfrm>
              <a:off x="5023279" y="3948893"/>
              <a:ext cx="542242" cy="357663"/>
            </a:xfrm>
            <a:custGeom>
              <a:avLst/>
              <a:gdLst/>
              <a:ahLst/>
              <a:cxnLst>
                <a:cxn ang="0">
                  <a:pos x="wd2" y="hd2"/>
                </a:cxn>
                <a:cxn ang="5400000">
                  <a:pos x="wd2" y="hd2"/>
                </a:cxn>
                <a:cxn ang="10800000">
                  <a:pos x="wd2" y="hd2"/>
                </a:cxn>
                <a:cxn ang="16200000">
                  <a:pos x="wd2" y="hd2"/>
                </a:cxn>
              </a:cxnLst>
              <a:rect l="0" t="0" r="r" b="b"/>
              <a:pathLst>
                <a:path w="19822" h="20679" extrusionOk="0">
                  <a:moveTo>
                    <a:pt x="0" y="983"/>
                  </a:moveTo>
                  <a:cubicBezTo>
                    <a:pt x="5480" y="1595"/>
                    <a:pt x="7481" y="5153"/>
                    <a:pt x="9637" y="12285"/>
                  </a:cubicBezTo>
                  <a:cubicBezTo>
                    <a:pt x="10996" y="16781"/>
                    <a:pt x="13478" y="21465"/>
                    <a:pt x="17045" y="20567"/>
                  </a:cubicBezTo>
                  <a:cubicBezTo>
                    <a:pt x="21600" y="19409"/>
                    <a:pt x="19630" y="9437"/>
                    <a:pt x="17624" y="5879"/>
                  </a:cubicBezTo>
                  <a:cubicBezTo>
                    <a:pt x="15153" y="1481"/>
                    <a:pt x="12284" y="363"/>
                    <a:pt x="8717" y="85"/>
                  </a:cubicBezTo>
                  <a:cubicBezTo>
                    <a:pt x="6576" y="-86"/>
                    <a:pt x="3846" y="-135"/>
                    <a:pt x="1939" y="1301"/>
                  </a:cubicBezTo>
                </a:path>
              </a:pathLst>
            </a:custGeom>
            <a:solidFill>
              <a:srgbClr val="59FFFF">
                <a:alpha val="13957"/>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51" name="Freeform 48"/>
            <p:cNvSpPr/>
            <p:nvPr/>
          </p:nvSpPr>
          <p:spPr>
            <a:xfrm>
              <a:off x="423088" y="5014558"/>
              <a:ext cx="406711" cy="233129"/>
            </a:xfrm>
            <a:custGeom>
              <a:avLst/>
              <a:gdLst/>
              <a:ahLst/>
              <a:cxnLst>
                <a:cxn ang="0">
                  <a:pos x="wd2" y="hd2"/>
                </a:cxn>
                <a:cxn ang="5400000">
                  <a:pos x="wd2" y="hd2"/>
                </a:cxn>
                <a:cxn ang="10800000">
                  <a:pos x="wd2" y="hd2"/>
                </a:cxn>
                <a:cxn ang="16200000">
                  <a:pos x="wd2" y="hd2"/>
                </a:cxn>
              </a:cxnLst>
              <a:rect l="0" t="0" r="r" b="b"/>
              <a:pathLst>
                <a:path w="21229" h="18917" extrusionOk="0">
                  <a:moveTo>
                    <a:pt x="21229" y="0"/>
                  </a:moveTo>
                  <a:cubicBezTo>
                    <a:pt x="16844" y="1672"/>
                    <a:pt x="14644" y="1707"/>
                    <a:pt x="10702" y="1993"/>
                  </a:cubicBezTo>
                  <a:cubicBezTo>
                    <a:pt x="9211" y="2049"/>
                    <a:pt x="7727" y="2337"/>
                    <a:pt x="6273" y="2852"/>
                  </a:cubicBezTo>
                  <a:cubicBezTo>
                    <a:pt x="3660" y="3883"/>
                    <a:pt x="-371" y="8189"/>
                    <a:pt x="28" y="13308"/>
                  </a:cubicBezTo>
                  <a:cubicBezTo>
                    <a:pt x="707" y="21600"/>
                    <a:pt x="8059" y="19149"/>
                    <a:pt x="10791" y="15782"/>
                  </a:cubicBezTo>
                  <a:cubicBezTo>
                    <a:pt x="14405" y="11112"/>
                    <a:pt x="17775" y="6003"/>
                    <a:pt x="20867" y="504"/>
                  </a:cubicBezTo>
                </a:path>
              </a:pathLst>
            </a:custGeom>
            <a:solidFill>
              <a:srgbClr val="FF00FF">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52" name="Freeform 49"/>
            <p:cNvSpPr/>
            <p:nvPr/>
          </p:nvSpPr>
          <p:spPr>
            <a:xfrm>
              <a:off x="798509" y="4930579"/>
              <a:ext cx="230984" cy="353640"/>
            </a:xfrm>
            <a:custGeom>
              <a:avLst/>
              <a:gdLst/>
              <a:ahLst/>
              <a:cxnLst>
                <a:cxn ang="0">
                  <a:pos x="wd2" y="hd2"/>
                </a:cxn>
                <a:cxn ang="5400000">
                  <a:pos x="wd2" y="hd2"/>
                </a:cxn>
                <a:cxn ang="10800000">
                  <a:pos x="wd2" y="hd2"/>
                </a:cxn>
                <a:cxn ang="16200000">
                  <a:pos x="wd2" y="hd2"/>
                </a:cxn>
              </a:cxnLst>
              <a:rect l="0" t="0" r="r" b="b"/>
              <a:pathLst>
                <a:path w="20159" h="20578" extrusionOk="0">
                  <a:moveTo>
                    <a:pt x="20159" y="0"/>
                  </a:moveTo>
                  <a:cubicBezTo>
                    <a:pt x="14383" y="2103"/>
                    <a:pt x="5249" y="5963"/>
                    <a:pt x="1743" y="9856"/>
                  </a:cubicBezTo>
                  <a:cubicBezTo>
                    <a:pt x="-1441" y="13395"/>
                    <a:pt x="-565" y="19818"/>
                    <a:pt x="6903" y="20532"/>
                  </a:cubicBezTo>
                  <a:cubicBezTo>
                    <a:pt x="18567" y="21600"/>
                    <a:pt x="12149" y="3753"/>
                    <a:pt x="19530" y="320"/>
                  </a:cubicBezTo>
                </a:path>
              </a:pathLst>
            </a:custGeom>
            <a:solidFill>
              <a:srgbClr val="BF3E00">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53" name="Freeform 50"/>
            <p:cNvSpPr/>
            <p:nvPr/>
          </p:nvSpPr>
          <p:spPr>
            <a:xfrm>
              <a:off x="637286" y="4782088"/>
              <a:ext cx="419219" cy="182051"/>
            </a:xfrm>
            <a:custGeom>
              <a:avLst/>
              <a:gdLst/>
              <a:ahLst/>
              <a:cxnLst>
                <a:cxn ang="0">
                  <a:pos x="wd2" y="hd2"/>
                </a:cxn>
                <a:cxn ang="5400000">
                  <a:pos x="wd2" y="hd2"/>
                </a:cxn>
                <a:cxn ang="10800000">
                  <a:pos x="wd2" y="hd2"/>
                </a:cxn>
                <a:cxn ang="16200000">
                  <a:pos x="wd2" y="hd2"/>
                </a:cxn>
              </a:cxnLst>
              <a:rect l="0" t="0" r="r" b="b"/>
              <a:pathLst>
                <a:path w="20561" h="20471" extrusionOk="0">
                  <a:moveTo>
                    <a:pt x="20311" y="11825"/>
                  </a:moveTo>
                  <a:cubicBezTo>
                    <a:pt x="16607" y="15491"/>
                    <a:pt x="13451" y="14142"/>
                    <a:pt x="9816" y="9444"/>
                  </a:cubicBezTo>
                  <a:cubicBezTo>
                    <a:pt x="7736" y="6778"/>
                    <a:pt x="4961" y="-554"/>
                    <a:pt x="2388" y="33"/>
                  </a:cubicBezTo>
                  <a:cubicBezTo>
                    <a:pt x="-1039" y="795"/>
                    <a:pt x="-234" y="10587"/>
                    <a:pt x="1437" y="14539"/>
                  </a:cubicBezTo>
                  <a:cubicBezTo>
                    <a:pt x="3414" y="19205"/>
                    <a:pt x="7090" y="21046"/>
                    <a:pt x="9865" y="20316"/>
                  </a:cubicBezTo>
                  <a:cubicBezTo>
                    <a:pt x="12640" y="19586"/>
                    <a:pt x="18598" y="15444"/>
                    <a:pt x="20561" y="11111"/>
                  </a:cubicBezTo>
                </a:path>
              </a:pathLst>
            </a:custGeom>
            <a:solidFill>
              <a:srgbClr val="1D9385">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54" name="Freeform 51"/>
            <p:cNvSpPr/>
            <p:nvPr/>
          </p:nvSpPr>
          <p:spPr>
            <a:xfrm>
              <a:off x="1004026" y="4818091"/>
              <a:ext cx="183442" cy="301567"/>
            </a:xfrm>
            <a:custGeom>
              <a:avLst/>
              <a:gdLst/>
              <a:ahLst/>
              <a:cxnLst>
                <a:cxn ang="0">
                  <a:pos x="wd2" y="hd2"/>
                </a:cxn>
                <a:cxn ang="5400000">
                  <a:pos x="wd2" y="hd2"/>
                </a:cxn>
                <a:cxn ang="10800000">
                  <a:pos x="wd2" y="hd2"/>
                </a:cxn>
                <a:cxn ang="16200000">
                  <a:pos x="wd2" y="hd2"/>
                </a:cxn>
              </a:cxnLst>
              <a:rect l="0" t="0" r="r" b="b"/>
              <a:pathLst>
                <a:path w="20012" h="21141" extrusionOk="0">
                  <a:moveTo>
                    <a:pt x="20012" y="0"/>
                  </a:moveTo>
                  <a:cubicBezTo>
                    <a:pt x="13131" y="3295"/>
                    <a:pt x="-1588" y="7995"/>
                    <a:pt x="140" y="14842"/>
                  </a:cubicBezTo>
                  <a:cubicBezTo>
                    <a:pt x="773" y="17355"/>
                    <a:pt x="3503" y="20621"/>
                    <a:pt x="7854" y="21086"/>
                  </a:cubicBezTo>
                  <a:cubicBezTo>
                    <a:pt x="12807" y="21600"/>
                    <a:pt x="16232" y="18464"/>
                    <a:pt x="15923" y="15555"/>
                  </a:cubicBezTo>
                  <a:cubicBezTo>
                    <a:pt x="15646" y="12922"/>
                    <a:pt x="13686" y="10558"/>
                    <a:pt x="14149" y="7827"/>
                  </a:cubicBezTo>
                  <a:cubicBezTo>
                    <a:pt x="14427" y="6105"/>
                    <a:pt x="15831" y="1583"/>
                    <a:pt x="18438" y="732"/>
                  </a:cubicBezTo>
                </a:path>
              </a:pathLst>
            </a:custGeom>
            <a:solidFill>
              <a:srgbClr val="FF00FF">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55" name="Freeform 52"/>
            <p:cNvSpPr/>
            <p:nvPr/>
          </p:nvSpPr>
          <p:spPr>
            <a:xfrm>
              <a:off x="845446" y="4656492"/>
              <a:ext cx="394635" cy="182507"/>
            </a:xfrm>
            <a:custGeom>
              <a:avLst/>
              <a:gdLst/>
              <a:ahLst/>
              <a:cxnLst>
                <a:cxn ang="0">
                  <a:pos x="wd2" y="hd2"/>
                </a:cxn>
                <a:cxn ang="5400000">
                  <a:pos x="wd2" y="hd2"/>
                </a:cxn>
                <a:cxn ang="10800000">
                  <a:pos x="wd2" y="hd2"/>
                </a:cxn>
                <a:cxn ang="16200000">
                  <a:pos x="wd2" y="hd2"/>
                </a:cxn>
              </a:cxnLst>
              <a:rect l="0" t="0" r="r" b="b"/>
              <a:pathLst>
                <a:path w="21022" h="19144" extrusionOk="0">
                  <a:moveTo>
                    <a:pt x="21022" y="10984"/>
                  </a:moveTo>
                  <a:cubicBezTo>
                    <a:pt x="17255" y="13753"/>
                    <a:pt x="13202" y="14730"/>
                    <a:pt x="10030" y="9341"/>
                  </a:cubicBezTo>
                  <a:cubicBezTo>
                    <a:pt x="8101" y="6055"/>
                    <a:pt x="7197" y="1939"/>
                    <a:pt x="4590" y="384"/>
                  </a:cubicBezTo>
                  <a:cubicBezTo>
                    <a:pt x="1200" y="-1629"/>
                    <a:pt x="-578" y="4633"/>
                    <a:pt x="168" y="10585"/>
                  </a:cubicBezTo>
                  <a:cubicBezTo>
                    <a:pt x="914" y="16536"/>
                    <a:pt x="3506" y="18372"/>
                    <a:pt x="6338" y="18994"/>
                  </a:cubicBezTo>
                  <a:cubicBezTo>
                    <a:pt x="10693" y="19971"/>
                    <a:pt x="13985" y="15944"/>
                    <a:pt x="17790" y="13398"/>
                  </a:cubicBezTo>
                </a:path>
              </a:pathLst>
            </a:custGeom>
            <a:solidFill>
              <a:srgbClr val="000063">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56" name="Freeform 53"/>
            <p:cNvSpPr/>
            <p:nvPr/>
          </p:nvSpPr>
          <p:spPr>
            <a:xfrm>
              <a:off x="1163550" y="4675824"/>
              <a:ext cx="233517" cy="396476"/>
            </a:xfrm>
            <a:custGeom>
              <a:avLst/>
              <a:gdLst/>
              <a:ahLst/>
              <a:cxnLst>
                <a:cxn ang="0">
                  <a:pos x="wd2" y="hd2"/>
                </a:cxn>
                <a:cxn ang="5400000">
                  <a:pos x="wd2" y="hd2"/>
                </a:cxn>
                <a:cxn ang="10800000">
                  <a:pos x="wd2" y="hd2"/>
                </a:cxn>
                <a:cxn ang="16200000">
                  <a:pos x="wd2" y="hd2"/>
                </a:cxn>
              </a:cxnLst>
              <a:rect l="0" t="0" r="r" b="b"/>
              <a:pathLst>
                <a:path w="21191" h="21539" extrusionOk="0">
                  <a:moveTo>
                    <a:pt x="20986" y="15"/>
                  </a:moveTo>
                  <a:cubicBezTo>
                    <a:pt x="14992" y="1978"/>
                    <a:pt x="7908" y="4041"/>
                    <a:pt x="3711" y="7361"/>
                  </a:cubicBezTo>
                  <a:cubicBezTo>
                    <a:pt x="181" y="10160"/>
                    <a:pt x="-409" y="12414"/>
                    <a:pt x="220" y="15795"/>
                  </a:cubicBezTo>
                  <a:cubicBezTo>
                    <a:pt x="720" y="18556"/>
                    <a:pt x="3480" y="21493"/>
                    <a:pt x="8690" y="21539"/>
                  </a:cubicBezTo>
                  <a:cubicBezTo>
                    <a:pt x="14697" y="21600"/>
                    <a:pt x="15108" y="17505"/>
                    <a:pt x="14594" y="14937"/>
                  </a:cubicBezTo>
                  <a:cubicBezTo>
                    <a:pt x="14043" y="12395"/>
                    <a:pt x="13811" y="9832"/>
                    <a:pt x="13901" y="7269"/>
                  </a:cubicBezTo>
                  <a:cubicBezTo>
                    <a:pt x="14016" y="5651"/>
                    <a:pt x="18470" y="966"/>
                    <a:pt x="21191" y="0"/>
                  </a:cubicBezTo>
                </a:path>
              </a:pathLst>
            </a:custGeom>
            <a:solidFill>
              <a:srgbClr val="004F9C">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57" name="Freeform 54"/>
            <p:cNvSpPr/>
            <p:nvPr/>
          </p:nvSpPr>
          <p:spPr>
            <a:xfrm>
              <a:off x="971963" y="4522713"/>
              <a:ext cx="450276" cy="207429"/>
            </a:xfrm>
            <a:custGeom>
              <a:avLst/>
              <a:gdLst/>
              <a:ahLst/>
              <a:cxnLst>
                <a:cxn ang="0">
                  <a:pos x="wd2" y="hd2"/>
                </a:cxn>
                <a:cxn ang="5400000">
                  <a:pos x="wd2" y="hd2"/>
                </a:cxn>
                <a:cxn ang="10800000">
                  <a:pos x="wd2" y="hd2"/>
                </a:cxn>
                <a:cxn ang="16200000">
                  <a:pos x="wd2" y="hd2"/>
                </a:cxn>
              </a:cxnLst>
              <a:rect l="0" t="0" r="r" b="b"/>
              <a:pathLst>
                <a:path w="21108" h="19693" extrusionOk="0">
                  <a:moveTo>
                    <a:pt x="21108" y="11655"/>
                  </a:moveTo>
                  <a:cubicBezTo>
                    <a:pt x="18609" y="13531"/>
                    <a:pt x="17495" y="13531"/>
                    <a:pt x="15141" y="12366"/>
                  </a:cubicBezTo>
                  <a:cubicBezTo>
                    <a:pt x="14159" y="11828"/>
                    <a:pt x="13232" y="10943"/>
                    <a:pt x="12403" y="9753"/>
                  </a:cubicBezTo>
                  <a:cubicBezTo>
                    <a:pt x="10083" y="6537"/>
                    <a:pt x="7888" y="2825"/>
                    <a:pt x="5236" y="708"/>
                  </a:cubicBezTo>
                  <a:cubicBezTo>
                    <a:pt x="3314" y="-833"/>
                    <a:pt x="927" y="38"/>
                    <a:pt x="171" y="4353"/>
                  </a:cubicBezTo>
                  <a:cubicBezTo>
                    <a:pt x="-492" y="8158"/>
                    <a:pt x="880" y="14858"/>
                    <a:pt x="2458" y="17122"/>
                  </a:cubicBezTo>
                  <a:cubicBezTo>
                    <a:pt x="4991" y="20767"/>
                    <a:pt x="8717" y="19682"/>
                    <a:pt x="11574" y="18972"/>
                  </a:cubicBezTo>
                  <a:cubicBezTo>
                    <a:pt x="13023" y="18664"/>
                    <a:pt x="14450" y="18035"/>
                    <a:pt x="15831" y="17096"/>
                  </a:cubicBezTo>
                  <a:cubicBezTo>
                    <a:pt x="17017" y="16238"/>
                    <a:pt x="20014" y="13076"/>
                    <a:pt x="21035" y="12071"/>
                  </a:cubicBezTo>
                </a:path>
              </a:pathLst>
            </a:custGeom>
            <a:solidFill>
              <a:srgbClr val="0059E3">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58" name="Freeform 99"/>
            <p:cNvSpPr/>
            <p:nvPr/>
          </p:nvSpPr>
          <p:spPr>
            <a:xfrm>
              <a:off x="302132" y="2512343"/>
              <a:ext cx="1346109" cy="1223776"/>
            </a:xfrm>
            <a:custGeom>
              <a:avLst/>
              <a:gdLst/>
              <a:ahLst/>
              <a:cxnLst>
                <a:cxn ang="0">
                  <a:pos x="wd2" y="hd2"/>
                </a:cxn>
                <a:cxn ang="5400000">
                  <a:pos x="wd2" y="hd2"/>
                </a:cxn>
                <a:cxn ang="10800000">
                  <a:pos x="wd2" y="hd2"/>
                </a:cxn>
                <a:cxn ang="16200000">
                  <a:pos x="wd2" y="hd2"/>
                </a:cxn>
              </a:cxnLst>
              <a:rect l="0" t="0" r="r" b="b"/>
              <a:pathLst>
                <a:path w="20727" h="20271" extrusionOk="0">
                  <a:moveTo>
                    <a:pt x="211" y="3581"/>
                  </a:moveTo>
                  <a:cubicBezTo>
                    <a:pt x="610" y="4549"/>
                    <a:pt x="1647" y="5175"/>
                    <a:pt x="2642" y="5140"/>
                  </a:cubicBezTo>
                  <a:cubicBezTo>
                    <a:pt x="3112" y="5124"/>
                    <a:pt x="3563" y="4948"/>
                    <a:pt x="4042" y="4972"/>
                  </a:cubicBezTo>
                  <a:cubicBezTo>
                    <a:pt x="4674" y="5030"/>
                    <a:pt x="5284" y="5253"/>
                    <a:pt x="5819" y="5619"/>
                  </a:cubicBezTo>
                  <a:cubicBezTo>
                    <a:pt x="6248" y="6453"/>
                    <a:pt x="6504" y="7377"/>
                    <a:pt x="6570" y="8327"/>
                  </a:cubicBezTo>
                  <a:cubicBezTo>
                    <a:pt x="6570" y="8504"/>
                    <a:pt x="6592" y="8684"/>
                    <a:pt x="6601" y="8869"/>
                  </a:cubicBezTo>
                  <a:cubicBezTo>
                    <a:pt x="6675" y="10391"/>
                    <a:pt x="6757" y="12119"/>
                    <a:pt x="8216" y="12949"/>
                  </a:cubicBezTo>
                  <a:cubicBezTo>
                    <a:pt x="8702" y="13194"/>
                    <a:pt x="9214" y="13374"/>
                    <a:pt x="9741" y="13484"/>
                  </a:cubicBezTo>
                  <a:cubicBezTo>
                    <a:pt x="10302" y="13595"/>
                    <a:pt x="10844" y="13799"/>
                    <a:pt x="11346" y="14090"/>
                  </a:cubicBezTo>
                  <a:cubicBezTo>
                    <a:pt x="12361" y="14758"/>
                    <a:pt x="12966" y="15792"/>
                    <a:pt x="13545" y="16895"/>
                  </a:cubicBezTo>
                  <a:cubicBezTo>
                    <a:pt x="13630" y="17054"/>
                    <a:pt x="13711" y="17213"/>
                    <a:pt x="13791" y="17363"/>
                  </a:cubicBezTo>
                  <a:cubicBezTo>
                    <a:pt x="14290" y="18352"/>
                    <a:pt x="14808" y="19376"/>
                    <a:pt x="16004" y="19649"/>
                  </a:cubicBezTo>
                  <a:cubicBezTo>
                    <a:pt x="16621" y="19764"/>
                    <a:pt x="17248" y="19815"/>
                    <a:pt x="17874" y="19803"/>
                  </a:cubicBezTo>
                  <a:cubicBezTo>
                    <a:pt x="18817" y="19820"/>
                    <a:pt x="19793" y="19836"/>
                    <a:pt x="20585" y="20271"/>
                  </a:cubicBezTo>
                  <a:lnTo>
                    <a:pt x="20727" y="19969"/>
                  </a:lnTo>
                  <a:cubicBezTo>
                    <a:pt x="19871" y="19502"/>
                    <a:pt x="18859" y="19485"/>
                    <a:pt x="17881" y="19469"/>
                  </a:cubicBezTo>
                  <a:cubicBezTo>
                    <a:pt x="17274" y="19481"/>
                    <a:pt x="16667" y="19431"/>
                    <a:pt x="16069" y="19319"/>
                  </a:cubicBezTo>
                  <a:cubicBezTo>
                    <a:pt x="15015" y="19086"/>
                    <a:pt x="14545" y="18169"/>
                    <a:pt x="14068" y="17215"/>
                  </a:cubicBezTo>
                  <a:cubicBezTo>
                    <a:pt x="13987" y="17054"/>
                    <a:pt x="13904" y="16890"/>
                    <a:pt x="13820" y="16729"/>
                  </a:cubicBezTo>
                  <a:cubicBezTo>
                    <a:pt x="13219" y="15600"/>
                    <a:pt x="12589" y="14524"/>
                    <a:pt x="11511" y="13816"/>
                  </a:cubicBezTo>
                  <a:cubicBezTo>
                    <a:pt x="10981" y="13505"/>
                    <a:pt x="10409" y="13287"/>
                    <a:pt x="9815" y="13171"/>
                  </a:cubicBezTo>
                  <a:cubicBezTo>
                    <a:pt x="9316" y="13068"/>
                    <a:pt x="8832" y="12897"/>
                    <a:pt x="8373" y="12663"/>
                  </a:cubicBezTo>
                  <a:cubicBezTo>
                    <a:pt x="7067" y="11922"/>
                    <a:pt x="6997" y="10368"/>
                    <a:pt x="6923" y="8864"/>
                  </a:cubicBezTo>
                  <a:cubicBezTo>
                    <a:pt x="6923" y="8680"/>
                    <a:pt x="6906" y="8497"/>
                    <a:pt x="6895" y="8320"/>
                  </a:cubicBezTo>
                  <a:cubicBezTo>
                    <a:pt x="6824" y="7289"/>
                    <a:pt x="6539" y="6288"/>
                    <a:pt x="6061" y="5390"/>
                  </a:cubicBezTo>
                  <a:cubicBezTo>
                    <a:pt x="5612" y="3885"/>
                    <a:pt x="5100" y="2140"/>
                    <a:pt x="4173" y="913"/>
                  </a:cubicBezTo>
                  <a:cubicBezTo>
                    <a:pt x="2489" y="-1329"/>
                    <a:pt x="-873" y="941"/>
                    <a:pt x="211" y="3581"/>
                  </a:cubicBezTo>
                  <a:close/>
                </a:path>
              </a:pathLst>
            </a:custGeom>
            <a:solidFill>
              <a:srgbClr val="A1DBFF">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59" name="Freeform 100"/>
            <p:cNvSpPr/>
            <p:nvPr/>
          </p:nvSpPr>
          <p:spPr>
            <a:xfrm>
              <a:off x="2717436" y="3640990"/>
              <a:ext cx="1628282" cy="603381"/>
            </a:xfrm>
            <a:custGeom>
              <a:avLst/>
              <a:gdLst/>
              <a:ahLst/>
              <a:cxnLst>
                <a:cxn ang="0">
                  <a:pos x="wd2" y="hd2"/>
                </a:cxn>
                <a:cxn ang="5400000">
                  <a:pos x="wd2" y="hd2"/>
                </a:cxn>
                <a:cxn ang="10800000">
                  <a:pos x="wd2" y="hd2"/>
                </a:cxn>
                <a:cxn ang="16200000">
                  <a:pos x="wd2" y="hd2"/>
                </a:cxn>
              </a:cxnLst>
              <a:rect l="0" t="0" r="r" b="b"/>
              <a:pathLst>
                <a:path w="21032" h="21218" extrusionOk="0">
                  <a:moveTo>
                    <a:pt x="0" y="1132"/>
                  </a:moveTo>
                  <a:cubicBezTo>
                    <a:pt x="1308" y="2849"/>
                    <a:pt x="1756" y="4080"/>
                    <a:pt x="2620" y="6914"/>
                  </a:cubicBezTo>
                  <a:lnTo>
                    <a:pt x="2747" y="7341"/>
                  </a:lnTo>
                  <a:cubicBezTo>
                    <a:pt x="3036" y="8366"/>
                    <a:pt x="3365" y="9303"/>
                    <a:pt x="3728" y="10135"/>
                  </a:cubicBezTo>
                  <a:cubicBezTo>
                    <a:pt x="4752" y="12285"/>
                    <a:pt x="6054" y="13201"/>
                    <a:pt x="7333" y="12671"/>
                  </a:cubicBezTo>
                  <a:cubicBezTo>
                    <a:pt x="7614" y="12567"/>
                    <a:pt x="7881" y="12408"/>
                    <a:pt x="8149" y="12254"/>
                  </a:cubicBezTo>
                  <a:cubicBezTo>
                    <a:pt x="8770" y="11892"/>
                    <a:pt x="9357" y="11549"/>
                    <a:pt x="10000" y="11937"/>
                  </a:cubicBezTo>
                  <a:cubicBezTo>
                    <a:pt x="10568" y="12316"/>
                    <a:pt x="11127" y="12793"/>
                    <a:pt x="11673" y="13366"/>
                  </a:cubicBezTo>
                  <a:cubicBezTo>
                    <a:pt x="11962" y="13654"/>
                    <a:pt x="12249" y="14016"/>
                    <a:pt x="12552" y="14403"/>
                  </a:cubicBezTo>
                  <a:cubicBezTo>
                    <a:pt x="13071" y="15138"/>
                    <a:pt x="13624" y="15684"/>
                    <a:pt x="14196" y="16026"/>
                  </a:cubicBezTo>
                  <a:cubicBezTo>
                    <a:pt x="15515" y="18220"/>
                    <a:pt x="16764" y="20726"/>
                    <a:pt x="18346" y="21178"/>
                  </a:cubicBezTo>
                  <a:cubicBezTo>
                    <a:pt x="19850" y="21600"/>
                    <a:pt x="21600" y="18652"/>
                    <a:pt x="20855" y="13986"/>
                  </a:cubicBezTo>
                  <a:cubicBezTo>
                    <a:pt x="19433" y="5102"/>
                    <a:pt x="16523" y="14418"/>
                    <a:pt x="14461" y="15441"/>
                  </a:cubicBezTo>
                  <a:lnTo>
                    <a:pt x="14479" y="14880"/>
                  </a:lnTo>
                  <a:cubicBezTo>
                    <a:pt x="13893" y="14746"/>
                    <a:pt x="13306" y="14001"/>
                    <a:pt x="12740" y="13282"/>
                  </a:cubicBezTo>
                  <a:cubicBezTo>
                    <a:pt x="12442" y="12904"/>
                    <a:pt x="12132" y="12512"/>
                    <a:pt x="11818" y="12200"/>
                  </a:cubicBezTo>
                  <a:cubicBezTo>
                    <a:pt x="11255" y="11604"/>
                    <a:pt x="10679" y="11107"/>
                    <a:pt x="10093" y="10711"/>
                  </a:cubicBezTo>
                  <a:cubicBezTo>
                    <a:pt x="9362" y="10269"/>
                    <a:pt x="8692" y="10656"/>
                    <a:pt x="8051" y="11028"/>
                  </a:cubicBezTo>
                  <a:cubicBezTo>
                    <a:pt x="7795" y="11177"/>
                    <a:pt x="7532" y="11331"/>
                    <a:pt x="7267" y="11430"/>
                  </a:cubicBezTo>
                  <a:cubicBezTo>
                    <a:pt x="6109" y="11915"/>
                    <a:pt x="4929" y="11090"/>
                    <a:pt x="4001" y="9147"/>
                  </a:cubicBezTo>
                  <a:cubicBezTo>
                    <a:pt x="3662" y="8369"/>
                    <a:pt x="3356" y="7494"/>
                    <a:pt x="3087" y="6537"/>
                  </a:cubicBezTo>
                  <a:lnTo>
                    <a:pt x="2958" y="6110"/>
                  </a:lnTo>
                  <a:cubicBezTo>
                    <a:pt x="2068" y="3186"/>
                    <a:pt x="1569" y="1817"/>
                    <a:pt x="186" y="0"/>
                  </a:cubicBezTo>
                  <a:close/>
                </a:path>
              </a:pathLst>
            </a:custGeom>
            <a:solidFill>
              <a:srgbClr val="FFC7E7">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60" name="Freeform 101"/>
            <p:cNvSpPr/>
            <p:nvPr/>
          </p:nvSpPr>
          <p:spPr>
            <a:xfrm>
              <a:off x="2269818" y="1827373"/>
              <a:ext cx="658748" cy="2150798"/>
            </a:xfrm>
            <a:custGeom>
              <a:avLst/>
              <a:gdLst/>
              <a:ahLst/>
              <a:cxnLst>
                <a:cxn ang="0">
                  <a:pos x="wd2" y="hd2"/>
                </a:cxn>
                <a:cxn ang="5400000">
                  <a:pos x="wd2" y="hd2"/>
                </a:cxn>
                <a:cxn ang="10800000">
                  <a:pos x="wd2" y="hd2"/>
                </a:cxn>
                <a:cxn ang="16200000">
                  <a:pos x="wd2" y="hd2"/>
                </a:cxn>
              </a:cxnLst>
              <a:rect l="0" t="0" r="r" b="b"/>
              <a:pathLst>
                <a:path w="21302" h="20866" extrusionOk="0">
                  <a:moveTo>
                    <a:pt x="14621" y="268"/>
                  </a:moveTo>
                  <a:cubicBezTo>
                    <a:pt x="12266" y="972"/>
                    <a:pt x="12334" y="2630"/>
                    <a:pt x="13208" y="3505"/>
                  </a:cubicBezTo>
                  <a:cubicBezTo>
                    <a:pt x="13638" y="3946"/>
                    <a:pt x="14959" y="4361"/>
                    <a:pt x="15847" y="4776"/>
                  </a:cubicBezTo>
                  <a:cubicBezTo>
                    <a:pt x="16725" y="5841"/>
                    <a:pt x="14104" y="6787"/>
                    <a:pt x="11401" y="7576"/>
                  </a:cubicBezTo>
                  <a:cubicBezTo>
                    <a:pt x="10729" y="7773"/>
                    <a:pt x="10029" y="7959"/>
                    <a:pt x="9353" y="8143"/>
                  </a:cubicBezTo>
                  <a:cubicBezTo>
                    <a:pt x="6567" y="8892"/>
                    <a:pt x="3933" y="9605"/>
                    <a:pt x="3105" y="10838"/>
                  </a:cubicBezTo>
                  <a:cubicBezTo>
                    <a:pt x="2241" y="12115"/>
                    <a:pt x="3142" y="13232"/>
                    <a:pt x="4098" y="14417"/>
                  </a:cubicBezTo>
                  <a:cubicBezTo>
                    <a:pt x="4372" y="14755"/>
                    <a:pt x="4651" y="15101"/>
                    <a:pt x="4884" y="15445"/>
                  </a:cubicBezTo>
                  <a:cubicBezTo>
                    <a:pt x="5442" y="16278"/>
                    <a:pt x="5932" y="17155"/>
                    <a:pt x="5744" y="17939"/>
                  </a:cubicBezTo>
                  <a:cubicBezTo>
                    <a:pt x="5655" y="18280"/>
                    <a:pt x="5476" y="18620"/>
                    <a:pt x="5209" y="18953"/>
                  </a:cubicBezTo>
                  <a:cubicBezTo>
                    <a:pt x="4578" y="19762"/>
                    <a:pt x="3677" y="19921"/>
                    <a:pt x="1276" y="20346"/>
                  </a:cubicBezTo>
                  <a:cubicBezTo>
                    <a:pt x="883" y="20416"/>
                    <a:pt x="462" y="20491"/>
                    <a:pt x="0" y="20576"/>
                  </a:cubicBezTo>
                  <a:lnTo>
                    <a:pt x="590" y="20866"/>
                  </a:lnTo>
                  <a:cubicBezTo>
                    <a:pt x="1047" y="20781"/>
                    <a:pt x="1468" y="20707"/>
                    <a:pt x="1852" y="20640"/>
                  </a:cubicBezTo>
                  <a:cubicBezTo>
                    <a:pt x="3517" y="20346"/>
                    <a:pt x="4624" y="20150"/>
                    <a:pt x="5397" y="19765"/>
                  </a:cubicBezTo>
                  <a:cubicBezTo>
                    <a:pt x="5827" y="19536"/>
                    <a:pt x="6136" y="19288"/>
                    <a:pt x="6311" y="19030"/>
                  </a:cubicBezTo>
                  <a:cubicBezTo>
                    <a:pt x="6592" y="18679"/>
                    <a:pt x="6781" y="18323"/>
                    <a:pt x="6874" y="17963"/>
                  </a:cubicBezTo>
                  <a:cubicBezTo>
                    <a:pt x="7070" y="17142"/>
                    <a:pt x="6567" y="16234"/>
                    <a:pt x="5996" y="15378"/>
                  </a:cubicBezTo>
                  <a:cubicBezTo>
                    <a:pt x="5758" y="15025"/>
                    <a:pt x="5479" y="14680"/>
                    <a:pt x="5200" y="14336"/>
                  </a:cubicBezTo>
                  <a:cubicBezTo>
                    <a:pt x="4285" y="13190"/>
                    <a:pt x="3398" y="12108"/>
                    <a:pt x="4217" y="10913"/>
                  </a:cubicBezTo>
                  <a:cubicBezTo>
                    <a:pt x="4980" y="9787"/>
                    <a:pt x="7477" y="9116"/>
                    <a:pt x="10121" y="8407"/>
                  </a:cubicBezTo>
                  <a:cubicBezTo>
                    <a:pt x="10816" y="8220"/>
                    <a:pt x="11520" y="8031"/>
                    <a:pt x="12206" y="7831"/>
                  </a:cubicBezTo>
                  <a:cubicBezTo>
                    <a:pt x="14923" y="7039"/>
                    <a:pt x="17553" y="6089"/>
                    <a:pt x="17118" y="4974"/>
                  </a:cubicBezTo>
                  <a:cubicBezTo>
                    <a:pt x="18883" y="4016"/>
                    <a:pt x="21600" y="3403"/>
                    <a:pt x="21275" y="2152"/>
                  </a:cubicBezTo>
                  <a:cubicBezTo>
                    <a:pt x="21060" y="1338"/>
                    <a:pt x="17978" y="-734"/>
                    <a:pt x="14621" y="268"/>
                  </a:cubicBezTo>
                  <a:close/>
                </a:path>
              </a:pathLst>
            </a:custGeom>
            <a:solidFill>
              <a:srgbClr val="FFB36A">
                <a:alpha val="996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grpSp>
      <p:grpSp>
        <p:nvGrpSpPr>
          <p:cNvPr id="74" name="Группа 73"/>
          <p:cNvGrpSpPr/>
          <p:nvPr/>
        </p:nvGrpSpPr>
        <p:grpSpPr>
          <a:xfrm>
            <a:off x="4949480" y="2338949"/>
            <a:ext cx="4185049" cy="918267"/>
            <a:chOff x="3189814" y="1191920"/>
            <a:chExt cx="2075622" cy="918267"/>
          </a:xfrm>
        </p:grpSpPr>
        <p:sp>
          <p:nvSpPr>
            <p:cNvPr id="75" name="Прямоугольник 74"/>
            <p:cNvSpPr/>
            <p:nvPr/>
          </p:nvSpPr>
          <p:spPr>
            <a:xfrm>
              <a:off x="3189814" y="1191920"/>
              <a:ext cx="2075622" cy="918267"/>
            </a:xfrm>
            <a:prstGeom prst="rect">
              <a:avLst/>
            </a:prstGeom>
            <a:noFill/>
            <a:ln>
              <a:noFill/>
            </a:ln>
            <a:effectLst/>
          </p:spPr>
          <p:txBody>
            <a:bodyPr/>
            <a:lstStyle/>
            <a:p>
              <a:endParaRPr lang="ru-RU"/>
            </a:p>
          </p:txBody>
        </p:sp>
        <p:sp>
          <p:nvSpPr>
            <p:cNvPr id="76" name="Прямоугольник 75"/>
            <p:cNvSpPr/>
            <p:nvPr/>
          </p:nvSpPr>
          <p:spPr>
            <a:xfrm>
              <a:off x="3189814" y="1191920"/>
              <a:ext cx="1949469" cy="918267"/>
            </a:xfrm>
            <a:prstGeom prst="rect">
              <a:avLst/>
            </a:prstGeom>
            <a:noFill/>
            <a:ln>
              <a:noFill/>
            </a:ln>
            <a:effectLst/>
          </p:spPr>
          <p:txBody>
            <a:bodyPr spcFirstLastPara="0" vert="horz" wrap="square" lIns="11430" tIns="11430" rIns="11430" bIns="11430" numCol="1" spcCol="1270" anchor="ctr" anchorCtr="0">
              <a:noAutofit/>
            </a:bodyPr>
            <a:lstStyle/>
            <a:p>
              <a:pPr algn="ctr" defTabSz="800100">
                <a:lnSpc>
                  <a:spcPct val="90000"/>
                </a:lnSpc>
                <a:spcBef>
                  <a:spcPct val="0"/>
                </a:spcBef>
                <a:spcAft>
                  <a:spcPct val="35000"/>
                </a:spcAft>
                <a:defRPr/>
              </a:pPr>
              <a:r>
                <a:rPr lang="ru-RU" sz="3500" b="1" i="1" dirty="0">
                  <a:solidFill>
                    <a:sysClr val="windowText" lastClr="000000">
                      <a:hueOff val="0"/>
                      <a:satOff val="0"/>
                      <a:lumOff val="0"/>
                      <a:alphaOff val="0"/>
                    </a:sysClr>
                  </a:solidFill>
                  <a:latin typeface="Trebuchet MS"/>
                </a:rPr>
                <a:t>Верхний предел муниципального долга </a:t>
              </a:r>
            </a:p>
            <a:p>
              <a:pPr algn="ctr" defTabSz="800100">
                <a:lnSpc>
                  <a:spcPct val="90000"/>
                </a:lnSpc>
                <a:spcBef>
                  <a:spcPct val="0"/>
                </a:spcBef>
                <a:spcAft>
                  <a:spcPct val="35000"/>
                </a:spcAft>
                <a:defRPr/>
              </a:pPr>
              <a:r>
                <a:rPr lang="ru-RU" sz="3500" b="1" i="1" dirty="0">
                  <a:solidFill>
                    <a:sysClr val="windowText" lastClr="000000">
                      <a:hueOff val="0"/>
                      <a:satOff val="0"/>
                      <a:lumOff val="0"/>
                      <a:alphaOff val="0"/>
                    </a:sysClr>
                  </a:solidFill>
                  <a:latin typeface="Trebuchet MS"/>
                </a:rPr>
                <a:t>в </a:t>
              </a:r>
              <a:r>
                <a:rPr lang="ru-RU" sz="3500" b="1" i="1" dirty="0" smtClean="0">
                  <a:solidFill>
                    <a:srgbClr val="C00000"/>
                  </a:solidFill>
                  <a:latin typeface="Trebuchet MS"/>
                </a:rPr>
                <a:t>2025</a:t>
              </a:r>
              <a:r>
                <a:rPr lang="ru-RU" sz="3500" b="1" i="1" dirty="0" smtClean="0">
                  <a:solidFill>
                    <a:sysClr val="windowText" lastClr="000000">
                      <a:hueOff val="0"/>
                      <a:satOff val="0"/>
                      <a:lumOff val="0"/>
                      <a:alphaOff val="0"/>
                    </a:sysClr>
                  </a:solidFill>
                  <a:latin typeface="Trebuchet MS"/>
                </a:rPr>
                <a:t> </a:t>
              </a:r>
              <a:r>
                <a:rPr lang="ru-RU" sz="3500" b="1" i="1" dirty="0">
                  <a:solidFill>
                    <a:sysClr val="windowText" lastClr="000000">
                      <a:hueOff val="0"/>
                      <a:satOff val="0"/>
                      <a:lumOff val="0"/>
                      <a:alphaOff val="0"/>
                    </a:sysClr>
                  </a:solidFill>
                  <a:latin typeface="Trebuchet MS"/>
                </a:rPr>
                <a:t>году</a:t>
              </a:r>
            </a:p>
          </p:txBody>
        </p:sp>
      </p:grpSp>
      <p:pic>
        <p:nvPicPr>
          <p:cNvPr id="1026" name="Picture 2" descr="https://cstor.nn2.ru/forum/data/forum/images/2017-09/183937203-pioaknmot.jp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foregroundMark x1="68750" y1="39796" x2="65434" y2="26658"/>
                        <a14:foregroundMark x1="42857" y1="2423" x2="53954" y2="6122"/>
                        <a14:foregroundMark x1="58801" y1="8546" x2="70281" y2="16454"/>
                        <a14:foregroundMark x1="70663" y1="16071" x2="78954" y2="26658"/>
                        <a14:foregroundMark x1="74617" y1="19515" x2="81250" y2="30357"/>
                        <a14:foregroundMark x1="76148" y1="21684" x2="83801" y2="32653"/>
                        <a14:foregroundMark x1="5485" y1="68878" x2="9439" y2="67602"/>
                        <a14:foregroundMark x1="9821" y1="67347" x2="32781" y2="56122"/>
                      </a14:backgroundRemoval>
                    </a14:imgEffect>
                  </a14:imgLayer>
                </a14:imgProps>
              </a:ext>
              <a:ext uri="{28A0092B-C50C-407E-A947-70E740481C1C}">
                <a14:useLocalDpi xmlns:a14="http://schemas.microsoft.com/office/drawing/2010/main" val="0"/>
              </a:ext>
            </a:extLst>
          </a:blip>
          <a:srcRect/>
          <a:stretch>
            <a:fillRect/>
          </a:stretch>
        </p:blipFill>
        <p:spPr bwMode="auto">
          <a:xfrm rot="2345764">
            <a:off x="5714819" y="4163911"/>
            <a:ext cx="2153888" cy="2153888"/>
          </a:xfrm>
          <a:prstGeom prst="rect">
            <a:avLst/>
          </a:prstGeom>
          <a:noFill/>
          <a:extLst>
            <a:ext uri="{909E8E84-426E-40DD-AFC4-6F175D3DCCD1}">
              <a14:hiddenFill xmlns:a14="http://schemas.microsoft.com/office/drawing/2010/main">
                <a:solidFill>
                  <a:srgbClr val="FFFFFF"/>
                </a:solidFill>
              </a14:hiddenFill>
            </a:ext>
          </a:extLst>
        </p:spPr>
      </p:pic>
      <p:grpSp>
        <p:nvGrpSpPr>
          <p:cNvPr id="78" name="Group"/>
          <p:cNvGrpSpPr/>
          <p:nvPr/>
        </p:nvGrpSpPr>
        <p:grpSpPr>
          <a:xfrm>
            <a:off x="520074" y="1948617"/>
            <a:ext cx="4155136" cy="4153445"/>
            <a:chOff x="0" y="0"/>
            <a:chExt cx="4155135" cy="4153444"/>
          </a:xfrm>
        </p:grpSpPr>
        <p:sp>
          <p:nvSpPr>
            <p:cNvPr id="79" name="Freeform 103"/>
            <p:cNvSpPr/>
            <p:nvPr/>
          </p:nvSpPr>
          <p:spPr>
            <a:xfrm>
              <a:off x="-1" y="814323"/>
              <a:ext cx="2074145" cy="2073036"/>
            </a:xfrm>
            <a:custGeom>
              <a:avLst/>
              <a:gdLst/>
              <a:ahLst/>
              <a:cxnLst>
                <a:cxn ang="0">
                  <a:pos x="wd2" y="hd2"/>
                </a:cxn>
                <a:cxn ang="5400000">
                  <a:pos x="wd2" y="hd2"/>
                </a:cxn>
                <a:cxn ang="10800000">
                  <a:pos x="wd2" y="hd2"/>
                </a:cxn>
                <a:cxn ang="16200000">
                  <a:pos x="wd2" y="hd2"/>
                </a:cxn>
              </a:cxnLst>
              <a:rect l="0" t="0" r="r" b="b"/>
              <a:pathLst>
                <a:path w="20506" h="20506" extrusionOk="0">
                  <a:moveTo>
                    <a:pt x="6494" y="14021"/>
                  </a:moveTo>
                  <a:cubicBezTo>
                    <a:pt x="2755" y="10280"/>
                    <a:pt x="2149" y="4428"/>
                    <a:pt x="5043" y="0"/>
                  </a:cubicBezTo>
                  <a:cubicBezTo>
                    <a:pt x="4402" y="419"/>
                    <a:pt x="3806" y="901"/>
                    <a:pt x="3263" y="1439"/>
                  </a:cubicBezTo>
                  <a:cubicBezTo>
                    <a:pt x="-1094" y="5807"/>
                    <a:pt x="-1087" y="12882"/>
                    <a:pt x="3279" y="17241"/>
                  </a:cubicBezTo>
                  <a:cubicBezTo>
                    <a:pt x="7645" y="21600"/>
                    <a:pt x="14716" y="21593"/>
                    <a:pt x="19073" y="17225"/>
                  </a:cubicBezTo>
                  <a:cubicBezTo>
                    <a:pt x="19609" y="16687"/>
                    <a:pt x="20089" y="16096"/>
                    <a:pt x="20506" y="15461"/>
                  </a:cubicBezTo>
                  <a:cubicBezTo>
                    <a:pt x="16083" y="18359"/>
                    <a:pt x="10235" y="17758"/>
                    <a:pt x="6494" y="14021"/>
                  </a:cubicBezTo>
                  <a:close/>
                </a:path>
              </a:pathLst>
            </a:custGeom>
            <a:gradFill flip="none" rotWithShape="1">
              <a:gsLst>
                <a:gs pos="0">
                  <a:srgbClr val="AD02E6"/>
                </a:gs>
                <a:gs pos="45367">
                  <a:srgbClr val="8815C8"/>
                </a:gs>
                <a:gs pos="100000">
                  <a:srgbClr val="6428AA"/>
                </a:gs>
              </a:gsLst>
              <a:lin ang="0" scaled="0"/>
            </a:gradFill>
            <a:ln w="12700" cap="flat">
              <a:noFill/>
              <a:miter lim="400000"/>
            </a:ln>
            <a:effectLst>
              <a:outerShdw blurRad="101600" dist="140025" dir="2315233" rotWithShape="0">
                <a:srgbClr val="000000">
                  <a:alpha val="14699"/>
                </a:srgbClr>
              </a:outerShdw>
            </a:effectLst>
          </p:spPr>
          <p:txBody>
            <a:bodyPr wrap="square" lIns="45719" tIns="45719" rIns="45719" bIns="45719" numCol="1" anchor="ctr">
              <a:noAutofit/>
            </a:bodyPr>
            <a:lstStyle/>
            <a:p>
              <a:pPr defTabSz="914400">
                <a:defRPr>
                  <a:solidFill>
                    <a:srgbClr val="FFFFFF"/>
                  </a:solidFill>
                </a:defRPr>
              </a:pPr>
              <a:endParaRPr kern="0">
                <a:solidFill>
                  <a:srgbClr val="FFFFFF"/>
                </a:solidFill>
              </a:endParaRPr>
            </a:p>
          </p:txBody>
        </p:sp>
        <p:sp>
          <p:nvSpPr>
            <p:cNvPr id="80" name="Freeform 104"/>
            <p:cNvSpPr/>
            <p:nvPr/>
          </p:nvSpPr>
          <p:spPr>
            <a:xfrm>
              <a:off x="52316" y="2292936"/>
              <a:ext cx="2259223" cy="1359755"/>
            </a:xfrm>
            <a:custGeom>
              <a:avLst/>
              <a:gdLst/>
              <a:ahLst/>
              <a:cxnLst>
                <a:cxn ang="0">
                  <a:pos x="wd2" y="hd2"/>
                </a:cxn>
                <a:cxn ang="5400000">
                  <a:pos x="wd2" y="hd2"/>
                </a:cxn>
                <a:cxn ang="10800000">
                  <a:pos x="wd2" y="hd2"/>
                </a:cxn>
                <a:cxn ang="16200000">
                  <a:pos x="wd2" y="hd2"/>
                </a:cxn>
              </a:cxnLst>
              <a:rect l="0" t="0" r="r" b="b"/>
              <a:pathLst>
                <a:path w="21596" h="21593" extrusionOk="0">
                  <a:moveTo>
                    <a:pt x="10798" y="14271"/>
                  </a:moveTo>
                  <a:cubicBezTo>
                    <a:pt x="5685" y="14269"/>
                    <a:pt x="1273" y="8314"/>
                    <a:pt x="227" y="0"/>
                  </a:cubicBezTo>
                  <a:cubicBezTo>
                    <a:pt x="76" y="1207"/>
                    <a:pt x="0" y="2435"/>
                    <a:pt x="0" y="3668"/>
                  </a:cubicBezTo>
                  <a:cubicBezTo>
                    <a:pt x="4" y="13574"/>
                    <a:pt x="4842" y="21600"/>
                    <a:pt x="10805" y="21593"/>
                  </a:cubicBezTo>
                  <a:cubicBezTo>
                    <a:pt x="16769" y="21586"/>
                    <a:pt x="21600" y="13549"/>
                    <a:pt x="21596" y="3643"/>
                  </a:cubicBezTo>
                  <a:cubicBezTo>
                    <a:pt x="21595" y="2419"/>
                    <a:pt x="21519" y="1198"/>
                    <a:pt x="21369" y="0"/>
                  </a:cubicBezTo>
                  <a:cubicBezTo>
                    <a:pt x="20323" y="8314"/>
                    <a:pt x="15911" y="14271"/>
                    <a:pt x="10798" y="14271"/>
                  </a:cubicBezTo>
                  <a:close/>
                </a:path>
              </a:pathLst>
            </a:custGeom>
            <a:gradFill flip="none" rotWithShape="1">
              <a:gsLst>
                <a:gs pos="0">
                  <a:srgbClr val="8016EF"/>
                </a:gs>
                <a:gs pos="52282">
                  <a:srgbClr val="6761F7"/>
                </a:gs>
                <a:gs pos="100000">
                  <a:srgbClr val="4FACFE"/>
                </a:gs>
              </a:gsLst>
              <a:lin ang="0" scaled="0"/>
            </a:gradFill>
            <a:ln w="12700" cap="flat">
              <a:noFill/>
              <a:miter lim="400000"/>
            </a:ln>
            <a:effectLst>
              <a:outerShdw blurRad="101600" dist="140025" dir="2315233" rotWithShape="0">
                <a:srgbClr val="000000">
                  <a:alpha val="14699"/>
                </a:srgbClr>
              </a:outerShdw>
            </a:effectLst>
          </p:spPr>
          <p:txBody>
            <a:bodyPr wrap="square" lIns="45719" tIns="45719" rIns="45719" bIns="45719" numCol="1" anchor="ctr">
              <a:noAutofit/>
            </a:bodyPr>
            <a:lstStyle/>
            <a:p>
              <a:pPr defTabSz="914400">
                <a:defRPr>
                  <a:solidFill>
                    <a:srgbClr val="FFFFFF"/>
                  </a:solidFill>
                </a:defRPr>
              </a:pPr>
              <a:endParaRPr kern="0">
                <a:solidFill>
                  <a:srgbClr val="FFFFFF"/>
                </a:solidFill>
              </a:endParaRPr>
            </a:p>
          </p:txBody>
        </p:sp>
        <p:sp>
          <p:nvSpPr>
            <p:cNvPr id="81" name="Freeform 105"/>
            <p:cNvSpPr/>
            <p:nvPr/>
          </p:nvSpPr>
          <p:spPr>
            <a:xfrm>
              <a:off x="815023" y="2080073"/>
              <a:ext cx="2073408" cy="2073372"/>
            </a:xfrm>
            <a:custGeom>
              <a:avLst/>
              <a:gdLst/>
              <a:ahLst/>
              <a:cxnLst>
                <a:cxn ang="0">
                  <a:pos x="wd2" y="hd2"/>
                </a:cxn>
                <a:cxn ang="5400000">
                  <a:pos x="wd2" y="hd2"/>
                </a:cxn>
                <a:cxn ang="10800000">
                  <a:pos x="wd2" y="hd2"/>
                </a:cxn>
                <a:cxn ang="16200000">
                  <a:pos x="wd2" y="hd2"/>
                </a:cxn>
              </a:cxnLst>
              <a:rect l="0" t="0" r="r" b="b"/>
              <a:pathLst>
                <a:path w="20081" h="20081" extrusionOk="0">
                  <a:moveTo>
                    <a:pt x="13729" y="13739"/>
                  </a:moveTo>
                  <a:cubicBezTo>
                    <a:pt x="10063" y="17398"/>
                    <a:pt x="4333" y="17986"/>
                    <a:pt x="0" y="15148"/>
                  </a:cubicBezTo>
                  <a:cubicBezTo>
                    <a:pt x="3317" y="20196"/>
                    <a:pt x="10099" y="21600"/>
                    <a:pt x="15148" y="18283"/>
                  </a:cubicBezTo>
                  <a:cubicBezTo>
                    <a:pt x="20197" y="14965"/>
                    <a:pt x="21600" y="8183"/>
                    <a:pt x="18283" y="3135"/>
                  </a:cubicBezTo>
                  <a:cubicBezTo>
                    <a:pt x="17463" y="1887"/>
                    <a:pt x="16396" y="820"/>
                    <a:pt x="15148" y="0"/>
                  </a:cubicBezTo>
                  <a:cubicBezTo>
                    <a:pt x="17988" y="4338"/>
                    <a:pt x="17395" y="10073"/>
                    <a:pt x="13729" y="13739"/>
                  </a:cubicBezTo>
                  <a:close/>
                </a:path>
              </a:pathLst>
            </a:custGeom>
            <a:gradFill flip="none" rotWithShape="1">
              <a:gsLst>
                <a:gs pos="0">
                  <a:srgbClr val="00F2FE"/>
                </a:gs>
                <a:gs pos="41897">
                  <a:srgbClr val="28CFFE"/>
                </a:gs>
                <a:gs pos="97514">
                  <a:srgbClr val="4FACFE"/>
                </a:gs>
              </a:gsLst>
              <a:lin ang="0" scaled="0"/>
            </a:gradFill>
            <a:ln w="12700" cap="flat">
              <a:noFill/>
              <a:miter lim="400000"/>
            </a:ln>
            <a:effectLst>
              <a:outerShdw blurRad="101600" dist="140025" dir="2315233" rotWithShape="0">
                <a:srgbClr val="000000">
                  <a:alpha val="14699"/>
                </a:srgbClr>
              </a:outerShdw>
            </a:effectLst>
          </p:spPr>
          <p:txBody>
            <a:bodyPr wrap="square" lIns="45719" tIns="45719" rIns="45719" bIns="45719" numCol="1" anchor="ctr">
              <a:noAutofit/>
            </a:bodyPr>
            <a:lstStyle/>
            <a:p>
              <a:pPr defTabSz="914400">
                <a:defRPr>
                  <a:solidFill>
                    <a:srgbClr val="FFFFFF"/>
                  </a:solidFill>
                </a:defRPr>
              </a:pPr>
              <a:endParaRPr kern="0">
                <a:solidFill>
                  <a:srgbClr val="FFFFFF"/>
                </a:solidFill>
              </a:endParaRPr>
            </a:p>
          </p:txBody>
        </p:sp>
        <p:sp>
          <p:nvSpPr>
            <p:cNvPr id="82" name="Freeform 106"/>
            <p:cNvSpPr/>
            <p:nvPr/>
          </p:nvSpPr>
          <p:spPr>
            <a:xfrm>
              <a:off x="2293663" y="1844343"/>
              <a:ext cx="1360006" cy="2259410"/>
            </a:xfrm>
            <a:custGeom>
              <a:avLst/>
              <a:gdLst/>
              <a:ahLst/>
              <a:cxnLst>
                <a:cxn ang="0">
                  <a:pos x="wd2" y="hd2"/>
                </a:cxn>
                <a:cxn ang="5400000">
                  <a:pos x="wd2" y="hd2"/>
                </a:cxn>
                <a:cxn ang="10800000">
                  <a:pos x="wd2" y="hd2"/>
                </a:cxn>
                <a:cxn ang="16200000">
                  <a:pos x="wd2" y="hd2"/>
                </a:cxn>
              </a:cxnLst>
              <a:rect l="0" t="0" r="r" b="b"/>
              <a:pathLst>
                <a:path w="20077" h="20657" extrusionOk="0">
                  <a:moveTo>
                    <a:pt x="13266" y="10327"/>
                  </a:moveTo>
                  <a:cubicBezTo>
                    <a:pt x="13266" y="15217"/>
                    <a:pt x="7729" y="19437"/>
                    <a:pt x="0" y="20438"/>
                  </a:cubicBezTo>
                  <a:cubicBezTo>
                    <a:pt x="9016" y="21600"/>
                    <a:pt x="17847" y="18015"/>
                    <a:pt x="19723" y="12432"/>
                  </a:cubicBezTo>
                  <a:cubicBezTo>
                    <a:pt x="21600" y="6848"/>
                    <a:pt x="15812" y="1379"/>
                    <a:pt x="6796" y="217"/>
                  </a:cubicBezTo>
                  <a:cubicBezTo>
                    <a:pt x="5682" y="73"/>
                    <a:pt x="4547" y="0"/>
                    <a:pt x="3409" y="0"/>
                  </a:cubicBezTo>
                  <a:cubicBezTo>
                    <a:pt x="2264" y="0"/>
                    <a:pt x="1122" y="73"/>
                    <a:pt x="0" y="217"/>
                  </a:cubicBezTo>
                  <a:cubicBezTo>
                    <a:pt x="7728" y="1218"/>
                    <a:pt x="13265" y="5437"/>
                    <a:pt x="13266" y="10327"/>
                  </a:cubicBezTo>
                  <a:close/>
                </a:path>
              </a:pathLst>
            </a:custGeom>
            <a:gradFill flip="none" rotWithShape="1">
              <a:gsLst>
                <a:gs pos="0">
                  <a:srgbClr val="0CB100"/>
                </a:gs>
                <a:gs pos="46821">
                  <a:srgbClr val="67CE02"/>
                </a:gs>
                <a:gs pos="99075">
                  <a:srgbClr val="C3EA03"/>
                </a:gs>
              </a:gsLst>
              <a:lin ang="0" scaled="0"/>
            </a:gradFill>
            <a:ln w="12700" cap="flat">
              <a:noFill/>
              <a:miter lim="400000"/>
            </a:ln>
            <a:effectLst>
              <a:outerShdw blurRad="101600" dist="140025" dir="2315233" rotWithShape="0">
                <a:srgbClr val="000000">
                  <a:alpha val="14699"/>
                </a:srgbClr>
              </a:outerShdw>
            </a:effectLst>
          </p:spPr>
          <p:txBody>
            <a:bodyPr wrap="square" lIns="45719" tIns="45719" rIns="45719" bIns="45719" numCol="1" anchor="ctr">
              <a:noAutofit/>
            </a:bodyPr>
            <a:lstStyle/>
            <a:p>
              <a:pPr defTabSz="914400">
                <a:defRPr>
                  <a:solidFill>
                    <a:srgbClr val="FFFFFF"/>
                  </a:solidFill>
                </a:defRPr>
              </a:pPr>
              <a:endParaRPr kern="0">
                <a:solidFill>
                  <a:srgbClr val="FFFFFF"/>
                </a:solidFill>
              </a:endParaRPr>
            </a:p>
          </p:txBody>
        </p:sp>
        <p:sp>
          <p:nvSpPr>
            <p:cNvPr id="83" name="Freeform 107"/>
            <p:cNvSpPr/>
            <p:nvPr/>
          </p:nvSpPr>
          <p:spPr>
            <a:xfrm>
              <a:off x="2080794" y="1266114"/>
              <a:ext cx="2074342" cy="2074303"/>
            </a:xfrm>
            <a:custGeom>
              <a:avLst/>
              <a:gdLst/>
              <a:ahLst/>
              <a:cxnLst>
                <a:cxn ang="0">
                  <a:pos x="wd2" y="hd2"/>
                </a:cxn>
                <a:cxn ang="5400000">
                  <a:pos x="wd2" y="hd2"/>
                </a:cxn>
                <a:cxn ang="10800000">
                  <a:pos x="wd2" y="hd2"/>
                </a:cxn>
                <a:cxn ang="16200000">
                  <a:pos x="wd2" y="hd2"/>
                </a:cxn>
              </a:cxnLst>
              <a:rect l="0" t="0" r="r" b="b"/>
              <a:pathLst>
                <a:path w="20080" h="20080" extrusionOk="0">
                  <a:moveTo>
                    <a:pt x="13732" y="6358"/>
                  </a:moveTo>
                  <a:cubicBezTo>
                    <a:pt x="17390" y="10022"/>
                    <a:pt x="17978" y="15749"/>
                    <a:pt x="15141" y="20080"/>
                  </a:cubicBezTo>
                  <a:cubicBezTo>
                    <a:pt x="20191" y="16768"/>
                    <a:pt x="21600" y="9989"/>
                    <a:pt x="18288" y="4939"/>
                  </a:cubicBezTo>
                  <a:cubicBezTo>
                    <a:pt x="14976" y="-111"/>
                    <a:pt x="8197" y="-1520"/>
                    <a:pt x="3147" y="1792"/>
                  </a:cubicBezTo>
                  <a:cubicBezTo>
                    <a:pt x="1894" y="2614"/>
                    <a:pt x="822" y="3685"/>
                    <a:pt x="0" y="4939"/>
                  </a:cubicBezTo>
                  <a:cubicBezTo>
                    <a:pt x="4336" y="2099"/>
                    <a:pt x="10069" y="2692"/>
                    <a:pt x="13732" y="6358"/>
                  </a:cubicBezTo>
                  <a:close/>
                </a:path>
              </a:pathLst>
            </a:custGeom>
            <a:gradFill flip="none" rotWithShape="1">
              <a:gsLst>
                <a:gs pos="0">
                  <a:srgbClr val="FFEA03"/>
                </a:gs>
                <a:gs pos="70683">
                  <a:srgbClr val="FFBA02"/>
                </a:gs>
                <a:gs pos="97580">
                  <a:srgbClr val="FF8A00"/>
                </a:gs>
              </a:gsLst>
              <a:lin ang="0" scaled="0"/>
            </a:gradFill>
            <a:ln w="12700" cap="flat">
              <a:noFill/>
              <a:miter lim="400000"/>
            </a:ln>
            <a:effectLst>
              <a:outerShdw blurRad="101600" dist="140025" dir="2315233" rotWithShape="0">
                <a:srgbClr val="000000">
                  <a:alpha val="14699"/>
                </a:srgbClr>
              </a:outerShdw>
            </a:effectLst>
          </p:spPr>
          <p:txBody>
            <a:bodyPr wrap="square" lIns="45719" tIns="45719" rIns="45719" bIns="45719" numCol="1" anchor="ctr">
              <a:noAutofit/>
            </a:bodyPr>
            <a:lstStyle/>
            <a:p>
              <a:pPr defTabSz="914400">
                <a:defRPr>
                  <a:solidFill>
                    <a:srgbClr val="FFFFFF"/>
                  </a:solidFill>
                </a:defRPr>
              </a:pPr>
              <a:endParaRPr kern="0">
                <a:solidFill>
                  <a:srgbClr val="FFFFFF"/>
                </a:solidFill>
              </a:endParaRPr>
            </a:p>
          </p:txBody>
        </p:sp>
        <p:sp>
          <p:nvSpPr>
            <p:cNvPr id="84" name="Freeform 108"/>
            <p:cNvSpPr/>
            <p:nvPr/>
          </p:nvSpPr>
          <p:spPr>
            <a:xfrm>
              <a:off x="1844229" y="501824"/>
              <a:ext cx="2259450" cy="1359983"/>
            </a:xfrm>
            <a:custGeom>
              <a:avLst/>
              <a:gdLst/>
              <a:ahLst/>
              <a:cxnLst>
                <a:cxn ang="0">
                  <a:pos x="wd2" y="hd2"/>
                </a:cxn>
                <a:cxn ang="5400000">
                  <a:pos x="wd2" y="hd2"/>
                </a:cxn>
                <a:cxn ang="10800000">
                  <a:pos x="wd2" y="hd2"/>
                </a:cxn>
                <a:cxn ang="16200000">
                  <a:pos x="wd2" y="hd2"/>
                </a:cxn>
              </a:cxnLst>
              <a:rect l="0" t="0" r="r" b="b"/>
              <a:pathLst>
                <a:path w="20657" h="20077" extrusionOk="0">
                  <a:moveTo>
                    <a:pt x="10327" y="6811"/>
                  </a:moveTo>
                  <a:cubicBezTo>
                    <a:pt x="15217" y="6811"/>
                    <a:pt x="19437" y="12348"/>
                    <a:pt x="20438" y="20077"/>
                  </a:cubicBezTo>
                  <a:cubicBezTo>
                    <a:pt x="21600" y="11061"/>
                    <a:pt x="18015" y="2230"/>
                    <a:pt x="12432" y="354"/>
                  </a:cubicBezTo>
                  <a:cubicBezTo>
                    <a:pt x="6848" y="-1523"/>
                    <a:pt x="1379" y="4265"/>
                    <a:pt x="217" y="13281"/>
                  </a:cubicBezTo>
                  <a:cubicBezTo>
                    <a:pt x="73" y="14395"/>
                    <a:pt x="1" y="15530"/>
                    <a:pt x="0" y="16668"/>
                  </a:cubicBezTo>
                  <a:cubicBezTo>
                    <a:pt x="0" y="17813"/>
                    <a:pt x="73" y="18955"/>
                    <a:pt x="217" y="20077"/>
                  </a:cubicBezTo>
                  <a:cubicBezTo>
                    <a:pt x="1218" y="12349"/>
                    <a:pt x="5437" y="6812"/>
                    <a:pt x="10327" y="6811"/>
                  </a:cubicBezTo>
                  <a:close/>
                </a:path>
              </a:pathLst>
            </a:custGeom>
            <a:gradFill flip="none" rotWithShape="1">
              <a:gsLst>
                <a:gs pos="0">
                  <a:srgbClr val="FFC203"/>
                </a:gs>
                <a:gs pos="36657">
                  <a:srgbClr val="FF7D25"/>
                </a:gs>
                <a:gs pos="77153">
                  <a:srgbClr val="FF3847"/>
                </a:gs>
              </a:gsLst>
              <a:lin ang="0" scaled="0"/>
            </a:gradFill>
            <a:ln w="12700" cap="flat">
              <a:noFill/>
              <a:miter lim="400000"/>
            </a:ln>
            <a:effectLst>
              <a:outerShdw blurRad="101600" dist="140025" dir="2315233" rotWithShape="0">
                <a:srgbClr val="000000">
                  <a:alpha val="14699"/>
                </a:srgbClr>
              </a:outerShdw>
            </a:effectLst>
          </p:spPr>
          <p:txBody>
            <a:bodyPr wrap="square" lIns="45719" tIns="45719" rIns="45719" bIns="45719" numCol="1" anchor="ctr">
              <a:noAutofit/>
            </a:bodyPr>
            <a:lstStyle/>
            <a:p>
              <a:pPr defTabSz="914400">
                <a:defRPr>
                  <a:solidFill>
                    <a:srgbClr val="FFFFFF"/>
                  </a:solidFill>
                </a:defRPr>
              </a:pPr>
              <a:endParaRPr kern="0">
                <a:solidFill>
                  <a:srgbClr val="FFFFFF"/>
                </a:solidFill>
              </a:endParaRPr>
            </a:p>
          </p:txBody>
        </p:sp>
        <p:sp>
          <p:nvSpPr>
            <p:cNvPr id="85" name="Freeform 109"/>
            <p:cNvSpPr/>
            <p:nvPr/>
          </p:nvSpPr>
          <p:spPr>
            <a:xfrm>
              <a:off x="1266582" y="0"/>
              <a:ext cx="2074580" cy="2074461"/>
            </a:xfrm>
            <a:custGeom>
              <a:avLst/>
              <a:gdLst/>
              <a:ahLst/>
              <a:cxnLst>
                <a:cxn ang="0">
                  <a:pos x="wd2" y="hd2"/>
                </a:cxn>
                <a:cxn ang="5400000">
                  <a:pos x="wd2" y="hd2"/>
                </a:cxn>
                <a:cxn ang="10800000">
                  <a:pos x="wd2" y="hd2"/>
                </a:cxn>
                <a:cxn ang="16200000">
                  <a:pos x="wd2" y="hd2"/>
                </a:cxn>
              </a:cxnLst>
              <a:rect l="0" t="0" r="r" b="b"/>
              <a:pathLst>
                <a:path w="20080" h="20080" extrusionOk="0">
                  <a:moveTo>
                    <a:pt x="6360" y="6351"/>
                  </a:moveTo>
                  <a:cubicBezTo>
                    <a:pt x="10023" y="2694"/>
                    <a:pt x="15750" y="2106"/>
                    <a:pt x="20080" y="4943"/>
                  </a:cubicBezTo>
                  <a:cubicBezTo>
                    <a:pt x="16770" y="-108"/>
                    <a:pt x="9993" y="-1520"/>
                    <a:pt x="4942" y="1790"/>
                  </a:cubicBezTo>
                  <a:cubicBezTo>
                    <a:pt x="-108" y="5099"/>
                    <a:pt x="-1520" y="11877"/>
                    <a:pt x="1790" y="16928"/>
                  </a:cubicBezTo>
                  <a:cubicBezTo>
                    <a:pt x="2613" y="18184"/>
                    <a:pt x="3685" y="19257"/>
                    <a:pt x="4941" y="20080"/>
                  </a:cubicBezTo>
                  <a:cubicBezTo>
                    <a:pt x="2101" y="15746"/>
                    <a:pt x="2693" y="10013"/>
                    <a:pt x="6360" y="6351"/>
                  </a:cubicBezTo>
                  <a:close/>
                </a:path>
              </a:pathLst>
            </a:custGeom>
            <a:gradFill flip="none" rotWithShape="1">
              <a:gsLst>
                <a:gs pos="2372">
                  <a:srgbClr val="FF0040"/>
                </a:gs>
                <a:gs pos="37053">
                  <a:srgbClr val="FF0071"/>
                </a:gs>
                <a:gs pos="99150">
                  <a:srgbClr val="FF00A2"/>
                </a:gs>
              </a:gsLst>
              <a:lin ang="0" scaled="0"/>
            </a:gradFill>
            <a:ln w="12700" cap="flat">
              <a:noFill/>
              <a:miter lim="400000"/>
            </a:ln>
            <a:effectLst>
              <a:outerShdw blurRad="101600" dist="140025" dir="2315233" rotWithShape="0">
                <a:srgbClr val="000000">
                  <a:alpha val="14699"/>
                </a:srgbClr>
              </a:outerShdw>
            </a:effectLst>
          </p:spPr>
          <p:txBody>
            <a:bodyPr wrap="square" lIns="45719" tIns="45719" rIns="45719" bIns="45719" numCol="1" anchor="ctr">
              <a:noAutofit/>
            </a:bodyPr>
            <a:lstStyle/>
            <a:p>
              <a:pPr defTabSz="914400">
                <a:defRPr>
                  <a:solidFill>
                    <a:srgbClr val="FFFFFF"/>
                  </a:solidFill>
                </a:defRPr>
              </a:pPr>
              <a:endParaRPr kern="0">
                <a:solidFill>
                  <a:srgbClr val="FFFFFF"/>
                </a:solidFill>
              </a:endParaRPr>
            </a:p>
          </p:txBody>
        </p:sp>
        <p:sp>
          <p:nvSpPr>
            <p:cNvPr id="86" name="Freeform 111"/>
            <p:cNvSpPr/>
            <p:nvPr/>
          </p:nvSpPr>
          <p:spPr>
            <a:xfrm>
              <a:off x="501958" y="52047"/>
              <a:ext cx="1360567" cy="2259186"/>
            </a:xfrm>
            <a:custGeom>
              <a:avLst/>
              <a:gdLst/>
              <a:ahLst/>
              <a:cxnLst>
                <a:cxn ang="0">
                  <a:pos x="wd2" y="hd2"/>
                </a:cxn>
                <a:cxn ang="5400000">
                  <a:pos x="wd2" y="hd2"/>
                </a:cxn>
                <a:cxn ang="10800000">
                  <a:pos x="wd2" y="hd2"/>
                </a:cxn>
                <a:cxn ang="16200000">
                  <a:pos x="wd2" y="hd2"/>
                </a:cxn>
              </a:cxnLst>
              <a:rect l="0" t="0" r="r" b="b"/>
              <a:pathLst>
                <a:path w="21600" h="21599" extrusionOk="0">
                  <a:moveTo>
                    <a:pt x="7333" y="10800"/>
                  </a:moveTo>
                  <a:cubicBezTo>
                    <a:pt x="7334" y="5686"/>
                    <a:pt x="13288" y="1273"/>
                    <a:pt x="21600" y="225"/>
                  </a:cubicBezTo>
                  <a:cubicBezTo>
                    <a:pt x="20394" y="75"/>
                    <a:pt x="19165" y="0"/>
                    <a:pt x="17933" y="0"/>
                  </a:cubicBezTo>
                  <a:cubicBezTo>
                    <a:pt x="8029" y="0"/>
                    <a:pt x="0" y="4835"/>
                    <a:pt x="0" y="10800"/>
                  </a:cubicBezTo>
                  <a:cubicBezTo>
                    <a:pt x="0" y="16764"/>
                    <a:pt x="8029" y="21599"/>
                    <a:pt x="17933" y="21599"/>
                  </a:cubicBezTo>
                  <a:cubicBezTo>
                    <a:pt x="19165" y="21600"/>
                    <a:pt x="20393" y="21525"/>
                    <a:pt x="21600" y="21377"/>
                  </a:cubicBezTo>
                  <a:cubicBezTo>
                    <a:pt x="13286" y="20329"/>
                    <a:pt x="7331" y="15915"/>
                    <a:pt x="7333" y="10800"/>
                  </a:cubicBezTo>
                  <a:close/>
                </a:path>
              </a:pathLst>
            </a:custGeom>
            <a:gradFill flip="none" rotWithShape="1">
              <a:gsLst>
                <a:gs pos="0">
                  <a:srgbClr val="F000C6"/>
                </a:gs>
                <a:gs pos="46532">
                  <a:srgbClr val="B800C4"/>
                </a:gs>
                <a:gs pos="100000">
                  <a:srgbClr val="8000C2"/>
                </a:gs>
              </a:gsLst>
              <a:lin ang="0" scaled="0"/>
            </a:gradFill>
            <a:ln w="12700" cap="flat">
              <a:noFill/>
              <a:miter lim="400000"/>
            </a:ln>
            <a:effectLst>
              <a:outerShdw blurRad="101600" dist="140025" dir="2315233" rotWithShape="0">
                <a:srgbClr val="000000">
                  <a:alpha val="14699"/>
                </a:srgbClr>
              </a:outerShdw>
            </a:effectLst>
          </p:spPr>
          <p:txBody>
            <a:bodyPr wrap="square" lIns="45719" tIns="45719" rIns="45719" bIns="45719" numCol="1" anchor="ctr">
              <a:noAutofit/>
            </a:bodyPr>
            <a:lstStyle/>
            <a:p>
              <a:pPr defTabSz="914400">
                <a:defRPr>
                  <a:solidFill>
                    <a:srgbClr val="FFFFFF"/>
                  </a:solidFill>
                </a:defRPr>
              </a:pPr>
              <a:endParaRPr kern="0">
                <a:solidFill>
                  <a:srgbClr val="FFFFFF"/>
                </a:solidFill>
              </a:endParaRPr>
            </a:p>
          </p:txBody>
        </p:sp>
      </p:grpSp>
      <p:grpSp>
        <p:nvGrpSpPr>
          <p:cNvPr id="88" name="Группа 87"/>
          <p:cNvGrpSpPr/>
          <p:nvPr/>
        </p:nvGrpSpPr>
        <p:grpSpPr>
          <a:xfrm>
            <a:off x="1829876" y="3150127"/>
            <a:ext cx="1593170" cy="1571657"/>
            <a:chOff x="2392033" y="3392360"/>
            <a:chExt cx="1205245" cy="1255529"/>
          </a:xfrm>
        </p:grpSpPr>
        <p:sp>
          <p:nvSpPr>
            <p:cNvPr id="72" name="Freeform 712"/>
            <p:cNvSpPr/>
            <p:nvPr/>
          </p:nvSpPr>
          <p:spPr>
            <a:xfrm>
              <a:off x="2392033" y="3392360"/>
              <a:ext cx="1205245" cy="1255529"/>
            </a:xfrm>
            <a:prstGeom prst="ellipse">
              <a:avLst/>
            </a:prstGeom>
            <a:gradFill>
              <a:gsLst>
                <a:gs pos="22846">
                  <a:srgbClr val="FFFFFF"/>
                </a:gs>
                <a:gs pos="63322">
                  <a:srgbClr val="E6EAEB"/>
                </a:gs>
                <a:gs pos="99960">
                  <a:srgbClr val="CDD5D8"/>
                </a:gs>
              </a:gsLst>
              <a:lin ang="2089253"/>
            </a:gradFill>
            <a:ln w="12700">
              <a:miter lim="400000"/>
            </a:ln>
            <a:effectLst>
              <a:outerShdw blurRad="38100" dist="26654" dir="2315233" rotWithShape="0">
                <a:srgbClr val="000000">
                  <a:alpha val="28814"/>
                </a:srgbClr>
              </a:outerShdw>
            </a:effectLst>
          </p:spPr>
          <p:txBody>
            <a:bodyPr lIns="45719" rIns="45719" anchor="ctr"/>
            <a:lstStyle/>
            <a:p>
              <a:pPr defTabSz="914400">
                <a:defRPr>
                  <a:solidFill>
                    <a:srgbClr val="FFFFFF"/>
                  </a:solidFill>
                  <a:latin typeface="Avenir Next Regular"/>
                  <a:ea typeface="Avenir Next Regular"/>
                  <a:cs typeface="Avenir Next Regular"/>
                  <a:sym typeface="Avenir Next Regular"/>
                </a:defRPr>
              </a:pPr>
              <a:endParaRPr kern="0">
                <a:solidFill>
                  <a:srgbClr val="FFFFFF"/>
                </a:solidFill>
                <a:latin typeface="Avenir Next Regular"/>
                <a:ea typeface="Avenir Next Regular"/>
                <a:cs typeface="Avenir Next Regular"/>
                <a:sym typeface="Avenir Next Regular"/>
              </a:endParaRPr>
            </a:p>
          </p:txBody>
        </p:sp>
        <p:sp>
          <p:nvSpPr>
            <p:cNvPr id="73" name="TextBox 72"/>
            <p:cNvSpPr txBox="1"/>
            <p:nvPr/>
          </p:nvSpPr>
          <p:spPr>
            <a:xfrm>
              <a:off x="2420848" y="3632558"/>
              <a:ext cx="1147616" cy="823662"/>
            </a:xfrm>
            <a:prstGeom prst="rect">
              <a:avLst/>
            </a:prstGeom>
            <a:noFill/>
          </p:spPr>
          <p:txBody>
            <a:bodyPr wrap="square" rtlCol="0">
              <a:spAutoFit/>
            </a:bodyPr>
            <a:lstStyle/>
            <a:p>
              <a:pPr algn="ctr"/>
              <a:r>
                <a:rPr lang="ru-RU" sz="4500" b="1" dirty="0" smtClean="0">
                  <a:solidFill>
                    <a:prstClr val="black"/>
                  </a:solidFill>
                </a:rPr>
                <a:t>2,0 </a:t>
              </a:r>
              <a:r>
                <a:rPr lang="ru-RU" sz="1600" dirty="0" err="1">
                  <a:solidFill>
                    <a:prstClr val="black"/>
                  </a:solidFill>
                </a:rPr>
                <a:t>млн.рублей</a:t>
              </a:r>
              <a:endParaRPr lang="ru-RU" sz="1600" dirty="0">
                <a:solidFill>
                  <a:prstClr val="black"/>
                </a:solidFill>
              </a:endParaRPr>
            </a:p>
          </p:txBody>
        </p:sp>
      </p:grpSp>
      <p:sp>
        <p:nvSpPr>
          <p:cNvPr id="77"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65</a:t>
            </a:r>
          </a:p>
        </p:txBody>
      </p:sp>
    </p:spTree>
    <p:extLst>
      <p:ext uri="{BB962C8B-B14F-4D97-AF65-F5344CB8AC3E}">
        <p14:creationId xmlns:p14="http://schemas.microsoft.com/office/powerpoint/2010/main" val="326578894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809836" y="95712"/>
            <a:ext cx="7524327" cy="923330"/>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Динамика муниципального долга</a:t>
            </a:r>
          </a:p>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 городского округа</a:t>
            </a:r>
          </a:p>
        </p:txBody>
      </p:sp>
      <p:sp>
        <p:nvSpPr>
          <p:cNvPr id="8" name="Скругленный прямоугольник 7"/>
          <p:cNvSpPr/>
          <p:nvPr/>
        </p:nvSpPr>
        <p:spPr>
          <a:xfrm>
            <a:off x="107430" y="1237565"/>
            <a:ext cx="5688706" cy="855552"/>
          </a:xfrm>
          <a:prstGeom prst="roundRect">
            <a:avLst/>
          </a:prstGeom>
          <a:gradFill flip="none" rotWithShape="1">
            <a:gsLst>
              <a:gs pos="0">
                <a:srgbClr val="00B0F0"/>
              </a:gs>
              <a:gs pos="100000">
                <a:srgbClr val="00B0F0"/>
              </a:gs>
              <a:gs pos="84000">
                <a:srgbClr val="FFFF66"/>
              </a:gs>
              <a:gs pos="22000">
                <a:srgbClr val="FFFF66"/>
              </a:gs>
            </a:gsLst>
            <a:lin ang="5400000" scaled="1"/>
            <a:tileRect/>
          </a:gradFill>
          <a:ln w="25400" cap="flat" cmpd="sng" algn="ctr">
            <a:solidFill>
              <a:srgbClr val="00B0F0"/>
            </a:solidFill>
            <a:prstDash val="solid"/>
          </a:ln>
          <a:effectLst/>
        </p:spPr>
        <p:txBody>
          <a:bodyPr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defTabSz="914400">
              <a:defRPr/>
            </a:pPr>
            <a:r>
              <a:rPr lang="ru-RU" sz="1600" kern="0" dirty="0">
                <a:solidFill>
                  <a:sysClr val="windowText" lastClr="000000"/>
                </a:solidFill>
                <a:latin typeface="Times New Roman" pitchFamily="18" charset="0"/>
                <a:cs typeface="Times New Roman" pitchFamily="18" charset="0"/>
              </a:rPr>
              <a:t>По состоянию на 1 января </a:t>
            </a:r>
            <a:r>
              <a:rPr lang="ru-RU" sz="1600" kern="0" dirty="0" smtClean="0">
                <a:solidFill>
                  <a:sysClr val="windowText" lastClr="000000"/>
                </a:solidFill>
                <a:latin typeface="Times New Roman" pitchFamily="18" charset="0"/>
                <a:cs typeface="Times New Roman" pitchFamily="18" charset="0"/>
              </a:rPr>
              <a:t>2026 </a:t>
            </a:r>
            <a:r>
              <a:rPr lang="ru-RU" sz="1600" kern="0" dirty="0">
                <a:solidFill>
                  <a:sysClr val="windowText" lastClr="000000"/>
                </a:solidFill>
                <a:latin typeface="Times New Roman" pitchFamily="18" charset="0"/>
                <a:cs typeface="Times New Roman" pitchFamily="18" charset="0"/>
              </a:rPr>
              <a:t>года в структуре муниципального долга 100% составляют бюджетные кредиты</a:t>
            </a:r>
          </a:p>
        </p:txBody>
      </p:sp>
      <p:sp>
        <p:nvSpPr>
          <p:cNvPr id="10" name="Прямоугольник 11"/>
          <p:cNvSpPr>
            <a:spLocks noChangeArrowheads="1"/>
          </p:cNvSpPr>
          <p:nvPr/>
        </p:nvSpPr>
        <p:spPr bwMode="auto">
          <a:xfrm>
            <a:off x="6412892" y="1834287"/>
            <a:ext cx="12398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pPr>
            <a:r>
              <a:rPr lang="ru-RU" sz="1400" b="1" dirty="0">
                <a:solidFill>
                  <a:prstClr val="black"/>
                </a:solidFill>
                <a:latin typeface="Arial" charset="0"/>
                <a:cs typeface="Arial" charset="0"/>
              </a:rPr>
              <a:t>Млн.рублей</a:t>
            </a:r>
          </a:p>
        </p:txBody>
      </p:sp>
      <p:grpSp>
        <p:nvGrpSpPr>
          <p:cNvPr id="11" name="Группа 10"/>
          <p:cNvGrpSpPr/>
          <p:nvPr/>
        </p:nvGrpSpPr>
        <p:grpSpPr>
          <a:xfrm>
            <a:off x="809837" y="1834287"/>
            <a:ext cx="6954116" cy="5147512"/>
            <a:chOff x="1250283" y="1483398"/>
            <a:chExt cx="6513669" cy="5147512"/>
          </a:xfrm>
        </p:grpSpPr>
        <p:grpSp>
          <p:nvGrpSpPr>
            <p:cNvPr id="12" name="Группа 11"/>
            <p:cNvGrpSpPr/>
            <p:nvPr/>
          </p:nvGrpSpPr>
          <p:grpSpPr>
            <a:xfrm>
              <a:off x="1250283" y="1483398"/>
              <a:ext cx="6513669" cy="5147512"/>
              <a:chOff x="1250283" y="1483398"/>
              <a:chExt cx="6513669" cy="5147512"/>
            </a:xfrm>
          </p:grpSpPr>
          <p:grpSp>
            <p:nvGrpSpPr>
              <p:cNvPr id="18" name="Group 7"/>
              <p:cNvGrpSpPr>
                <a:grpSpLocks/>
              </p:cNvGrpSpPr>
              <p:nvPr/>
            </p:nvGrpSpPr>
            <p:grpSpPr bwMode="auto">
              <a:xfrm>
                <a:off x="1250283" y="1483398"/>
                <a:ext cx="6513669" cy="5147512"/>
                <a:chOff x="550" y="887"/>
                <a:chExt cx="4642" cy="3342"/>
              </a:xfrm>
            </p:grpSpPr>
            <p:pic>
              <p:nvPicPr>
                <p:cNvPr id="29" name="Picture 8" descr="035"/>
                <p:cNvPicPr>
                  <a:picLocks noChangeAspect="1" noChangeArrowheads="1"/>
                </p:cNvPicPr>
                <p:nvPr/>
              </p:nvPicPr>
              <p:blipFill>
                <a:blip r:embed="rId4">
                  <a:lum contrast="18000"/>
                  <a:extLst>
                    <a:ext uri="{28A0092B-C50C-407E-A947-70E740481C1C}">
                      <a14:useLocalDpi xmlns:a14="http://schemas.microsoft.com/office/drawing/2010/main" val="0"/>
                    </a:ext>
                  </a:extLst>
                </a:blip>
                <a:srcRect/>
                <a:stretch>
                  <a:fillRect/>
                </a:stretch>
              </p:blipFill>
              <p:spPr bwMode="auto">
                <a:xfrm>
                  <a:off x="550" y="887"/>
                  <a:ext cx="4642" cy="3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Line 9"/>
                <p:cNvSpPr>
                  <a:spLocks noChangeShapeType="1"/>
                </p:cNvSpPr>
                <p:nvPr/>
              </p:nvSpPr>
              <p:spPr bwMode="auto">
                <a:xfrm flipV="1">
                  <a:off x="811" y="1561"/>
                  <a:ext cx="4058" cy="272"/>
                </a:xfrm>
                <a:prstGeom prst="line">
                  <a:avLst/>
                </a:prstGeom>
                <a:noFill/>
                <a:ln w="6350">
                  <a:solidFill>
                    <a:srgbClr val="3366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zh-CN" altLang="en-US" kern="0">
                    <a:solidFill>
                      <a:sysClr val="windowText" lastClr="000000"/>
                    </a:solidFill>
                  </a:endParaRPr>
                </a:p>
              </p:txBody>
            </p:sp>
            <p:sp>
              <p:nvSpPr>
                <p:cNvPr id="31" name="Line 10"/>
                <p:cNvSpPr>
                  <a:spLocks noChangeShapeType="1"/>
                </p:cNvSpPr>
                <p:nvPr/>
              </p:nvSpPr>
              <p:spPr bwMode="auto">
                <a:xfrm flipV="1">
                  <a:off x="811" y="2027"/>
                  <a:ext cx="4038" cy="184"/>
                </a:xfrm>
                <a:prstGeom prst="line">
                  <a:avLst/>
                </a:prstGeom>
                <a:noFill/>
                <a:ln w="6350">
                  <a:solidFill>
                    <a:srgbClr val="3366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zh-CN" altLang="en-US" kern="0">
                    <a:solidFill>
                      <a:sysClr val="windowText" lastClr="000000"/>
                    </a:solidFill>
                  </a:endParaRPr>
                </a:p>
              </p:txBody>
            </p:sp>
            <p:sp>
              <p:nvSpPr>
                <p:cNvPr id="32" name="Line 11"/>
                <p:cNvSpPr>
                  <a:spLocks noChangeShapeType="1"/>
                </p:cNvSpPr>
                <p:nvPr/>
              </p:nvSpPr>
              <p:spPr bwMode="auto">
                <a:xfrm flipV="1">
                  <a:off x="811" y="2519"/>
                  <a:ext cx="4034" cy="79"/>
                </a:xfrm>
                <a:prstGeom prst="line">
                  <a:avLst/>
                </a:prstGeom>
                <a:noFill/>
                <a:ln w="6350">
                  <a:solidFill>
                    <a:srgbClr val="3366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zh-CN" altLang="en-US" kern="0">
                    <a:solidFill>
                      <a:sysClr val="windowText" lastClr="000000"/>
                    </a:solidFill>
                  </a:endParaRPr>
                </a:p>
              </p:txBody>
            </p:sp>
            <p:sp>
              <p:nvSpPr>
                <p:cNvPr id="33" name="Line 12"/>
                <p:cNvSpPr>
                  <a:spLocks noChangeShapeType="1"/>
                </p:cNvSpPr>
                <p:nvPr/>
              </p:nvSpPr>
              <p:spPr bwMode="auto">
                <a:xfrm>
                  <a:off x="811" y="2967"/>
                  <a:ext cx="4060" cy="118"/>
                </a:xfrm>
                <a:prstGeom prst="line">
                  <a:avLst/>
                </a:prstGeom>
                <a:noFill/>
                <a:ln w="6350">
                  <a:solidFill>
                    <a:srgbClr val="3366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zh-CN" altLang="en-US" kern="0">
                    <a:solidFill>
                      <a:sysClr val="windowText" lastClr="000000"/>
                    </a:solidFill>
                  </a:endParaRPr>
                </a:p>
              </p:txBody>
            </p:sp>
          </p:grpSp>
          <p:pic>
            <p:nvPicPr>
              <p:cNvPr id="20" name="Picture 24" descr="그림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17416" y="2265527"/>
                <a:ext cx="1223132" cy="3276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5" descr="그림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63837" y="3879655"/>
                <a:ext cx="1010403" cy="1788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22" descr="그림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121125" y="4370773"/>
                <a:ext cx="920157" cy="1410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23"/>
              <p:cNvSpPr txBox="1"/>
              <p:nvPr/>
            </p:nvSpPr>
            <p:spPr>
              <a:xfrm>
                <a:off x="5272858" y="4135583"/>
                <a:ext cx="616689" cy="369332"/>
              </a:xfrm>
              <a:prstGeom prst="rect">
                <a:avLst/>
              </a:prstGeom>
              <a:noFill/>
            </p:spPr>
            <p:txBody>
              <a:bodyPr wrap="square" rtlCol="0">
                <a:spAutoFit/>
              </a:bodyPr>
              <a:lstStyle/>
              <a:p>
                <a:r>
                  <a:rPr lang="ru-RU" b="1" dirty="0">
                    <a:solidFill>
                      <a:prstClr val="black"/>
                    </a:solidFill>
                  </a:rPr>
                  <a:t>6,0</a:t>
                </a:r>
              </a:p>
            </p:txBody>
          </p:sp>
          <p:sp>
            <p:nvSpPr>
              <p:cNvPr id="27" name="TextBox 26"/>
              <p:cNvSpPr txBox="1"/>
              <p:nvPr/>
            </p:nvSpPr>
            <p:spPr>
              <a:xfrm>
                <a:off x="2434768" y="2239853"/>
                <a:ext cx="616689" cy="369332"/>
              </a:xfrm>
              <a:prstGeom prst="rect">
                <a:avLst/>
              </a:prstGeom>
              <a:noFill/>
            </p:spPr>
            <p:txBody>
              <a:bodyPr wrap="square" rtlCol="0">
                <a:spAutoFit/>
              </a:bodyPr>
              <a:lstStyle/>
              <a:p>
                <a:r>
                  <a:rPr lang="ru-RU" b="1" dirty="0">
                    <a:solidFill>
                      <a:prstClr val="black"/>
                    </a:solidFill>
                  </a:rPr>
                  <a:t>27,0</a:t>
                </a:r>
              </a:p>
            </p:txBody>
          </p:sp>
          <p:sp>
            <p:nvSpPr>
              <p:cNvPr id="28" name="TextBox 27"/>
              <p:cNvSpPr txBox="1"/>
              <p:nvPr/>
            </p:nvSpPr>
            <p:spPr>
              <a:xfrm>
                <a:off x="4141241" y="3614360"/>
                <a:ext cx="616689" cy="369332"/>
              </a:xfrm>
              <a:prstGeom prst="rect">
                <a:avLst/>
              </a:prstGeom>
              <a:noFill/>
            </p:spPr>
            <p:txBody>
              <a:bodyPr wrap="square" rtlCol="0">
                <a:spAutoFit/>
              </a:bodyPr>
              <a:lstStyle/>
              <a:p>
                <a:r>
                  <a:rPr lang="ru-RU" b="1" dirty="0">
                    <a:solidFill>
                      <a:prstClr val="black"/>
                    </a:solidFill>
                  </a:rPr>
                  <a:t>10,0</a:t>
                </a:r>
              </a:p>
            </p:txBody>
          </p:sp>
          <p:pic>
            <p:nvPicPr>
              <p:cNvPr id="35" name="Picture 25" descr="그림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15620" y="2983224"/>
                <a:ext cx="1136845" cy="2631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35"/>
              <p:cNvSpPr txBox="1"/>
              <p:nvPr/>
            </p:nvSpPr>
            <p:spPr>
              <a:xfrm>
                <a:off x="3075697" y="2798558"/>
                <a:ext cx="616689" cy="369332"/>
              </a:xfrm>
              <a:prstGeom prst="rect">
                <a:avLst/>
              </a:prstGeom>
              <a:noFill/>
            </p:spPr>
            <p:txBody>
              <a:bodyPr wrap="square" rtlCol="0">
                <a:spAutoFit/>
              </a:bodyPr>
              <a:lstStyle/>
              <a:p>
                <a:r>
                  <a:rPr lang="ru-RU" b="1" dirty="0">
                    <a:solidFill>
                      <a:prstClr val="black"/>
                    </a:solidFill>
                  </a:rPr>
                  <a:t>19,0</a:t>
                </a:r>
              </a:p>
            </p:txBody>
          </p:sp>
        </p:grpSp>
        <p:sp>
          <p:nvSpPr>
            <p:cNvPr id="13" name="TextBox 12"/>
            <p:cNvSpPr txBox="1"/>
            <p:nvPr/>
          </p:nvSpPr>
          <p:spPr>
            <a:xfrm rot="330748">
              <a:off x="1823092" y="5493930"/>
              <a:ext cx="772634" cy="369332"/>
            </a:xfrm>
            <a:prstGeom prst="rect">
              <a:avLst/>
            </a:prstGeom>
            <a:noFill/>
          </p:spPr>
          <p:txBody>
            <a:bodyPr wrap="square" rtlCol="0">
              <a:spAutoFit/>
            </a:bodyPr>
            <a:lstStyle/>
            <a:p>
              <a:r>
                <a:rPr lang="ru-RU" b="1" dirty="0" smtClean="0">
                  <a:solidFill>
                    <a:prstClr val="black"/>
                  </a:solidFill>
                </a:rPr>
                <a:t>2021</a:t>
              </a:r>
              <a:endParaRPr lang="ru-RU" b="1" dirty="0">
                <a:solidFill>
                  <a:prstClr val="black"/>
                </a:solidFill>
              </a:endParaRPr>
            </a:p>
          </p:txBody>
        </p:sp>
        <p:sp>
          <p:nvSpPr>
            <p:cNvPr id="14" name="TextBox 13"/>
            <p:cNvSpPr txBox="1"/>
            <p:nvPr/>
          </p:nvSpPr>
          <p:spPr>
            <a:xfrm rot="330748">
              <a:off x="2830448" y="5615879"/>
              <a:ext cx="772634" cy="369332"/>
            </a:xfrm>
            <a:prstGeom prst="rect">
              <a:avLst/>
            </a:prstGeom>
            <a:noFill/>
          </p:spPr>
          <p:txBody>
            <a:bodyPr wrap="square" rtlCol="0">
              <a:spAutoFit/>
            </a:bodyPr>
            <a:lstStyle/>
            <a:p>
              <a:r>
                <a:rPr lang="ru-RU" b="1" dirty="0" smtClean="0">
                  <a:solidFill>
                    <a:prstClr val="black"/>
                  </a:solidFill>
                </a:rPr>
                <a:t>2022</a:t>
              </a:r>
              <a:endParaRPr lang="ru-RU" b="1" dirty="0">
                <a:solidFill>
                  <a:prstClr val="black"/>
                </a:solidFill>
              </a:endParaRPr>
            </a:p>
          </p:txBody>
        </p:sp>
        <p:sp>
          <p:nvSpPr>
            <p:cNvPr id="15" name="TextBox 14"/>
            <p:cNvSpPr txBox="1"/>
            <p:nvPr/>
          </p:nvSpPr>
          <p:spPr>
            <a:xfrm rot="330748">
              <a:off x="3878431" y="5723829"/>
              <a:ext cx="772634" cy="369332"/>
            </a:xfrm>
            <a:prstGeom prst="rect">
              <a:avLst/>
            </a:prstGeom>
            <a:noFill/>
          </p:spPr>
          <p:txBody>
            <a:bodyPr wrap="square" rtlCol="0">
              <a:spAutoFit/>
            </a:bodyPr>
            <a:lstStyle/>
            <a:p>
              <a:r>
                <a:rPr lang="ru-RU" b="1" dirty="0" smtClean="0">
                  <a:solidFill>
                    <a:prstClr val="black"/>
                  </a:solidFill>
                </a:rPr>
                <a:t>2023</a:t>
              </a:r>
              <a:endParaRPr lang="ru-RU" b="1" dirty="0">
                <a:solidFill>
                  <a:prstClr val="black"/>
                </a:solidFill>
              </a:endParaRPr>
            </a:p>
          </p:txBody>
        </p:sp>
        <p:sp>
          <p:nvSpPr>
            <p:cNvPr id="16" name="TextBox 15"/>
            <p:cNvSpPr txBox="1"/>
            <p:nvPr/>
          </p:nvSpPr>
          <p:spPr>
            <a:xfrm rot="330748">
              <a:off x="5024962" y="5855030"/>
              <a:ext cx="772634" cy="369332"/>
            </a:xfrm>
            <a:prstGeom prst="rect">
              <a:avLst/>
            </a:prstGeom>
            <a:noFill/>
          </p:spPr>
          <p:txBody>
            <a:bodyPr wrap="square" rtlCol="0">
              <a:spAutoFit/>
            </a:bodyPr>
            <a:lstStyle/>
            <a:p>
              <a:r>
                <a:rPr lang="ru-RU" b="1" dirty="0" smtClean="0">
                  <a:solidFill>
                    <a:prstClr val="black"/>
                  </a:solidFill>
                </a:rPr>
                <a:t>2024</a:t>
              </a:r>
              <a:endParaRPr lang="ru-RU" b="1" dirty="0">
                <a:solidFill>
                  <a:prstClr val="black"/>
                </a:solidFill>
              </a:endParaRPr>
            </a:p>
          </p:txBody>
        </p:sp>
        <p:sp>
          <p:nvSpPr>
            <p:cNvPr id="17" name="TextBox 16"/>
            <p:cNvSpPr txBox="1"/>
            <p:nvPr/>
          </p:nvSpPr>
          <p:spPr>
            <a:xfrm rot="330748">
              <a:off x="6112145" y="5947260"/>
              <a:ext cx="772634" cy="369332"/>
            </a:xfrm>
            <a:prstGeom prst="rect">
              <a:avLst/>
            </a:prstGeom>
            <a:noFill/>
          </p:spPr>
          <p:txBody>
            <a:bodyPr wrap="square" rtlCol="0">
              <a:spAutoFit/>
            </a:bodyPr>
            <a:lstStyle/>
            <a:p>
              <a:r>
                <a:rPr lang="ru-RU" b="1" dirty="0" smtClean="0">
                  <a:solidFill>
                    <a:prstClr val="black"/>
                  </a:solidFill>
                </a:rPr>
                <a:t>2025</a:t>
              </a:r>
              <a:endParaRPr lang="ru-RU" b="1" dirty="0">
                <a:solidFill>
                  <a:prstClr val="black"/>
                </a:solidFill>
              </a:endParaRPr>
            </a:p>
          </p:txBody>
        </p:sp>
      </p:grpSp>
      <p:sp>
        <p:nvSpPr>
          <p:cNvPr id="34"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66</a:t>
            </a:r>
          </a:p>
        </p:txBody>
      </p:sp>
      <p:pic>
        <p:nvPicPr>
          <p:cNvPr id="37" name="Picture 22" descr="그림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77199" y="5427130"/>
            <a:ext cx="763966" cy="806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37"/>
          <p:cNvSpPr txBox="1"/>
          <p:nvPr/>
        </p:nvSpPr>
        <p:spPr>
          <a:xfrm>
            <a:off x="6182776" y="5134565"/>
            <a:ext cx="658389" cy="369332"/>
          </a:xfrm>
          <a:prstGeom prst="rect">
            <a:avLst/>
          </a:prstGeom>
          <a:noFill/>
        </p:spPr>
        <p:txBody>
          <a:bodyPr wrap="square" rtlCol="0">
            <a:spAutoFit/>
          </a:bodyPr>
          <a:lstStyle/>
          <a:p>
            <a:r>
              <a:rPr lang="ru-RU" b="1" dirty="0" smtClean="0">
                <a:solidFill>
                  <a:prstClr val="black"/>
                </a:solidFill>
              </a:rPr>
              <a:t>2,0</a:t>
            </a:r>
            <a:endParaRPr lang="ru-RU" b="1" dirty="0">
              <a:solidFill>
                <a:prstClr val="black"/>
              </a:solidFill>
            </a:endParaRPr>
          </a:p>
        </p:txBody>
      </p:sp>
    </p:spTree>
    <p:extLst>
      <p:ext uri="{BB962C8B-B14F-4D97-AF65-F5344CB8AC3E}">
        <p14:creationId xmlns:p14="http://schemas.microsoft.com/office/powerpoint/2010/main" val="2923351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60" name="Прямоугольник 59"/>
          <p:cNvSpPr/>
          <p:nvPr/>
        </p:nvSpPr>
        <p:spPr>
          <a:xfrm>
            <a:off x="0" y="108689"/>
            <a:ext cx="9144000" cy="1338828"/>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Соблюдение ограничений, установленных решением о бюджете городского округа, с учетом внесенных изменений</a:t>
            </a:r>
          </a:p>
        </p:txBody>
      </p:sp>
      <p:graphicFrame>
        <p:nvGraphicFramePr>
          <p:cNvPr id="61" name="Таблица 60"/>
          <p:cNvGraphicFramePr>
            <a:graphicFrameLocks noGrp="1"/>
          </p:cNvGraphicFramePr>
          <p:nvPr>
            <p:extLst>
              <p:ext uri="{D42A27DB-BD31-4B8C-83A1-F6EECF244321}">
                <p14:modId xmlns:p14="http://schemas.microsoft.com/office/powerpoint/2010/main" val="1024462388"/>
              </p:ext>
            </p:extLst>
          </p:nvPr>
        </p:nvGraphicFramePr>
        <p:xfrm>
          <a:off x="79745" y="1896722"/>
          <a:ext cx="8984509" cy="3781064"/>
        </p:xfrm>
        <a:graphic>
          <a:graphicData uri="http://schemas.openxmlformats.org/drawingml/2006/table">
            <a:tbl>
              <a:tblPr firstRow="1" bandRow="1">
                <a:tableStyleId>{16D9F66E-5EB9-4882-86FB-DCBF35E3C3E4}</a:tableStyleId>
              </a:tblPr>
              <a:tblGrid>
                <a:gridCol w="1446025">
                  <a:extLst>
                    <a:ext uri="{9D8B030D-6E8A-4147-A177-3AD203B41FA5}">
                      <a16:colId xmlns:a16="http://schemas.microsoft.com/office/drawing/2014/main" xmlns="" val="20000"/>
                    </a:ext>
                  </a:extLst>
                </a:gridCol>
                <a:gridCol w="2541181">
                  <a:extLst>
                    <a:ext uri="{9D8B030D-6E8A-4147-A177-3AD203B41FA5}">
                      <a16:colId xmlns:a16="http://schemas.microsoft.com/office/drawing/2014/main" xmlns="" val="20001"/>
                    </a:ext>
                  </a:extLst>
                </a:gridCol>
                <a:gridCol w="2158410">
                  <a:extLst>
                    <a:ext uri="{9D8B030D-6E8A-4147-A177-3AD203B41FA5}">
                      <a16:colId xmlns:a16="http://schemas.microsoft.com/office/drawing/2014/main" xmlns="" val="20002"/>
                    </a:ext>
                  </a:extLst>
                </a:gridCol>
                <a:gridCol w="1456660">
                  <a:extLst>
                    <a:ext uri="{9D8B030D-6E8A-4147-A177-3AD203B41FA5}">
                      <a16:colId xmlns:a16="http://schemas.microsoft.com/office/drawing/2014/main" xmlns="" val="20003"/>
                    </a:ext>
                  </a:extLst>
                </a:gridCol>
                <a:gridCol w="1382233">
                  <a:extLst>
                    <a:ext uri="{9D8B030D-6E8A-4147-A177-3AD203B41FA5}">
                      <a16:colId xmlns:a16="http://schemas.microsoft.com/office/drawing/2014/main" xmlns="" val="20004"/>
                    </a:ext>
                  </a:extLst>
                </a:gridCol>
              </a:tblGrid>
              <a:tr h="640275">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solidFill>
                            <a:schemeClr val="bg1"/>
                          </a:solidFill>
                        </a:rPr>
                        <a:t>Требование нормативного документа</a:t>
                      </a:r>
                    </a:p>
                  </a:txBody>
                  <a:tcPr marL="91439" marR="91439" marT="45734" marB="45734" anchor="ctr">
                    <a:cell3D prstMaterial="dkEdge">
                      <a:bevel h="50800" prst="divot"/>
                      <a:lightRig rig="flood" dir="t"/>
                    </a:cell3D>
                    <a:solidFill>
                      <a:srgbClr val="00D661"/>
                    </a:soli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solidFill>
                            <a:schemeClr val="bg1"/>
                          </a:solidFill>
                        </a:rPr>
                        <a:t>Нормативный документ</a:t>
                      </a:r>
                    </a:p>
                  </a:txBody>
                  <a:tcPr marL="91439" marR="91439" marT="45734" marB="45734" anchor="ctr">
                    <a:cell3D prstMaterial="dkEdge">
                      <a:bevel h="50800" prst="divot"/>
                      <a:lightRig rig="flood" dir="t"/>
                    </a:cell3D>
                    <a:solidFill>
                      <a:srgbClr val="00D661"/>
                    </a:soli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solidFill>
                            <a:schemeClr val="bg1"/>
                          </a:solidFill>
                        </a:rPr>
                        <a:t>Условие</a:t>
                      </a:r>
                    </a:p>
                  </a:txBody>
                  <a:tcPr marL="91439" marR="91439" marT="45734" marB="45734" anchor="ctr">
                    <a:cell3D prstMaterial="dkEdge">
                      <a:bevel h="50800" prst="divot"/>
                      <a:lightRig rig="flood" dir="t"/>
                    </a:cell3D>
                    <a:solidFill>
                      <a:srgbClr val="00D661"/>
                    </a:soli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solidFill>
                            <a:schemeClr val="bg1"/>
                          </a:solidFill>
                        </a:rPr>
                        <a:t>Фактическое значение</a:t>
                      </a:r>
                    </a:p>
                  </a:txBody>
                  <a:tcPr marL="91439" marR="91439" marT="45734" marB="45734" anchor="ctr">
                    <a:cell3D prstMaterial="dkEdge">
                      <a:bevel h="50800" prst="divot"/>
                      <a:lightRig rig="flood" dir="t"/>
                    </a:cell3D>
                    <a:solidFill>
                      <a:srgbClr val="00D661"/>
                    </a:soli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solidFill>
                            <a:schemeClr val="bg1"/>
                          </a:solidFill>
                        </a:rPr>
                        <a:t>Соответствие</a:t>
                      </a:r>
                      <a:r>
                        <a:rPr lang="ru-RU" sz="1200" baseline="0" dirty="0">
                          <a:solidFill>
                            <a:schemeClr val="bg1"/>
                          </a:solidFill>
                        </a:rPr>
                        <a:t> требованиям решения</a:t>
                      </a:r>
                      <a:endParaRPr lang="ru-RU" sz="1200" dirty="0">
                        <a:solidFill>
                          <a:schemeClr val="bg1"/>
                        </a:solidFill>
                      </a:endParaRPr>
                    </a:p>
                  </a:txBody>
                  <a:tcPr marL="91439" marR="91439" marT="45734" marB="45734" anchor="ctr">
                    <a:cell3D prstMaterial="dkEdge">
                      <a:bevel h="50800" prst="divot"/>
                      <a:lightRig rig="flood" dir="t"/>
                    </a:cell3D>
                    <a:solidFill>
                      <a:srgbClr val="00D661"/>
                    </a:solidFill>
                  </a:tcPr>
                </a:tc>
                <a:extLst>
                  <a:ext uri="{0D108BD9-81ED-4DB2-BD59-A6C34878D82A}">
                    <a16:rowId xmlns:a16="http://schemas.microsoft.com/office/drawing/2014/main" xmlns="" val="10000"/>
                  </a:ext>
                </a:extLst>
              </a:tr>
              <a:tr h="1545905">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200" dirty="0"/>
                        <a:t>Верхний предел муниципального долга</a:t>
                      </a:r>
                    </a:p>
                  </a:txBody>
                  <a:tcPr marL="91439" marR="91439" marT="45734" marB="45734"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dirty="0"/>
                        <a:t>Решение городской Думы г.о.г. Первомайск от </a:t>
                      </a:r>
                      <a:r>
                        <a:rPr lang="ru-RU" sz="1200" dirty="0" smtClean="0"/>
                        <a:t>03.12.2024 </a:t>
                      </a:r>
                      <a:r>
                        <a:rPr lang="ru-RU" sz="1200" dirty="0"/>
                        <a:t>№ </a:t>
                      </a:r>
                      <a:r>
                        <a:rPr lang="ru-RU" sz="1200" dirty="0" smtClean="0"/>
                        <a:t>154 </a:t>
                      </a:r>
                      <a:r>
                        <a:rPr lang="ru-RU" sz="1200" dirty="0"/>
                        <a:t>«О бюджете городского округа город Первомайск Нижегородской области на </a:t>
                      </a:r>
                      <a:r>
                        <a:rPr lang="ru-RU" sz="1200" dirty="0" smtClean="0"/>
                        <a:t>2025 </a:t>
                      </a:r>
                      <a:r>
                        <a:rPr lang="ru-RU" sz="1200" dirty="0"/>
                        <a:t>год и на плановый период </a:t>
                      </a:r>
                      <a:r>
                        <a:rPr lang="ru-RU" sz="1200" dirty="0" smtClean="0"/>
                        <a:t>2026 </a:t>
                      </a:r>
                      <a:r>
                        <a:rPr lang="ru-RU" sz="1200" dirty="0"/>
                        <a:t>и </a:t>
                      </a:r>
                      <a:r>
                        <a:rPr lang="ru-RU" sz="1200" dirty="0" smtClean="0"/>
                        <a:t>2027 </a:t>
                      </a:r>
                      <a:r>
                        <a:rPr lang="ru-RU" sz="1200" dirty="0"/>
                        <a:t>годов» (с учетом внесенных изменений)</a:t>
                      </a:r>
                    </a:p>
                  </a:txBody>
                  <a:tcPr marL="91439" marR="91439" marT="45734" marB="45734"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200" dirty="0"/>
                        <a:t>Установить верхний</a:t>
                      </a:r>
                      <a:r>
                        <a:rPr lang="ru-RU" sz="1200" baseline="0" dirty="0"/>
                        <a:t> предел муниципального долга городского округа на 1 января </a:t>
                      </a:r>
                      <a:r>
                        <a:rPr lang="ru-RU" sz="1200" baseline="0" dirty="0" smtClean="0"/>
                        <a:t>2026 </a:t>
                      </a:r>
                      <a:r>
                        <a:rPr lang="ru-RU" sz="1200" baseline="0" dirty="0"/>
                        <a:t>года в сумме </a:t>
                      </a:r>
                      <a:r>
                        <a:rPr lang="ru-RU" sz="1200" baseline="0" dirty="0" smtClean="0"/>
                        <a:t>2,0 </a:t>
                      </a:r>
                      <a:r>
                        <a:rPr lang="ru-RU" sz="1200" baseline="0" dirty="0"/>
                        <a:t>млн.рублей</a:t>
                      </a:r>
                      <a:endParaRPr lang="ru-RU" sz="1200" dirty="0"/>
                    </a:p>
                  </a:txBody>
                  <a:tcPr marL="91439" marR="91439" marT="45734" marB="45734"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200" dirty="0" smtClean="0"/>
                        <a:t>2,0 </a:t>
                      </a:r>
                      <a:r>
                        <a:rPr lang="ru-RU" sz="1200" dirty="0"/>
                        <a:t>млн.рублей</a:t>
                      </a:r>
                    </a:p>
                  </a:txBody>
                  <a:tcPr marL="91439" marR="91439" marT="45734" marB="45734"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200" dirty="0"/>
                        <a:t>Соответствует</a:t>
                      </a:r>
                    </a:p>
                  </a:txBody>
                  <a:tcPr marL="91439" marR="91439" marT="45734" marB="45734" anchor="ctr">
                    <a:solidFill>
                      <a:schemeClr val="accent6">
                        <a:lumMod val="20000"/>
                        <a:lumOff val="80000"/>
                      </a:schemeClr>
                    </a:solidFill>
                  </a:tcPr>
                </a:tc>
                <a:extLst>
                  <a:ext uri="{0D108BD9-81ED-4DB2-BD59-A6C34878D82A}">
                    <a16:rowId xmlns:a16="http://schemas.microsoft.com/office/drawing/2014/main" xmlns="" val="10002"/>
                  </a:ext>
                </a:extLst>
              </a:tr>
              <a:tr h="1594884">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200" dirty="0"/>
                        <a:t>Верхний предел обязательств по муниципальным гарантиям</a:t>
                      </a:r>
                    </a:p>
                  </a:txBody>
                  <a:tcPr marL="91439" marR="91439" marT="45734" marB="45734"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dirty="0"/>
                        <a:t>Решение городской Думы г.о.г. Первомайск от </a:t>
                      </a:r>
                      <a:r>
                        <a:rPr lang="ru-RU" sz="1200" dirty="0" smtClean="0"/>
                        <a:t>03.12.2024 </a:t>
                      </a:r>
                      <a:r>
                        <a:rPr lang="ru-RU" sz="1200" dirty="0"/>
                        <a:t>№ </a:t>
                      </a:r>
                      <a:r>
                        <a:rPr lang="ru-RU" sz="1200" dirty="0" smtClean="0"/>
                        <a:t>154 </a:t>
                      </a:r>
                      <a:r>
                        <a:rPr lang="ru-RU" sz="1200" dirty="0"/>
                        <a:t>«О бюджете городского округа город Первомайск Нижегородской области на </a:t>
                      </a:r>
                      <a:r>
                        <a:rPr lang="ru-RU" sz="1200" dirty="0" smtClean="0"/>
                        <a:t>2025 </a:t>
                      </a:r>
                      <a:r>
                        <a:rPr lang="ru-RU" sz="1200" dirty="0"/>
                        <a:t>год и на плановый период </a:t>
                      </a:r>
                      <a:r>
                        <a:rPr lang="ru-RU" sz="1200" dirty="0" smtClean="0"/>
                        <a:t>2026 </a:t>
                      </a:r>
                      <a:r>
                        <a:rPr lang="ru-RU" sz="1200" dirty="0"/>
                        <a:t>и </a:t>
                      </a:r>
                      <a:r>
                        <a:rPr lang="ru-RU" sz="1200" dirty="0" smtClean="0"/>
                        <a:t>2027 </a:t>
                      </a:r>
                      <a:r>
                        <a:rPr lang="ru-RU" sz="1200" dirty="0"/>
                        <a:t>годов» (с учетом внесенных изменений)</a:t>
                      </a:r>
                    </a:p>
                  </a:txBody>
                  <a:tcPr marL="91439" marR="91439" marT="45734" marB="45734"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200" dirty="0"/>
                        <a:t>Установить верхний</a:t>
                      </a:r>
                      <a:r>
                        <a:rPr lang="ru-RU" sz="1200" baseline="0" dirty="0"/>
                        <a:t> предел обязательств по муниципальным гарантиям городского округа на 1 января </a:t>
                      </a:r>
                      <a:r>
                        <a:rPr lang="ru-RU" sz="1200" baseline="0" dirty="0" smtClean="0"/>
                        <a:t>2026 </a:t>
                      </a:r>
                      <a:r>
                        <a:rPr lang="ru-RU" sz="1200" baseline="0" dirty="0"/>
                        <a:t>года в размере равным нулю</a:t>
                      </a:r>
                      <a:endParaRPr lang="ru-RU" sz="1200" dirty="0"/>
                    </a:p>
                  </a:txBody>
                  <a:tcPr marL="91439" marR="91439" marT="45734" marB="45734"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200" dirty="0"/>
                        <a:t>0,0</a:t>
                      </a:r>
                    </a:p>
                  </a:txBody>
                  <a:tcPr marL="91439" marR="91439" marT="45734" marB="45734"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200" dirty="0"/>
                        <a:t>Соответствует</a:t>
                      </a:r>
                    </a:p>
                  </a:txBody>
                  <a:tcPr marL="91439" marR="91439" marT="45734" marB="45734" anchor="ctr">
                    <a:solidFill>
                      <a:schemeClr val="accent6">
                        <a:lumMod val="20000"/>
                        <a:lumOff val="80000"/>
                      </a:schemeClr>
                    </a:solidFill>
                  </a:tcPr>
                </a:tc>
                <a:extLst>
                  <a:ext uri="{0D108BD9-81ED-4DB2-BD59-A6C34878D82A}">
                    <a16:rowId xmlns:a16="http://schemas.microsoft.com/office/drawing/2014/main" xmlns="" val="10003"/>
                  </a:ext>
                </a:extLst>
              </a:tr>
            </a:tbl>
          </a:graphicData>
        </a:graphic>
      </p:graphicFrame>
      <p:sp>
        <p:nvSpPr>
          <p:cNvPr id="7"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67</a:t>
            </a:r>
          </a:p>
        </p:txBody>
      </p:sp>
    </p:spTree>
    <p:extLst>
      <p:ext uri="{BB962C8B-B14F-4D97-AF65-F5344CB8AC3E}">
        <p14:creationId xmlns:p14="http://schemas.microsoft.com/office/powerpoint/2010/main" val="204876897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809836" y="187551"/>
            <a:ext cx="7524327" cy="923330"/>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Соблюдение требований Бюджетного законодательства</a:t>
            </a:r>
          </a:p>
        </p:txBody>
      </p:sp>
      <p:graphicFrame>
        <p:nvGraphicFramePr>
          <p:cNvPr id="8" name="Таблица 7"/>
          <p:cNvGraphicFramePr>
            <a:graphicFrameLocks noGrp="1"/>
          </p:cNvGraphicFramePr>
          <p:nvPr>
            <p:extLst>
              <p:ext uri="{D42A27DB-BD31-4B8C-83A1-F6EECF244321}">
                <p14:modId xmlns:p14="http://schemas.microsoft.com/office/powerpoint/2010/main" val="2170729262"/>
              </p:ext>
            </p:extLst>
          </p:nvPr>
        </p:nvGraphicFramePr>
        <p:xfrm>
          <a:off x="68261" y="1522450"/>
          <a:ext cx="9007475" cy="4248497"/>
        </p:xfrm>
        <a:graphic>
          <a:graphicData uri="http://schemas.openxmlformats.org/drawingml/2006/table">
            <a:tbl>
              <a:tblPr firstRow="1" bandRow="1">
                <a:tableStyleId>{16D9F66E-5EB9-4882-86FB-DCBF35E3C3E4}</a:tableStyleId>
              </a:tblPr>
              <a:tblGrid>
                <a:gridCol w="1652278">
                  <a:extLst>
                    <a:ext uri="{9D8B030D-6E8A-4147-A177-3AD203B41FA5}">
                      <a16:colId xmlns:a16="http://schemas.microsoft.com/office/drawing/2014/main" xmlns="" val="20000"/>
                    </a:ext>
                  </a:extLst>
                </a:gridCol>
                <a:gridCol w="1330161">
                  <a:extLst>
                    <a:ext uri="{9D8B030D-6E8A-4147-A177-3AD203B41FA5}">
                      <a16:colId xmlns:a16="http://schemas.microsoft.com/office/drawing/2014/main" xmlns="" val="20001"/>
                    </a:ext>
                  </a:extLst>
                </a:gridCol>
                <a:gridCol w="3384249">
                  <a:extLst>
                    <a:ext uri="{9D8B030D-6E8A-4147-A177-3AD203B41FA5}">
                      <a16:colId xmlns:a16="http://schemas.microsoft.com/office/drawing/2014/main" xmlns="" val="20002"/>
                    </a:ext>
                  </a:extLst>
                </a:gridCol>
                <a:gridCol w="1296095">
                  <a:extLst>
                    <a:ext uri="{9D8B030D-6E8A-4147-A177-3AD203B41FA5}">
                      <a16:colId xmlns:a16="http://schemas.microsoft.com/office/drawing/2014/main" xmlns="" val="20003"/>
                    </a:ext>
                  </a:extLst>
                </a:gridCol>
                <a:gridCol w="1344692">
                  <a:extLst>
                    <a:ext uri="{9D8B030D-6E8A-4147-A177-3AD203B41FA5}">
                      <a16:colId xmlns:a16="http://schemas.microsoft.com/office/drawing/2014/main" xmlns="" val="20004"/>
                    </a:ext>
                  </a:extLst>
                </a:gridCol>
              </a:tblGrid>
              <a:tr h="823013">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solidFill>
                            <a:schemeClr val="bg1"/>
                          </a:solidFill>
                        </a:rPr>
                        <a:t>Требование нормативного документа</a:t>
                      </a:r>
                    </a:p>
                  </a:txBody>
                  <a:tcPr marL="91436" marR="91436" marT="45724" marB="45724" anchor="ctr">
                    <a:cell3D prstMaterial="dkEdge">
                      <a:bevel h="50800" prst="divot"/>
                      <a:lightRig rig="flood" dir="t"/>
                    </a:cell3D>
                    <a:solidFill>
                      <a:srgbClr val="00D661"/>
                    </a:soli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solidFill>
                            <a:schemeClr val="bg1"/>
                          </a:solidFill>
                        </a:rPr>
                        <a:t>Нормативный документ</a:t>
                      </a:r>
                    </a:p>
                  </a:txBody>
                  <a:tcPr marL="91436" marR="91436" marT="45724" marB="45724" anchor="ctr">
                    <a:cell3D prstMaterial="dkEdge">
                      <a:bevel h="50800" prst="divot"/>
                      <a:lightRig rig="flood" dir="t"/>
                    </a:cell3D>
                    <a:solidFill>
                      <a:srgbClr val="00D661"/>
                    </a:soli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solidFill>
                            <a:schemeClr val="bg1"/>
                          </a:solidFill>
                        </a:rPr>
                        <a:t>Условие</a:t>
                      </a:r>
                    </a:p>
                  </a:txBody>
                  <a:tcPr marL="91436" marR="91436" marT="45724" marB="45724" anchor="ctr">
                    <a:cell3D prstMaterial="dkEdge">
                      <a:bevel h="50800" prst="divot"/>
                      <a:lightRig rig="flood" dir="t"/>
                    </a:cell3D>
                    <a:solidFill>
                      <a:srgbClr val="00D661"/>
                    </a:soli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solidFill>
                            <a:schemeClr val="bg1"/>
                          </a:solidFill>
                        </a:rPr>
                        <a:t>Фактическое значение</a:t>
                      </a:r>
                    </a:p>
                  </a:txBody>
                  <a:tcPr marL="91436" marR="91436" marT="45724" marB="45724" anchor="ctr">
                    <a:cell3D prstMaterial="dkEdge">
                      <a:bevel h="50800" prst="divot"/>
                      <a:lightRig rig="flood" dir="t"/>
                    </a:cell3D>
                    <a:solidFill>
                      <a:srgbClr val="00D661"/>
                    </a:soli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solidFill>
                            <a:schemeClr val="bg1"/>
                          </a:solidFill>
                        </a:rPr>
                        <a:t>Соответствие</a:t>
                      </a:r>
                      <a:r>
                        <a:rPr lang="ru-RU" sz="1200" baseline="0" dirty="0">
                          <a:solidFill>
                            <a:schemeClr val="bg1"/>
                          </a:solidFill>
                        </a:rPr>
                        <a:t> требованиям  Бюджетного кодекса</a:t>
                      </a:r>
                      <a:endParaRPr lang="ru-RU" sz="1200" dirty="0">
                        <a:solidFill>
                          <a:schemeClr val="bg1"/>
                        </a:solidFill>
                      </a:endParaRPr>
                    </a:p>
                  </a:txBody>
                  <a:tcPr marL="91436" marR="91436" marT="45724" marB="45724" anchor="ctr">
                    <a:cell3D prstMaterial="dkEdge">
                      <a:bevel h="50800" prst="divot"/>
                      <a:lightRig rig="flood" dir="t"/>
                    </a:cell3D>
                    <a:solidFill>
                      <a:srgbClr val="00D661"/>
                    </a:solidFill>
                  </a:tcPr>
                </a:tc>
                <a:extLst>
                  <a:ext uri="{0D108BD9-81ED-4DB2-BD59-A6C34878D82A}">
                    <a16:rowId xmlns:a16="http://schemas.microsoft.com/office/drawing/2014/main" xmlns="" val="10000"/>
                  </a:ext>
                </a:extLst>
              </a:tr>
              <a:tr h="833196">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200" dirty="0"/>
                        <a:t>Предельный объем</a:t>
                      </a:r>
                      <a:r>
                        <a:rPr lang="ru-RU" sz="1200" baseline="0" dirty="0"/>
                        <a:t> дефицита бюджета</a:t>
                      </a:r>
                      <a:endParaRPr lang="ru-RU" sz="1200" dirty="0"/>
                    </a:p>
                  </a:txBody>
                  <a:tcPr marL="91436" marR="91436" marT="45724" marB="45724"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dirty="0"/>
                        <a:t>Бюджетный кодекс РФ</a:t>
                      </a:r>
                    </a:p>
                  </a:txBody>
                  <a:tcPr marL="91436" marR="91436" marT="45724" marB="45724"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200" dirty="0"/>
                        <a:t>Не должен превышать установленного Бюджетным кодексом предела</a:t>
                      </a:r>
                    </a:p>
                  </a:txBody>
                  <a:tcPr marL="91436" marR="91436" marT="45724" marB="45724"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200" dirty="0"/>
                        <a:t>Не превышает</a:t>
                      </a:r>
                    </a:p>
                  </a:txBody>
                  <a:tcPr marL="91436" marR="91436" marT="45724" marB="45724"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200" dirty="0"/>
                        <a:t>Соответствует</a:t>
                      </a:r>
                    </a:p>
                  </a:txBody>
                  <a:tcPr marL="91436" marR="91436" marT="45724" marB="45724" anchor="ctr">
                    <a:solidFill>
                      <a:schemeClr val="accent6">
                        <a:lumMod val="20000"/>
                        <a:lumOff val="80000"/>
                      </a:schemeClr>
                    </a:solidFill>
                  </a:tcPr>
                </a:tc>
                <a:extLst>
                  <a:ext uri="{0D108BD9-81ED-4DB2-BD59-A6C34878D82A}">
                    <a16:rowId xmlns:a16="http://schemas.microsoft.com/office/drawing/2014/main" xmlns="" val="10001"/>
                  </a:ext>
                </a:extLst>
              </a:tr>
              <a:tr h="1152128">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200" dirty="0"/>
                        <a:t>Отношение расходов на обслуживание долга к общим расходам</a:t>
                      </a:r>
                    </a:p>
                  </a:txBody>
                  <a:tcPr marL="91436" marR="91436" marT="45724" marB="45724"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dirty="0"/>
                        <a:t>Бюджетный кодекс РФ</a:t>
                      </a:r>
                    </a:p>
                  </a:txBody>
                  <a:tcPr marL="91436" marR="91436" marT="45724" marB="45724"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200" dirty="0"/>
                        <a:t>Не должно превышать 15% расходов бюджета</a:t>
                      </a:r>
                    </a:p>
                  </a:txBody>
                  <a:tcPr marL="91436" marR="91436" marT="45724" marB="45724"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200" dirty="0"/>
                        <a:t>0,1%</a:t>
                      </a:r>
                    </a:p>
                  </a:txBody>
                  <a:tcPr marL="91436" marR="91436" marT="45724" marB="45724"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200" dirty="0"/>
                        <a:t>Соответствует</a:t>
                      </a:r>
                    </a:p>
                  </a:txBody>
                  <a:tcPr marL="91436" marR="91436" marT="45724" marB="45724" anchor="ctr">
                    <a:solidFill>
                      <a:schemeClr val="accent6">
                        <a:lumMod val="20000"/>
                        <a:lumOff val="80000"/>
                      </a:schemeClr>
                    </a:solidFill>
                  </a:tcPr>
                </a:tc>
                <a:extLst>
                  <a:ext uri="{0D108BD9-81ED-4DB2-BD59-A6C34878D82A}">
                    <a16:rowId xmlns:a16="http://schemas.microsoft.com/office/drawing/2014/main" xmlns="" val="10002"/>
                  </a:ext>
                </a:extLst>
              </a:tr>
              <a:tr h="1440160">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200" dirty="0"/>
                        <a:t>Предельный объем муниципального долга</a:t>
                      </a:r>
                    </a:p>
                  </a:txBody>
                  <a:tcPr marL="91436" marR="91436" marT="45724" marB="45724"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dirty="0"/>
                        <a:t>Бюджетный кодекс РФ</a:t>
                      </a:r>
                    </a:p>
                  </a:txBody>
                  <a:tcPr marL="91436" marR="91436" marT="45724" marB="45724"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200" dirty="0"/>
                        <a:t>Не должен превышать утвержденный общий</a:t>
                      </a:r>
                      <a:r>
                        <a:rPr lang="ru-RU" sz="1200" baseline="0" dirty="0"/>
                        <a:t> годовой объем доходов местного бюджета без учета утвержденного объема безвозмездных поступлений и поступлений налоговых доходов по дополнительным нормативам отчислений</a:t>
                      </a:r>
                      <a:endParaRPr lang="ru-RU" sz="1200" dirty="0"/>
                    </a:p>
                  </a:txBody>
                  <a:tcPr marL="91436" marR="91436" marT="45724" marB="45724"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200" dirty="0"/>
                        <a:t>Не превышает</a:t>
                      </a:r>
                    </a:p>
                  </a:txBody>
                  <a:tcPr marL="91436" marR="91436" marT="45724" marB="45724"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200" dirty="0"/>
                        <a:t>Соответствует</a:t>
                      </a:r>
                    </a:p>
                  </a:txBody>
                  <a:tcPr marL="91436" marR="91436" marT="45724" marB="45724" anchor="ctr">
                    <a:solidFill>
                      <a:schemeClr val="accent6">
                        <a:lumMod val="20000"/>
                        <a:lumOff val="80000"/>
                      </a:schemeClr>
                    </a:solidFill>
                  </a:tcPr>
                </a:tc>
                <a:extLst>
                  <a:ext uri="{0D108BD9-81ED-4DB2-BD59-A6C34878D82A}">
                    <a16:rowId xmlns:a16="http://schemas.microsoft.com/office/drawing/2014/main" xmlns="" val="10004"/>
                  </a:ext>
                </a:extLst>
              </a:tr>
            </a:tbl>
          </a:graphicData>
        </a:graphic>
      </p:graphicFrame>
      <p:sp>
        <p:nvSpPr>
          <p:cNvPr id="9"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68</a:t>
            </a:r>
          </a:p>
        </p:txBody>
      </p:sp>
    </p:spTree>
    <p:extLst>
      <p:ext uri="{BB962C8B-B14F-4D97-AF65-F5344CB8AC3E}">
        <p14:creationId xmlns:p14="http://schemas.microsoft.com/office/powerpoint/2010/main" val="332288099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1533195" y="78866"/>
            <a:ext cx="5845525" cy="519371"/>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30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Кредиторская задолженность</a:t>
            </a:r>
          </a:p>
        </p:txBody>
      </p:sp>
      <p:sp>
        <p:nvSpPr>
          <p:cNvPr id="22"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69</a:t>
            </a:r>
          </a:p>
        </p:txBody>
      </p:sp>
      <p:grpSp>
        <p:nvGrpSpPr>
          <p:cNvPr id="2" name="Группа 1">
            <a:extLst>
              <a:ext uri="{FF2B5EF4-FFF2-40B4-BE49-F238E27FC236}">
                <a16:creationId xmlns:a16="http://schemas.microsoft.com/office/drawing/2014/main" xmlns="" id="{6EE2A3BD-9AA2-3B9A-BA9D-58B3A53C6366}"/>
              </a:ext>
            </a:extLst>
          </p:cNvPr>
          <p:cNvGrpSpPr/>
          <p:nvPr/>
        </p:nvGrpSpPr>
        <p:grpSpPr>
          <a:xfrm>
            <a:off x="-108520" y="613028"/>
            <a:ext cx="10233149" cy="5820112"/>
            <a:chOff x="-108520" y="814364"/>
            <a:chExt cx="10233149" cy="5820112"/>
          </a:xfrm>
        </p:grpSpPr>
        <p:grpSp>
          <p:nvGrpSpPr>
            <p:cNvPr id="3" name="Группа 2">
              <a:extLst>
                <a:ext uri="{FF2B5EF4-FFF2-40B4-BE49-F238E27FC236}">
                  <a16:creationId xmlns:a16="http://schemas.microsoft.com/office/drawing/2014/main" xmlns="" id="{3DF4D2E2-5154-382B-080E-CBFADBA97B3E}"/>
                </a:ext>
              </a:extLst>
            </p:cNvPr>
            <p:cNvGrpSpPr/>
            <p:nvPr/>
          </p:nvGrpSpPr>
          <p:grpSpPr>
            <a:xfrm>
              <a:off x="1142334" y="6111256"/>
              <a:ext cx="7822153" cy="523220"/>
              <a:chOff x="1142334" y="6111256"/>
              <a:chExt cx="7822153" cy="523220"/>
            </a:xfrm>
          </p:grpSpPr>
          <p:sp>
            <p:nvSpPr>
              <p:cNvPr id="25" name="TextBox 24">
                <a:extLst>
                  <a:ext uri="{FF2B5EF4-FFF2-40B4-BE49-F238E27FC236}">
                    <a16:creationId xmlns:a16="http://schemas.microsoft.com/office/drawing/2014/main" xmlns="" id="{7DB687EE-090B-DDC3-ECC9-003C55F9C35D}"/>
                  </a:ext>
                </a:extLst>
              </p:cNvPr>
              <p:cNvSpPr txBox="1"/>
              <p:nvPr/>
            </p:nvSpPr>
            <p:spPr>
              <a:xfrm>
                <a:off x="1142334" y="6127966"/>
                <a:ext cx="3960440"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600" b="0" i="0" u="none" strike="noStrike" kern="0" cap="none" spc="0" normalizeH="0" baseline="0" noProof="0" dirty="0">
                    <a:ln>
                      <a:noFill/>
                    </a:ln>
                    <a:solidFill>
                      <a:prstClr val="black"/>
                    </a:solidFill>
                    <a:effectLst/>
                    <a:uLnTx/>
                    <a:uFillTx/>
                  </a:rPr>
                  <a:t>Кредиторская задолженность, </a:t>
                </a:r>
                <a:r>
                  <a:rPr lang="ru-RU" sz="1600" kern="0" dirty="0" smtClean="0">
                    <a:solidFill>
                      <a:prstClr val="black"/>
                    </a:solidFill>
                  </a:rPr>
                  <a:t>млн</a:t>
                </a:r>
                <a:r>
                  <a:rPr kumimoji="0" lang="ru-RU" sz="1600" b="0" i="0" u="none" strike="noStrike" kern="0" cap="none" spc="0" normalizeH="0" baseline="0" noProof="0" dirty="0" smtClean="0">
                    <a:ln>
                      <a:noFill/>
                    </a:ln>
                    <a:solidFill>
                      <a:prstClr val="black"/>
                    </a:solidFill>
                    <a:effectLst/>
                    <a:uLnTx/>
                    <a:uFillTx/>
                  </a:rPr>
                  <a:t>.рублей</a:t>
                </a:r>
                <a:endParaRPr kumimoji="0" lang="ru-RU" sz="1600" b="0" i="0" u="none" strike="noStrike" kern="0" cap="none" spc="0" normalizeH="0" baseline="0" noProof="0" dirty="0">
                  <a:ln>
                    <a:noFill/>
                  </a:ln>
                  <a:solidFill>
                    <a:prstClr val="black"/>
                  </a:solidFill>
                  <a:effectLst/>
                  <a:uLnTx/>
                  <a:uFillTx/>
                </a:endParaRPr>
              </a:p>
            </p:txBody>
          </p:sp>
          <p:cxnSp>
            <p:nvCxnSpPr>
              <p:cNvPr id="26" name="Прямая соединительная линия 25">
                <a:extLst>
                  <a:ext uri="{FF2B5EF4-FFF2-40B4-BE49-F238E27FC236}">
                    <a16:creationId xmlns:a16="http://schemas.microsoft.com/office/drawing/2014/main" xmlns="" id="{93EEE8F0-2A75-679E-D0FA-3CB1D6B37FD5}"/>
                  </a:ext>
                </a:extLst>
              </p:cNvPr>
              <p:cNvCxnSpPr/>
              <p:nvPr/>
            </p:nvCxnSpPr>
            <p:spPr>
              <a:xfrm flipV="1">
                <a:off x="5221563" y="6297243"/>
                <a:ext cx="579876" cy="18993"/>
              </a:xfrm>
              <a:prstGeom prst="line">
                <a:avLst/>
              </a:prstGeom>
              <a:noFill/>
              <a:ln w="53975" cap="flat" cmpd="sng" algn="ctr">
                <a:solidFill>
                  <a:srgbClr val="003CB4"/>
                </a:solidFill>
                <a:prstDash val="solid"/>
              </a:ln>
              <a:effectLst/>
            </p:spPr>
          </p:cxnSp>
          <p:sp>
            <p:nvSpPr>
              <p:cNvPr id="27" name="TextBox 26">
                <a:extLst>
                  <a:ext uri="{FF2B5EF4-FFF2-40B4-BE49-F238E27FC236}">
                    <a16:creationId xmlns:a16="http://schemas.microsoft.com/office/drawing/2014/main" xmlns="" id="{4DED0827-2CAF-EEC2-8FCF-8813176C6775}"/>
                  </a:ext>
                </a:extLst>
              </p:cNvPr>
              <p:cNvSpPr txBox="1"/>
              <p:nvPr/>
            </p:nvSpPr>
            <p:spPr>
              <a:xfrm>
                <a:off x="5940151" y="6111256"/>
                <a:ext cx="3024336"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400" b="0" i="0" u="none" strike="noStrike" kern="0" cap="none" spc="0" normalizeH="0" baseline="0" noProof="0" dirty="0">
                    <a:ln>
                      <a:noFill/>
                    </a:ln>
                    <a:solidFill>
                      <a:sysClr val="windowText" lastClr="000000"/>
                    </a:solidFill>
                    <a:effectLst/>
                    <a:uLnTx/>
                    <a:uFillTx/>
                  </a:rPr>
                  <a:t>Прирост (снижение) кредиторской задолженности, %</a:t>
                </a:r>
              </a:p>
            </p:txBody>
          </p:sp>
        </p:grpSp>
        <p:graphicFrame>
          <p:nvGraphicFramePr>
            <p:cNvPr id="8" name="Диаграмма 7">
              <a:extLst>
                <a:ext uri="{FF2B5EF4-FFF2-40B4-BE49-F238E27FC236}">
                  <a16:creationId xmlns:a16="http://schemas.microsoft.com/office/drawing/2014/main" xmlns="" id="{60DC3D2A-8A5F-A983-0850-B7CFB6D95AA1}"/>
                </a:ext>
              </a:extLst>
            </p:cNvPr>
            <p:cNvGraphicFramePr>
              <a:graphicFrameLocks/>
            </p:cNvGraphicFramePr>
            <p:nvPr>
              <p:extLst>
                <p:ext uri="{D42A27DB-BD31-4B8C-83A1-F6EECF244321}">
                  <p14:modId xmlns:p14="http://schemas.microsoft.com/office/powerpoint/2010/main" val="4156867284"/>
                </p:ext>
              </p:extLst>
            </p:nvPr>
          </p:nvGraphicFramePr>
          <p:xfrm>
            <a:off x="-108520" y="2091409"/>
            <a:ext cx="9379902" cy="3953160"/>
          </p:xfrm>
          <a:graphic>
            <a:graphicData uri="http://schemas.openxmlformats.org/drawingml/2006/chart">
              <c:chart xmlns:c="http://schemas.openxmlformats.org/drawingml/2006/chart" xmlns:r="http://schemas.openxmlformats.org/officeDocument/2006/relationships" r:id="rId4"/>
            </a:graphicData>
          </a:graphic>
        </p:graphicFrame>
        <p:sp>
          <p:nvSpPr>
            <p:cNvPr id="9" name="Овал 8">
              <a:extLst>
                <a:ext uri="{FF2B5EF4-FFF2-40B4-BE49-F238E27FC236}">
                  <a16:creationId xmlns:a16="http://schemas.microsoft.com/office/drawing/2014/main" xmlns="" id="{54F24969-8D63-EDF4-5959-150742BA32E5}"/>
                </a:ext>
              </a:extLst>
            </p:cNvPr>
            <p:cNvSpPr/>
            <p:nvPr/>
          </p:nvSpPr>
          <p:spPr>
            <a:xfrm>
              <a:off x="5437542" y="6231077"/>
              <a:ext cx="144016" cy="144090"/>
            </a:xfrm>
            <a:prstGeom prst="ellipse">
              <a:avLst/>
            </a:prstGeom>
            <a:solidFill>
              <a:srgbClr val="003CB4"/>
            </a:solidFill>
            <a:ln w="25400" cap="flat" cmpd="sng" algn="ctr">
              <a:solidFill>
                <a:srgbClr val="003CB4"/>
              </a:solidFill>
              <a:prstDash val="solid"/>
            </a:ln>
            <a:effectLst/>
          </p:spPr>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ru-RU" sz="1100" b="0" i="0" u="none" strike="noStrike" kern="0" cap="none" spc="0" normalizeH="0" baseline="0" noProof="0">
                <a:ln>
                  <a:noFill/>
                </a:ln>
                <a:solidFill>
                  <a:sysClr val="window" lastClr="FFFFFF"/>
                </a:solidFill>
                <a:effectLst/>
                <a:uLnTx/>
                <a:uFillTx/>
                <a:latin typeface="Calibri"/>
                <a:ea typeface="+mn-ea"/>
                <a:cs typeface="+mn-cs"/>
              </a:endParaRPr>
            </a:p>
          </p:txBody>
        </p:sp>
        <p:graphicFrame>
          <p:nvGraphicFramePr>
            <p:cNvPr id="10" name="Диаграмма 9">
              <a:extLst>
                <a:ext uri="{FF2B5EF4-FFF2-40B4-BE49-F238E27FC236}">
                  <a16:creationId xmlns:a16="http://schemas.microsoft.com/office/drawing/2014/main" xmlns="" id="{5DD07F4F-B353-7E2D-32EB-D6F8C4229BCE}"/>
                </a:ext>
              </a:extLst>
            </p:cNvPr>
            <p:cNvGraphicFramePr>
              <a:graphicFrameLocks/>
            </p:cNvGraphicFramePr>
            <p:nvPr>
              <p:extLst>
                <p:ext uri="{D42A27DB-BD31-4B8C-83A1-F6EECF244321}">
                  <p14:modId xmlns:p14="http://schemas.microsoft.com/office/powerpoint/2010/main" val="590814432"/>
                </p:ext>
              </p:extLst>
            </p:nvPr>
          </p:nvGraphicFramePr>
          <p:xfrm>
            <a:off x="359025" y="1649473"/>
            <a:ext cx="8605462" cy="4367116"/>
          </p:xfrm>
          <a:graphic>
            <a:graphicData uri="http://schemas.openxmlformats.org/drawingml/2006/chart">
              <c:chart xmlns:c="http://schemas.openxmlformats.org/drawingml/2006/chart" xmlns:r="http://schemas.openxmlformats.org/officeDocument/2006/relationships" r:id="rId5"/>
            </a:graphicData>
          </a:graphic>
        </p:graphicFrame>
        <p:sp>
          <p:nvSpPr>
            <p:cNvPr id="11" name="Прямоугольник 10">
              <a:extLst>
                <a:ext uri="{FF2B5EF4-FFF2-40B4-BE49-F238E27FC236}">
                  <a16:creationId xmlns:a16="http://schemas.microsoft.com/office/drawing/2014/main" xmlns="" id="{D980D154-C633-3532-5F0B-99EFEE1A755B}"/>
                </a:ext>
              </a:extLst>
            </p:cNvPr>
            <p:cNvSpPr/>
            <p:nvPr/>
          </p:nvSpPr>
          <p:spPr>
            <a:xfrm>
              <a:off x="2828215" y="1170858"/>
              <a:ext cx="588679" cy="369323"/>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sz="1800" b="1" i="1" u="none" strike="noStrike" kern="1200" baseline="0">
                  <a:solidFill>
                    <a:srgbClr val="540000"/>
                  </a:solidFill>
                  <a:latin typeface="Times New Roman" panose="02020603050405020304" pitchFamily="18" charset="0"/>
                  <a:ea typeface="+mn-ea"/>
                  <a:cs typeface="Times New Roman" panose="02020603050405020304" pitchFamily="18" charset="0"/>
                </a:defRPr>
              </a:pPr>
              <a:r>
                <a:rPr kumimoji="0" lang="ru-RU" sz="1800" b="1" i="1" u="none" strike="noStrike" kern="1200" cap="none" spc="0" normalizeH="0" baseline="0" noProof="0" dirty="0">
                  <a:ln>
                    <a:noFill/>
                  </a:ln>
                  <a:solidFill>
                    <a:srgbClr val="540000"/>
                  </a:solidFill>
                  <a:effectLst/>
                  <a:uLnTx/>
                  <a:uFillTx/>
                  <a:latin typeface="Times New Roman" panose="02020603050405020304" pitchFamily="18" charset="0"/>
                  <a:ea typeface="+mn-ea"/>
                  <a:cs typeface="Times New Roman" panose="02020603050405020304" pitchFamily="18" charset="0"/>
                </a:rPr>
                <a:t>22,8</a:t>
              </a:r>
              <a:endParaRPr kumimoji="0" lang="en-US" sz="1800" b="1" i="1" u="none" strike="noStrike" kern="1200" cap="none" spc="0" normalizeH="0" baseline="0" noProof="0" dirty="0">
                <a:ln>
                  <a:noFill/>
                </a:ln>
                <a:solidFill>
                  <a:srgbClr val="540000"/>
                </a:solidFill>
                <a:effectLst/>
                <a:uLnTx/>
                <a:uFillTx/>
                <a:latin typeface="Times New Roman" panose="02020603050405020304" pitchFamily="18" charset="0"/>
                <a:ea typeface="+mn-ea"/>
                <a:cs typeface="Times New Roman" panose="02020603050405020304" pitchFamily="18" charset="0"/>
              </a:endParaRPr>
            </a:p>
          </p:txBody>
        </p:sp>
        <p:sp>
          <p:nvSpPr>
            <p:cNvPr id="12" name="Прямоугольник 11">
              <a:extLst>
                <a:ext uri="{FF2B5EF4-FFF2-40B4-BE49-F238E27FC236}">
                  <a16:creationId xmlns:a16="http://schemas.microsoft.com/office/drawing/2014/main" xmlns="" id="{4DD25D3F-E744-22D8-5841-2C4E6A371926}"/>
                </a:ext>
              </a:extLst>
            </p:cNvPr>
            <p:cNvSpPr/>
            <p:nvPr/>
          </p:nvSpPr>
          <p:spPr>
            <a:xfrm>
              <a:off x="4398120" y="1383504"/>
              <a:ext cx="550152" cy="369332"/>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sz="1800" b="1" i="1" u="none" strike="noStrike" kern="1200" baseline="0">
                  <a:solidFill>
                    <a:srgbClr val="540000"/>
                  </a:solidFill>
                  <a:latin typeface="Times New Roman" panose="02020603050405020304" pitchFamily="18" charset="0"/>
                  <a:ea typeface="+mn-ea"/>
                  <a:cs typeface="Times New Roman" panose="02020603050405020304" pitchFamily="18" charset="0"/>
                </a:defRPr>
              </a:pPr>
              <a:r>
                <a:rPr kumimoji="0" lang="ru-RU" sz="1800" b="1" i="1" u="none" strike="noStrike" kern="1200" cap="none" spc="0" normalizeH="0" baseline="0" noProof="0" dirty="0">
                  <a:ln>
                    <a:noFill/>
                  </a:ln>
                  <a:solidFill>
                    <a:srgbClr val="540000"/>
                  </a:solidFill>
                  <a:effectLst/>
                  <a:uLnTx/>
                  <a:uFillTx/>
                  <a:latin typeface="Times New Roman" panose="02020603050405020304" pitchFamily="18" charset="0"/>
                  <a:ea typeface="+mn-ea"/>
                  <a:cs typeface="Times New Roman" panose="02020603050405020304" pitchFamily="18" charset="0"/>
                </a:rPr>
                <a:t>-2,9</a:t>
              </a:r>
              <a:endParaRPr kumimoji="0" lang="en-US" sz="1800" b="1" i="1" u="none" strike="noStrike" kern="1200" cap="none" spc="0" normalizeH="0" baseline="0" noProof="0" dirty="0">
                <a:ln>
                  <a:noFill/>
                </a:ln>
                <a:solidFill>
                  <a:srgbClr val="540000"/>
                </a:solidFill>
                <a:effectLst/>
                <a:uLnTx/>
                <a:uFillTx/>
                <a:latin typeface="Times New Roman" panose="02020603050405020304" pitchFamily="18" charset="0"/>
                <a:ea typeface="+mn-ea"/>
                <a:cs typeface="Times New Roman" panose="02020603050405020304" pitchFamily="18" charset="0"/>
              </a:endParaRPr>
            </a:p>
          </p:txBody>
        </p:sp>
        <p:sp>
          <p:nvSpPr>
            <p:cNvPr id="13" name="Прямоугольник 12">
              <a:extLst>
                <a:ext uri="{FF2B5EF4-FFF2-40B4-BE49-F238E27FC236}">
                  <a16:creationId xmlns:a16="http://schemas.microsoft.com/office/drawing/2014/main" xmlns="" id="{AB8D527A-B7A9-BDFD-E58D-001FE239DF31}"/>
                </a:ext>
              </a:extLst>
            </p:cNvPr>
            <p:cNvSpPr/>
            <p:nvPr/>
          </p:nvSpPr>
          <p:spPr>
            <a:xfrm>
              <a:off x="5887409" y="1598288"/>
              <a:ext cx="550151" cy="369332"/>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sz="1800" b="1" i="1" u="none" strike="noStrike" kern="1200" baseline="0">
                  <a:solidFill>
                    <a:srgbClr val="540000"/>
                  </a:solidFill>
                  <a:latin typeface="Times New Roman" panose="02020603050405020304" pitchFamily="18" charset="0"/>
                  <a:ea typeface="+mn-ea"/>
                  <a:cs typeface="Times New Roman" panose="02020603050405020304" pitchFamily="18" charset="0"/>
                </a:defRPr>
              </a:pPr>
              <a:r>
                <a:rPr kumimoji="0" lang="ru-RU" sz="1800" b="1" i="1" u="none" strike="noStrike" kern="1200" cap="none" spc="0" normalizeH="0" baseline="0" noProof="0" dirty="0">
                  <a:ln>
                    <a:noFill/>
                  </a:ln>
                  <a:solidFill>
                    <a:srgbClr val="540000"/>
                  </a:solidFill>
                  <a:effectLst/>
                  <a:uLnTx/>
                  <a:uFillTx/>
                  <a:latin typeface="Times New Roman" panose="02020603050405020304" pitchFamily="18" charset="0"/>
                  <a:ea typeface="+mn-ea"/>
                  <a:cs typeface="Times New Roman" panose="02020603050405020304" pitchFamily="18" charset="0"/>
                </a:rPr>
                <a:t>-8,4</a:t>
              </a:r>
              <a:endParaRPr kumimoji="0" lang="en-US" sz="1800" b="1" i="1" u="none" strike="noStrike" kern="1200" cap="none" spc="0" normalizeH="0" baseline="0" noProof="0" dirty="0">
                <a:ln>
                  <a:noFill/>
                </a:ln>
                <a:solidFill>
                  <a:srgbClr val="540000"/>
                </a:solidFill>
                <a:effectLst/>
                <a:uLnTx/>
                <a:uFillTx/>
                <a:latin typeface="Times New Roman" panose="02020603050405020304" pitchFamily="18" charset="0"/>
                <a:ea typeface="+mn-ea"/>
                <a:cs typeface="Times New Roman" panose="02020603050405020304" pitchFamily="18" charset="0"/>
              </a:endParaRPr>
            </a:p>
          </p:txBody>
        </p:sp>
        <p:sp>
          <p:nvSpPr>
            <p:cNvPr id="14" name="Прямоугольник 13">
              <a:extLst>
                <a:ext uri="{FF2B5EF4-FFF2-40B4-BE49-F238E27FC236}">
                  <a16:creationId xmlns:a16="http://schemas.microsoft.com/office/drawing/2014/main" xmlns="" id="{39EF6650-D078-DDCF-6A15-BB41CD2CC053}"/>
                </a:ext>
              </a:extLst>
            </p:cNvPr>
            <p:cNvSpPr/>
            <p:nvPr/>
          </p:nvSpPr>
          <p:spPr>
            <a:xfrm>
              <a:off x="7401401" y="1876921"/>
              <a:ext cx="665567" cy="369332"/>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sz="1800" b="1" i="1" u="none" strike="noStrike" kern="1200" baseline="0">
                  <a:solidFill>
                    <a:srgbClr val="540000"/>
                  </a:solidFill>
                  <a:latin typeface="Times New Roman" panose="02020603050405020304" pitchFamily="18" charset="0"/>
                  <a:ea typeface="+mn-ea"/>
                  <a:cs typeface="Times New Roman" panose="02020603050405020304" pitchFamily="18" charset="0"/>
                </a:defRPr>
              </a:pPr>
              <a:r>
                <a:rPr kumimoji="0" lang="ru-RU" sz="1800" b="1" i="1" u="none" strike="noStrike" kern="1200" cap="none" spc="0" normalizeH="0" baseline="0" noProof="0" dirty="0">
                  <a:ln>
                    <a:noFill/>
                  </a:ln>
                  <a:solidFill>
                    <a:srgbClr val="540000"/>
                  </a:solidFill>
                  <a:effectLst/>
                  <a:uLnTx/>
                  <a:uFillTx/>
                  <a:latin typeface="Times New Roman" panose="02020603050405020304" pitchFamily="18" charset="0"/>
                  <a:ea typeface="+mn-ea"/>
                  <a:cs typeface="Times New Roman" panose="02020603050405020304" pitchFamily="18" charset="0"/>
                </a:rPr>
                <a:t>-19,7</a:t>
              </a:r>
              <a:endParaRPr kumimoji="0" lang="en-US" sz="1800" b="1" i="1" u="none" strike="noStrike" kern="1200" cap="none" spc="0" normalizeH="0" baseline="0" noProof="0" dirty="0">
                <a:ln>
                  <a:noFill/>
                </a:ln>
                <a:solidFill>
                  <a:srgbClr val="540000"/>
                </a:solidFill>
                <a:effectLst/>
                <a:uLnTx/>
                <a:uFillTx/>
                <a:latin typeface="Times New Roman" panose="02020603050405020304" pitchFamily="18" charset="0"/>
                <a:ea typeface="+mn-ea"/>
                <a:cs typeface="Times New Roman" panose="02020603050405020304" pitchFamily="18" charset="0"/>
              </a:endParaRPr>
            </a:p>
          </p:txBody>
        </p:sp>
        <p:sp>
          <p:nvSpPr>
            <p:cNvPr id="23" name="Прямоугольник 22">
              <a:extLst>
                <a:ext uri="{FF2B5EF4-FFF2-40B4-BE49-F238E27FC236}">
                  <a16:creationId xmlns:a16="http://schemas.microsoft.com/office/drawing/2014/main" xmlns="" id="{2DACB43C-1DC7-86BF-034D-3E5F432DBFA0}"/>
                </a:ext>
              </a:extLst>
            </p:cNvPr>
            <p:cNvSpPr/>
            <p:nvPr/>
          </p:nvSpPr>
          <p:spPr>
            <a:xfrm>
              <a:off x="628626" y="6223509"/>
              <a:ext cx="513708" cy="165706"/>
            </a:xfrm>
            <a:prstGeom prst="rect">
              <a:avLst/>
            </a:prstGeom>
            <a:solidFill>
              <a:srgbClr val="00B0F0"/>
            </a:solidFill>
            <a:ln>
              <a:noFill/>
            </a:ln>
            <a:effectLst>
              <a:outerShdw blurRad="63500" dist="25400" dir="5400000" rotWithShape="0">
                <a:srgbClr val="00B0F0">
                  <a:alpha val="43000"/>
                </a:srgbClr>
              </a:outerShdw>
            </a:effectLst>
            <a:scene3d>
              <a:camera prst="orthographicFront" fov="0">
                <a:rot lat="0" lon="0" rev="0"/>
              </a:camera>
              <a:lightRig rig="brightRoom" dir="tl">
                <a:rot lat="0" lon="0" rev="5400000"/>
              </a:lightRig>
            </a:scene3d>
            <a:sp3d contourW="12700">
              <a:bevelT w="25400" h="50800" prst="angle"/>
              <a:contourClr>
                <a:srgbClr val="53548A"/>
              </a:contourClr>
            </a:sp3d>
          </p:spPr>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100" b="0" i="0" u="none" strike="noStrike" kern="0" cap="none" spc="0" normalizeH="0" baseline="0" noProof="0">
                <a:ln>
                  <a:noFill/>
                </a:ln>
                <a:solidFill>
                  <a:prstClr val="white"/>
                </a:solidFill>
                <a:effectLst/>
                <a:uLnTx/>
                <a:uFillTx/>
                <a:latin typeface="Calibri"/>
                <a:ea typeface="+mn-ea"/>
                <a:cs typeface="+mn-cs"/>
              </a:endParaRPr>
            </a:p>
          </p:txBody>
        </p:sp>
        <p:graphicFrame>
          <p:nvGraphicFramePr>
            <p:cNvPr id="24" name="Диаграмма 23">
              <a:extLst>
                <a:ext uri="{FF2B5EF4-FFF2-40B4-BE49-F238E27FC236}">
                  <a16:creationId xmlns:a16="http://schemas.microsoft.com/office/drawing/2014/main" xmlns="" id="{AA2B54B0-E467-B167-722C-78A845D20915}"/>
                </a:ext>
              </a:extLst>
            </p:cNvPr>
            <p:cNvGraphicFramePr>
              <a:graphicFrameLocks/>
            </p:cNvGraphicFramePr>
            <p:nvPr>
              <p:extLst>
                <p:ext uri="{D42A27DB-BD31-4B8C-83A1-F6EECF244321}">
                  <p14:modId xmlns:p14="http://schemas.microsoft.com/office/powerpoint/2010/main" val="1734054492"/>
                </p:ext>
              </p:extLst>
            </p:nvPr>
          </p:nvGraphicFramePr>
          <p:xfrm>
            <a:off x="651464" y="814364"/>
            <a:ext cx="9473165" cy="2863778"/>
          </p:xfrm>
          <a:graphic>
            <a:graphicData uri="http://schemas.openxmlformats.org/drawingml/2006/chart">
              <c:chart xmlns:c="http://schemas.openxmlformats.org/drawingml/2006/chart" xmlns:r="http://schemas.openxmlformats.org/officeDocument/2006/relationships" r:id="rId6"/>
            </a:graphicData>
          </a:graphic>
        </p:graphicFrame>
      </p:grpSp>
    </p:spTree>
    <p:extLst>
      <p:ext uri="{BB962C8B-B14F-4D97-AF65-F5344CB8AC3E}">
        <p14:creationId xmlns:p14="http://schemas.microsoft.com/office/powerpoint/2010/main" val="371444244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1992050" y="84353"/>
            <a:ext cx="5680017" cy="519371"/>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30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Дебиторская задолженность</a:t>
            </a:r>
          </a:p>
        </p:txBody>
      </p:sp>
      <p:sp>
        <p:nvSpPr>
          <p:cNvPr id="20"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70</a:t>
            </a:r>
          </a:p>
        </p:txBody>
      </p:sp>
      <p:grpSp>
        <p:nvGrpSpPr>
          <p:cNvPr id="2" name="Группа 1">
            <a:extLst>
              <a:ext uri="{FF2B5EF4-FFF2-40B4-BE49-F238E27FC236}">
                <a16:creationId xmlns:a16="http://schemas.microsoft.com/office/drawing/2014/main" xmlns="" id="{E1EBFF5C-01CD-D123-04C7-E0368C485CA4}"/>
              </a:ext>
            </a:extLst>
          </p:cNvPr>
          <p:cNvGrpSpPr/>
          <p:nvPr/>
        </p:nvGrpSpPr>
        <p:grpSpPr>
          <a:xfrm>
            <a:off x="320483" y="518873"/>
            <a:ext cx="9858653" cy="6070683"/>
            <a:chOff x="320483" y="678264"/>
            <a:chExt cx="9858653" cy="6070683"/>
          </a:xfrm>
        </p:grpSpPr>
        <p:sp>
          <p:nvSpPr>
            <p:cNvPr id="3" name="TextBox 2">
              <a:extLst>
                <a:ext uri="{FF2B5EF4-FFF2-40B4-BE49-F238E27FC236}">
                  <a16:creationId xmlns:a16="http://schemas.microsoft.com/office/drawing/2014/main" xmlns="" id="{58CAA30F-6710-4736-3BD1-BB314E91DA2B}"/>
                </a:ext>
              </a:extLst>
            </p:cNvPr>
            <p:cNvSpPr txBox="1"/>
            <p:nvPr/>
          </p:nvSpPr>
          <p:spPr>
            <a:xfrm>
              <a:off x="1166149" y="6311647"/>
              <a:ext cx="3960440"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600" b="0" i="0" u="none" strike="noStrike" kern="0" cap="none" spc="0" normalizeH="0" baseline="0" noProof="0" dirty="0">
                  <a:ln>
                    <a:noFill/>
                  </a:ln>
                  <a:solidFill>
                    <a:prstClr val="black"/>
                  </a:solidFill>
                  <a:effectLst/>
                  <a:uLnTx/>
                  <a:uFillTx/>
                </a:rPr>
                <a:t>Дебиторская задолженность, </a:t>
              </a:r>
              <a:r>
                <a:rPr lang="ru-RU" sz="1600" kern="0" dirty="0" smtClean="0">
                  <a:solidFill>
                    <a:prstClr val="black"/>
                  </a:solidFill>
                </a:rPr>
                <a:t>млн</a:t>
              </a:r>
              <a:r>
                <a:rPr kumimoji="0" lang="ru-RU" sz="1600" b="0" i="0" u="none" strike="noStrike" kern="0" cap="none" spc="0" normalizeH="0" baseline="0" noProof="0" dirty="0" smtClean="0">
                  <a:ln>
                    <a:noFill/>
                  </a:ln>
                  <a:solidFill>
                    <a:prstClr val="black"/>
                  </a:solidFill>
                  <a:effectLst/>
                  <a:uLnTx/>
                  <a:uFillTx/>
                </a:rPr>
                <a:t>.рублей</a:t>
              </a:r>
              <a:endParaRPr kumimoji="0" lang="ru-RU" sz="1600" b="0" i="0" u="none" strike="noStrike" kern="0" cap="none" spc="0" normalizeH="0" baseline="0" noProof="0" dirty="0">
                <a:ln>
                  <a:noFill/>
                </a:ln>
                <a:solidFill>
                  <a:prstClr val="black"/>
                </a:solidFill>
                <a:effectLst/>
                <a:uLnTx/>
                <a:uFillTx/>
              </a:endParaRPr>
            </a:p>
          </p:txBody>
        </p:sp>
        <p:grpSp>
          <p:nvGrpSpPr>
            <p:cNvPr id="8" name="Группа 7">
              <a:extLst>
                <a:ext uri="{FF2B5EF4-FFF2-40B4-BE49-F238E27FC236}">
                  <a16:creationId xmlns:a16="http://schemas.microsoft.com/office/drawing/2014/main" xmlns="" id="{0432FA91-1975-0081-5881-60898D6338A6}"/>
                </a:ext>
              </a:extLst>
            </p:cNvPr>
            <p:cNvGrpSpPr/>
            <p:nvPr/>
          </p:nvGrpSpPr>
          <p:grpSpPr>
            <a:xfrm>
              <a:off x="5249810" y="6225727"/>
              <a:ext cx="3714678" cy="523220"/>
              <a:chOff x="5249810" y="6225727"/>
              <a:chExt cx="3714678" cy="523220"/>
            </a:xfrm>
          </p:grpSpPr>
          <p:sp>
            <p:nvSpPr>
              <p:cNvPr id="18" name="TextBox 17">
                <a:extLst>
                  <a:ext uri="{FF2B5EF4-FFF2-40B4-BE49-F238E27FC236}">
                    <a16:creationId xmlns:a16="http://schemas.microsoft.com/office/drawing/2014/main" xmlns="" id="{84863007-529E-AFBD-C782-19BF7450223B}"/>
                  </a:ext>
                </a:extLst>
              </p:cNvPr>
              <p:cNvSpPr txBox="1"/>
              <p:nvPr/>
            </p:nvSpPr>
            <p:spPr>
              <a:xfrm>
                <a:off x="5940152" y="6225727"/>
                <a:ext cx="3024336"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400" b="0" i="0" u="none" strike="noStrike" kern="0" cap="none" spc="0" normalizeH="0" baseline="0" noProof="0" dirty="0">
                    <a:ln>
                      <a:noFill/>
                    </a:ln>
                    <a:solidFill>
                      <a:sysClr val="windowText" lastClr="000000"/>
                    </a:solidFill>
                    <a:effectLst/>
                    <a:uLnTx/>
                    <a:uFillTx/>
                  </a:rPr>
                  <a:t>Прирост (снижение) дебиторской задолженности, %</a:t>
                </a:r>
              </a:p>
            </p:txBody>
          </p:sp>
          <p:cxnSp>
            <p:nvCxnSpPr>
              <p:cNvPr id="24" name="Прямая соединительная линия 23">
                <a:extLst>
                  <a:ext uri="{FF2B5EF4-FFF2-40B4-BE49-F238E27FC236}">
                    <a16:creationId xmlns:a16="http://schemas.microsoft.com/office/drawing/2014/main" xmlns="" id="{AE49A1E5-6BE6-CF00-F3E0-46D65D21B558}"/>
                  </a:ext>
                </a:extLst>
              </p:cNvPr>
              <p:cNvCxnSpPr/>
              <p:nvPr/>
            </p:nvCxnSpPr>
            <p:spPr>
              <a:xfrm flipV="1">
                <a:off x="5249810" y="6487337"/>
                <a:ext cx="579876" cy="18993"/>
              </a:xfrm>
              <a:prstGeom prst="line">
                <a:avLst/>
              </a:prstGeom>
              <a:noFill/>
              <a:ln w="63500" cap="flat" cmpd="sng" algn="ctr">
                <a:solidFill>
                  <a:srgbClr val="00B0F0"/>
                </a:solidFill>
                <a:prstDash val="solid"/>
              </a:ln>
              <a:effectLst/>
            </p:spPr>
          </p:cxnSp>
        </p:grpSp>
        <p:sp>
          <p:nvSpPr>
            <p:cNvPr id="9" name="Прямоугольник 8">
              <a:extLst>
                <a:ext uri="{FF2B5EF4-FFF2-40B4-BE49-F238E27FC236}">
                  <a16:creationId xmlns:a16="http://schemas.microsoft.com/office/drawing/2014/main" xmlns="" id="{AABC1EDC-8D5A-A63F-1508-B78C8B1F60BE}"/>
                </a:ext>
              </a:extLst>
            </p:cNvPr>
            <p:cNvSpPr/>
            <p:nvPr/>
          </p:nvSpPr>
          <p:spPr>
            <a:xfrm>
              <a:off x="725635" y="6422994"/>
              <a:ext cx="385281" cy="101493"/>
            </a:xfrm>
            <a:prstGeom prst="rect">
              <a:avLst/>
            </a:prstGeom>
            <a:solidFill>
              <a:srgbClr val="FFFF00"/>
            </a:solidFill>
            <a:ln w="12700">
              <a:solidFill>
                <a:srgbClr val="92D050"/>
              </a:solidFill>
            </a:ln>
            <a:effectLst>
              <a:glow rad="63500">
                <a:schemeClr val="accent5">
                  <a:satMod val="175000"/>
                  <a:alpha val="40000"/>
                </a:schemeClr>
              </a:glow>
              <a:outerShdw blurRad="40000" dist="23000" dir="5400000" rotWithShape="0">
                <a:srgbClr val="5CDDEE">
                  <a:alpha val="35000"/>
                </a:srgbClr>
              </a:outerShdw>
            </a:effectLst>
          </p:spPr>
          <p:style>
            <a:lnRef idx="0">
              <a:schemeClr val="accent1"/>
            </a:lnRef>
            <a:fillRef idx="3">
              <a:schemeClr val="accent1"/>
            </a:fillRef>
            <a:effectRef idx="3">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ru-RU">
                <a:solidFill>
                  <a:prstClr val="white"/>
                </a:solidFill>
              </a:endParaRPr>
            </a:p>
          </p:txBody>
        </p:sp>
        <p:sp>
          <p:nvSpPr>
            <p:cNvPr id="10" name="Овал 9">
              <a:extLst>
                <a:ext uri="{FF2B5EF4-FFF2-40B4-BE49-F238E27FC236}">
                  <a16:creationId xmlns:a16="http://schemas.microsoft.com/office/drawing/2014/main" xmlns="" id="{DB97AAF6-3C52-C1BA-986C-4F190163B1B3}"/>
                </a:ext>
              </a:extLst>
            </p:cNvPr>
            <p:cNvSpPr/>
            <p:nvPr/>
          </p:nvSpPr>
          <p:spPr>
            <a:xfrm>
              <a:off x="5458939" y="6430265"/>
              <a:ext cx="139130" cy="133136"/>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ru-RU" sz="1100"/>
            </a:p>
          </p:txBody>
        </p:sp>
        <p:graphicFrame>
          <p:nvGraphicFramePr>
            <p:cNvPr id="11" name="Диаграмма 10">
              <a:extLst>
                <a:ext uri="{FF2B5EF4-FFF2-40B4-BE49-F238E27FC236}">
                  <a16:creationId xmlns:a16="http://schemas.microsoft.com/office/drawing/2014/main" xmlns="" id="{159AD49A-CB2B-ECB0-FA21-C3338ED78EFB}"/>
                </a:ext>
              </a:extLst>
            </p:cNvPr>
            <p:cNvGraphicFramePr/>
            <p:nvPr>
              <p:extLst>
                <p:ext uri="{D42A27DB-BD31-4B8C-83A1-F6EECF244321}">
                  <p14:modId xmlns:p14="http://schemas.microsoft.com/office/powerpoint/2010/main" val="2953412622"/>
                </p:ext>
              </p:extLst>
            </p:nvPr>
          </p:nvGraphicFramePr>
          <p:xfrm>
            <a:off x="784052" y="1411108"/>
            <a:ext cx="8099770" cy="4812951"/>
          </p:xfrm>
          <a:graphic>
            <a:graphicData uri="http://schemas.openxmlformats.org/drawingml/2006/chart">
              <c:chart xmlns:c="http://schemas.openxmlformats.org/drawingml/2006/chart" xmlns:r="http://schemas.openxmlformats.org/officeDocument/2006/relationships" r:id="rId4"/>
            </a:graphicData>
          </a:graphic>
        </p:graphicFrame>
        <p:grpSp>
          <p:nvGrpSpPr>
            <p:cNvPr id="12" name="Группа 11">
              <a:extLst>
                <a:ext uri="{FF2B5EF4-FFF2-40B4-BE49-F238E27FC236}">
                  <a16:creationId xmlns:a16="http://schemas.microsoft.com/office/drawing/2014/main" xmlns="" id="{4ABA883E-7A12-B6E4-6947-9DDDA5547370}"/>
                </a:ext>
              </a:extLst>
            </p:cNvPr>
            <p:cNvGrpSpPr/>
            <p:nvPr/>
          </p:nvGrpSpPr>
          <p:grpSpPr>
            <a:xfrm>
              <a:off x="320483" y="678264"/>
              <a:ext cx="9858653" cy="2048894"/>
              <a:chOff x="13826" y="215018"/>
              <a:chExt cx="9858653" cy="2048894"/>
            </a:xfrm>
          </p:grpSpPr>
          <p:graphicFrame>
            <p:nvGraphicFramePr>
              <p:cNvPr id="13" name="Диаграмма 12">
                <a:extLst>
                  <a:ext uri="{FF2B5EF4-FFF2-40B4-BE49-F238E27FC236}">
                    <a16:creationId xmlns:a16="http://schemas.microsoft.com/office/drawing/2014/main" xmlns="" id="{937B5A0F-75BE-24C1-8AA2-DB580333299F}"/>
                  </a:ext>
                </a:extLst>
              </p:cNvPr>
              <p:cNvGraphicFramePr>
                <a:graphicFrameLocks/>
              </p:cNvGraphicFramePr>
              <p:nvPr>
                <p:extLst>
                  <p:ext uri="{D42A27DB-BD31-4B8C-83A1-F6EECF244321}">
                    <p14:modId xmlns:p14="http://schemas.microsoft.com/office/powerpoint/2010/main" val="2540170319"/>
                  </p:ext>
                </p:extLst>
              </p:nvPr>
            </p:nvGraphicFramePr>
            <p:xfrm>
              <a:off x="13826" y="215018"/>
              <a:ext cx="9858653" cy="2048894"/>
            </p:xfrm>
            <a:graphic>
              <a:graphicData uri="http://schemas.openxmlformats.org/drawingml/2006/chart">
                <c:chart xmlns:c="http://schemas.openxmlformats.org/drawingml/2006/chart" xmlns:r="http://schemas.openxmlformats.org/officeDocument/2006/relationships" r:id="rId5"/>
              </a:graphicData>
            </a:graphic>
          </p:graphicFrame>
          <p:sp>
            <p:nvSpPr>
              <p:cNvPr id="14" name="Прямоугольник 13">
                <a:extLst>
                  <a:ext uri="{FF2B5EF4-FFF2-40B4-BE49-F238E27FC236}">
                    <a16:creationId xmlns:a16="http://schemas.microsoft.com/office/drawing/2014/main" xmlns="" id="{68866431-92DB-095B-BB80-0352630B7510}"/>
                  </a:ext>
                </a:extLst>
              </p:cNvPr>
              <p:cNvSpPr/>
              <p:nvPr/>
            </p:nvSpPr>
            <p:spPr>
              <a:xfrm>
                <a:off x="5419155" y="620688"/>
                <a:ext cx="550152" cy="369332"/>
              </a:xfrm>
              <a:prstGeom prst="rect">
                <a:avLst/>
              </a:prstGeom>
            </p:spPr>
            <p:txBody>
              <a:bodyPr wrap="none">
                <a:spAutoFit/>
              </a:bodyPr>
              <a:lstStyle/>
              <a:p>
                <a:pPr algn="ctr">
                  <a:defRPr sz="1800" b="1" i="1" u="none" strike="noStrike" kern="1200" baseline="0">
                    <a:solidFill>
                      <a:srgbClr val="540000"/>
                    </a:solidFill>
                    <a:latin typeface="Times New Roman" panose="02020603050405020304" pitchFamily="18" charset="0"/>
                    <a:ea typeface="+mn-ea"/>
                    <a:cs typeface="Times New Roman" panose="02020603050405020304" pitchFamily="18" charset="0"/>
                  </a:defRPr>
                </a:pPr>
                <a:r>
                  <a:rPr lang="ru-RU" dirty="0">
                    <a:solidFill>
                      <a:srgbClr val="002D86"/>
                    </a:solidFill>
                  </a:rPr>
                  <a:t>-</a:t>
                </a:r>
                <a:r>
                  <a:rPr lang="en-US" dirty="0">
                    <a:solidFill>
                      <a:srgbClr val="002D86"/>
                    </a:solidFill>
                  </a:rPr>
                  <a:t>8,</a:t>
                </a:r>
                <a:r>
                  <a:rPr lang="ru-RU" dirty="0">
                    <a:solidFill>
                      <a:srgbClr val="002D86"/>
                    </a:solidFill>
                  </a:rPr>
                  <a:t>3</a:t>
                </a:r>
                <a:endParaRPr lang="en-US" dirty="0">
                  <a:solidFill>
                    <a:srgbClr val="002D86"/>
                  </a:solidFill>
                </a:endParaRPr>
              </a:p>
            </p:txBody>
          </p:sp>
          <p:sp>
            <p:nvSpPr>
              <p:cNvPr id="15" name="Прямоугольник 14">
                <a:extLst>
                  <a:ext uri="{FF2B5EF4-FFF2-40B4-BE49-F238E27FC236}">
                    <a16:creationId xmlns:a16="http://schemas.microsoft.com/office/drawing/2014/main" xmlns="" id="{6521598C-DA37-CB08-F27C-55C23EF2694A}"/>
                  </a:ext>
                </a:extLst>
              </p:cNvPr>
              <p:cNvSpPr/>
              <p:nvPr/>
            </p:nvSpPr>
            <p:spPr>
              <a:xfrm>
                <a:off x="3419872" y="620688"/>
                <a:ext cx="1160895" cy="369332"/>
              </a:xfrm>
              <a:prstGeom prst="rect">
                <a:avLst/>
              </a:prstGeom>
            </p:spPr>
            <p:txBody>
              <a:bodyPr wrap="none">
                <a:spAutoFit/>
              </a:bodyPr>
              <a:lstStyle/>
              <a:p>
                <a:r>
                  <a:rPr lang="ru-RU" b="1" i="1" dirty="0">
                    <a:solidFill>
                      <a:srgbClr val="002D86"/>
                    </a:solidFill>
                    <a:latin typeface="Times New Roman" pitchFamily="18" charset="0"/>
                    <a:cs typeface="Times New Roman" pitchFamily="18" charset="0"/>
                  </a:rPr>
                  <a:t>в 1,3 раза</a:t>
                </a:r>
              </a:p>
            </p:txBody>
          </p:sp>
          <p:sp>
            <p:nvSpPr>
              <p:cNvPr id="16" name="Прямоугольник 15">
                <a:extLst>
                  <a:ext uri="{FF2B5EF4-FFF2-40B4-BE49-F238E27FC236}">
                    <a16:creationId xmlns:a16="http://schemas.microsoft.com/office/drawing/2014/main" xmlns="" id="{AE047C3E-6F5B-36AB-5040-E0E279026D19}"/>
                  </a:ext>
                </a:extLst>
              </p:cNvPr>
              <p:cNvSpPr/>
              <p:nvPr/>
            </p:nvSpPr>
            <p:spPr>
              <a:xfrm>
                <a:off x="7119536" y="1371818"/>
                <a:ext cx="665567" cy="369332"/>
              </a:xfrm>
              <a:prstGeom prst="rect">
                <a:avLst/>
              </a:prstGeom>
            </p:spPr>
            <p:txBody>
              <a:bodyPr wrap="none">
                <a:spAutoFit/>
              </a:bodyPr>
              <a:lstStyle/>
              <a:p>
                <a:pPr algn="ctr">
                  <a:defRPr sz="1800" b="1" i="1" u="none" strike="noStrike" kern="1200" baseline="0">
                    <a:solidFill>
                      <a:srgbClr val="540000"/>
                    </a:solidFill>
                    <a:latin typeface="Times New Roman" panose="02020603050405020304" pitchFamily="18" charset="0"/>
                    <a:ea typeface="+mn-ea"/>
                    <a:cs typeface="Times New Roman" panose="02020603050405020304" pitchFamily="18" charset="0"/>
                  </a:defRPr>
                </a:pPr>
                <a:r>
                  <a:rPr lang="ru-RU" dirty="0">
                    <a:solidFill>
                      <a:srgbClr val="002D86"/>
                    </a:solidFill>
                  </a:rPr>
                  <a:t>-99,3</a:t>
                </a:r>
                <a:endParaRPr lang="en-US" dirty="0">
                  <a:solidFill>
                    <a:srgbClr val="002D86"/>
                  </a:solidFill>
                </a:endParaRPr>
              </a:p>
            </p:txBody>
          </p:sp>
          <p:sp>
            <p:nvSpPr>
              <p:cNvPr id="17" name="TextBox 1">
                <a:extLst>
                  <a:ext uri="{FF2B5EF4-FFF2-40B4-BE49-F238E27FC236}">
                    <a16:creationId xmlns:a16="http://schemas.microsoft.com/office/drawing/2014/main" xmlns="" id="{5070EC89-E863-E7EA-ABBA-6CDFADABFEFC}"/>
                  </a:ext>
                </a:extLst>
              </p:cNvPr>
              <p:cNvSpPr txBox="1"/>
              <p:nvPr/>
            </p:nvSpPr>
            <p:spPr>
              <a:xfrm>
                <a:off x="1810043" y="1156110"/>
                <a:ext cx="1183380" cy="576056"/>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ru-RU" sz="2000" b="1" i="1" dirty="0">
                    <a:solidFill>
                      <a:srgbClr val="002D86"/>
                    </a:solidFill>
                    <a:latin typeface="Times New Roman" pitchFamily="18" charset="0"/>
                    <a:cs typeface="Times New Roman" pitchFamily="18" charset="0"/>
                  </a:rPr>
                  <a:t>в 21 раз</a:t>
                </a:r>
              </a:p>
            </p:txBody>
          </p:sp>
        </p:grpSp>
      </p:grpSp>
    </p:spTree>
    <p:extLst>
      <p:ext uri="{BB962C8B-B14F-4D97-AF65-F5344CB8AC3E}">
        <p14:creationId xmlns:p14="http://schemas.microsoft.com/office/powerpoint/2010/main" val="139125613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Группа 5">
            <a:extLst>
              <a:ext uri="{FF2B5EF4-FFF2-40B4-BE49-F238E27FC236}">
                <a16:creationId xmlns:a16="http://schemas.microsoft.com/office/drawing/2014/main" xmlns="" id="{EBEDBAF3-A0E6-1EA1-186F-E5D5343DAD39}"/>
              </a:ext>
            </a:extLst>
          </p:cNvPr>
          <p:cNvGrpSpPr/>
          <p:nvPr/>
        </p:nvGrpSpPr>
        <p:grpSpPr>
          <a:xfrm>
            <a:off x="0" y="0"/>
            <a:ext cx="9144000" cy="6858000"/>
            <a:chOff x="0" y="0"/>
            <a:chExt cx="9144000" cy="6858000"/>
          </a:xfrm>
        </p:grpSpPr>
        <p:pic>
          <p:nvPicPr>
            <p:cNvPr id="7" name="Picture 3" descr="C:\Users\fu7\Desktop\Безымянный.png">
              <a:extLst>
                <a:ext uri="{FF2B5EF4-FFF2-40B4-BE49-F238E27FC236}">
                  <a16:creationId xmlns:a16="http://schemas.microsoft.com/office/drawing/2014/main" xmlns="" id="{CE6CAC28-A977-F68E-E0D9-2E4E35860DA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C:\Users\fu7\Desktop\Безымянный.png">
              <a:extLst>
                <a:ext uri="{FF2B5EF4-FFF2-40B4-BE49-F238E27FC236}">
                  <a16:creationId xmlns:a16="http://schemas.microsoft.com/office/drawing/2014/main" xmlns="" id="{FD0859F7-C1BF-0174-6045-44583492B7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9" name="Прямоугольник 8">
            <a:extLst>
              <a:ext uri="{FF2B5EF4-FFF2-40B4-BE49-F238E27FC236}">
                <a16:creationId xmlns:a16="http://schemas.microsoft.com/office/drawing/2014/main" xmlns="" id="{027A60C0-F7AB-E4B2-CCAB-062245A7CBBE}"/>
              </a:ext>
            </a:extLst>
          </p:cNvPr>
          <p:cNvSpPr/>
          <p:nvPr/>
        </p:nvSpPr>
        <p:spPr>
          <a:xfrm>
            <a:off x="129926" y="-32606"/>
            <a:ext cx="8660383" cy="888703"/>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Осуществление контрольных мероприятий,</a:t>
            </a:r>
          </a:p>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 количество контрольных мероприятий </a:t>
            </a:r>
          </a:p>
        </p:txBody>
      </p:sp>
      <p:sp>
        <p:nvSpPr>
          <p:cNvPr id="10" name="Oval 13">
            <a:extLst>
              <a:ext uri="{FF2B5EF4-FFF2-40B4-BE49-F238E27FC236}">
                <a16:creationId xmlns:a16="http://schemas.microsoft.com/office/drawing/2014/main" xmlns="" id="{31D0A5C2-B05B-E418-7100-8726B700BC0C}"/>
              </a:ext>
            </a:extLst>
          </p:cNvPr>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71</a:t>
            </a:r>
          </a:p>
        </p:txBody>
      </p:sp>
      <p:sp>
        <p:nvSpPr>
          <p:cNvPr id="12" name="TextBox 11">
            <a:extLst>
              <a:ext uri="{FF2B5EF4-FFF2-40B4-BE49-F238E27FC236}">
                <a16:creationId xmlns:a16="http://schemas.microsoft.com/office/drawing/2014/main" xmlns="" id="{1DC3B652-EC58-B47F-4965-052D86C7B307}"/>
              </a:ext>
            </a:extLst>
          </p:cNvPr>
          <p:cNvSpPr txBox="1"/>
          <p:nvPr/>
        </p:nvSpPr>
        <p:spPr>
          <a:xfrm>
            <a:off x="1363745" y="916403"/>
            <a:ext cx="1685526" cy="584775"/>
          </a:xfrm>
          <a:prstGeom prst="rect">
            <a:avLst/>
          </a:prstGeom>
          <a:noFill/>
        </p:spPr>
        <p:txBody>
          <a:bodyPr wrap="none" rtlCol="0">
            <a:spAutoFit/>
          </a:bodyPr>
          <a:lstStyle/>
          <a:p>
            <a:pPr algn="ctr"/>
            <a:r>
              <a:rPr lang="ru-RU" sz="3200" b="1" dirty="0">
                <a:latin typeface="Times New Roman" panose="02020603050405020304" pitchFamily="18" charset="0"/>
                <a:cs typeface="Times New Roman" panose="02020603050405020304" pitchFamily="18" charset="0"/>
              </a:rPr>
              <a:t>2024 год</a:t>
            </a:r>
          </a:p>
        </p:txBody>
      </p:sp>
      <p:graphicFrame>
        <p:nvGraphicFramePr>
          <p:cNvPr id="13" name="图表 2">
            <a:extLst>
              <a:ext uri="{FF2B5EF4-FFF2-40B4-BE49-F238E27FC236}">
                <a16:creationId xmlns:a16="http://schemas.microsoft.com/office/drawing/2014/main" xmlns="" id="{16BE33C5-9088-D32C-7476-92412092EAF4}"/>
              </a:ext>
            </a:extLst>
          </p:cNvPr>
          <p:cNvGraphicFramePr/>
          <p:nvPr>
            <p:extLst>
              <p:ext uri="{D42A27DB-BD31-4B8C-83A1-F6EECF244321}">
                <p14:modId xmlns:p14="http://schemas.microsoft.com/office/powerpoint/2010/main" val="652165127"/>
              </p:ext>
            </p:extLst>
          </p:nvPr>
        </p:nvGraphicFramePr>
        <p:xfrm>
          <a:off x="135674" y="1561608"/>
          <a:ext cx="3956290" cy="3421453"/>
        </p:xfrm>
        <a:graphic>
          <a:graphicData uri="http://schemas.openxmlformats.org/drawingml/2006/chart">
            <c:chart xmlns:c="http://schemas.openxmlformats.org/drawingml/2006/chart" xmlns:r="http://schemas.openxmlformats.org/officeDocument/2006/relationships" r:id="rId4"/>
          </a:graphicData>
        </a:graphic>
      </p:graphicFrame>
      <p:sp>
        <p:nvSpPr>
          <p:cNvPr id="14" name="TextBox 13">
            <a:extLst>
              <a:ext uri="{FF2B5EF4-FFF2-40B4-BE49-F238E27FC236}">
                <a16:creationId xmlns:a16="http://schemas.microsoft.com/office/drawing/2014/main" xmlns="" id="{EBF34270-A115-A2A5-546A-E72D88A823DA}"/>
              </a:ext>
            </a:extLst>
          </p:cNvPr>
          <p:cNvSpPr txBox="1"/>
          <p:nvPr/>
        </p:nvSpPr>
        <p:spPr>
          <a:xfrm>
            <a:off x="1711148" y="2878305"/>
            <a:ext cx="805342" cy="769441"/>
          </a:xfrm>
          <a:prstGeom prst="rect">
            <a:avLst/>
          </a:prstGeom>
          <a:noFill/>
        </p:spPr>
        <p:txBody>
          <a:bodyPr wrap="square" rtlCol="0">
            <a:spAutoFit/>
          </a:bodyPr>
          <a:lstStyle/>
          <a:p>
            <a:pPr algn="ctr"/>
            <a:r>
              <a:rPr lang="ru-RU" sz="4400" b="1" dirty="0">
                <a:latin typeface="Times New Roman" panose="02020603050405020304" pitchFamily="18" charset="0"/>
                <a:cs typeface="Times New Roman" panose="02020603050405020304" pitchFamily="18" charset="0"/>
              </a:rPr>
              <a:t>5</a:t>
            </a:r>
          </a:p>
        </p:txBody>
      </p:sp>
      <p:graphicFrame>
        <p:nvGraphicFramePr>
          <p:cNvPr id="15" name="图表 2">
            <a:extLst>
              <a:ext uri="{FF2B5EF4-FFF2-40B4-BE49-F238E27FC236}">
                <a16:creationId xmlns:a16="http://schemas.microsoft.com/office/drawing/2014/main" xmlns="" id="{F3E4245D-B9E0-C1A4-939D-637CDBC6CA35}"/>
              </a:ext>
            </a:extLst>
          </p:cNvPr>
          <p:cNvGraphicFramePr/>
          <p:nvPr>
            <p:extLst>
              <p:ext uri="{D42A27DB-BD31-4B8C-83A1-F6EECF244321}">
                <p14:modId xmlns:p14="http://schemas.microsoft.com/office/powerpoint/2010/main" val="3616967250"/>
              </p:ext>
            </p:extLst>
          </p:nvPr>
        </p:nvGraphicFramePr>
        <p:xfrm>
          <a:off x="4369980" y="1552300"/>
          <a:ext cx="4352436" cy="3421453"/>
        </p:xfrm>
        <a:graphic>
          <a:graphicData uri="http://schemas.openxmlformats.org/drawingml/2006/chart">
            <c:chart xmlns:c="http://schemas.openxmlformats.org/drawingml/2006/chart" xmlns:r="http://schemas.openxmlformats.org/officeDocument/2006/relationships" r:id="rId5"/>
          </a:graphicData>
        </a:graphic>
      </p:graphicFrame>
      <p:sp>
        <p:nvSpPr>
          <p:cNvPr id="16" name="TextBox 15">
            <a:extLst>
              <a:ext uri="{FF2B5EF4-FFF2-40B4-BE49-F238E27FC236}">
                <a16:creationId xmlns:a16="http://schemas.microsoft.com/office/drawing/2014/main" xmlns="" id="{5DCD0399-D7FD-E019-2549-8F7708FAC2A9}"/>
              </a:ext>
            </a:extLst>
          </p:cNvPr>
          <p:cNvSpPr txBox="1"/>
          <p:nvPr/>
        </p:nvSpPr>
        <p:spPr>
          <a:xfrm>
            <a:off x="5950431" y="951222"/>
            <a:ext cx="1685526" cy="584775"/>
          </a:xfrm>
          <a:prstGeom prst="rect">
            <a:avLst/>
          </a:prstGeom>
          <a:noFill/>
        </p:spPr>
        <p:txBody>
          <a:bodyPr wrap="none" rtlCol="0">
            <a:spAutoFit/>
          </a:bodyPr>
          <a:lstStyle/>
          <a:p>
            <a:pPr algn="ctr"/>
            <a:r>
              <a:rPr lang="ru-RU" sz="3200" b="1" dirty="0">
                <a:latin typeface="Times New Roman" panose="02020603050405020304" pitchFamily="18" charset="0"/>
                <a:cs typeface="Times New Roman" panose="02020603050405020304" pitchFamily="18" charset="0"/>
              </a:rPr>
              <a:t>2025 год</a:t>
            </a:r>
          </a:p>
        </p:txBody>
      </p:sp>
      <p:grpSp>
        <p:nvGrpSpPr>
          <p:cNvPr id="26" name="Группа 25">
            <a:extLst>
              <a:ext uri="{FF2B5EF4-FFF2-40B4-BE49-F238E27FC236}">
                <a16:creationId xmlns:a16="http://schemas.microsoft.com/office/drawing/2014/main" xmlns="" id="{F56A5010-6A87-D592-9050-3F61C2A36A95}"/>
              </a:ext>
            </a:extLst>
          </p:cNvPr>
          <p:cNvGrpSpPr/>
          <p:nvPr/>
        </p:nvGrpSpPr>
        <p:grpSpPr>
          <a:xfrm>
            <a:off x="955126" y="5340820"/>
            <a:ext cx="7233747" cy="1261822"/>
            <a:chOff x="948755" y="5376021"/>
            <a:chExt cx="7233747" cy="1261822"/>
          </a:xfrm>
        </p:grpSpPr>
        <p:sp>
          <p:nvSpPr>
            <p:cNvPr id="18" name="Ромб 17">
              <a:extLst>
                <a:ext uri="{FF2B5EF4-FFF2-40B4-BE49-F238E27FC236}">
                  <a16:creationId xmlns:a16="http://schemas.microsoft.com/office/drawing/2014/main" xmlns="" id="{64C83B3A-0FFB-0B8A-06C9-460BB356B038}"/>
                </a:ext>
              </a:extLst>
            </p:cNvPr>
            <p:cNvSpPr/>
            <p:nvPr/>
          </p:nvSpPr>
          <p:spPr>
            <a:xfrm rot="5400000">
              <a:off x="4700849" y="6055841"/>
              <a:ext cx="290678" cy="425340"/>
            </a:xfrm>
            <a:prstGeom prst="diamond">
              <a:avLst/>
            </a:prstGeom>
            <a:gradFill>
              <a:gsLst>
                <a:gs pos="1000">
                  <a:srgbClr val="00FF00"/>
                </a:gs>
                <a:gs pos="44000">
                  <a:srgbClr val="D7F9D7"/>
                </a:gs>
                <a:gs pos="100000">
                  <a:srgbClr val="00FF00"/>
                </a:gs>
              </a:gsLst>
              <a:lin ang="5400000" scaled="0"/>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ln>
                  <a:solidFill>
                    <a:srgbClr val="00FF00"/>
                  </a:solidFill>
                </a:ln>
              </a:endParaRPr>
            </a:p>
          </p:txBody>
        </p:sp>
        <p:sp>
          <p:nvSpPr>
            <p:cNvPr id="19" name="Ромб 18">
              <a:extLst>
                <a:ext uri="{FF2B5EF4-FFF2-40B4-BE49-F238E27FC236}">
                  <a16:creationId xmlns:a16="http://schemas.microsoft.com/office/drawing/2014/main" xmlns="" id="{236C2C76-F7AA-85EA-45AB-B76C5717C4CF}"/>
                </a:ext>
              </a:extLst>
            </p:cNvPr>
            <p:cNvSpPr/>
            <p:nvPr/>
          </p:nvSpPr>
          <p:spPr>
            <a:xfrm rot="5400000">
              <a:off x="1016086" y="5330563"/>
              <a:ext cx="290678" cy="425340"/>
            </a:xfrm>
            <a:prstGeom prst="diamond">
              <a:avLst/>
            </a:prstGeom>
            <a:gradFill>
              <a:gsLst>
                <a:gs pos="1000">
                  <a:srgbClr val="CC0066"/>
                </a:gs>
                <a:gs pos="44000">
                  <a:srgbClr val="FFCCFF"/>
                </a:gs>
                <a:gs pos="100000">
                  <a:srgbClr val="CC0066"/>
                </a:gs>
              </a:gsLst>
              <a:lin ang="5400000" scaled="0"/>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ln>
                  <a:solidFill>
                    <a:srgbClr val="00FF00"/>
                  </a:solidFill>
                </a:ln>
              </a:endParaRPr>
            </a:p>
          </p:txBody>
        </p:sp>
        <p:sp>
          <p:nvSpPr>
            <p:cNvPr id="20" name="Ромб 19">
              <a:extLst>
                <a:ext uri="{FF2B5EF4-FFF2-40B4-BE49-F238E27FC236}">
                  <a16:creationId xmlns:a16="http://schemas.microsoft.com/office/drawing/2014/main" xmlns="" id="{953816E4-8728-112E-F338-915F61C2143C}"/>
                </a:ext>
              </a:extLst>
            </p:cNvPr>
            <p:cNvSpPr/>
            <p:nvPr/>
          </p:nvSpPr>
          <p:spPr>
            <a:xfrm rot="5400000">
              <a:off x="4700849" y="5325789"/>
              <a:ext cx="290678" cy="425340"/>
            </a:xfrm>
            <a:prstGeom prst="diamond">
              <a:avLst/>
            </a:prstGeom>
            <a:gradFill>
              <a:gsLst>
                <a:gs pos="1000">
                  <a:srgbClr val="2FC9FF"/>
                </a:gs>
                <a:gs pos="44000">
                  <a:srgbClr val="66FFFF"/>
                </a:gs>
                <a:gs pos="100000">
                  <a:srgbClr val="2FC9FF"/>
                </a:gs>
              </a:gsLst>
              <a:lin ang="5400000" scaled="0"/>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ln>
                  <a:solidFill>
                    <a:srgbClr val="00FF00"/>
                  </a:solidFill>
                </a:ln>
              </a:endParaRPr>
            </a:p>
          </p:txBody>
        </p:sp>
        <p:sp>
          <p:nvSpPr>
            <p:cNvPr id="21" name="Ромб 20">
              <a:extLst>
                <a:ext uri="{FF2B5EF4-FFF2-40B4-BE49-F238E27FC236}">
                  <a16:creationId xmlns:a16="http://schemas.microsoft.com/office/drawing/2014/main" xmlns="" id="{A3BC2B1F-D423-406C-F4A4-70F1B059E0C1}"/>
                </a:ext>
              </a:extLst>
            </p:cNvPr>
            <p:cNvSpPr/>
            <p:nvPr/>
          </p:nvSpPr>
          <p:spPr>
            <a:xfrm rot="5400000">
              <a:off x="1016086" y="6055841"/>
              <a:ext cx="290678" cy="425340"/>
            </a:xfrm>
            <a:prstGeom prst="diamond">
              <a:avLst/>
            </a:prstGeom>
            <a:gradFill>
              <a:gsLst>
                <a:gs pos="1000">
                  <a:srgbClr val="FFFF00"/>
                </a:gs>
                <a:gs pos="44000">
                  <a:srgbClr val="FFFFCC"/>
                </a:gs>
                <a:gs pos="100000">
                  <a:srgbClr val="FFFF00"/>
                </a:gs>
              </a:gsLst>
              <a:lin ang="5400000" scaled="0"/>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ln>
                  <a:solidFill>
                    <a:srgbClr val="00FF00"/>
                  </a:solidFill>
                </a:ln>
              </a:endParaRPr>
            </a:p>
          </p:txBody>
        </p:sp>
        <p:sp>
          <p:nvSpPr>
            <p:cNvPr id="22" name="TextBox 21">
              <a:extLst>
                <a:ext uri="{FF2B5EF4-FFF2-40B4-BE49-F238E27FC236}">
                  <a16:creationId xmlns:a16="http://schemas.microsoft.com/office/drawing/2014/main" xmlns="" id="{0EA49C8B-BCBF-05CF-1AAC-3A51ACE5431D}"/>
                </a:ext>
              </a:extLst>
            </p:cNvPr>
            <p:cNvSpPr txBox="1"/>
            <p:nvPr/>
          </p:nvSpPr>
          <p:spPr>
            <a:xfrm>
              <a:off x="1443416" y="5376021"/>
              <a:ext cx="2172390" cy="307777"/>
            </a:xfrm>
            <a:prstGeom prst="rect">
              <a:avLst/>
            </a:prstGeom>
            <a:noFill/>
          </p:spPr>
          <p:txBody>
            <a:bodyPr wrap="none" rtlCol="0">
              <a:spAutoFit/>
            </a:bodyPr>
            <a:lstStyle/>
            <a:p>
              <a:r>
                <a:rPr lang="ru-RU" sz="1400" dirty="0">
                  <a:latin typeface="Times New Roman" panose="02020603050405020304" pitchFamily="18" charset="0"/>
                  <a:cs typeface="Times New Roman" panose="02020603050405020304" pitchFamily="18" charset="0"/>
                </a:rPr>
                <a:t>Количество ревизий ФХД</a:t>
              </a:r>
            </a:p>
          </p:txBody>
        </p:sp>
        <p:sp>
          <p:nvSpPr>
            <p:cNvPr id="23" name="TextBox 22">
              <a:extLst>
                <a:ext uri="{FF2B5EF4-FFF2-40B4-BE49-F238E27FC236}">
                  <a16:creationId xmlns:a16="http://schemas.microsoft.com/office/drawing/2014/main" xmlns="" id="{6A427EDF-DC4A-A07B-D3AF-3672AA2E4DE7}"/>
                </a:ext>
              </a:extLst>
            </p:cNvPr>
            <p:cNvSpPr txBox="1"/>
            <p:nvPr/>
          </p:nvSpPr>
          <p:spPr>
            <a:xfrm>
              <a:off x="5232963" y="5381116"/>
              <a:ext cx="2920223" cy="307777"/>
            </a:xfrm>
            <a:prstGeom prst="rect">
              <a:avLst/>
            </a:prstGeom>
            <a:noFill/>
          </p:spPr>
          <p:txBody>
            <a:bodyPr wrap="none" rtlCol="0">
              <a:spAutoFit/>
            </a:bodyPr>
            <a:lstStyle/>
            <a:p>
              <a:r>
                <a:rPr lang="ru-RU" sz="1400" dirty="0">
                  <a:latin typeface="Times New Roman" panose="02020603050405020304" pitchFamily="18" charset="0"/>
                  <a:cs typeface="Times New Roman" panose="02020603050405020304" pitchFamily="18" charset="0"/>
                </a:rPr>
                <a:t>Количество тематических проверок</a:t>
              </a:r>
            </a:p>
          </p:txBody>
        </p:sp>
        <p:sp>
          <p:nvSpPr>
            <p:cNvPr id="24" name="TextBox 23">
              <a:extLst>
                <a:ext uri="{FF2B5EF4-FFF2-40B4-BE49-F238E27FC236}">
                  <a16:creationId xmlns:a16="http://schemas.microsoft.com/office/drawing/2014/main" xmlns="" id="{96D52919-AF09-2C8F-6196-F77723084063}"/>
                </a:ext>
              </a:extLst>
            </p:cNvPr>
            <p:cNvSpPr txBox="1"/>
            <p:nvPr/>
          </p:nvSpPr>
          <p:spPr>
            <a:xfrm>
              <a:off x="5099613" y="5899179"/>
              <a:ext cx="3082889" cy="738664"/>
            </a:xfrm>
            <a:prstGeom prst="rect">
              <a:avLst/>
            </a:prstGeom>
            <a:noFill/>
          </p:spPr>
          <p:txBody>
            <a:bodyPr wrap="square" rtlCol="0">
              <a:spAutoFit/>
            </a:bodyPr>
            <a:lstStyle/>
            <a:p>
              <a:r>
                <a:rPr lang="ru-RU" sz="1400" dirty="0">
                  <a:latin typeface="Times New Roman" panose="02020603050405020304" pitchFamily="18" charset="0"/>
                  <a:cs typeface="Times New Roman" panose="02020603050405020304" pitchFamily="18" charset="0"/>
                </a:rPr>
                <a:t>Проверка осуществления расходов на обеспечение выполнения функций казенных учреждений</a:t>
              </a:r>
            </a:p>
          </p:txBody>
        </p:sp>
        <p:sp>
          <p:nvSpPr>
            <p:cNvPr id="25" name="TextBox 24">
              <a:extLst>
                <a:ext uri="{FF2B5EF4-FFF2-40B4-BE49-F238E27FC236}">
                  <a16:creationId xmlns:a16="http://schemas.microsoft.com/office/drawing/2014/main" xmlns="" id="{8420EA6B-ECD2-9AAA-9344-441D73B5A206}"/>
                </a:ext>
              </a:extLst>
            </p:cNvPr>
            <p:cNvSpPr txBox="1"/>
            <p:nvPr/>
          </p:nvSpPr>
          <p:spPr>
            <a:xfrm>
              <a:off x="1509875" y="5899179"/>
              <a:ext cx="3082889" cy="738664"/>
            </a:xfrm>
            <a:prstGeom prst="rect">
              <a:avLst/>
            </a:prstGeom>
            <a:noFill/>
          </p:spPr>
          <p:txBody>
            <a:bodyPr wrap="square" rtlCol="0">
              <a:spAutoFit/>
            </a:bodyPr>
            <a:lstStyle/>
            <a:p>
              <a:r>
                <a:rPr lang="ru-RU" sz="1400" dirty="0">
                  <a:latin typeface="Times New Roman" panose="02020603050405020304" pitchFamily="18" charset="0"/>
                  <a:cs typeface="Times New Roman" panose="02020603050405020304" pitchFamily="18" charset="0"/>
                </a:rPr>
                <a:t>Количество проверок соблюдения требований Федерального закона №44-ФЗ</a:t>
              </a:r>
            </a:p>
          </p:txBody>
        </p:sp>
      </p:grpSp>
    </p:spTree>
    <p:extLst>
      <p:ext uri="{BB962C8B-B14F-4D97-AF65-F5344CB8AC3E}">
        <p14:creationId xmlns:p14="http://schemas.microsoft.com/office/powerpoint/2010/main" val="334936036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1188267" y="260350"/>
            <a:ext cx="7009612" cy="473204"/>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Реализация контрольных мероприятий</a:t>
            </a:r>
          </a:p>
        </p:txBody>
      </p:sp>
      <p:sp>
        <p:nvSpPr>
          <p:cNvPr id="9"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72</a:t>
            </a:r>
          </a:p>
        </p:txBody>
      </p:sp>
      <p:graphicFrame>
        <p:nvGraphicFramePr>
          <p:cNvPr id="10" name="Содержимое 6"/>
          <p:cNvGraphicFramePr>
            <a:graphicFrameLocks/>
          </p:cNvGraphicFramePr>
          <p:nvPr>
            <p:extLst>
              <p:ext uri="{D42A27DB-BD31-4B8C-83A1-F6EECF244321}">
                <p14:modId xmlns:p14="http://schemas.microsoft.com/office/powerpoint/2010/main" val="2119962287"/>
              </p:ext>
            </p:extLst>
          </p:nvPr>
        </p:nvGraphicFramePr>
        <p:xfrm>
          <a:off x="35496" y="908720"/>
          <a:ext cx="9130774" cy="568893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523181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Effect transition="in" filter="fade">
                                      <p:cBhvr>
                                        <p:cTn id="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10.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1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1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1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1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1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1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19.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20.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KOZHO13yzUCaepRpRzBw5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KOZHO13yzUCaepRpRzBw5w"/>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KOZHO13yzUCaepRpRzBw5w"/>
</p:tagLst>
</file>

<file path=ppt/tags/tag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heme/theme1.xml><?xml version="1.0" encoding="utf-8"?>
<a:theme xmlns:a="http://schemas.openxmlformats.org/drawingml/2006/main" name="Тема Office">
  <a:themeElements>
    <a:clrScheme name="Тема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Тема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Тема Office">
  <a:themeElements>
    <a:clrScheme name="Тема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Тема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2_Тема Office">
  <a:themeElements>
    <a:clrScheme name="Тема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Тема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3_Тема Office">
  <a:themeElements>
    <a:clrScheme name="Тема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Тема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4_Тема Office">
  <a:themeElements>
    <a:clrScheme name="Тема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Тема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5_Тема Office">
  <a:themeElements>
    <a:clrScheme name="Тема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Тема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6_Тема Office">
  <a:themeElements>
    <a:clrScheme name="Тема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Тема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8.xml><?xml version="1.0" encoding="utf-8"?>
<a:theme xmlns:a="http://schemas.openxmlformats.org/drawingml/2006/main" name="7_Тема Office">
  <a:themeElements>
    <a:clrScheme name="Тема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Тема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2.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6.xml><?xml version="1.0" encoding="utf-8"?>
<a:themeOverride xmlns:a="http://schemas.openxmlformats.org/drawingml/2006/main">
  <a:clrScheme name="Ronix Single Orange">
    <a:dk1>
      <a:sysClr val="windowText" lastClr="000000"/>
    </a:dk1>
    <a:lt1>
      <a:sysClr val="window" lastClr="FFFFFF"/>
    </a:lt1>
    <a:dk2>
      <a:srgbClr val="2B2E36"/>
    </a:dk2>
    <a:lt2>
      <a:srgbClr val="F2F6F7"/>
    </a:lt2>
    <a:accent1>
      <a:srgbClr val="FF6800"/>
    </a:accent1>
    <a:accent2>
      <a:srgbClr val="FF7D00"/>
    </a:accent2>
    <a:accent3>
      <a:srgbClr val="FF9100"/>
    </a:accent3>
    <a:accent4>
      <a:srgbClr val="FFA900"/>
    </a:accent4>
    <a:accent5>
      <a:srgbClr val="8DC928"/>
    </a:accent5>
    <a:accent6>
      <a:srgbClr val="60C067"/>
    </a:accent6>
    <a:hlink>
      <a:srgbClr val="E33D49"/>
    </a:hlink>
    <a:folHlink>
      <a:srgbClr val="6899D1"/>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7.xml><?xml version="1.0" encoding="utf-8"?>
<a:themeOverride xmlns:a="http://schemas.openxmlformats.org/drawingml/2006/main">
  <a:clrScheme name="Ronix Single Orange">
    <a:dk1>
      <a:sysClr val="windowText" lastClr="000000"/>
    </a:dk1>
    <a:lt1>
      <a:sysClr val="window" lastClr="FFFFFF"/>
    </a:lt1>
    <a:dk2>
      <a:srgbClr val="2B2E36"/>
    </a:dk2>
    <a:lt2>
      <a:srgbClr val="F2F6F7"/>
    </a:lt2>
    <a:accent1>
      <a:srgbClr val="FF6800"/>
    </a:accent1>
    <a:accent2>
      <a:srgbClr val="FF7D00"/>
    </a:accent2>
    <a:accent3>
      <a:srgbClr val="FF9100"/>
    </a:accent3>
    <a:accent4>
      <a:srgbClr val="FFA900"/>
    </a:accent4>
    <a:accent5>
      <a:srgbClr val="8DC928"/>
    </a:accent5>
    <a:accent6>
      <a:srgbClr val="60C067"/>
    </a:accent6>
    <a:hlink>
      <a:srgbClr val="E33D49"/>
    </a:hlink>
    <a:folHlink>
      <a:srgbClr val="6899D1"/>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Override>
</file>

<file path=ppt/theme/themeOverride20.xml><?xml version="1.0" encoding="utf-8"?>
<a:themeOverride xmlns:a="http://schemas.openxmlformats.org/drawingml/2006/main">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Override>
</file>

<file path=ppt/theme/themeOverride21.xml><?xml version="1.0" encoding="utf-8"?>
<a:themeOverride xmlns:a="http://schemas.openxmlformats.org/drawingml/2006/main">
  <a:clrScheme name="Городская">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2.xml><?xml version="1.0" encoding="utf-8"?>
<a:themeOverride xmlns:a="http://schemas.openxmlformats.org/drawingml/2006/main">
  <a:clrScheme name="Городская">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3.xml><?xml version="1.0" encoding="utf-8"?>
<a:themeOverride xmlns:a="http://schemas.openxmlformats.org/drawingml/2006/main">
  <a:clrScheme name="Городская">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4.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Override>
</file>

<file path=ppt/theme/themeOverride4.xml><?xml version="1.0" encoding="utf-8"?>
<a:themeOverride xmlns:a="http://schemas.openxmlformats.org/drawingml/2006/main">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Override>
</file>

<file path=ppt/theme/themeOverride5.xml><?xml version="1.0" encoding="utf-8"?>
<a:themeOverride xmlns:a="http://schemas.openxmlformats.org/drawingml/2006/main">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Override>
</file>

<file path=ppt/theme/themeOverride6.xml><?xml version="1.0" encoding="utf-8"?>
<a:themeOverride xmlns:a="http://schemas.openxmlformats.org/drawingml/2006/main">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9.xml><?xml version="1.0" encoding="utf-8"?>
<a:themeOverride xmlns:a="http://schemas.openxmlformats.org/drawingml/2006/main">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Override>
</file>

<file path=docProps/app.xml><?xml version="1.0" encoding="utf-8"?>
<Properties xmlns="http://schemas.openxmlformats.org/officeDocument/2006/extended-properties" xmlns:vt="http://schemas.openxmlformats.org/officeDocument/2006/docPropsVTypes">
  <Template>Office Theme</Template>
  <TotalTime>9953</TotalTime>
  <Words>9369</Words>
  <Application>Microsoft Office PowerPoint</Application>
  <PresentationFormat>Экран (4:3)</PresentationFormat>
  <Paragraphs>3761</Paragraphs>
  <Slides>103</Slides>
  <Notes>0</Notes>
  <HiddenSlides>0</HiddenSlides>
  <MMClips>0</MMClips>
  <ScaleCrop>false</ScaleCrop>
  <HeadingPairs>
    <vt:vector size="4" baseType="variant">
      <vt:variant>
        <vt:lpstr>Тема</vt:lpstr>
      </vt:variant>
      <vt:variant>
        <vt:i4>8</vt:i4>
      </vt:variant>
      <vt:variant>
        <vt:lpstr>Заголовки слайдов</vt:lpstr>
      </vt:variant>
      <vt:variant>
        <vt:i4>103</vt:i4>
      </vt:variant>
    </vt:vector>
  </HeadingPairs>
  <TitlesOfParts>
    <vt:vector size="111" baseType="lpstr">
      <vt:lpstr>Тема Office</vt:lpstr>
      <vt:lpstr>1_Тема Office</vt:lpstr>
      <vt:lpstr>2_Тема Office</vt:lpstr>
      <vt:lpstr>3_Тема Office</vt:lpstr>
      <vt:lpstr>4_Тема Office</vt:lpstr>
      <vt:lpstr>5_Тема Office</vt:lpstr>
      <vt:lpstr>6_Тема Office</vt:lpstr>
      <vt:lpstr>7_Тема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user</dc:creator>
  <cp:lastModifiedBy>fu9</cp:lastModifiedBy>
  <cp:revision>1091</cp:revision>
  <cp:lastPrinted>2026-05-26T10:26:34Z</cp:lastPrinted>
  <dcterms:created xsi:type="dcterms:W3CDTF">2020-10-04T11:29:36Z</dcterms:created>
  <dcterms:modified xsi:type="dcterms:W3CDTF">2026-05-26T10:32:01Z</dcterms:modified>
</cp:coreProperties>
</file>